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65" r:id="rId3"/>
  </p:sldMasterIdLst>
  <p:notesMasterIdLst>
    <p:notesMasterId r:id="rId318"/>
  </p:notesMasterIdLst>
  <p:sldIdLst>
    <p:sldId id="987" r:id="rId4"/>
    <p:sldId id="965" r:id="rId5"/>
    <p:sldId id="268" r:id="rId6"/>
    <p:sldId id="269" r:id="rId7"/>
    <p:sldId id="270" r:id="rId8"/>
    <p:sldId id="271" r:id="rId9"/>
    <p:sldId id="638" r:id="rId10"/>
    <p:sldId id="272" r:id="rId11"/>
    <p:sldId id="602" r:id="rId12"/>
    <p:sldId id="487" r:id="rId13"/>
    <p:sldId id="488" r:id="rId14"/>
    <p:sldId id="489" r:id="rId15"/>
    <p:sldId id="490" r:id="rId16"/>
    <p:sldId id="496" r:id="rId17"/>
    <p:sldId id="495" r:id="rId18"/>
    <p:sldId id="498" r:id="rId19"/>
    <p:sldId id="273" r:id="rId20"/>
    <p:sldId id="443" r:id="rId21"/>
    <p:sldId id="442" r:id="rId22"/>
    <p:sldId id="274" r:id="rId23"/>
    <p:sldId id="275" r:id="rId24"/>
    <p:sldId id="276" r:id="rId25"/>
    <p:sldId id="277" r:id="rId26"/>
    <p:sldId id="635" r:id="rId27"/>
    <p:sldId id="444" r:id="rId28"/>
    <p:sldId id="451" r:id="rId29"/>
    <p:sldId id="491" r:id="rId30"/>
    <p:sldId id="633" r:id="rId31"/>
    <p:sldId id="492" r:id="rId32"/>
    <p:sldId id="493" r:id="rId33"/>
    <p:sldId id="494" r:id="rId34"/>
    <p:sldId id="278" r:id="rId35"/>
    <p:sldId id="926" r:id="rId36"/>
    <p:sldId id="279" r:id="rId37"/>
    <p:sldId id="280" r:id="rId38"/>
    <p:sldId id="281" r:id="rId39"/>
    <p:sldId id="282" r:id="rId40"/>
    <p:sldId id="283" r:id="rId41"/>
    <p:sldId id="284" r:id="rId42"/>
    <p:sldId id="285" r:id="rId43"/>
    <p:sldId id="286" r:id="rId44"/>
    <p:sldId id="975" r:id="rId45"/>
    <p:sldId id="287" r:id="rId46"/>
    <p:sldId id="288" r:id="rId47"/>
    <p:sldId id="289" r:id="rId48"/>
    <p:sldId id="290" r:id="rId49"/>
    <p:sldId id="291" r:id="rId50"/>
    <p:sldId id="292" r:id="rId51"/>
    <p:sldId id="430" r:id="rId52"/>
    <p:sldId id="435" r:id="rId53"/>
    <p:sldId id="294" r:id="rId54"/>
    <p:sldId id="293" r:id="rId55"/>
    <p:sldId id="295" r:id="rId56"/>
    <p:sldId id="256" r:id="rId57"/>
    <p:sldId id="478" r:id="rId58"/>
    <p:sldId id="634" r:id="rId59"/>
    <p:sldId id="479" r:id="rId60"/>
    <p:sldId id="257" r:id="rId61"/>
    <p:sldId id="258" r:id="rId62"/>
    <p:sldId id="470" r:id="rId63"/>
    <p:sldId id="472" r:id="rId64"/>
    <p:sldId id="259" r:id="rId65"/>
    <p:sldId id="260" r:id="rId66"/>
    <p:sldId id="261" r:id="rId67"/>
    <p:sldId id="262" r:id="rId68"/>
    <p:sldId id="263" r:id="rId69"/>
    <p:sldId id="264" r:id="rId70"/>
    <p:sldId id="265" r:id="rId71"/>
    <p:sldId id="266" r:id="rId72"/>
    <p:sldId id="267" r:id="rId73"/>
    <p:sldId id="296" r:id="rId74"/>
    <p:sldId id="297" r:id="rId75"/>
    <p:sldId id="298" r:id="rId76"/>
    <p:sldId id="299" r:id="rId77"/>
    <p:sldId id="300" r:id="rId78"/>
    <p:sldId id="301" r:id="rId79"/>
    <p:sldId id="302" r:id="rId80"/>
    <p:sldId id="303" r:id="rId81"/>
    <p:sldId id="304" r:id="rId82"/>
    <p:sldId id="305" r:id="rId83"/>
    <p:sldId id="306" r:id="rId84"/>
    <p:sldId id="307" r:id="rId85"/>
    <p:sldId id="308" r:id="rId86"/>
    <p:sldId id="309" r:id="rId87"/>
    <p:sldId id="310" r:id="rId88"/>
    <p:sldId id="595" r:id="rId89"/>
    <p:sldId id="596" r:id="rId90"/>
    <p:sldId id="592" r:id="rId91"/>
    <p:sldId id="594" r:id="rId92"/>
    <p:sldId id="610" r:id="rId93"/>
    <p:sldId id="611" r:id="rId94"/>
    <p:sldId id="567" r:id="rId95"/>
    <p:sldId id="312" r:id="rId96"/>
    <p:sldId id="313" r:id="rId97"/>
    <p:sldId id="314" r:id="rId98"/>
    <p:sldId id="315" r:id="rId99"/>
    <p:sldId id="317" r:id="rId100"/>
    <p:sldId id="323" r:id="rId101"/>
    <p:sldId id="324" r:id="rId102"/>
    <p:sldId id="325" r:id="rId103"/>
    <p:sldId id="326" r:id="rId104"/>
    <p:sldId id="327" r:id="rId105"/>
    <p:sldId id="328" r:id="rId106"/>
    <p:sldId id="329" r:id="rId107"/>
    <p:sldId id="330" r:id="rId108"/>
    <p:sldId id="331" r:id="rId109"/>
    <p:sldId id="332" r:id="rId110"/>
    <p:sldId id="333" r:id="rId111"/>
    <p:sldId id="334" r:id="rId112"/>
    <p:sldId id="335" r:id="rId113"/>
    <p:sldId id="336" r:id="rId114"/>
    <p:sldId id="337" r:id="rId115"/>
    <p:sldId id="338" r:id="rId116"/>
    <p:sldId id="339" r:id="rId117"/>
    <p:sldId id="340" r:id="rId118"/>
    <p:sldId id="341" r:id="rId119"/>
    <p:sldId id="342" r:id="rId120"/>
    <p:sldId id="343" r:id="rId121"/>
    <p:sldId id="344" r:id="rId122"/>
    <p:sldId id="345" r:id="rId123"/>
    <p:sldId id="346" r:id="rId124"/>
    <p:sldId id="347" r:id="rId125"/>
    <p:sldId id="348" r:id="rId126"/>
    <p:sldId id="349" r:id="rId127"/>
    <p:sldId id="350" r:id="rId128"/>
    <p:sldId id="351" r:id="rId129"/>
    <p:sldId id="352" r:id="rId130"/>
    <p:sldId id="353" r:id="rId131"/>
    <p:sldId id="354" r:id="rId132"/>
    <p:sldId id="355" r:id="rId133"/>
    <p:sldId id="356" r:id="rId134"/>
    <p:sldId id="357" r:id="rId135"/>
    <p:sldId id="358" r:id="rId136"/>
    <p:sldId id="359" r:id="rId137"/>
    <p:sldId id="360" r:id="rId138"/>
    <p:sldId id="361" r:id="rId139"/>
    <p:sldId id="362" r:id="rId140"/>
    <p:sldId id="363" r:id="rId141"/>
    <p:sldId id="366" r:id="rId142"/>
    <p:sldId id="371" r:id="rId143"/>
    <p:sldId id="373" r:id="rId144"/>
    <p:sldId id="374" r:id="rId145"/>
    <p:sldId id="375" r:id="rId146"/>
    <p:sldId id="376" r:id="rId147"/>
    <p:sldId id="377" r:id="rId148"/>
    <p:sldId id="378" r:id="rId149"/>
    <p:sldId id="379" r:id="rId150"/>
    <p:sldId id="381" r:id="rId151"/>
    <p:sldId id="382" r:id="rId152"/>
    <p:sldId id="383" r:id="rId153"/>
    <p:sldId id="384" r:id="rId154"/>
    <p:sldId id="437" r:id="rId155"/>
    <p:sldId id="385" r:id="rId156"/>
    <p:sldId id="386" r:id="rId157"/>
    <p:sldId id="387" r:id="rId158"/>
    <p:sldId id="388" r:id="rId159"/>
    <p:sldId id="389" r:id="rId160"/>
    <p:sldId id="390" r:id="rId161"/>
    <p:sldId id="391" r:id="rId162"/>
    <p:sldId id="436" r:id="rId163"/>
    <p:sldId id="484" r:id="rId164"/>
    <p:sldId id="392" r:id="rId165"/>
    <p:sldId id="393" r:id="rId166"/>
    <p:sldId id="452" r:id="rId167"/>
    <p:sldId id="453" r:id="rId168"/>
    <p:sldId id="445" r:id="rId169"/>
    <p:sldId id="925" r:id="rId170"/>
    <p:sldId id="961" r:id="rId171"/>
    <p:sldId id="395" r:id="rId172"/>
    <p:sldId id="396" r:id="rId173"/>
    <p:sldId id="397" r:id="rId174"/>
    <p:sldId id="398" r:id="rId175"/>
    <p:sldId id="399" r:id="rId176"/>
    <p:sldId id="400" r:id="rId177"/>
    <p:sldId id="401" r:id="rId178"/>
    <p:sldId id="402" r:id="rId179"/>
    <p:sldId id="404" r:id="rId180"/>
    <p:sldId id="405" r:id="rId181"/>
    <p:sldId id="406" r:id="rId182"/>
    <p:sldId id="407" r:id="rId183"/>
    <p:sldId id="408" r:id="rId184"/>
    <p:sldId id="409" r:id="rId185"/>
    <p:sldId id="410" r:id="rId186"/>
    <p:sldId id="412" r:id="rId187"/>
    <p:sldId id="318" r:id="rId188"/>
    <p:sldId id="319" r:id="rId189"/>
    <p:sldId id="486" r:id="rId190"/>
    <p:sldId id="320" r:id="rId191"/>
    <p:sldId id="431" r:id="rId192"/>
    <p:sldId id="321" r:id="rId193"/>
    <p:sldId id="450" r:id="rId194"/>
    <p:sldId id="621" r:id="rId195"/>
    <p:sldId id="622" r:id="rId196"/>
    <p:sldId id="433" r:id="rId197"/>
    <p:sldId id="434" r:id="rId198"/>
    <p:sldId id="480" r:id="rId199"/>
    <p:sldId id="476" r:id="rId200"/>
    <p:sldId id="485" r:id="rId201"/>
    <p:sldId id="619" r:id="rId202"/>
    <p:sldId id="615" r:id="rId203"/>
    <p:sldId id="411" r:id="rId204"/>
    <p:sldId id="923" r:id="rId205"/>
    <p:sldId id="921" r:id="rId206"/>
    <p:sldId id="413" r:id="rId207"/>
    <p:sldId id="414" r:id="rId208"/>
    <p:sldId id="415" r:id="rId209"/>
    <p:sldId id="616" r:id="rId210"/>
    <p:sldId id="416" r:id="rId211"/>
    <p:sldId id="418" r:id="rId212"/>
    <p:sldId id="954" r:id="rId213"/>
    <p:sldId id="419" r:id="rId214"/>
    <p:sldId id="420" r:id="rId215"/>
    <p:sldId id="421" r:id="rId216"/>
    <p:sldId id="439" r:id="rId217"/>
    <p:sldId id="927" r:id="rId218"/>
    <p:sldId id="928" r:id="rId219"/>
    <p:sldId id="624" r:id="rId220"/>
    <p:sldId id="625" r:id="rId221"/>
    <p:sldId id="618" r:id="rId222"/>
    <p:sldId id="482" r:id="rId223"/>
    <p:sldId id="422" r:id="rId224"/>
    <p:sldId id="423" r:id="rId225"/>
    <p:sldId id="424" r:id="rId226"/>
    <p:sldId id="425" r:id="rId227"/>
    <p:sldId id="426" r:id="rId228"/>
    <p:sldId id="440" r:id="rId229"/>
    <p:sldId id="427" r:id="rId230"/>
    <p:sldId id="428" r:id="rId231"/>
    <p:sldId id="429" r:id="rId232"/>
    <p:sldId id="483" r:id="rId233"/>
    <p:sldId id="945" r:id="rId234"/>
    <p:sldId id="946" r:id="rId235"/>
    <p:sldId id="441" r:id="rId236"/>
    <p:sldId id="454" r:id="rId237"/>
    <p:sldId id="455" r:id="rId238"/>
    <p:sldId id="457" r:id="rId239"/>
    <p:sldId id="459" r:id="rId240"/>
    <p:sldId id="465" r:id="rId241"/>
    <p:sldId id="501" r:id="rId242"/>
    <p:sldId id="500" r:id="rId243"/>
    <p:sldId id="502" r:id="rId244"/>
    <p:sldId id="503" r:id="rId245"/>
    <p:sldId id="948" r:id="rId246"/>
    <p:sldId id="504" r:id="rId247"/>
    <p:sldId id="481" r:id="rId248"/>
    <p:sldId id="467" r:id="rId249"/>
    <p:sldId id="506" r:id="rId250"/>
    <p:sldId id="507" r:id="rId251"/>
    <p:sldId id="626" r:id="rId252"/>
    <p:sldId id="640" r:id="rId253"/>
    <p:sldId id="627" r:id="rId254"/>
    <p:sldId id="641" r:id="rId255"/>
    <p:sldId id="947" r:id="rId256"/>
    <p:sldId id="628" r:id="rId257"/>
    <p:sldId id="918" r:id="rId258"/>
    <p:sldId id="630" r:id="rId259"/>
    <p:sldId id="922" r:id="rId260"/>
    <p:sldId id="924" r:id="rId261"/>
    <p:sldId id="929" r:id="rId262"/>
    <p:sldId id="930" r:id="rId263"/>
    <p:sldId id="931" r:id="rId264"/>
    <p:sldId id="933" r:id="rId265"/>
    <p:sldId id="934" r:id="rId266"/>
    <p:sldId id="937" r:id="rId267"/>
    <p:sldId id="935" r:id="rId268"/>
    <p:sldId id="938" r:id="rId269"/>
    <p:sldId id="939" r:id="rId270"/>
    <p:sldId id="940" r:id="rId271"/>
    <p:sldId id="941" r:id="rId272"/>
    <p:sldId id="943" r:id="rId273"/>
    <p:sldId id="942" r:id="rId274"/>
    <p:sldId id="919" r:id="rId275"/>
    <p:sldId id="916" r:id="rId276"/>
    <p:sldId id="771" r:id="rId277"/>
    <p:sldId id="944" r:id="rId278"/>
    <p:sldId id="950" r:id="rId279"/>
    <p:sldId id="953" r:id="rId280"/>
    <p:sldId id="951" r:id="rId281"/>
    <p:sldId id="952" r:id="rId282"/>
    <p:sldId id="464" r:id="rId283"/>
    <p:sldId id="920" r:id="rId284"/>
    <p:sldId id="614" r:id="rId285"/>
    <p:sldId id="509" r:id="rId286"/>
    <p:sldId id="510" r:id="rId287"/>
    <p:sldId id="955" r:id="rId288"/>
    <p:sldId id="956" r:id="rId289"/>
    <p:sldId id="957" r:id="rId290"/>
    <p:sldId id="958" r:id="rId291"/>
    <p:sldId id="959" r:id="rId292"/>
    <p:sldId id="960" r:id="rId293"/>
    <p:sldId id="963" r:id="rId294"/>
    <p:sldId id="962" r:id="rId295"/>
    <p:sldId id="966" r:id="rId296"/>
    <p:sldId id="971" r:id="rId297"/>
    <p:sldId id="968" r:id="rId298"/>
    <p:sldId id="967" r:id="rId299"/>
    <p:sldId id="617" r:id="rId300"/>
    <p:sldId id="970" r:id="rId301"/>
    <p:sldId id="969" r:id="rId302"/>
    <p:sldId id="972" r:id="rId303"/>
    <p:sldId id="973" r:id="rId304"/>
    <p:sldId id="974" r:id="rId305"/>
    <p:sldId id="984" r:id="rId306"/>
    <p:sldId id="982" r:id="rId307"/>
    <p:sldId id="983" r:id="rId308"/>
    <p:sldId id="981" r:id="rId309"/>
    <p:sldId id="980" r:id="rId310"/>
    <p:sldId id="977" r:id="rId311"/>
    <p:sldId id="976" r:id="rId312"/>
    <p:sldId id="978" r:id="rId313"/>
    <p:sldId id="979" r:id="rId314"/>
    <p:sldId id="985" r:id="rId315"/>
    <p:sldId id="989" r:id="rId316"/>
    <p:sldId id="988" r:id="rId317"/>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4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CCECFF"/>
    <a:srgbClr val="0000FF"/>
    <a:srgbClr val="008000"/>
    <a:srgbClr val="CC00CC"/>
    <a:srgbClr val="3399FF"/>
    <a:srgbClr val="CCFFFF"/>
    <a:srgbClr val="9900FF"/>
    <a:srgbClr val="FFFFCC"/>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84" autoAdjust="0"/>
    <p:restoredTop sz="77419" autoAdjust="0"/>
  </p:normalViewPr>
  <p:slideViewPr>
    <p:cSldViewPr snapToGrid="0">
      <p:cViewPr varScale="1">
        <p:scale>
          <a:sx n="58" d="100"/>
          <a:sy n="58" d="100"/>
        </p:scale>
        <p:origin x="58" y="211"/>
      </p:cViewPr>
      <p:guideLst>
        <p:guide orient="horz" pos="2160"/>
        <p:guide pos="2948"/>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24690"/>
    </p:cViewPr>
  </p:sorterViewPr>
  <p:notesViewPr>
    <p:cSldViewPr snapToGrid="0" showGuides="1">
      <p:cViewPr varScale="1">
        <p:scale>
          <a:sx n="88" d="100"/>
          <a:sy n="88" d="100"/>
        </p:scale>
        <p:origin x="3780" y="90"/>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99" Type="http://schemas.openxmlformats.org/officeDocument/2006/relationships/slide" Target="slides/slide296.xml"/><Relationship Id="rId21" Type="http://schemas.openxmlformats.org/officeDocument/2006/relationships/slide" Target="slides/slide18.xml"/><Relationship Id="rId63" Type="http://schemas.openxmlformats.org/officeDocument/2006/relationships/slide" Target="slides/slide60.xml"/><Relationship Id="rId159" Type="http://schemas.openxmlformats.org/officeDocument/2006/relationships/slide" Target="slides/slide156.xml"/><Relationship Id="rId170" Type="http://schemas.openxmlformats.org/officeDocument/2006/relationships/slide" Target="slides/slide167.xml"/><Relationship Id="rId226" Type="http://schemas.openxmlformats.org/officeDocument/2006/relationships/slide" Target="slides/slide223.xml"/><Relationship Id="rId268" Type="http://schemas.openxmlformats.org/officeDocument/2006/relationships/slide" Target="slides/slide265.xml"/><Relationship Id="rId32" Type="http://schemas.openxmlformats.org/officeDocument/2006/relationships/slide" Target="slides/slide29.xml"/><Relationship Id="rId74" Type="http://schemas.openxmlformats.org/officeDocument/2006/relationships/slide" Target="slides/slide71.xml"/><Relationship Id="rId128" Type="http://schemas.openxmlformats.org/officeDocument/2006/relationships/slide" Target="slides/slide125.xml"/><Relationship Id="rId5" Type="http://schemas.openxmlformats.org/officeDocument/2006/relationships/slide" Target="slides/slide2.xml"/><Relationship Id="rId181" Type="http://schemas.openxmlformats.org/officeDocument/2006/relationships/slide" Target="slides/slide178.xml"/><Relationship Id="rId237" Type="http://schemas.openxmlformats.org/officeDocument/2006/relationships/slide" Target="slides/slide234.xml"/><Relationship Id="rId279" Type="http://schemas.openxmlformats.org/officeDocument/2006/relationships/slide" Target="slides/slide276.xml"/><Relationship Id="rId43" Type="http://schemas.openxmlformats.org/officeDocument/2006/relationships/slide" Target="slides/slide40.xml"/><Relationship Id="rId139" Type="http://schemas.openxmlformats.org/officeDocument/2006/relationships/slide" Target="slides/slide136.xml"/><Relationship Id="rId290" Type="http://schemas.openxmlformats.org/officeDocument/2006/relationships/slide" Target="slides/slide287.xml"/><Relationship Id="rId304" Type="http://schemas.openxmlformats.org/officeDocument/2006/relationships/slide" Target="slides/slide301.xml"/><Relationship Id="rId85" Type="http://schemas.openxmlformats.org/officeDocument/2006/relationships/slide" Target="slides/slide82.xml"/><Relationship Id="rId150" Type="http://schemas.openxmlformats.org/officeDocument/2006/relationships/slide" Target="slides/slide147.xml"/><Relationship Id="rId192" Type="http://schemas.openxmlformats.org/officeDocument/2006/relationships/slide" Target="slides/slide189.xml"/><Relationship Id="rId206" Type="http://schemas.openxmlformats.org/officeDocument/2006/relationships/slide" Target="slides/slide203.xml"/><Relationship Id="rId248" Type="http://schemas.openxmlformats.org/officeDocument/2006/relationships/slide" Target="slides/slide245.xml"/><Relationship Id="rId12" Type="http://schemas.openxmlformats.org/officeDocument/2006/relationships/slide" Target="slides/slide9.xml"/><Relationship Id="rId108" Type="http://schemas.openxmlformats.org/officeDocument/2006/relationships/slide" Target="slides/slide105.xml"/><Relationship Id="rId315" Type="http://schemas.openxmlformats.org/officeDocument/2006/relationships/slide" Target="slides/slide312.xml"/><Relationship Id="rId54" Type="http://schemas.openxmlformats.org/officeDocument/2006/relationships/slide" Target="slides/slide51.xml"/><Relationship Id="rId96" Type="http://schemas.openxmlformats.org/officeDocument/2006/relationships/slide" Target="slides/slide93.xml"/><Relationship Id="rId161" Type="http://schemas.openxmlformats.org/officeDocument/2006/relationships/slide" Target="slides/slide158.xml"/><Relationship Id="rId217" Type="http://schemas.openxmlformats.org/officeDocument/2006/relationships/slide" Target="slides/slide214.xml"/><Relationship Id="rId259" Type="http://schemas.openxmlformats.org/officeDocument/2006/relationships/slide" Target="slides/slide256.xml"/><Relationship Id="rId23" Type="http://schemas.openxmlformats.org/officeDocument/2006/relationships/slide" Target="slides/slide20.xml"/><Relationship Id="rId119" Type="http://schemas.openxmlformats.org/officeDocument/2006/relationships/slide" Target="slides/slide116.xml"/><Relationship Id="rId270" Type="http://schemas.openxmlformats.org/officeDocument/2006/relationships/slide" Target="slides/slide267.xml"/><Relationship Id="rId65" Type="http://schemas.openxmlformats.org/officeDocument/2006/relationships/slide" Target="slides/slide62.xml"/><Relationship Id="rId130" Type="http://schemas.openxmlformats.org/officeDocument/2006/relationships/slide" Target="slides/slide127.xml"/><Relationship Id="rId172" Type="http://schemas.openxmlformats.org/officeDocument/2006/relationships/slide" Target="slides/slide169.xml"/><Relationship Id="rId228" Type="http://schemas.openxmlformats.org/officeDocument/2006/relationships/slide" Target="slides/slide225.xml"/><Relationship Id="rId281" Type="http://schemas.openxmlformats.org/officeDocument/2006/relationships/slide" Target="slides/slide278.xml"/><Relationship Id="rId34" Type="http://schemas.openxmlformats.org/officeDocument/2006/relationships/slide" Target="slides/slide31.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20" Type="http://schemas.openxmlformats.org/officeDocument/2006/relationships/slide" Target="slides/slide117.xml"/><Relationship Id="rId141" Type="http://schemas.openxmlformats.org/officeDocument/2006/relationships/slide" Target="slides/slide138.xml"/><Relationship Id="rId7" Type="http://schemas.openxmlformats.org/officeDocument/2006/relationships/slide" Target="slides/slide4.xml"/><Relationship Id="rId162" Type="http://schemas.openxmlformats.org/officeDocument/2006/relationships/slide" Target="slides/slide159.xml"/><Relationship Id="rId183" Type="http://schemas.openxmlformats.org/officeDocument/2006/relationships/slide" Target="slides/slide180.xml"/><Relationship Id="rId218" Type="http://schemas.openxmlformats.org/officeDocument/2006/relationships/slide" Target="slides/slide215.xml"/><Relationship Id="rId239" Type="http://schemas.openxmlformats.org/officeDocument/2006/relationships/slide" Target="slides/slide236.xml"/><Relationship Id="rId250" Type="http://schemas.openxmlformats.org/officeDocument/2006/relationships/slide" Target="slides/slide247.xml"/><Relationship Id="rId271" Type="http://schemas.openxmlformats.org/officeDocument/2006/relationships/slide" Target="slides/slide268.xml"/><Relationship Id="rId292" Type="http://schemas.openxmlformats.org/officeDocument/2006/relationships/slide" Target="slides/slide289.xml"/><Relationship Id="rId306" Type="http://schemas.openxmlformats.org/officeDocument/2006/relationships/slide" Target="slides/slide303.xml"/><Relationship Id="rId24" Type="http://schemas.openxmlformats.org/officeDocument/2006/relationships/slide" Target="slides/slide21.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31" Type="http://schemas.openxmlformats.org/officeDocument/2006/relationships/slide" Target="slides/slide128.xml"/><Relationship Id="rId152" Type="http://schemas.openxmlformats.org/officeDocument/2006/relationships/slide" Target="slides/slide149.xml"/><Relationship Id="rId173" Type="http://schemas.openxmlformats.org/officeDocument/2006/relationships/slide" Target="slides/slide170.xml"/><Relationship Id="rId194" Type="http://schemas.openxmlformats.org/officeDocument/2006/relationships/slide" Target="slides/slide191.xml"/><Relationship Id="rId208" Type="http://schemas.openxmlformats.org/officeDocument/2006/relationships/slide" Target="slides/slide205.xml"/><Relationship Id="rId229" Type="http://schemas.openxmlformats.org/officeDocument/2006/relationships/slide" Target="slides/slide226.xml"/><Relationship Id="rId240" Type="http://schemas.openxmlformats.org/officeDocument/2006/relationships/slide" Target="slides/slide237.xml"/><Relationship Id="rId261" Type="http://schemas.openxmlformats.org/officeDocument/2006/relationships/slide" Target="slides/slide258.xml"/><Relationship Id="rId14" Type="http://schemas.openxmlformats.org/officeDocument/2006/relationships/slide" Target="slides/slide11.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282" Type="http://schemas.openxmlformats.org/officeDocument/2006/relationships/slide" Target="slides/slide279.xml"/><Relationship Id="rId317" Type="http://schemas.openxmlformats.org/officeDocument/2006/relationships/slide" Target="slides/slide314.xml"/><Relationship Id="rId8" Type="http://schemas.openxmlformats.org/officeDocument/2006/relationships/slide" Target="slides/slide5.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184" Type="http://schemas.openxmlformats.org/officeDocument/2006/relationships/slide" Target="slides/slide181.xml"/><Relationship Id="rId219" Type="http://schemas.openxmlformats.org/officeDocument/2006/relationships/slide" Target="slides/slide216.xml"/><Relationship Id="rId230" Type="http://schemas.openxmlformats.org/officeDocument/2006/relationships/slide" Target="slides/slide227.xml"/><Relationship Id="rId251" Type="http://schemas.openxmlformats.org/officeDocument/2006/relationships/slide" Target="slides/slide248.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272" Type="http://schemas.openxmlformats.org/officeDocument/2006/relationships/slide" Target="slides/slide269.xml"/><Relationship Id="rId293" Type="http://schemas.openxmlformats.org/officeDocument/2006/relationships/slide" Target="slides/slide290.xml"/><Relationship Id="rId307" Type="http://schemas.openxmlformats.org/officeDocument/2006/relationships/slide" Target="slides/slide304.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slide" Target="slides/slide171.xml"/><Relationship Id="rId195" Type="http://schemas.openxmlformats.org/officeDocument/2006/relationships/slide" Target="slides/slide192.xml"/><Relationship Id="rId209" Type="http://schemas.openxmlformats.org/officeDocument/2006/relationships/slide" Target="slides/slide206.xml"/><Relationship Id="rId220" Type="http://schemas.openxmlformats.org/officeDocument/2006/relationships/slide" Target="slides/slide217.xml"/><Relationship Id="rId241" Type="http://schemas.openxmlformats.org/officeDocument/2006/relationships/slide" Target="slides/slide238.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262" Type="http://schemas.openxmlformats.org/officeDocument/2006/relationships/slide" Target="slides/slide259.xml"/><Relationship Id="rId283" Type="http://schemas.openxmlformats.org/officeDocument/2006/relationships/slide" Target="slides/slide280.xml"/><Relationship Id="rId318" Type="http://schemas.openxmlformats.org/officeDocument/2006/relationships/notesMaster" Target="notesMasters/notesMaster1.xml"/><Relationship Id="rId78" Type="http://schemas.openxmlformats.org/officeDocument/2006/relationships/slide" Target="slides/slide75.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64" Type="http://schemas.openxmlformats.org/officeDocument/2006/relationships/slide" Target="slides/slide161.xml"/><Relationship Id="rId185" Type="http://schemas.openxmlformats.org/officeDocument/2006/relationships/slide" Target="slides/slide182.xml"/><Relationship Id="rId9" Type="http://schemas.openxmlformats.org/officeDocument/2006/relationships/slide" Target="slides/slide6.xml"/><Relationship Id="rId210" Type="http://schemas.openxmlformats.org/officeDocument/2006/relationships/slide" Target="slides/slide207.xml"/><Relationship Id="rId26" Type="http://schemas.openxmlformats.org/officeDocument/2006/relationships/slide" Target="slides/slide23.xml"/><Relationship Id="rId231" Type="http://schemas.openxmlformats.org/officeDocument/2006/relationships/slide" Target="slides/slide228.xml"/><Relationship Id="rId252" Type="http://schemas.openxmlformats.org/officeDocument/2006/relationships/slide" Target="slides/slide249.xml"/><Relationship Id="rId273" Type="http://schemas.openxmlformats.org/officeDocument/2006/relationships/slide" Target="slides/slide270.xml"/><Relationship Id="rId294" Type="http://schemas.openxmlformats.org/officeDocument/2006/relationships/slide" Target="slides/slide291.xml"/><Relationship Id="rId308" Type="http://schemas.openxmlformats.org/officeDocument/2006/relationships/slide" Target="slides/slide305.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slide" Target="slides/slide172.xml"/><Relationship Id="rId196" Type="http://schemas.openxmlformats.org/officeDocument/2006/relationships/slide" Target="slides/slide193.xml"/><Relationship Id="rId200" Type="http://schemas.openxmlformats.org/officeDocument/2006/relationships/slide" Target="slides/slide197.xml"/><Relationship Id="rId16" Type="http://schemas.openxmlformats.org/officeDocument/2006/relationships/slide" Target="slides/slide13.xml"/><Relationship Id="rId221" Type="http://schemas.openxmlformats.org/officeDocument/2006/relationships/slide" Target="slides/slide218.xml"/><Relationship Id="rId242" Type="http://schemas.openxmlformats.org/officeDocument/2006/relationships/slide" Target="slides/slide239.xml"/><Relationship Id="rId263" Type="http://schemas.openxmlformats.org/officeDocument/2006/relationships/slide" Target="slides/slide260.xml"/><Relationship Id="rId284" Type="http://schemas.openxmlformats.org/officeDocument/2006/relationships/slide" Target="slides/slide281.xml"/><Relationship Id="rId319" Type="http://schemas.openxmlformats.org/officeDocument/2006/relationships/presProps" Target="presProps.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186" Type="http://schemas.openxmlformats.org/officeDocument/2006/relationships/slide" Target="slides/slide183.xml"/><Relationship Id="rId211" Type="http://schemas.openxmlformats.org/officeDocument/2006/relationships/slide" Target="slides/slide208.xml"/><Relationship Id="rId232" Type="http://schemas.openxmlformats.org/officeDocument/2006/relationships/slide" Target="slides/slide229.xml"/><Relationship Id="rId253" Type="http://schemas.openxmlformats.org/officeDocument/2006/relationships/slide" Target="slides/slide250.xml"/><Relationship Id="rId274" Type="http://schemas.openxmlformats.org/officeDocument/2006/relationships/slide" Target="slides/slide271.xml"/><Relationship Id="rId295" Type="http://schemas.openxmlformats.org/officeDocument/2006/relationships/slide" Target="slides/slide292.xml"/><Relationship Id="rId309" Type="http://schemas.openxmlformats.org/officeDocument/2006/relationships/slide" Target="slides/slide306.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320" Type="http://schemas.openxmlformats.org/officeDocument/2006/relationships/viewProps" Target="viewProps.xml"/><Relationship Id="rId80" Type="http://schemas.openxmlformats.org/officeDocument/2006/relationships/slide" Target="slides/slide77.xml"/><Relationship Id="rId155" Type="http://schemas.openxmlformats.org/officeDocument/2006/relationships/slide" Target="slides/slide152.xml"/><Relationship Id="rId176" Type="http://schemas.openxmlformats.org/officeDocument/2006/relationships/slide" Target="slides/slide173.xml"/><Relationship Id="rId197" Type="http://schemas.openxmlformats.org/officeDocument/2006/relationships/slide" Target="slides/slide194.xml"/><Relationship Id="rId201" Type="http://schemas.openxmlformats.org/officeDocument/2006/relationships/slide" Target="slides/slide198.xml"/><Relationship Id="rId222" Type="http://schemas.openxmlformats.org/officeDocument/2006/relationships/slide" Target="slides/slide219.xml"/><Relationship Id="rId243" Type="http://schemas.openxmlformats.org/officeDocument/2006/relationships/slide" Target="slides/slide240.xml"/><Relationship Id="rId264" Type="http://schemas.openxmlformats.org/officeDocument/2006/relationships/slide" Target="slides/slide261.xml"/><Relationship Id="rId285" Type="http://schemas.openxmlformats.org/officeDocument/2006/relationships/slide" Target="slides/slide282.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 Id="rId310" Type="http://schemas.openxmlformats.org/officeDocument/2006/relationships/slide" Target="slides/slide307.xml"/><Relationship Id="rId70" Type="http://schemas.openxmlformats.org/officeDocument/2006/relationships/slide" Target="slides/slide67.xml"/><Relationship Id="rId91" Type="http://schemas.openxmlformats.org/officeDocument/2006/relationships/slide" Target="slides/slide88.xml"/><Relationship Id="rId145" Type="http://schemas.openxmlformats.org/officeDocument/2006/relationships/slide" Target="slides/slide142.xml"/><Relationship Id="rId166" Type="http://schemas.openxmlformats.org/officeDocument/2006/relationships/slide" Target="slides/slide163.xml"/><Relationship Id="rId187" Type="http://schemas.openxmlformats.org/officeDocument/2006/relationships/slide" Target="slides/slide184.xml"/><Relationship Id="rId1" Type="http://schemas.openxmlformats.org/officeDocument/2006/relationships/slideMaster" Target="slideMasters/slideMaster1.xml"/><Relationship Id="rId212" Type="http://schemas.openxmlformats.org/officeDocument/2006/relationships/slide" Target="slides/slide209.xml"/><Relationship Id="rId233" Type="http://schemas.openxmlformats.org/officeDocument/2006/relationships/slide" Target="slides/slide230.xml"/><Relationship Id="rId254" Type="http://schemas.openxmlformats.org/officeDocument/2006/relationships/slide" Target="slides/slide251.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275" Type="http://schemas.openxmlformats.org/officeDocument/2006/relationships/slide" Target="slides/slide272.xml"/><Relationship Id="rId296" Type="http://schemas.openxmlformats.org/officeDocument/2006/relationships/slide" Target="slides/slide293.xml"/><Relationship Id="rId300" Type="http://schemas.openxmlformats.org/officeDocument/2006/relationships/slide" Target="slides/slide297.xml"/><Relationship Id="rId60" Type="http://schemas.openxmlformats.org/officeDocument/2006/relationships/slide" Target="slides/slide57.xml"/><Relationship Id="rId81" Type="http://schemas.openxmlformats.org/officeDocument/2006/relationships/slide" Target="slides/slide78.xml"/><Relationship Id="rId135" Type="http://schemas.openxmlformats.org/officeDocument/2006/relationships/slide" Target="slides/slide132.xml"/><Relationship Id="rId156" Type="http://schemas.openxmlformats.org/officeDocument/2006/relationships/slide" Target="slides/slide153.xml"/><Relationship Id="rId177" Type="http://schemas.openxmlformats.org/officeDocument/2006/relationships/slide" Target="slides/slide174.xml"/><Relationship Id="rId198" Type="http://schemas.openxmlformats.org/officeDocument/2006/relationships/slide" Target="slides/slide195.xml"/><Relationship Id="rId321" Type="http://schemas.openxmlformats.org/officeDocument/2006/relationships/theme" Target="theme/theme1.xml"/><Relationship Id="rId202" Type="http://schemas.openxmlformats.org/officeDocument/2006/relationships/slide" Target="slides/slide199.xml"/><Relationship Id="rId223" Type="http://schemas.openxmlformats.org/officeDocument/2006/relationships/slide" Target="slides/slide220.xml"/><Relationship Id="rId244" Type="http://schemas.openxmlformats.org/officeDocument/2006/relationships/slide" Target="slides/slide241.xml"/><Relationship Id="rId18" Type="http://schemas.openxmlformats.org/officeDocument/2006/relationships/slide" Target="slides/slide15.xml"/><Relationship Id="rId39" Type="http://schemas.openxmlformats.org/officeDocument/2006/relationships/slide" Target="slides/slide36.xml"/><Relationship Id="rId265" Type="http://schemas.openxmlformats.org/officeDocument/2006/relationships/slide" Target="slides/slide262.xml"/><Relationship Id="rId286" Type="http://schemas.openxmlformats.org/officeDocument/2006/relationships/slide" Target="slides/slide283.xml"/><Relationship Id="rId50" Type="http://schemas.openxmlformats.org/officeDocument/2006/relationships/slide" Target="slides/slide47.xml"/><Relationship Id="rId104" Type="http://schemas.openxmlformats.org/officeDocument/2006/relationships/slide" Target="slides/slide101.xml"/><Relationship Id="rId125" Type="http://schemas.openxmlformats.org/officeDocument/2006/relationships/slide" Target="slides/slide122.xml"/><Relationship Id="rId146" Type="http://schemas.openxmlformats.org/officeDocument/2006/relationships/slide" Target="slides/slide143.xml"/><Relationship Id="rId167" Type="http://schemas.openxmlformats.org/officeDocument/2006/relationships/slide" Target="slides/slide164.xml"/><Relationship Id="rId188" Type="http://schemas.openxmlformats.org/officeDocument/2006/relationships/slide" Target="slides/slide185.xml"/><Relationship Id="rId311" Type="http://schemas.openxmlformats.org/officeDocument/2006/relationships/slide" Target="slides/slide308.xml"/><Relationship Id="rId71" Type="http://schemas.openxmlformats.org/officeDocument/2006/relationships/slide" Target="slides/slide68.xml"/><Relationship Id="rId92" Type="http://schemas.openxmlformats.org/officeDocument/2006/relationships/slide" Target="slides/slide89.xml"/><Relationship Id="rId213" Type="http://schemas.openxmlformats.org/officeDocument/2006/relationships/slide" Target="slides/slide210.xml"/><Relationship Id="rId234" Type="http://schemas.openxmlformats.org/officeDocument/2006/relationships/slide" Target="slides/slide231.xml"/><Relationship Id="rId2" Type="http://schemas.openxmlformats.org/officeDocument/2006/relationships/slideMaster" Target="slideMasters/slideMaster2.xml"/><Relationship Id="rId29" Type="http://schemas.openxmlformats.org/officeDocument/2006/relationships/slide" Target="slides/slide26.xml"/><Relationship Id="rId255" Type="http://schemas.openxmlformats.org/officeDocument/2006/relationships/slide" Target="slides/slide252.xml"/><Relationship Id="rId276" Type="http://schemas.openxmlformats.org/officeDocument/2006/relationships/slide" Target="slides/slide273.xml"/><Relationship Id="rId297" Type="http://schemas.openxmlformats.org/officeDocument/2006/relationships/slide" Target="slides/slide294.xml"/><Relationship Id="rId40" Type="http://schemas.openxmlformats.org/officeDocument/2006/relationships/slide" Target="slides/slide37.xml"/><Relationship Id="rId115" Type="http://schemas.openxmlformats.org/officeDocument/2006/relationships/slide" Target="slides/slide112.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slide" Target="slides/slide175.xml"/><Relationship Id="rId301" Type="http://schemas.openxmlformats.org/officeDocument/2006/relationships/slide" Target="slides/slide298.xml"/><Relationship Id="rId322" Type="http://schemas.openxmlformats.org/officeDocument/2006/relationships/tableStyles" Target="tableStyles.xml"/><Relationship Id="rId61" Type="http://schemas.openxmlformats.org/officeDocument/2006/relationships/slide" Target="slides/slide58.xml"/><Relationship Id="rId82" Type="http://schemas.openxmlformats.org/officeDocument/2006/relationships/slide" Target="slides/slide79.xml"/><Relationship Id="rId199" Type="http://schemas.openxmlformats.org/officeDocument/2006/relationships/slide" Target="slides/slide196.xml"/><Relationship Id="rId203" Type="http://schemas.openxmlformats.org/officeDocument/2006/relationships/slide" Target="slides/slide200.xml"/><Relationship Id="rId19" Type="http://schemas.openxmlformats.org/officeDocument/2006/relationships/slide" Target="slides/slide16.xml"/><Relationship Id="rId224" Type="http://schemas.openxmlformats.org/officeDocument/2006/relationships/slide" Target="slides/slide221.xml"/><Relationship Id="rId245" Type="http://schemas.openxmlformats.org/officeDocument/2006/relationships/slide" Target="slides/slide242.xml"/><Relationship Id="rId266" Type="http://schemas.openxmlformats.org/officeDocument/2006/relationships/slide" Target="slides/slide263.xml"/><Relationship Id="rId287" Type="http://schemas.openxmlformats.org/officeDocument/2006/relationships/slide" Target="slides/slide284.xml"/><Relationship Id="rId30" Type="http://schemas.openxmlformats.org/officeDocument/2006/relationships/slide" Target="slides/slide2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312" Type="http://schemas.openxmlformats.org/officeDocument/2006/relationships/slide" Target="slides/slide309.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189" Type="http://schemas.openxmlformats.org/officeDocument/2006/relationships/slide" Target="slides/slide186.xml"/><Relationship Id="rId3" Type="http://schemas.openxmlformats.org/officeDocument/2006/relationships/slideMaster" Target="slideMasters/slideMaster3.xml"/><Relationship Id="rId214" Type="http://schemas.openxmlformats.org/officeDocument/2006/relationships/slide" Target="slides/slide211.xml"/><Relationship Id="rId235" Type="http://schemas.openxmlformats.org/officeDocument/2006/relationships/slide" Target="slides/slide232.xml"/><Relationship Id="rId256" Type="http://schemas.openxmlformats.org/officeDocument/2006/relationships/slide" Target="slides/slide253.xml"/><Relationship Id="rId277" Type="http://schemas.openxmlformats.org/officeDocument/2006/relationships/slide" Target="slides/slide274.xml"/><Relationship Id="rId298" Type="http://schemas.openxmlformats.org/officeDocument/2006/relationships/slide" Target="slides/slide295.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302" Type="http://schemas.openxmlformats.org/officeDocument/2006/relationships/slide" Target="slides/slide299.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179" Type="http://schemas.openxmlformats.org/officeDocument/2006/relationships/slide" Target="slides/slide176.xml"/><Relationship Id="rId190" Type="http://schemas.openxmlformats.org/officeDocument/2006/relationships/slide" Target="slides/slide187.xml"/><Relationship Id="rId204" Type="http://schemas.openxmlformats.org/officeDocument/2006/relationships/slide" Target="slides/slide201.xml"/><Relationship Id="rId225" Type="http://schemas.openxmlformats.org/officeDocument/2006/relationships/slide" Target="slides/slide222.xml"/><Relationship Id="rId246" Type="http://schemas.openxmlformats.org/officeDocument/2006/relationships/slide" Target="slides/slide243.xml"/><Relationship Id="rId267" Type="http://schemas.openxmlformats.org/officeDocument/2006/relationships/slide" Target="slides/slide264.xml"/><Relationship Id="rId288" Type="http://schemas.openxmlformats.org/officeDocument/2006/relationships/slide" Target="slides/slide285.xml"/><Relationship Id="rId106" Type="http://schemas.openxmlformats.org/officeDocument/2006/relationships/slide" Target="slides/slide103.xml"/><Relationship Id="rId127" Type="http://schemas.openxmlformats.org/officeDocument/2006/relationships/slide" Target="slides/slide124.xml"/><Relationship Id="rId313" Type="http://schemas.openxmlformats.org/officeDocument/2006/relationships/slide" Target="slides/slide310.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94" Type="http://schemas.openxmlformats.org/officeDocument/2006/relationships/slide" Target="slides/slide91.xml"/><Relationship Id="rId148" Type="http://schemas.openxmlformats.org/officeDocument/2006/relationships/slide" Target="slides/slide145.xml"/><Relationship Id="rId169" Type="http://schemas.openxmlformats.org/officeDocument/2006/relationships/slide" Target="slides/slide166.xml"/><Relationship Id="rId4" Type="http://schemas.openxmlformats.org/officeDocument/2006/relationships/slide" Target="slides/slide1.xml"/><Relationship Id="rId180" Type="http://schemas.openxmlformats.org/officeDocument/2006/relationships/slide" Target="slides/slide177.xml"/><Relationship Id="rId215" Type="http://schemas.openxmlformats.org/officeDocument/2006/relationships/slide" Target="slides/slide212.xml"/><Relationship Id="rId236" Type="http://schemas.openxmlformats.org/officeDocument/2006/relationships/slide" Target="slides/slide233.xml"/><Relationship Id="rId257" Type="http://schemas.openxmlformats.org/officeDocument/2006/relationships/slide" Target="slides/slide254.xml"/><Relationship Id="rId278" Type="http://schemas.openxmlformats.org/officeDocument/2006/relationships/slide" Target="slides/slide275.xml"/><Relationship Id="rId303" Type="http://schemas.openxmlformats.org/officeDocument/2006/relationships/slide" Target="slides/slide300.xml"/><Relationship Id="rId42" Type="http://schemas.openxmlformats.org/officeDocument/2006/relationships/slide" Target="slides/slide39.xml"/><Relationship Id="rId84" Type="http://schemas.openxmlformats.org/officeDocument/2006/relationships/slide" Target="slides/slide81.xml"/><Relationship Id="rId138" Type="http://schemas.openxmlformats.org/officeDocument/2006/relationships/slide" Target="slides/slide135.xml"/><Relationship Id="rId191" Type="http://schemas.openxmlformats.org/officeDocument/2006/relationships/slide" Target="slides/slide188.xml"/><Relationship Id="rId205" Type="http://schemas.openxmlformats.org/officeDocument/2006/relationships/slide" Target="slides/slide202.xml"/><Relationship Id="rId247" Type="http://schemas.openxmlformats.org/officeDocument/2006/relationships/slide" Target="slides/slide244.xml"/><Relationship Id="rId107" Type="http://schemas.openxmlformats.org/officeDocument/2006/relationships/slide" Target="slides/slide104.xml"/><Relationship Id="rId289" Type="http://schemas.openxmlformats.org/officeDocument/2006/relationships/slide" Target="slides/slide286.xml"/><Relationship Id="rId11" Type="http://schemas.openxmlformats.org/officeDocument/2006/relationships/slide" Target="slides/slide8.xml"/><Relationship Id="rId53" Type="http://schemas.openxmlformats.org/officeDocument/2006/relationships/slide" Target="slides/slide50.xml"/><Relationship Id="rId149" Type="http://schemas.openxmlformats.org/officeDocument/2006/relationships/slide" Target="slides/slide146.xml"/><Relationship Id="rId314" Type="http://schemas.openxmlformats.org/officeDocument/2006/relationships/slide" Target="slides/slide311.xml"/><Relationship Id="rId95" Type="http://schemas.openxmlformats.org/officeDocument/2006/relationships/slide" Target="slides/slide92.xml"/><Relationship Id="rId160" Type="http://schemas.openxmlformats.org/officeDocument/2006/relationships/slide" Target="slides/slide157.xml"/><Relationship Id="rId216" Type="http://schemas.openxmlformats.org/officeDocument/2006/relationships/slide" Target="slides/slide213.xml"/><Relationship Id="rId258" Type="http://schemas.openxmlformats.org/officeDocument/2006/relationships/slide" Target="slides/slide255.xml"/><Relationship Id="rId22" Type="http://schemas.openxmlformats.org/officeDocument/2006/relationships/slide" Target="slides/slide19.xml"/><Relationship Id="rId64" Type="http://schemas.openxmlformats.org/officeDocument/2006/relationships/slide" Target="slides/slide61.xml"/><Relationship Id="rId118" Type="http://schemas.openxmlformats.org/officeDocument/2006/relationships/slide" Target="slides/slide115.xml"/><Relationship Id="rId171" Type="http://schemas.openxmlformats.org/officeDocument/2006/relationships/slide" Target="slides/slide168.xml"/><Relationship Id="rId227" Type="http://schemas.openxmlformats.org/officeDocument/2006/relationships/slide" Target="slides/slide224.xml"/><Relationship Id="rId269" Type="http://schemas.openxmlformats.org/officeDocument/2006/relationships/slide" Target="slides/slide266.xml"/><Relationship Id="rId33" Type="http://schemas.openxmlformats.org/officeDocument/2006/relationships/slide" Target="slides/slide30.xml"/><Relationship Id="rId129" Type="http://schemas.openxmlformats.org/officeDocument/2006/relationships/slide" Target="slides/slide126.xml"/><Relationship Id="rId280" Type="http://schemas.openxmlformats.org/officeDocument/2006/relationships/slide" Target="slides/slide277.xml"/><Relationship Id="rId75" Type="http://schemas.openxmlformats.org/officeDocument/2006/relationships/slide" Target="slides/slide72.xml"/><Relationship Id="rId140" Type="http://schemas.openxmlformats.org/officeDocument/2006/relationships/slide" Target="slides/slide137.xml"/><Relationship Id="rId182" Type="http://schemas.openxmlformats.org/officeDocument/2006/relationships/slide" Target="slides/slide179.xml"/><Relationship Id="rId6" Type="http://schemas.openxmlformats.org/officeDocument/2006/relationships/slide" Target="slides/slide3.xml"/><Relationship Id="rId238" Type="http://schemas.openxmlformats.org/officeDocument/2006/relationships/slide" Target="slides/slide235.xml"/><Relationship Id="rId291" Type="http://schemas.openxmlformats.org/officeDocument/2006/relationships/slide" Target="slides/slide288.xml"/><Relationship Id="rId305" Type="http://schemas.openxmlformats.org/officeDocument/2006/relationships/slide" Target="slides/slide302.xml"/><Relationship Id="rId44" Type="http://schemas.openxmlformats.org/officeDocument/2006/relationships/slide" Target="slides/slide41.xml"/><Relationship Id="rId86" Type="http://schemas.openxmlformats.org/officeDocument/2006/relationships/slide" Target="slides/slide83.xml"/><Relationship Id="rId151" Type="http://schemas.openxmlformats.org/officeDocument/2006/relationships/slide" Target="slides/slide148.xml"/><Relationship Id="rId193" Type="http://schemas.openxmlformats.org/officeDocument/2006/relationships/slide" Target="slides/slide190.xml"/><Relationship Id="rId207" Type="http://schemas.openxmlformats.org/officeDocument/2006/relationships/slide" Target="slides/slide204.xml"/><Relationship Id="rId249" Type="http://schemas.openxmlformats.org/officeDocument/2006/relationships/slide" Target="slides/slide246.xml"/><Relationship Id="rId13" Type="http://schemas.openxmlformats.org/officeDocument/2006/relationships/slide" Target="slides/slide10.xml"/><Relationship Id="rId109" Type="http://schemas.openxmlformats.org/officeDocument/2006/relationships/slide" Target="slides/slide106.xml"/><Relationship Id="rId260" Type="http://schemas.openxmlformats.org/officeDocument/2006/relationships/slide" Target="slides/slide257.xml"/><Relationship Id="rId316" Type="http://schemas.openxmlformats.org/officeDocument/2006/relationships/slide" Target="slides/slide313.xml"/></Relationships>
</file>

<file path=ppt/charts/_rels/chart1.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oleObject" Target="file:///C:\Si24\Si22peakcali\Cali_Doppler.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Si24\Si22peakcali\Cali_Doppler.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19050" cap="rnd">
              <a:solidFill>
                <a:srgbClr val="0000FF"/>
              </a:solidFill>
              <a:round/>
            </a:ln>
            <a:effectLst/>
          </c:spPr>
          <c:marker>
            <c:symbol val="circle"/>
            <c:size val="5"/>
            <c:spPr>
              <a:solidFill>
                <a:schemeClr val="accent1"/>
              </a:solidFill>
              <a:ln w="9525">
                <a:solidFill>
                  <a:srgbClr val="0000FF"/>
                </a:solidFill>
              </a:ln>
              <a:effectLst/>
            </c:spPr>
          </c:marker>
          <c:errBars>
            <c:errDir val="x"/>
            <c:errBarType val="both"/>
            <c:errValType val="fixedVal"/>
            <c:noEndCap val="0"/>
            <c:val val="0"/>
            <c:spPr>
              <a:noFill/>
              <a:ln w="9525" cap="flat" cmpd="sng" algn="ctr">
                <a:solidFill>
                  <a:schemeClr val="tx1">
                    <a:lumMod val="65000"/>
                    <a:lumOff val="35000"/>
                  </a:schemeClr>
                </a:solidFill>
                <a:round/>
              </a:ln>
              <a:effectLst/>
            </c:spPr>
          </c:errBars>
          <c:errBars>
            <c:errDir val="y"/>
            <c:errBarType val="both"/>
            <c:errValType val="cust"/>
            <c:noEndCap val="0"/>
            <c:plus>
              <c:numRef>
                <c:f>Eg_final!$CW$67:$CW$76</c:f>
                <c:numCache>
                  <c:formatCode>General</c:formatCode>
                  <c:ptCount val="10"/>
                  <c:pt idx="0">
                    <c:v>9.652665481391802E-2</c:v>
                  </c:pt>
                  <c:pt idx="1">
                    <c:v>4.6474244332975242E-2</c:v>
                  </c:pt>
                  <c:pt idx="2">
                    <c:v>5.8330760230512417E-2</c:v>
                  </c:pt>
                  <c:pt idx="3">
                    <c:v>5.3503138013203028E-2</c:v>
                  </c:pt>
                  <c:pt idx="4">
                    <c:v>3.526356780402163E-2</c:v>
                  </c:pt>
                  <c:pt idx="5">
                    <c:v>2.5094850441616839E-2</c:v>
                  </c:pt>
                  <c:pt idx="6">
                    <c:v>1.3209148175158119E-2</c:v>
                  </c:pt>
                  <c:pt idx="7">
                    <c:v>6.1951212166933764E-3</c:v>
                  </c:pt>
                  <c:pt idx="8">
                    <c:v>3.9919812208627685E-3</c:v>
                  </c:pt>
                  <c:pt idx="9">
                    <c:v>3.7847266766066613E-3</c:v>
                  </c:pt>
                </c:numCache>
              </c:numRef>
            </c:plus>
            <c:minus>
              <c:numRef>
                <c:f>Eg_final!$CW$67:$CW$76</c:f>
                <c:numCache>
                  <c:formatCode>General</c:formatCode>
                  <c:ptCount val="10"/>
                  <c:pt idx="0">
                    <c:v>9.652665481391802E-2</c:v>
                  </c:pt>
                  <c:pt idx="1">
                    <c:v>4.6474244332975242E-2</c:v>
                  </c:pt>
                  <c:pt idx="2">
                    <c:v>5.8330760230512417E-2</c:v>
                  </c:pt>
                  <c:pt idx="3">
                    <c:v>5.3503138013203028E-2</c:v>
                  </c:pt>
                  <c:pt idx="4">
                    <c:v>3.526356780402163E-2</c:v>
                  </c:pt>
                  <c:pt idx="5">
                    <c:v>2.5094850441616839E-2</c:v>
                  </c:pt>
                  <c:pt idx="6">
                    <c:v>1.3209148175158119E-2</c:v>
                  </c:pt>
                  <c:pt idx="7">
                    <c:v>6.1951212166933764E-3</c:v>
                  </c:pt>
                  <c:pt idx="8">
                    <c:v>3.9919812208627685E-3</c:v>
                  </c:pt>
                  <c:pt idx="9">
                    <c:v>3.7847266766066613E-3</c:v>
                  </c:pt>
                </c:numCache>
              </c:numRef>
            </c:minus>
            <c:spPr>
              <a:noFill/>
              <a:ln w="15875" cap="flat" cmpd="sng" algn="ctr">
                <a:solidFill>
                  <a:srgbClr val="0000FF"/>
                </a:solidFill>
                <a:round/>
              </a:ln>
              <a:effectLst/>
            </c:spPr>
          </c:errBars>
          <c:xVal>
            <c:numRef>
              <c:f>Eg_final!$CQ$67:$CQ$76</c:f>
              <c:numCache>
                <c:formatCode>General</c:formatCode>
                <c:ptCount val="10"/>
                <c:pt idx="0">
                  <c:v>401</c:v>
                </c:pt>
                <c:pt idx="1">
                  <c:v>555</c:v>
                </c:pt>
                <c:pt idx="2">
                  <c:v>943</c:v>
                </c:pt>
                <c:pt idx="3">
                  <c:v>1040</c:v>
                </c:pt>
                <c:pt idx="4">
                  <c:v>1268</c:v>
                </c:pt>
                <c:pt idx="5">
                  <c:v>1377</c:v>
                </c:pt>
                <c:pt idx="6" formatCode="0_);[Red]\(0\)">
                  <c:v>1804</c:v>
                </c:pt>
                <c:pt idx="7">
                  <c:v>1917</c:v>
                </c:pt>
                <c:pt idx="8">
                  <c:v>2162</c:v>
                </c:pt>
                <c:pt idx="9" formatCode="0_);[Red]\(0\)">
                  <c:v>2307</c:v>
                </c:pt>
              </c:numCache>
            </c:numRef>
          </c:xVal>
          <c:yVal>
            <c:numRef>
              <c:f>Eg_final!$CV$67:$CV$76</c:f>
              <c:numCache>
                <c:formatCode>0.00%</c:formatCode>
                <c:ptCount val="10"/>
                <c:pt idx="0">
                  <c:v>0.37493231953194911</c:v>
                </c:pt>
                <c:pt idx="1">
                  <c:v>0.34201263053322789</c:v>
                </c:pt>
                <c:pt idx="2">
                  <c:v>0.20654268051757768</c:v>
                </c:pt>
                <c:pt idx="3">
                  <c:v>0.12889570728098973</c:v>
                </c:pt>
                <c:pt idx="4">
                  <c:v>6.3099485288054702E-2</c:v>
                </c:pt>
                <c:pt idx="5">
                  <c:v>5.7149534298845603E-2</c:v>
                </c:pt>
                <c:pt idx="6">
                  <c:v>3.497321948806642E-2</c:v>
                </c:pt>
                <c:pt idx="7">
                  <c:v>2.1688192147010586E-2</c:v>
                </c:pt>
                <c:pt idx="8">
                  <c:v>1.3108336684077321E-2</c:v>
                </c:pt>
                <c:pt idx="9">
                  <c:v>8.6601903075738448E-3</c:v>
                </c:pt>
              </c:numCache>
            </c:numRef>
          </c:yVal>
          <c:smooth val="1"/>
          <c:extLst>
            <c:ext xmlns:c16="http://schemas.microsoft.com/office/drawing/2014/chart" uri="{C3380CC4-5D6E-409C-BE32-E72D297353CC}">
              <c16:uniqueId val="{00000000-A7CD-416E-A410-BCE3BE5B4C5A}"/>
            </c:ext>
          </c:extLst>
        </c:ser>
        <c:dLbls>
          <c:showLegendKey val="0"/>
          <c:showVal val="0"/>
          <c:showCatName val="0"/>
          <c:showSerName val="0"/>
          <c:showPercent val="0"/>
          <c:showBubbleSize val="0"/>
        </c:dLbls>
        <c:axId val="1497940072"/>
        <c:axId val="1497941712"/>
      </c:scatterChart>
      <c:valAx>
        <c:axId val="149794007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Ecm (keV)</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497941712"/>
        <c:crosses val="autoZero"/>
        <c:crossBetween val="midCat"/>
      </c:valAx>
      <c:valAx>
        <c:axId val="14979417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Efficiency</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497940072"/>
        <c:crosses val="autoZero"/>
        <c:crossBetween val="midCat"/>
        <c:majorUnit val="0.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dirty="0"/>
              <a:t>401 </a:t>
            </a:r>
            <a:r>
              <a:rPr lang="en-US" i="1" dirty="0"/>
              <a:t>p</a:t>
            </a:r>
            <a:r>
              <a:rPr lang="en-US" dirty="0"/>
              <a:t> / 1369 </a:t>
            </a:r>
            <a:r>
              <a:rPr lang="en-US" i="1" dirty="0"/>
              <a:t>γ</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1728991796817478"/>
          <c:y val="0.17770897832817337"/>
          <c:w val="0.81818594457870986"/>
          <c:h val="0.58052997245313376"/>
        </c:manualLayout>
      </c:layout>
      <c:scatterChart>
        <c:scatterStyle val="lineMarker"/>
        <c:varyColors val="0"/>
        <c:ser>
          <c:idx val="0"/>
          <c:order val="0"/>
          <c:tx>
            <c:strRef>
              <c:f>runchk!$E$41</c:f>
              <c:strCache>
                <c:ptCount val="1"/>
                <c:pt idx="0">
                  <c:v>Rn</c:v>
                </c:pt>
              </c:strCache>
            </c:strRef>
          </c:tx>
          <c:spPr>
            <a:ln w="25400" cap="rnd">
              <a:noFill/>
              <a:round/>
            </a:ln>
            <a:effectLst/>
          </c:spPr>
          <c:marker>
            <c:symbol val="circle"/>
            <c:size val="6"/>
            <c:spPr>
              <a:solidFill>
                <a:srgbClr val="0000FF"/>
              </a:solidFill>
              <a:ln w="9525">
                <a:solidFill>
                  <a:srgbClr val="0000FF"/>
                </a:solidFill>
              </a:ln>
              <a:effectLst/>
            </c:spPr>
          </c:marker>
          <c:errBars>
            <c:errDir val="y"/>
            <c:errBarType val="both"/>
            <c:errValType val="cust"/>
            <c:noEndCap val="0"/>
            <c:plus>
              <c:numRef>
                <c:f>runchk!$R$42:$R$56</c:f>
                <c:numCache>
                  <c:formatCode>General</c:formatCode>
                  <c:ptCount val="15"/>
                  <c:pt idx="0">
                    <c:v>7.457056515369552E-2</c:v>
                  </c:pt>
                  <c:pt idx="1">
                    <c:v>7.4713411082772588E-2</c:v>
                  </c:pt>
                  <c:pt idx="2">
                    <c:v>8.0973958335918292E-2</c:v>
                  </c:pt>
                  <c:pt idx="3">
                    <c:v>7.8769539448540676E-2</c:v>
                  </c:pt>
                  <c:pt idx="4">
                    <c:v>7.6937463331857817E-2</c:v>
                  </c:pt>
                  <c:pt idx="5">
                    <c:v>7.7360059408152715E-2</c:v>
                  </c:pt>
                  <c:pt idx="6">
                    <c:v>7.5196124741303397E-2</c:v>
                  </c:pt>
                  <c:pt idx="7">
                    <c:v>7.6585308124127005E-2</c:v>
                  </c:pt>
                  <c:pt idx="8">
                    <c:v>7.0019995874113394E-2</c:v>
                  </c:pt>
                </c:numCache>
              </c:numRef>
            </c:plus>
            <c:minus>
              <c:numRef>
                <c:f>runchk!$R$42:$R$56</c:f>
                <c:numCache>
                  <c:formatCode>General</c:formatCode>
                  <c:ptCount val="15"/>
                  <c:pt idx="0">
                    <c:v>7.457056515369552E-2</c:v>
                  </c:pt>
                  <c:pt idx="1">
                    <c:v>7.4713411082772588E-2</c:v>
                  </c:pt>
                  <c:pt idx="2">
                    <c:v>8.0973958335918292E-2</c:v>
                  </c:pt>
                  <c:pt idx="3">
                    <c:v>7.8769539448540676E-2</c:v>
                  </c:pt>
                  <c:pt idx="4">
                    <c:v>7.6937463331857817E-2</c:v>
                  </c:pt>
                  <c:pt idx="5">
                    <c:v>7.7360059408152715E-2</c:v>
                  </c:pt>
                  <c:pt idx="6">
                    <c:v>7.5196124741303397E-2</c:v>
                  </c:pt>
                  <c:pt idx="7">
                    <c:v>7.6585308124127005E-2</c:v>
                  </c:pt>
                  <c:pt idx="8">
                    <c:v>7.0019995874113394E-2</c:v>
                  </c:pt>
                </c:numCache>
              </c:numRef>
            </c:minus>
            <c:spPr>
              <a:noFill/>
              <a:ln w="15875" cap="flat" cmpd="sng" algn="ctr">
                <a:solidFill>
                  <a:schemeClr val="tx1">
                    <a:lumMod val="65000"/>
                    <a:lumOff val="35000"/>
                  </a:schemeClr>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runchk!$C$42:$C$50</c:f>
              <c:numCache>
                <c:formatCode>General</c:formatCode>
                <c:ptCount val="9"/>
                <c:pt idx="0">
                  <c:v>123</c:v>
                </c:pt>
                <c:pt idx="1">
                  <c:v>125</c:v>
                </c:pt>
                <c:pt idx="2">
                  <c:v>127</c:v>
                </c:pt>
                <c:pt idx="3">
                  <c:v>129</c:v>
                </c:pt>
                <c:pt idx="4">
                  <c:v>131</c:v>
                </c:pt>
                <c:pt idx="5">
                  <c:v>134</c:v>
                </c:pt>
                <c:pt idx="6">
                  <c:v>136</c:v>
                </c:pt>
                <c:pt idx="7">
                  <c:v>138</c:v>
                </c:pt>
                <c:pt idx="8">
                  <c:v>140</c:v>
                </c:pt>
              </c:numCache>
            </c:numRef>
          </c:xVal>
          <c:yVal>
            <c:numRef>
              <c:f>runchk!$Q$42:$Q$50</c:f>
              <c:numCache>
                <c:formatCode>0.000</c:formatCode>
                <c:ptCount val="9"/>
                <c:pt idx="0">
                  <c:v>6.6082830445785481</c:v>
                </c:pt>
                <c:pt idx="1">
                  <c:v>6.5956862745098039</c:v>
                </c:pt>
                <c:pt idx="2">
                  <c:v>6.4921369651652725</c:v>
                </c:pt>
                <c:pt idx="3">
                  <c:v>6.3937604908259535</c:v>
                </c:pt>
                <c:pt idx="4">
                  <c:v>5.8855693348365277</c:v>
                </c:pt>
                <c:pt idx="5">
                  <c:v>6.2452183012615547</c:v>
                </c:pt>
                <c:pt idx="6">
                  <c:v>6.4013730216958393</c:v>
                </c:pt>
                <c:pt idx="7">
                  <c:v>6.4532046124966476</c:v>
                </c:pt>
                <c:pt idx="8">
                  <c:v>6.4454725116780454</c:v>
                </c:pt>
              </c:numCache>
            </c:numRef>
          </c:yVal>
          <c:smooth val="0"/>
          <c:extLst>
            <c:ext xmlns:c16="http://schemas.microsoft.com/office/drawing/2014/chart" uri="{C3380CC4-5D6E-409C-BE32-E72D297353CC}">
              <c16:uniqueId val="{00000000-BB9E-4F39-AB5B-0F31813A6A51}"/>
            </c:ext>
          </c:extLst>
        </c:ser>
        <c:dLbls>
          <c:showLegendKey val="0"/>
          <c:showVal val="0"/>
          <c:showCatName val="0"/>
          <c:showSerName val="0"/>
          <c:showPercent val="0"/>
          <c:showBubbleSize val="0"/>
        </c:dLbls>
        <c:axId val="432205840"/>
        <c:axId val="432207016"/>
      </c:scatterChart>
      <c:valAx>
        <c:axId val="432205840"/>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2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Run number</a:t>
                </a:r>
                <a:endParaRPr lang="zh-CN"/>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432207016"/>
        <c:crosses val="autoZero"/>
        <c:crossBetween val="midCat"/>
        <c:majorUnit val="1"/>
      </c:valAx>
      <c:valAx>
        <c:axId val="432207016"/>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Ratio of proton/gamma</a:t>
                </a:r>
                <a:endParaRPr lang="zh-CN"/>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432205840"/>
        <c:crosses val="autoZero"/>
        <c:crossBetween val="midCat"/>
      </c:valAx>
      <c:spPr>
        <a:noFill/>
        <a:ln>
          <a:noFill/>
        </a:ln>
        <a:effectLst/>
      </c:spPr>
    </c:plotArea>
    <c:plotVisOnly val="1"/>
    <c:dispBlanksAs val="gap"/>
    <c:showDLblsOverMax val="0"/>
  </c:chart>
  <c:spPr>
    <a:noFill/>
    <a:ln>
      <a:noFill/>
    </a:ln>
    <a:effectLst/>
  </c:spPr>
  <c:txPr>
    <a:bodyPr/>
    <a:lstStyle/>
    <a:p>
      <a:pPr>
        <a:defRPr sz="20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a:t>SeGA Efficiency</a:t>
            </a:r>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lineMarker"/>
        <c:varyColors val="0"/>
        <c:ser>
          <c:idx val="0"/>
          <c:order val="0"/>
          <c:spPr>
            <a:ln w="19050" cap="rnd">
              <a:noFill/>
              <a:round/>
            </a:ln>
            <a:effectLst/>
          </c:spPr>
          <c:marker>
            <c:symbol val="circle"/>
            <c:size val="5"/>
            <c:spPr>
              <a:solidFill>
                <a:schemeClr val="accent1"/>
              </a:solidFill>
              <a:ln w="9525">
                <a:solidFill>
                  <a:schemeClr val="accent1"/>
                </a:solidFill>
              </a:ln>
              <a:effectLst/>
            </c:spPr>
          </c:marker>
          <c:xVal>
            <c:numRef>
              <c:f>Sheet1!$B$1:$N$1</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xVal>
          <c:yVal>
            <c:numRef>
              <c:f>Sheet1!$B$3:$N$3</c:f>
              <c:numCache>
                <c:formatCode>0.000</c:formatCode>
                <c:ptCount val="13"/>
                <c:pt idx="0">
                  <c:v>8.2272707E-2</c:v>
                </c:pt>
                <c:pt idx="1">
                  <c:v>8.034696999999999E-2</c:v>
                </c:pt>
                <c:pt idx="2">
                  <c:v>6.7386003E-2</c:v>
                </c:pt>
                <c:pt idx="3">
                  <c:v>6.136516000000003E-2</c:v>
                </c:pt>
                <c:pt idx="4">
                  <c:v>7.9943596000000006E-2</c:v>
                </c:pt>
                <c:pt idx="5">
                  <c:v>6.6320446999999949E-2</c:v>
                </c:pt>
                <c:pt idx="6">
                  <c:v>9.2947451000000014E-2</c:v>
                </c:pt>
                <c:pt idx="7">
                  <c:v>8.8809482000000051E-2</c:v>
                </c:pt>
                <c:pt idx="8">
                  <c:v>7.7249670999999909E-2</c:v>
                </c:pt>
                <c:pt idx="9">
                  <c:v>7.1976841000000014E-2</c:v>
                </c:pt>
                <c:pt idx="10">
                  <c:v>7.3590142999999997E-2</c:v>
                </c:pt>
                <c:pt idx="11">
                  <c:v>7.6609454000000077E-2</c:v>
                </c:pt>
                <c:pt idx="12">
                  <c:v>8.1182074999999965E-2</c:v>
                </c:pt>
              </c:numCache>
            </c:numRef>
          </c:yVal>
          <c:smooth val="0"/>
          <c:extLst>
            <c:ext xmlns:c16="http://schemas.microsoft.com/office/drawing/2014/chart" uri="{C3380CC4-5D6E-409C-BE32-E72D297353CC}">
              <c16:uniqueId val="{00000000-5C01-4ECE-9B1E-EDC908864FCE}"/>
            </c:ext>
          </c:extLst>
        </c:ser>
        <c:dLbls>
          <c:showLegendKey val="0"/>
          <c:showVal val="0"/>
          <c:showCatName val="0"/>
          <c:showSerName val="0"/>
          <c:showPercent val="0"/>
          <c:showBubbleSize val="0"/>
        </c:dLbls>
        <c:axId val="560767632"/>
        <c:axId val="616202760"/>
      </c:scatterChart>
      <c:valAx>
        <c:axId val="56076763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SeGA Detector</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616202760"/>
        <c:crosses val="autoZero"/>
        <c:crossBetween val="midCat"/>
      </c:valAx>
      <c:valAx>
        <c:axId val="6162027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a:t>Relative Efficiency</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560767632"/>
        <c:crosses val="autoZero"/>
        <c:crossBetween val="midCat"/>
      </c:valAx>
      <c:spPr>
        <a:noFill/>
        <a:ln>
          <a:noFill/>
        </a:ln>
        <a:effectLst/>
      </c:spPr>
    </c:plotArea>
    <c:plotVisOnly val="1"/>
    <c:dispBlanksAs val="gap"/>
    <c:showDLblsOverMax val="0"/>
  </c:chart>
  <c:spPr>
    <a:noFill/>
    <a:ln>
      <a:noFill/>
    </a:ln>
    <a:effectLst/>
  </c:spPr>
  <c:txPr>
    <a:bodyPr/>
    <a:lstStyle/>
    <a:p>
      <a:pPr>
        <a:defRPr sz="1200">
          <a:solidFill>
            <a:schemeClr val="tx1"/>
          </a:solidFill>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sz="2400" dirty="0">
                <a:latin typeface="Times New Roman" panose="02020603050405020304" pitchFamily="18" charset="0"/>
                <a:cs typeface="Times New Roman" panose="02020603050405020304" pitchFamily="18" charset="0"/>
              </a:rPr>
              <a:t>log </a:t>
            </a:r>
            <a:r>
              <a:rPr lang="en-US" sz="2400" i="1" dirty="0">
                <a:latin typeface="Times New Roman" panose="02020603050405020304" pitchFamily="18" charset="0"/>
                <a:cs typeface="Times New Roman" panose="02020603050405020304" pitchFamily="18" charset="0"/>
              </a:rPr>
              <a:t>ft</a:t>
            </a:r>
            <a:r>
              <a:rPr lang="en-US" sz="2400" i="0" dirty="0">
                <a:latin typeface="Times New Roman" panose="02020603050405020304" pitchFamily="18" charset="0"/>
                <a:cs typeface="Times New Roman" panose="02020603050405020304" pitchFamily="18" charset="0"/>
              </a:rPr>
              <a:t> and </a:t>
            </a:r>
            <a:r>
              <a:rPr lang="en-US" sz="2400" i="1" dirty="0">
                <a:latin typeface="Times New Roman" panose="02020603050405020304" pitchFamily="18" charset="0"/>
                <a:cs typeface="Times New Roman" panose="02020603050405020304" pitchFamily="18" charset="0"/>
              </a:rPr>
              <a:t>B</a:t>
            </a:r>
            <a:r>
              <a:rPr lang="en-US" sz="2400" i="0" dirty="0">
                <a:latin typeface="Times New Roman" panose="02020603050405020304" pitchFamily="18" charset="0"/>
                <a:cs typeface="Times New Roman" panose="02020603050405020304" pitchFamily="18" charset="0"/>
              </a:rPr>
              <a:t>(F) </a:t>
            </a:r>
            <a:r>
              <a:rPr lang="en-US" altLang="zh-CN" sz="2400" i="0" dirty="0">
                <a:latin typeface="Times New Roman" panose="02020603050405020304" pitchFamily="18" charset="0"/>
                <a:cs typeface="Times New Roman" panose="02020603050405020304" pitchFamily="18" charset="0"/>
              </a:rPr>
              <a:t>vs. </a:t>
            </a:r>
            <a:r>
              <a:rPr lang="en-US" altLang="zh-CN" sz="2400" i="1" dirty="0">
                <a:latin typeface="Times New Roman" panose="02020603050405020304" pitchFamily="18" charset="0"/>
                <a:cs typeface="Times New Roman" panose="02020603050405020304" pitchFamily="18" charset="0"/>
              </a:rPr>
              <a:t>I</a:t>
            </a:r>
            <a:r>
              <a:rPr lang="en-US" altLang="zh-CN" sz="2400" i="1" baseline="-25000" dirty="0">
                <a:latin typeface="Times New Roman" panose="02020603050405020304" pitchFamily="18" charset="0"/>
                <a:cs typeface="Times New Roman" panose="02020603050405020304" pitchFamily="18" charset="0"/>
              </a:rPr>
              <a:t>β</a:t>
            </a:r>
            <a:endParaRPr lang="en-US" sz="2400" i="1" baseline="-25000" dirty="0">
              <a:latin typeface="Times New Roman" panose="02020603050405020304" pitchFamily="18" charset="0"/>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scatterChart>
        <c:scatterStyle val="smoothMarker"/>
        <c:varyColors val="0"/>
        <c:ser>
          <c:idx val="0"/>
          <c:order val="0"/>
          <c:tx>
            <c:strRef>
              <c:f>BGT!$T$121</c:f>
              <c:strCache>
                <c:ptCount val="1"/>
                <c:pt idx="0">
                  <c:v>logft</c:v>
                </c:pt>
              </c:strCache>
            </c:strRef>
          </c:tx>
          <c:spPr>
            <a:ln w="19050" cap="rnd">
              <a:solidFill>
                <a:schemeClr val="accent1"/>
              </a:solidFill>
              <a:round/>
            </a:ln>
            <a:effectLst/>
          </c:spPr>
          <c:marker>
            <c:symbol val="none"/>
          </c:marker>
          <c:xVal>
            <c:numRef>
              <c:f>BGT!$S$122:$S$128</c:f>
              <c:numCache>
                <c:formatCode>General</c:formatCode>
                <c:ptCount val="7"/>
                <c:pt idx="0">
                  <c:v>8</c:v>
                </c:pt>
                <c:pt idx="1">
                  <c:v>9</c:v>
                </c:pt>
                <c:pt idx="2">
                  <c:v>10</c:v>
                </c:pt>
                <c:pt idx="3">
                  <c:v>11</c:v>
                </c:pt>
                <c:pt idx="4">
                  <c:v>12</c:v>
                </c:pt>
                <c:pt idx="5">
                  <c:v>13</c:v>
                </c:pt>
                <c:pt idx="6">
                  <c:v>14</c:v>
                </c:pt>
              </c:numCache>
            </c:numRef>
          </c:xVal>
          <c:yVal>
            <c:numRef>
              <c:f>BGT!$T$122:$T$128</c:f>
              <c:numCache>
                <c:formatCode>General</c:formatCode>
                <c:ptCount val="7"/>
                <c:pt idx="0">
                  <c:v>3.4540000000000002</c:v>
                </c:pt>
                <c:pt idx="1">
                  <c:v>3.403</c:v>
                </c:pt>
                <c:pt idx="2">
                  <c:v>3.3570000000000002</c:v>
                </c:pt>
                <c:pt idx="3">
                  <c:v>3.3159999999999998</c:v>
                </c:pt>
                <c:pt idx="4">
                  <c:v>3.278</c:v>
                </c:pt>
                <c:pt idx="5">
                  <c:v>3.2429999999999999</c:v>
                </c:pt>
                <c:pt idx="6">
                  <c:v>3.2109999999999999</c:v>
                </c:pt>
              </c:numCache>
            </c:numRef>
          </c:yVal>
          <c:smooth val="1"/>
          <c:extLst>
            <c:ext xmlns:c16="http://schemas.microsoft.com/office/drawing/2014/chart" uri="{C3380CC4-5D6E-409C-BE32-E72D297353CC}">
              <c16:uniqueId val="{00000000-FD17-4440-81DE-EA850CB555D6}"/>
            </c:ext>
          </c:extLst>
        </c:ser>
        <c:ser>
          <c:idx val="1"/>
          <c:order val="1"/>
          <c:tx>
            <c:strRef>
              <c:f>BGT!$U$121</c:f>
              <c:strCache>
                <c:ptCount val="1"/>
                <c:pt idx="0">
                  <c:v>B(F)</c:v>
                </c:pt>
              </c:strCache>
            </c:strRef>
          </c:tx>
          <c:spPr>
            <a:ln w="19050" cap="rnd">
              <a:solidFill>
                <a:schemeClr val="accent2"/>
              </a:solidFill>
              <a:round/>
            </a:ln>
            <a:effectLst/>
          </c:spPr>
          <c:marker>
            <c:symbol val="none"/>
          </c:marker>
          <c:xVal>
            <c:numRef>
              <c:f>BGT!$S$122:$S$128</c:f>
              <c:numCache>
                <c:formatCode>General</c:formatCode>
                <c:ptCount val="7"/>
                <c:pt idx="0">
                  <c:v>8</c:v>
                </c:pt>
                <c:pt idx="1">
                  <c:v>9</c:v>
                </c:pt>
                <c:pt idx="2">
                  <c:v>10</c:v>
                </c:pt>
                <c:pt idx="3">
                  <c:v>11</c:v>
                </c:pt>
                <c:pt idx="4">
                  <c:v>12</c:v>
                </c:pt>
                <c:pt idx="5">
                  <c:v>13</c:v>
                </c:pt>
                <c:pt idx="6">
                  <c:v>14</c:v>
                </c:pt>
              </c:numCache>
            </c:numRef>
          </c:xVal>
          <c:yVal>
            <c:numRef>
              <c:f>BGT!$U$122:$U$128</c:f>
              <c:numCache>
                <c:formatCode>0.00</c:formatCode>
                <c:ptCount val="7"/>
                <c:pt idx="0">
                  <c:v>2.160057658693967</c:v>
                </c:pt>
                <c:pt idx="1">
                  <c:v>2.4292115870225897</c:v>
                </c:pt>
                <c:pt idx="2">
                  <c:v>2.7006315935730778</c:v>
                </c:pt>
                <c:pt idx="3">
                  <c:v>2.9680098914927711</c:v>
                </c:pt>
                <c:pt idx="4">
                  <c:v>3.239405714554104</c:v>
                </c:pt>
                <c:pt idx="5">
                  <c:v>3.5112790394392834</c:v>
                </c:pt>
                <c:pt idx="6">
                  <c:v>3.7797697413039706</c:v>
                </c:pt>
              </c:numCache>
            </c:numRef>
          </c:yVal>
          <c:smooth val="1"/>
          <c:extLst>
            <c:ext xmlns:c16="http://schemas.microsoft.com/office/drawing/2014/chart" uri="{C3380CC4-5D6E-409C-BE32-E72D297353CC}">
              <c16:uniqueId val="{00000001-FD17-4440-81DE-EA850CB555D6}"/>
            </c:ext>
          </c:extLst>
        </c:ser>
        <c:dLbls>
          <c:showLegendKey val="0"/>
          <c:showVal val="0"/>
          <c:showCatName val="0"/>
          <c:showSerName val="0"/>
          <c:showPercent val="0"/>
          <c:showBubbleSize val="0"/>
        </c:dLbls>
        <c:axId val="392180920"/>
        <c:axId val="392179352"/>
      </c:scatterChart>
      <c:valAx>
        <c:axId val="392180920"/>
        <c:scaling>
          <c:orientation val="minMax"/>
          <c:max val="14"/>
          <c:min val="8"/>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sz="2400" b="0" i="1" baseline="0" dirty="0">
                    <a:effectLst/>
                    <a:latin typeface="Times New Roman" panose="02020603050405020304" pitchFamily="18" charset="0"/>
                    <a:cs typeface="Times New Roman" panose="02020603050405020304" pitchFamily="18" charset="0"/>
                  </a:rPr>
                  <a:t>I</a:t>
                </a:r>
                <a:r>
                  <a:rPr lang="en-US" sz="2400" b="0" i="1" baseline="-25000" dirty="0">
                    <a:effectLst/>
                    <a:latin typeface="Times New Roman" panose="02020603050405020304" pitchFamily="18" charset="0"/>
                    <a:cs typeface="Times New Roman" panose="02020603050405020304" pitchFamily="18" charset="0"/>
                  </a:rPr>
                  <a:t>β</a:t>
                </a:r>
                <a:r>
                  <a:rPr lang="en-US" sz="2400" b="0" i="0" baseline="0" dirty="0">
                    <a:effectLst/>
                    <a:latin typeface="Times New Roman" panose="02020603050405020304" pitchFamily="18" charset="0"/>
                    <a:cs typeface="Times New Roman" panose="02020603050405020304" pitchFamily="18" charset="0"/>
                  </a:rPr>
                  <a:t> (%)</a:t>
                </a:r>
                <a:endParaRPr lang="en-US" sz="2400" i="0" baseline="0" dirty="0">
                  <a:effectLst/>
                  <a:latin typeface="Times New Roman" panose="02020603050405020304" pitchFamily="18" charset="0"/>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92179352"/>
        <c:crosses val="autoZero"/>
        <c:crossBetween val="midCat"/>
      </c:valAx>
      <c:valAx>
        <c:axId val="3921793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4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sz="2400" dirty="0">
                    <a:latin typeface="Times New Roman" panose="02020603050405020304" pitchFamily="18" charset="0"/>
                    <a:cs typeface="Times New Roman" panose="02020603050405020304" pitchFamily="18" charset="0"/>
                  </a:rPr>
                  <a:t>log </a:t>
                </a:r>
                <a:r>
                  <a:rPr lang="en-US" sz="2400" i="1" dirty="0">
                    <a:latin typeface="Times New Roman" panose="02020603050405020304" pitchFamily="18" charset="0"/>
                    <a:cs typeface="Times New Roman" panose="02020603050405020304" pitchFamily="18" charset="0"/>
                  </a:rPr>
                  <a:t>ft </a:t>
                </a:r>
                <a:r>
                  <a:rPr lang="en-US" altLang="zh-CN" sz="2400" i="0" dirty="0">
                    <a:latin typeface="Times New Roman" panose="02020603050405020304" pitchFamily="18" charset="0"/>
                    <a:cs typeface="Times New Roman" panose="02020603050405020304" pitchFamily="18" charset="0"/>
                  </a:rPr>
                  <a:t>or </a:t>
                </a:r>
                <a:r>
                  <a:rPr lang="en-US" altLang="zh-CN" sz="2400" i="1" dirty="0">
                    <a:latin typeface="Times New Roman" panose="02020603050405020304" pitchFamily="18" charset="0"/>
                    <a:cs typeface="Times New Roman" panose="02020603050405020304" pitchFamily="18" charset="0"/>
                  </a:rPr>
                  <a:t>B</a:t>
                </a:r>
                <a:r>
                  <a:rPr lang="en-US" altLang="zh-CN" sz="2400" i="0" dirty="0">
                    <a:latin typeface="Times New Roman" panose="02020603050405020304" pitchFamily="18" charset="0"/>
                    <a:cs typeface="Times New Roman" panose="02020603050405020304" pitchFamily="18" charset="0"/>
                  </a:rPr>
                  <a:t>(F)</a:t>
                </a:r>
                <a:endParaRPr lang="en-US" sz="2400" i="0" dirty="0">
                  <a:latin typeface="Times New Roman" panose="02020603050405020304" pitchFamily="18" charset="0"/>
                  <a:cs typeface="Times New Roman" panose="02020603050405020304" pitchFamily="18" charset="0"/>
                </a:endParaRPr>
              </a:p>
            </c:rich>
          </c:tx>
          <c:overlay val="0"/>
          <c:spPr>
            <a:noFill/>
            <a:ln>
              <a:noFill/>
            </a:ln>
            <a:effectLst/>
          </c:spPr>
          <c:txPr>
            <a:bodyPr rot="-5400000" spcFirstLastPara="1" vertOverflow="ellipsis" vert="horz" wrap="square" anchor="ctr" anchorCtr="1"/>
            <a:lstStyle/>
            <a:p>
              <a:pPr>
                <a:defRPr sz="24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92180920"/>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3"/>
          <c:order val="0"/>
          <c:tx>
            <c:strRef>
              <c:f>'logft&amp;BGT'!$Z$9</c:f>
              <c:strCache>
                <c:ptCount val="1"/>
                <c:pt idx="0">
                  <c:v>USDC</c:v>
                </c:pt>
              </c:strCache>
            </c:strRef>
          </c:tx>
          <c:spPr>
            <a:ln w="19050" cap="rnd">
              <a:noFill/>
              <a:round/>
            </a:ln>
            <a:effectLst/>
          </c:spPr>
          <c:marker>
            <c:symbol val="square"/>
            <c:size val="4"/>
            <c:spPr>
              <a:solidFill>
                <a:srgbClr val="0000FF"/>
              </a:solidFill>
              <a:ln w="0">
                <a:solidFill>
                  <a:srgbClr val="0000FF"/>
                </a:solidFill>
              </a:ln>
            </c:spPr>
          </c:marker>
          <c:errBars>
            <c:errDir val="y"/>
            <c:errBarType val="both"/>
            <c:errValType val="cust"/>
            <c:noEndCap val="0"/>
            <c:plus>
              <c:numRef>
                <c:f>'logft&amp;BGT'!$Y$10:$Y$14</c:f>
                <c:numCache>
                  <c:formatCode>General</c:formatCode>
                  <c:ptCount val="5"/>
                  <c:pt idx="0">
                    <c:v>3.0510242824426173E-3</c:v>
                  </c:pt>
                  <c:pt idx="1">
                    <c:v>5.0833333333333251E-3</c:v>
                  </c:pt>
                  <c:pt idx="2">
                    <c:v>3.8999999999999903E-3</c:v>
                  </c:pt>
                  <c:pt idx="3">
                    <c:v>5.3538189821857691E-4</c:v>
                  </c:pt>
                  <c:pt idx="4">
                    <c:v>4.6999999999999958E-3</c:v>
                  </c:pt>
                </c:numCache>
              </c:numRef>
            </c:plus>
            <c:minus>
              <c:numRef>
                <c:f>'logft&amp;BGT'!$Y$10:$Y$14</c:f>
                <c:numCache>
                  <c:formatCode>General</c:formatCode>
                  <c:ptCount val="5"/>
                  <c:pt idx="0">
                    <c:v>3.0510242824426173E-3</c:v>
                  </c:pt>
                  <c:pt idx="1">
                    <c:v>5.0833333333333251E-3</c:v>
                  </c:pt>
                  <c:pt idx="2">
                    <c:v>3.8999999999999903E-3</c:v>
                  </c:pt>
                  <c:pt idx="3">
                    <c:v>5.3538189821857691E-4</c:v>
                  </c:pt>
                  <c:pt idx="4">
                    <c:v>4.6999999999999958E-3</c:v>
                  </c:pt>
                </c:numCache>
              </c:numRef>
            </c:minus>
            <c:spPr>
              <a:noFill/>
              <a:ln w="19050" cap="flat" cmpd="sng" algn="ctr">
                <a:solidFill>
                  <a:srgbClr val="0000FF"/>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'logft&amp;BGT'!$B$33:$B$37</c:f>
              <c:numCache>
                <c:formatCode>General</c:formatCode>
                <c:ptCount val="5"/>
                <c:pt idx="0">
                  <c:v>0.1</c:v>
                </c:pt>
                <c:pt idx="1">
                  <c:v>1.1000000000000001</c:v>
                </c:pt>
                <c:pt idx="2">
                  <c:v>2.1</c:v>
                </c:pt>
                <c:pt idx="3">
                  <c:v>3.1</c:v>
                </c:pt>
                <c:pt idx="4">
                  <c:v>4.0999999999999996</c:v>
                </c:pt>
              </c:numCache>
            </c:numRef>
          </c:xVal>
          <c:yVal>
            <c:numRef>
              <c:f>'logft&amp;BGT'!$U$10:$U$14</c:f>
              <c:numCache>
                <c:formatCode>0.0000</c:formatCode>
                <c:ptCount val="5"/>
                <c:pt idx="0">
                  <c:v>1.83061456946557E-2</c:v>
                </c:pt>
                <c:pt idx="1">
                  <c:v>3.0499999999999968E-2</c:v>
                </c:pt>
                <c:pt idx="2">
                  <c:v>2.3399999999999935E-2</c:v>
                </c:pt>
                <c:pt idx="3">
                  <c:v>3.2122913893114623E-3</c:v>
                </c:pt>
                <c:pt idx="4">
                  <c:v>2.8199999999999975E-2</c:v>
                </c:pt>
              </c:numCache>
            </c:numRef>
          </c:yVal>
          <c:smooth val="0"/>
          <c:extLst>
            <c:ext xmlns:c16="http://schemas.microsoft.com/office/drawing/2014/chart" uri="{C3380CC4-5D6E-409C-BE32-E72D297353CC}">
              <c16:uniqueId val="{00000000-C9A7-4635-B2BD-81D58A10CE05}"/>
            </c:ext>
          </c:extLst>
        </c:ser>
        <c:ser>
          <c:idx val="1"/>
          <c:order val="1"/>
          <c:tx>
            <c:strRef>
              <c:f>'logft&amp;BGT'!$A$8</c:f>
              <c:strCache>
                <c:ptCount val="1"/>
                <c:pt idx="0">
                  <c:v>GADGET</c:v>
                </c:pt>
              </c:strCache>
            </c:strRef>
          </c:tx>
          <c:spPr>
            <a:ln w="19050">
              <a:noFill/>
            </a:ln>
          </c:spPr>
          <c:marker>
            <c:symbol val="square"/>
            <c:size val="4"/>
            <c:spPr>
              <a:solidFill>
                <a:srgbClr val="FF0000"/>
              </a:solidFill>
              <a:ln w="0"/>
            </c:spPr>
          </c:marker>
          <c:errBars>
            <c:errDir val="y"/>
            <c:errBarType val="both"/>
            <c:errValType val="cust"/>
            <c:noEndCap val="0"/>
            <c:plus>
              <c:numRef>
                <c:f>'logft&amp;BGT'!$V$4:$V$8</c:f>
                <c:numCache>
                  <c:formatCode>General</c:formatCode>
                  <c:ptCount val="5"/>
                  <c:pt idx="0">
                    <c:v>1.0677970024186702E-3</c:v>
                  </c:pt>
                  <c:pt idx="1">
                    <c:v>8.0658021459373579E-4</c:v>
                  </c:pt>
                  <c:pt idx="2">
                    <c:v>1.8347876503042786E-3</c:v>
                  </c:pt>
                  <c:pt idx="3">
                    <c:v>1.3997534774885266E-4</c:v>
                  </c:pt>
                  <c:pt idx="4">
                    <c:v>4.6589756796995441E-3</c:v>
                  </c:pt>
                </c:numCache>
              </c:numRef>
            </c:plus>
            <c:minus>
              <c:numRef>
                <c:f>'logft&amp;BGT'!$V$4:$V$8</c:f>
                <c:numCache>
                  <c:formatCode>General</c:formatCode>
                  <c:ptCount val="5"/>
                  <c:pt idx="0">
                    <c:v>1.0677970024186702E-3</c:v>
                  </c:pt>
                  <c:pt idx="1">
                    <c:v>8.0658021459373579E-4</c:v>
                  </c:pt>
                  <c:pt idx="2">
                    <c:v>1.8347876503042786E-3</c:v>
                  </c:pt>
                  <c:pt idx="3">
                    <c:v>1.3997534774885266E-4</c:v>
                  </c:pt>
                  <c:pt idx="4">
                    <c:v>4.6589756796995441E-3</c:v>
                  </c:pt>
                </c:numCache>
              </c:numRef>
            </c:minus>
            <c:spPr>
              <a:ln w="19050">
                <a:solidFill>
                  <a:srgbClr val="FF0000"/>
                </a:solidFill>
              </a:ln>
            </c:spPr>
          </c:errBars>
          <c:errBars>
            <c:errDir val="x"/>
            <c:errBarType val="both"/>
            <c:errValType val="fixedVal"/>
            <c:noEndCap val="0"/>
            <c:val val="0"/>
          </c:errBars>
          <c:xVal>
            <c:numRef>
              <c:f>'logft&amp;BGT'!$A$33:$A$37</c:f>
              <c:numCache>
                <c:formatCode>General</c:formatCode>
                <c:ptCount val="5"/>
                <c:pt idx="0">
                  <c:v>0</c:v>
                </c:pt>
                <c:pt idx="1">
                  <c:v>1</c:v>
                </c:pt>
                <c:pt idx="2">
                  <c:v>2</c:v>
                </c:pt>
                <c:pt idx="3">
                  <c:v>3</c:v>
                </c:pt>
                <c:pt idx="4">
                  <c:v>4</c:v>
                </c:pt>
              </c:numCache>
            </c:numRef>
          </c:xVal>
          <c:yVal>
            <c:numRef>
              <c:f>'logft&amp;BGT'!$U$4:$U$8</c:f>
              <c:numCache>
                <c:formatCode>0.0000</c:formatCode>
                <c:ptCount val="5"/>
                <c:pt idx="0">
                  <c:v>1.8537771617700129E-2</c:v>
                </c:pt>
                <c:pt idx="1">
                  <c:v>2.9111027023666532E-2</c:v>
                </c:pt>
                <c:pt idx="2">
                  <c:v>2.6549572190366692E-2</c:v>
                </c:pt>
                <c:pt idx="3" formatCode="0.00000">
                  <c:v>2.7609435514896665E-3</c:v>
                </c:pt>
                <c:pt idx="4" formatCode="0.000">
                  <c:v>2.0232871691432876E-2</c:v>
                </c:pt>
              </c:numCache>
            </c:numRef>
          </c:yVal>
          <c:smooth val="0"/>
          <c:extLst>
            <c:ext xmlns:c16="http://schemas.microsoft.com/office/drawing/2014/chart" uri="{C3380CC4-5D6E-409C-BE32-E72D297353CC}">
              <c16:uniqueId val="{00000001-C9A7-4635-B2BD-81D58A10CE05}"/>
            </c:ext>
          </c:extLst>
        </c:ser>
        <c:ser>
          <c:idx val="0"/>
          <c:order val="2"/>
          <c:tx>
            <c:strRef>
              <c:f>'logft&amp;BGT'!$Z$15</c:f>
              <c:strCache>
                <c:ptCount val="1"/>
                <c:pt idx="0">
                  <c:v>USDI</c:v>
                </c:pt>
              </c:strCache>
            </c:strRef>
          </c:tx>
          <c:spPr>
            <a:ln w="19050" cap="rnd">
              <a:noFill/>
              <a:round/>
            </a:ln>
            <a:effectLst/>
          </c:spPr>
          <c:marker>
            <c:symbol val="square"/>
            <c:size val="4"/>
            <c:spPr>
              <a:solidFill>
                <a:srgbClr val="00B050"/>
              </a:solidFill>
              <a:ln w="0" cap="flat">
                <a:solidFill>
                  <a:srgbClr val="00B050"/>
                </a:solidFill>
                <a:round/>
              </a:ln>
              <a:effectLst/>
            </c:spPr>
          </c:marker>
          <c:errBars>
            <c:errDir val="y"/>
            <c:errBarType val="both"/>
            <c:errValType val="cust"/>
            <c:noEndCap val="0"/>
            <c:plus>
              <c:numRef>
                <c:f>'logft&amp;BGT'!$Y$16:$Y$20</c:f>
                <c:numCache>
                  <c:formatCode>General</c:formatCode>
                  <c:ptCount val="5"/>
                  <c:pt idx="0">
                    <c:v>3.2020485648852418E-3</c:v>
                  </c:pt>
                  <c:pt idx="1">
                    <c:v>4.8500000000000001E-3</c:v>
                  </c:pt>
                  <c:pt idx="2">
                    <c:v>3.9166666666666655E-3</c:v>
                  </c:pt>
                  <c:pt idx="3">
                    <c:v>5.1871523155191078E-4</c:v>
                  </c:pt>
                  <c:pt idx="4">
                    <c:v>4.5666666666666564E-3</c:v>
                  </c:pt>
                </c:numCache>
              </c:numRef>
            </c:plus>
            <c:minus>
              <c:numRef>
                <c:f>'logft&amp;BGT'!$Y$16:$Y$20</c:f>
                <c:numCache>
                  <c:formatCode>General</c:formatCode>
                  <c:ptCount val="5"/>
                  <c:pt idx="0">
                    <c:v>3.2020485648852418E-3</c:v>
                  </c:pt>
                  <c:pt idx="1">
                    <c:v>4.8500000000000001E-3</c:v>
                  </c:pt>
                  <c:pt idx="2">
                    <c:v>3.9166666666666655E-3</c:v>
                  </c:pt>
                  <c:pt idx="3">
                    <c:v>5.1871523155191078E-4</c:v>
                  </c:pt>
                  <c:pt idx="4">
                    <c:v>4.5666666666666564E-3</c:v>
                  </c:pt>
                </c:numCache>
              </c:numRef>
            </c:minus>
            <c:spPr>
              <a:noFill/>
              <a:ln w="19050" cap="flat" cmpd="sng" algn="ctr">
                <a:solidFill>
                  <a:srgbClr val="00B050"/>
                </a:solidFill>
                <a:round/>
                <a:headEnd type="none" w="med" len="med"/>
                <a:tailEnd type="none"/>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'logft&amp;BGT'!$C$33:$C$37</c:f>
              <c:numCache>
                <c:formatCode>General</c:formatCode>
                <c:ptCount val="5"/>
                <c:pt idx="0">
                  <c:v>0.2</c:v>
                </c:pt>
                <c:pt idx="1">
                  <c:v>1.2000000000000002</c:v>
                </c:pt>
                <c:pt idx="2">
                  <c:v>2.2000000000000002</c:v>
                </c:pt>
                <c:pt idx="3">
                  <c:v>3.2</c:v>
                </c:pt>
                <c:pt idx="4">
                  <c:v>4.1999999999999993</c:v>
                </c:pt>
              </c:numCache>
            </c:numRef>
          </c:xVal>
          <c:yVal>
            <c:numRef>
              <c:f>'logft&amp;BGT'!$U$16:$U$20</c:f>
              <c:numCache>
                <c:formatCode>0.0000</c:formatCode>
                <c:ptCount val="5"/>
                <c:pt idx="0">
                  <c:v>1.9212291389311457E-2</c:v>
                </c:pt>
                <c:pt idx="1">
                  <c:v>2.9100000000000001E-2</c:v>
                </c:pt>
                <c:pt idx="2">
                  <c:v>2.3500000000000014E-2</c:v>
                </c:pt>
                <c:pt idx="3">
                  <c:v>3.1122913893114655E-3</c:v>
                </c:pt>
                <c:pt idx="4">
                  <c:v>2.7399999999999945E-2</c:v>
                </c:pt>
              </c:numCache>
            </c:numRef>
          </c:yVal>
          <c:smooth val="0"/>
          <c:extLst>
            <c:ext xmlns:c16="http://schemas.microsoft.com/office/drawing/2014/chart" uri="{C3380CC4-5D6E-409C-BE32-E72D297353CC}">
              <c16:uniqueId val="{00000002-C9A7-4635-B2BD-81D58A10CE05}"/>
            </c:ext>
          </c:extLst>
        </c:ser>
        <c:dLbls>
          <c:showLegendKey val="0"/>
          <c:showVal val="0"/>
          <c:showCatName val="0"/>
          <c:showSerName val="0"/>
          <c:showPercent val="0"/>
          <c:showBubbleSize val="0"/>
        </c:dLbls>
        <c:axId val="1147217888"/>
        <c:axId val="1147221496"/>
      </c:scatterChart>
      <c:valAx>
        <c:axId val="1147217888"/>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a:lstStyle/>
              <a:p>
                <a:pPr>
                  <a:defRPr sz="1400"/>
                </a:pPr>
                <a:r>
                  <a:rPr lang="en-US" sz="1400" baseline="30000"/>
                  <a:t>25</a:t>
                </a:r>
                <a:r>
                  <a:rPr lang="en-US" sz="1400"/>
                  <a:t>Al states</a:t>
                </a:r>
              </a:p>
            </c:rich>
          </c:tx>
          <c:overlay val="0"/>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vert="horz"/>
          <a:lstStyle/>
          <a:p>
            <a:pPr>
              <a:defRPr sz="1400"/>
            </a:pPr>
            <a:endParaRPr lang="en-US"/>
          </a:p>
        </c:txPr>
        <c:crossAx val="1147221496"/>
        <c:crossesAt val="0"/>
        <c:crossBetween val="midCat"/>
        <c:majorUnit val="1"/>
        <c:minorUnit val="1"/>
      </c:valAx>
      <c:valAx>
        <c:axId val="1147221496"/>
        <c:scaling>
          <c:orientation val="minMax"/>
        </c:scaling>
        <c:delete val="0"/>
        <c:axPos val="l"/>
        <c:majorGridlines>
          <c:spPr>
            <a:ln w="9525" cap="flat" cmpd="sng" algn="ctr">
              <a:solidFill>
                <a:schemeClr val="tx1">
                  <a:lumMod val="15000"/>
                  <a:lumOff val="85000"/>
                </a:schemeClr>
              </a:solidFill>
              <a:round/>
            </a:ln>
            <a:effectLst/>
          </c:spPr>
        </c:majorGridlines>
        <c:title>
          <c:tx>
            <c:rich>
              <a:bodyPr/>
              <a:lstStyle/>
              <a:p>
                <a:pPr>
                  <a:defRPr sz="1600"/>
                </a:pPr>
                <a:r>
                  <a:rPr lang="en-US" sz="1600" i="1"/>
                  <a:t>B</a:t>
                </a:r>
                <a:r>
                  <a:rPr lang="en-US" sz="1600"/>
                  <a:t>(GT)</a:t>
                </a:r>
              </a:p>
            </c:rich>
          </c:tx>
          <c:overlay val="0"/>
        </c:title>
        <c:numFmt formatCode="#,##0.00_);[Red]\(#,##0.00\)" sourceLinked="0"/>
        <c:majorTickMark val="none"/>
        <c:minorTickMark val="none"/>
        <c:tickLblPos val="nextTo"/>
        <c:spPr>
          <a:noFill/>
          <a:ln w="9525" cap="flat" cmpd="sng" algn="ctr">
            <a:solidFill>
              <a:schemeClr val="tx1">
                <a:lumMod val="25000"/>
                <a:lumOff val="75000"/>
              </a:schemeClr>
            </a:solidFill>
            <a:round/>
          </a:ln>
          <a:effectLst/>
        </c:spPr>
        <c:txPr>
          <a:bodyPr rot="-60000000" vert="horz"/>
          <a:lstStyle/>
          <a:p>
            <a:pPr>
              <a:defRPr sz="1400"/>
            </a:pPr>
            <a:endParaRPr lang="en-US"/>
          </a:p>
        </c:txPr>
        <c:crossAx val="1147217888"/>
        <c:crossesAt val="-1"/>
        <c:crossBetween val="midCat"/>
        <c:majorUnit val="1.0000000000000002E-2"/>
      </c:valAx>
    </c:plotArea>
    <c:plotVisOnly val="1"/>
    <c:dispBlanksAs val="gap"/>
    <c:showDLblsOverMax val="0"/>
    <c:extLst/>
  </c:chart>
  <c:txPr>
    <a:bodyPr/>
    <a:lstStyle/>
    <a:p>
      <a:pPr>
        <a:defRPr sz="1200">
          <a:latin typeface="Times New Roman" panose="02020603050405020304" pitchFamily="18" charset="0"/>
          <a:cs typeface="Times New Roman" panose="02020603050405020304" pitchFamily="18"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3"/>
          <c:order val="0"/>
          <c:tx>
            <c:strRef>
              <c:f>'logft&amp;BGT'!$Z$9</c:f>
              <c:strCache>
                <c:ptCount val="1"/>
                <c:pt idx="0">
                  <c:v>USDC</c:v>
                </c:pt>
              </c:strCache>
            </c:strRef>
          </c:tx>
          <c:spPr>
            <a:ln w="19050">
              <a:noFill/>
            </a:ln>
          </c:spPr>
          <c:marker>
            <c:symbol val="square"/>
            <c:size val="4"/>
            <c:spPr>
              <a:solidFill>
                <a:srgbClr val="0000FF"/>
              </a:solidFill>
              <a:ln w="0">
                <a:solidFill>
                  <a:srgbClr val="0000FF"/>
                </a:solidFill>
              </a:ln>
            </c:spPr>
          </c:marker>
          <c:errBars>
            <c:errDir val="y"/>
            <c:errBarType val="both"/>
            <c:errValType val="cust"/>
            <c:noEndCap val="0"/>
            <c:plus>
              <c:numRef>
                <c:f>'logft&amp;BGT'!$AK$10:$AK$14</c:f>
                <c:numCache>
                  <c:formatCode>General</c:formatCode>
                  <c:ptCount val="5"/>
                  <c:pt idx="0">
                    <c:v>3.0717880788797801E-3</c:v>
                  </c:pt>
                  <c:pt idx="1">
                    <c:v>5.1499999999999845E-3</c:v>
                  </c:pt>
                  <c:pt idx="2">
                    <c:v>4.1333333333333222E-3</c:v>
                  </c:pt>
                  <c:pt idx="3">
                    <c:v>4.5614569465573292E-4</c:v>
                  </c:pt>
                  <c:pt idx="4">
                    <c:v>4.6166666666666578E-3</c:v>
                  </c:pt>
                </c:numCache>
              </c:numRef>
            </c:plus>
            <c:minus>
              <c:numRef>
                <c:f>'logft&amp;BGT'!$AK$10:$AK$14</c:f>
                <c:numCache>
                  <c:formatCode>General</c:formatCode>
                  <c:ptCount val="5"/>
                  <c:pt idx="0">
                    <c:v>3.0717880788797801E-3</c:v>
                  </c:pt>
                  <c:pt idx="1">
                    <c:v>5.1499999999999845E-3</c:v>
                  </c:pt>
                  <c:pt idx="2">
                    <c:v>4.1333333333333222E-3</c:v>
                  </c:pt>
                  <c:pt idx="3">
                    <c:v>4.5614569465573292E-4</c:v>
                  </c:pt>
                  <c:pt idx="4">
                    <c:v>4.6166666666666578E-3</c:v>
                  </c:pt>
                </c:numCache>
              </c:numRef>
            </c:minus>
            <c:spPr>
              <a:noFill/>
              <a:ln w="19050" cap="flat" cmpd="sng" algn="ctr">
                <a:solidFill>
                  <a:srgbClr val="0000FF"/>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'logft&amp;BGT'!$B$33:$B$37</c:f>
              <c:numCache>
                <c:formatCode>General</c:formatCode>
                <c:ptCount val="5"/>
                <c:pt idx="0">
                  <c:v>0.1</c:v>
                </c:pt>
                <c:pt idx="1">
                  <c:v>1.1000000000000001</c:v>
                </c:pt>
                <c:pt idx="2">
                  <c:v>2.1</c:v>
                </c:pt>
                <c:pt idx="3">
                  <c:v>3.1</c:v>
                </c:pt>
                <c:pt idx="4">
                  <c:v>4.0999999999999996</c:v>
                </c:pt>
              </c:numCache>
            </c:numRef>
          </c:xVal>
          <c:yVal>
            <c:numRef>
              <c:f>'logft&amp;BGT'!$AG$10:$AG$14</c:f>
              <c:numCache>
                <c:formatCode>0.0000_ </c:formatCode>
                <c:ptCount val="5"/>
                <c:pt idx="0">
                  <c:v>1.8430728473278674E-2</c:v>
                </c:pt>
                <c:pt idx="1">
                  <c:v>3.0899999999999945E-2</c:v>
                </c:pt>
                <c:pt idx="2">
                  <c:v>2.4799999999999954E-2</c:v>
                </c:pt>
                <c:pt idx="3">
                  <c:v>2.7368741679343975E-3</c:v>
                </c:pt>
                <c:pt idx="4">
                  <c:v>2.769999999999994E-2</c:v>
                </c:pt>
              </c:numCache>
            </c:numRef>
          </c:yVal>
          <c:smooth val="0"/>
          <c:extLst>
            <c:ext xmlns:c16="http://schemas.microsoft.com/office/drawing/2014/chart" uri="{C3380CC4-5D6E-409C-BE32-E72D297353CC}">
              <c16:uniqueId val="{00000000-5FF7-498C-BBE1-FF1EF6C44BC0}"/>
            </c:ext>
          </c:extLst>
        </c:ser>
        <c:ser>
          <c:idx val="1"/>
          <c:order val="1"/>
          <c:tx>
            <c:strRef>
              <c:f>'logft&amp;BGT'!$A$8</c:f>
              <c:strCache>
                <c:ptCount val="1"/>
                <c:pt idx="0">
                  <c:v>GADGET</c:v>
                </c:pt>
              </c:strCache>
            </c:strRef>
          </c:tx>
          <c:spPr>
            <a:ln w="19050">
              <a:noFill/>
            </a:ln>
          </c:spPr>
          <c:marker>
            <c:symbol val="square"/>
            <c:size val="4"/>
            <c:spPr>
              <a:solidFill>
                <a:srgbClr val="FF0000"/>
              </a:solidFill>
              <a:ln w="0"/>
            </c:spPr>
          </c:marker>
          <c:errBars>
            <c:errDir val="y"/>
            <c:errBarType val="both"/>
            <c:errValType val="cust"/>
            <c:noEndCap val="0"/>
            <c:plus>
              <c:numRef>
                <c:f>'logft&amp;BGT'!$AH$4:$AH$8</c:f>
                <c:numCache>
                  <c:formatCode>General</c:formatCode>
                  <c:ptCount val="5"/>
                  <c:pt idx="0">
                    <c:v>7.3304192748175918E-4</c:v>
                  </c:pt>
                  <c:pt idx="1">
                    <c:v>4.7770307916428293E-4</c:v>
                  </c:pt>
                  <c:pt idx="2">
                    <c:v>6.5318849043863238E-4</c:v>
                  </c:pt>
                  <c:pt idx="3">
                    <c:v>7.089772269563826E-5</c:v>
                  </c:pt>
                  <c:pt idx="4">
                    <c:v>4.4630554787399306E-4</c:v>
                  </c:pt>
                </c:numCache>
              </c:numRef>
            </c:plus>
            <c:minus>
              <c:numRef>
                <c:f>'logft&amp;BGT'!$AH$4:$AH$8</c:f>
                <c:numCache>
                  <c:formatCode>General</c:formatCode>
                  <c:ptCount val="5"/>
                  <c:pt idx="0">
                    <c:v>7.3304192748175918E-4</c:v>
                  </c:pt>
                  <c:pt idx="1">
                    <c:v>4.7770307916428293E-4</c:v>
                  </c:pt>
                  <c:pt idx="2">
                    <c:v>6.5318849043863238E-4</c:v>
                  </c:pt>
                  <c:pt idx="3">
                    <c:v>7.089772269563826E-5</c:v>
                  </c:pt>
                  <c:pt idx="4">
                    <c:v>4.4630554787399306E-4</c:v>
                  </c:pt>
                </c:numCache>
              </c:numRef>
            </c:minus>
            <c:spPr>
              <a:ln w="19050">
                <a:solidFill>
                  <a:srgbClr val="FF0000"/>
                </a:solidFill>
              </a:ln>
            </c:spPr>
          </c:errBars>
          <c:errBars>
            <c:errDir val="x"/>
            <c:errBarType val="both"/>
            <c:errValType val="fixedVal"/>
            <c:noEndCap val="0"/>
            <c:val val="0"/>
          </c:errBars>
          <c:xVal>
            <c:numRef>
              <c:f>'logft&amp;BGT'!$A$33:$A$37</c:f>
              <c:numCache>
                <c:formatCode>General</c:formatCode>
                <c:ptCount val="5"/>
                <c:pt idx="0">
                  <c:v>0</c:v>
                </c:pt>
                <c:pt idx="1">
                  <c:v>1</c:v>
                </c:pt>
                <c:pt idx="2">
                  <c:v>2</c:v>
                </c:pt>
                <c:pt idx="3">
                  <c:v>3</c:v>
                </c:pt>
                <c:pt idx="4">
                  <c:v>4</c:v>
                </c:pt>
              </c:numCache>
            </c:numRef>
          </c:xVal>
          <c:yVal>
            <c:numRef>
              <c:f>'logft&amp;BGT'!$AG$4:$AG$8</c:f>
              <c:numCache>
                <c:formatCode>0.0000_ </c:formatCode>
                <c:ptCount val="5"/>
                <c:pt idx="0">
                  <c:v>2.118641755715021E-2</c:v>
                </c:pt>
                <c:pt idx="1">
                  <c:v>3.4202474471884355E-2</c:v>
                </c:pt>
                <c:pt idx="2">
                  <c:v>3.524175498058834E-2</c:v>
                </c:pt>
                <c:pt idx="3" formatCode="0.00000_ ">
                  <c:v>3.4045328376141031E-3</c:v>
                </c:pt>
                <c:pt idx="4">
                  <c:v>2.1431744710184344E-2</c:v>
                </c:pt>
              </c:numCache>
            </c:numRef>
          </c:yVal>
          <c:smooth val="0"/>
          <c:extLst>
            <c:ext xmlns:c16="http://schemas.microsoft.com/office/drawing/2014/chart" uri="{C3380CC4-5D6E-409C-BE32-E72D297353CC}">
              <c16:uniqueId val="{00000001-5FF7-498C-BBE1-FF1EF6C44BC0}"/>
            </c:ext>
          </c:extLst>
        </c:ser>
        <c:ser>
          <c:idx val="0"/>
          <c:order val="2"/>
          <c:tx>
            <c:strRef>
              <c:f>'logft&amp;BGT'!$Z$15</c:f>
              <c:strCache>
                <c:ptCount val="1"/>
                <c:pt idx="0">
                  <c:v>USDI</c:v>
                </c:pt>
              </c:strCache>
            </c:strRef>
          </c:tx>
          <c:spPr>
            <a:ln w="19050">
              <a:noFill/>
            </a:ln>
          </c:spPr>
          <c:marker>
            <c:symbol val="square"/>
            <c:size val="4"/>
            <c:spPr>
              <a:solidFill>
                <a:srgbClr val="00B050"/>
              </a:solidFill>
              <a:ln w="0" cap="flat">
                <a:solidFill>
                  <a:srgbClr val="00B050"/>
                </a:solidFill>
                <a:round/>
              </a:ln>
              <a:effectLst/>
            </c:spPr>
          </c:marker>
          <c:errBars>
            <c:errDir val="y"/>
            <c:errBarType val="both"/>
            <c:errValType val="cust"/>
            <c:noEndCap val="0"/>
            <c:plus>
              <c:numRef>
                <c:f>'logft&amp;BGT'!$AK$16:$AK$20</c:f>
                <c:numCache>
                  <c:formatCode>General</c:formatCode>
                  <c:ptCount val="5"/>
                  <c:pt idx="0">
                    <c:v>3.2228123613224011E-3</c:v>
                  </c:pt>
                  <c:pt idx="1">
                    <c:v>4.9166666666666664E-3</c:v>
                  </c:pt>
                  <c:pt idx="2">
                    <c:v>4.1500000000000009E-3</c:v>
                  </c:pt>
                  <c:pt idx="3">
                    <c:v>4.2281236132240023E-4</c:v>
                  </c:pt>
                  <c:pt idx="4">
                    <c:v>4.4833333333333322E-3</c:v>
                  </c:pt>
                </c:numCache>
              </c:numRef>
            </c:plus>
            <c:minus>
              <c:numRef>
                <c:f>'logft&amp;BGT'!$AK$16:$AK$20</c:f>
                <c:numCache>
                  <c:formatCode>General</c:formatCode>
                  <c:ptCount val="5"/>
                  <c:pt idx="0">
                    <c:v>3.2228123613224011E-3</c:v>
                  </c:pt>
                  <c:pt idx="1">
                    <c:v>4.9166666666666664E-3</c:v>
                  </c:pt>
                  <c:pt idx="2">
                    <c:v>4.1500000000000009E-3</c:v>
                  </c:pt>
                  <c:pt idx="3">
                    <c:v>4.2281236132240023E-4</c:v>
                  </c:pt>
                  <c:pt idx="4">
                    <c:v>4.4833333333333322E-3</c:v>
                  </c:pt>
                </c:numCache>
              </c:numRef>
            </c:minus>
            <c:spPr>
              <a:noFill/>
              <a:ln w="19050" cap="flat" cmpd="sng" algn="ctr">
                <a:solidFill>
                  <a:srgbClr val="00B050"/>
                </a:solidFill>
                <a:round/>
                <a:headEnd type="none" w="med" len="med"/>
                <a:tailEnd type="none"/>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'logft&amp;BGT'!$C$33:$C$37</c:f>
              <c:numCache>
                <c:formatCode>General</c:formatCode>
                <c:ptCount val="5"/>
                <c:pt idx="0">
                  <c:v>0.2</c:v>
                </c:pt>
                <c:pt idx="1">
                  <c:v>1.2000000000000002</c:v>
                </c:pt>
                <c:pt idx="2">
                  <c:v>2.2000000000000002</c:v>
                </c:pt>
                <c:pt idx="3">
                  <c:v>3.2</c:v>
                </c:pt>
                <c:pt idx="4">
                  <c:v>4.1999999999999993</c:v>
                </c:pt>
              </c:numCache>
            </c:numRef>
          </c:xVal>
          <c:yVal>
            <c:numRef>
              <c:f>'logft&amp;BGT'!$AG$16:$AG$20</c:f>
              <c:numCache>
                <c:formatCode>0.0000_ </c:formatCode>
                <c:ptCount val="5"/>
                <c:pt idx="0">
                  <c:v>1.9336874167934399E-2</c:v>
                </c:pt>
                <c:pt idx="1">
                  <c:v>2.9499999999999998E-2</c:v>
                </c:pt>
                <c:pt idx="2">
                  <c:v>2.4899999999999999E-2</c:v>
                </c:pt>
                <c:pt idx="3">
                  <c:v>2.5368741679344005E-3</c:v>
                </c:pt>
                <c:pt idx="4">
                  <c:v>2.69E-2</c:v>
                </c:pt>
              </c:numCache>
            </c:numRef>
          </c:yVal>
          <c:smooth val="0"/>
          <c:extLst>
            <c:ext xmlns:c16="http://schemas.microsoft.com/office/drawing/2014/chart" uri="{C3380CC4-5D6E-409C-BE32-E72D297353CC}">
              <c16:uniqueId val="{00000002-5FF7-498C-BBE1-FF1EF6C44BC0}"/>
            </c:ext>
          </c:extLst>
        </c:ser>
        <c:dLbls>
          <c:showLegendKey val="0"/>
          <c:showVal val="0"/>
          <c:showCatName val="0"/>
          <c:showSerName val="0"/>
          <c:showPercent val="0"/>
          <c:showBubbleSize val="0"/>
        </c:dLbls>
        <c:axId val="1147217888"/>
        <c:axId val="1147221496"/>
      </c:scatterChart>
      <c:valAx>
        <c:axId val="1147217888"/>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a:lstStyle/>
              <a:p>
                <a:pPr>
                  <a:defRPr sz="1400"/>
                </a:pPr>
                <a:r>
                  <a:rPr lang="en-US" sz="1400" baseline="30000"/>
                  <a:t>25</a:t>
                </a:r>
                <a:r>
                  <a:rPr lang="en-US" altLang="zh-CN" sz="1400" baseline="0"/>
                  <a:t>Mg</a:t>
                </a:r>
                <a:r>
                  <a:rPr lang="en-US" sz="1400"/>
                  <a:t> states</a:t>
                </a:r>
              </a:p>
            </c:rich>
          </c:tx>
          <c:overlay val="0"/>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vert="horz"/>
          <a:lstStyle/>
          <a:p>
            <a:pPr>
              <a:defRPr sz="1400"/>
            </a:pPr>
            <a:endParaRPr lang="en-US"/>
          </a:p>
        </c:txPr>
        <c:crossAx val="1147221496"/>
        <c:crossesAt val="0"/>
        <c:crossBetween val="midCat"/>
        <c:majorUnit val="1"/>
        <c:minorUnit val="1"/>
      </c:valAx>
      <c:valAx>
        <c:axId val="1147221496"/>
        <c:scaling>
          <c:orientation val="minMax"/>
        </c:scaling>
        <c:delete val="0"/>
        <c:axPos val="l"/>
        <c:majorGridlines>
          <c:spPr>
            <a:ln w="9525" cap="flat" cmpd="sng" algn="ctr">
              <a:solidFill>
                <a:schemeClr val="tx1">
                  <a:lumMod val="15000"/>
                  <a:lumOff val="85000"/>
                </a:schemeClr>
              </a:solidFill>
              <a:round/>
            </a:ln>
            <a:effectLst/>
          </c:spPr>
        </c:majorGridlines>
        <c:title>
          <c:tx>
            <c:rich>
              <a:bodyPr/>
              <a:lstStyle/>
              <a:p>
                <a:pPr>
                  <a:defRPr sz="1600"/>
                </a:pPr>
                <a:r>
                  <a:rPr lang="en-US" sz="1600" i="1"/>
                  <a:t>B</a:t>
                </a:r>
                <a:r>
                  <a:rPr lang="en-US" sz="1600"/>
                  <a:t>(GT)</a:t>
                </a:r>
              </a:p>
            </c:rich>
          </c:tx>
          <c:overlay val="0"/>
        </c:title>
        <c:numFmt formatCode="#,##0.00_);[Red]\(#,##0.00\)" sourceLinked="0"/>
        <c:majorTickMark val="none"/>
        <c:minorTickMark val="none"/>
        <c:tickLblPos val="nextTo"/>
        <c:spPr>
          <a:noFill/>
          <a:ln w="9525" cap="flat" cmpd="sng" algn="ctr">
            <a:solidFill>
              <a:schemeClr val="tx1">
                <a:lumMod val="25000"/>
                <a:lumOff val="75000"/>
              </a:schemeClr>
            </a:solidFill>
            <a:round/>
          </a:ln>
          <a:effectLst/>
        </c:spPr>
        <c:txPr>
          <a:bodyPr rot="-60000000" vert="horz"/>
          <a:lstStyle/>
          <a:p>
            <a:pPr>
              <a:defRPr sz="1400"/>
            </a:pPr>
            <a:endParaRPr lang="en-US"/>
          </a:p>
        </c:txPr>
        <c:crossAx val="1147217888"/>
        <c:crossesAt val="-1"/>
        <c:crossBetween val="midCat"/>
        <c:majorUnit val="1.0000000000000002E-2"/>
      </c:valAx>
    </c:plotArea>
    <c:plotVisOnly val="1"/>
    <c:dispBlanksAs val="gap"/>
    <c:showDLblsOverMax val="0"/>
    <c:extLst/>
  </c:chart>
  <c:txPr>
    <a:bodyPr/>
    <a:lstStyle/>
    <a:p>
      <a:pPr>
        <a:defRPr sz="1200">
          <a:latin typeface="Times New Roman" panose="02020603050405020304" pitchFamily="18" charset="0"/>
          <a:cs typeface="Times New Roman" panose="02020603050405020304" pitchFamily="18" charset="0"/>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3037840" cy="466434"/>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1"/>
            <a:ext cx="3037840" cy="466434"/>
          </a:xfrm>
          <a:prstGeom prst="rect">
            <a:avLst/>
          </a:prstGeom>
        </p:spPr>
        <p:txBody>
          <a:bodyPr vert="horz" lIns="93177" tIns="46589" rIns="93177" bIns="46589" rtlCol="0"/>
          <a:lstStyle>
            <a:lvl1pPr algn="r">
              <a:defRPr sz="1200"/>
            </a:lvl1pPr>
          </a:lstStyle>
          <a:p>
            <a:fld id="{3165FA8D-EA04-42F5-ADB2-E06CCCB2CD2C}" type="datetimeFigureOut">
              <a:rPr lang="zh-CN" altLang="en-US" smtClean="0"/>
              <a:t>2024/11/18</a:t>
            </a:fld>
            <a:endParaRPr lang="zh-CN" altLang="en-US"/>
          </a:p>
        </p:txBody>
      </p:sp>
      <p:sp>
        <p:nvSpPr>
          <p:cNvPr id="4" name="幻灯片图像占位符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1" y="4473892"/>
            <a:ext cx="5608320" cy="3660458"/>
          </a:xfrm>
          <a:prstGeom prst="rect">
            <a:avLst/>
          </a:prstGeom>
        </p:spPr>
        <p:txBody>
          <a:bodyPr vert="horz" lIns="93177" tIns="46589" rIns="93177" bIns="46589"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829968"/>
            <a:ext cx="3037840" cy="466433"/>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8"/>
            <a:ext cx="3037840" cy="466433"/>
          </a:xfrm>
          <a:prstGeom prst="rect">
            <a:avLst/>
          </a:prstGeom>
        </p:spPr>
        <p:txBody>
          <a:bodyPr vert="horz" lIns="93177" tIns="46589" rIns="93177" bIns="46589" rtlCol="0" anchor="b"/>
          <a:lstStyle>
            <a:lvl1pPr algn="r">
              <a:defRPr sz="1200"/>
            </a:lvl1pPr>
          </a:lstStyle>
          <a:p>
            <a:fld id="{71EFB970-9EE5-4ACE-8E66-2E1E038C78DF}" type="slidenum">
              <a:rPr lang="zh-CN" altLang="en-US" smtClean="0"/>
              <a:t>‹#›</a:t>
            </a:fld>
            <a:endParaRPr lang="zh-CN" altLang="en-US"/>
          </a:p>
        </p:txBody>
      </p:sp>
    </p:spTree>
    <p:extLst>
      <p:ext uri="{BB962C8B-B14F-4D97-AF65-F5344CB8AC3E}">
        <p14:creationId xmlns:p14="http://schemas.microsoft.com/office/powerpoint/2010/main" val="1979312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3</a:t>
            </a:fld>
            <a:endParaRPr lang="zh-CN" altLang="en-US"/>
          </a:p>
        </p:txBody>
      </p:sp>
    </p:spTree>
    <p:extLst>
      <p:ext uri="{BB962C8B-B14F-4D97-AF65-F5344CB8AC3E}">
        <p14:creationId xmlns:p14="http://schemas.microsoft.com/office/powerpoint/2010/main" val="263813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56</a:t>
            </a:fld>
            <a:endParaRPr lang="zh-CN" altLang="en-US"/>
          </a:p>
        </p:txBody>
      </p:sp>
    </p:spTree>
    <p:extLst>
      <p:ext uri="{BB962C8B-B14F-4D97-AF65-F5344CB8AC3E}">
        <p14:creationId xmlns:p14="http://schemas.microsoft.com/office/powerpoint/2010/main" val="1380685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TH1F *E304n = new TH1F("E304n","E304n",700,10,7010);</a:t>
            </a:r>
          </a:p>
          <a:p>
            <a:r>
              <a:rPr lang="en-US" dirty="0"/>
              <a:t>TH1F *E40n = new TH1F("E40n","E40n",700,10,7010);</a:t>
            </a:r>
          </a:p>
          <a:p>
            <a:r>
              <a:rPr lang="en-US" dirty="0"/>
              <a:t>T999-&gt;Draw("D304Bne&gt;&gt;E304n","D304Bne&gt;0&amp;&amp;(QSD1[0]&lt;240&amp;&amp;QSD1[1]&lt;250&amp;&amp;QSD1[2]&lt;260&amp;&amp;QSD1[3]&lt;250)&amp;&amp;TAB304&lt;220*6")</a:t>
            </a:r>
          </a:p>
          <a:p>
            <a:r>
              <a:rPr lang="en-US" dirty="0"/>
              <a:t>T999-&gt;Draw("D40Bne","D40Bne&gt;0&amp;&amp;TAB40&lt;220*6","same")</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TH1F *E30440n = new TH1F("E30440n","E30440n",700,10,7010);</a:t>
            </a:r>
          </a:p>
          <a:p>
            <a:r>
              <a:rPr lang="en-US" dirty="0"/>
              <a:t>TH1F *E304n = new TH1F("E304n","E304n",700,10,7010);</a:t>
            </a:r>
          </a:p>
          <a:p>
            <a:r>
              <a:rPr lang="en-US" dirty="0"/>
              <a:t>TH1F *E40n = new TH1F("E40n","E40n",700,10,7010);</a:t>
            </a:r>
          </a:p>
          <a:p>
            <a:r>
              <a:rPr lang="en-US" dirty="0"/>
              <a:t>T999-&gt;Draw("D304Bne&gt;&gt;E304n","D304Bne&gt;0&amp;&amp;(QSD1[0]&lt;240&amp;&amp;QSD1[1]&lt;250&amp;&amp;QSD1[2]&lt;260&amp;&amp;QSD1[3]&lt;250)&amp;&amp;TAB304&lt;220*6")</a:t>
            </a:r>
          </a:p>
          <a:p>
            <a:r>
              <a:rPr lang="en-US" dirty="0"/>
              <a:t>T999-&gt;Draw("D40Bne&gt;&gt;E40n","D40Bne&gt;0&amp;&amp;TAB40&lt;220*6")</a:t>
            </a:r>
          </a:p>
          <a:p>
            <a:endParaRPr lang="en-US" dirty="0"/>
          </a:p>
          <a:p>
            <a:r>
              <a:rPr lang="it-IT" dirty="0"/>
              <a:t>E30440n-&gt;Add(E30440n,E304n);</a:t>
            </a:r>
          </a:p>
          <a:p>
            <a:r>
              <a:rPr lang="it-IT" dirty="0"/>
              <a:t>E30440n-&gt;Add(E30440n,E40n);</a:t>
            </a:r>
          </a:p>
          <a:p>
            <a:r>
              <a:rPr lang="it-IT" dirty="0"/>
              <a:t>E30440n-&gt;Draw();</a:t>
            </a: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63</a:t>
            </a:fld>
            <a:endParaRPr lang="zh-CN" altLang="en-US"/>
          </a:p>
        </p:txBody>
      </p:sp>
    </p:spTree>
    <p:extLst>
      <p:ext uri="{BB962C8B-B14F-4D97-AF65-F5344CB8AC3E}">
        <p14:creationId xmlns:p14="http://schemas.microsoft.com/office/powerpoint/2010/main" val="14834965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TH1F *E304 = new TH1F("E304","E304",700,10,7010);</a:t>
            </a:r>
          </a:p>
          <a:p>
            <a:r>
              <a:rPr lang="en-US" dirty="0"/>
              <a:t>TH1F *E40 = new TH1F("E40","E40",700,10,7010);</a:t>
            </a:r>
          </a:p>
          <a:p>
            <a:r>
              <a:rPr lang="en-US" dirty="0"/>
              <a:t>TH1F *E30440 = new TH1F("E30440","E30440",700,10,7010);</a:t>
            </a:r>
          </a:p>
          <a:p>
            <a:r>
              <a:rPr lang="en-US" dirty="0"/>
              <a:t>T999-&gt;Draw("D304B+RED40Bfirst&gt;&gt;E304","D304Bpluse&gt;0&amp;&amp;(QSD1[0]&lt;240&amp;&amp;QSD1[1]&lt;250&amp;&amp;QSD1[2]&lt;260&amp;&amp;QSD1[3]&lt;250)&amp;&amp;TAB304&lt;220*6");</a:t>
            </a:r>
          </a:p>
          <a:p>
            <a:r>
              <a:rPr lang="en-US" dirty="0"/>
              <a:t>T999-&gt;Draw("D40B+RED304Bfirst&gt;&gt;E40","D40Bpluse&gt;0&amp;&amp;TAB40&lt;220*6");</a:t>
            </a:r>
          </a:p>
          <a:p>
            <a:r>
              <a:rPr lang="it-IT" dirty="0"/>
              <a:t>E30440-&gt;Add(E30440,E304);</a:t>
            </a:r>
          </a:p>
          <a:p>
            <a:r>
              <a:rPr lang="it-IT" dirty="0"/>
              <a:t>E30440-&gt;Add(E30440,E40);</a:t>
            </a:r>
          </a:p>
          <a:p>
            <a:r>
              <a:rPr lang="it-IT" dirty="0"/>
              <a:t>E30440-&gt;Draw();</a:t>
            </a: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64</a:t>
            </a:fld>
            <a:endParaRPr lang="zh-CN" altLang="en-US"/>
          </a:p>
        </p:txBody>
      </p:sp>
    </p:spTree>
    <p:extLst>
      <p:ext uri="{BB962C8B-B14F-4D97-AF65-F5344CB8AC3E}">
        <p14:creationId xmlns:p14="http://schemas.microsoft.com/office/powerpoint/2010/main" val="3300550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68</a:t>
            </a:fld>
            <a:endParaRPr lang="zh-CN" altLang="en-US"/>
          </a:p>
        </p:txBody>
      </p:sp>
    </p:spTree>
    <p:extLst>
      <p:ext uri="{BB962C8B-B14F-4D97-AF65-F5344CB8AC3E}">
        <p14:creationId xmlns:p14="http://schemas.microsoft.com/office/powerpoint/2010/main" val="3721861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Source runs, SeGA5 and SeGA15 malfunctioned.</a:t>
            </a:r>
          </a:p>
          <a:p>
            <a:r>
              <a:rPr lang="en-US" altLang="zh-CN" dirty="0"/>
              <a:t>Beam runs, SeGA8, 11, 14, and 15 malfunctioned.</a:t>
            </a:r>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87</a:t>
            </a:fld>
            <a:endParaRPr lang="zh-CN" altLang="en-US"/>
          </a:p>
        </p:txBody>
      </p:sp>
    </p:spTree>
    <p:extLst>
      <p:ext uri="{BB962C8B-B14F-4D97-AF65-F5344CB8AC3E}">
        <p14:creationId xmlns:p14="http://schemas.microsoft.com/office/powerpoint/2010/main" val="5397382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CC3BB6D7-4F4B-4604-A838-C7EEC0C5B2D7}" type="slidenum">
              <a:rPr lang="en-US" smtClean="0"/>
              <a:t>89</a:t>
            </a:fld>
            <a:endParaRPr lang="en-US"/>
          </a:p>
        </p:txBody>
      </p:sp>
    </p:spTree>
    <p:extLst>
      <p:ext uri="{BB962C8B-B14F-4D97-AF65-F5344CB8AC3E}">
        <p14:creationId xmlns:p14="http://schemas.microsoft.com/office/powerpoint/2010/main" val="2503357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sqrt(4.2^2+2^2)=4.65</a:t>
            </a:r>
          </a:p>
          <a:p>
            <a:r>
              <a:rPr lang="en-US" altLang="zh-CN" dirty="0"/>
              <a:t>sqrt(0.7^2+2^2)=2.12</a:t>
            </a:r>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90</a:t>
            </a:fld>
            <a:endParaRPr lang="zh-CN" altLang="en-US"/>
          </a:p>
        </p:txBody>
      </p:sp>
    </p:spTree>
    <p:extLst>
      <p:ext uri="{BB962C8B-B14F-4D97-AF65-F5344CB8AC3E}">
        <p14:creationId xmlns:p14="http://schemas.microsoft.com/office/powerpoint/2010/main" val="11263644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sqrt(4.2^2+2^2)=4.65</a:t>
            </a:r>
          </a:p>
          <a:p>
            <a:r>
              <a:rPr lang="en-US" altLang="zh-CN" dirty="0"/>
              <a:t>sqrt(0.8^2+2^2)=2.15</a:t>
            </a:r>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91</a:t>
            </a:fld>
            <a:endParaRPr lang="zh-CN" altLang="en-US"/>
          </a:p>
        </p:txBody>
      </p:sp>
    </p:spTree>
    <p:extLst>
      <p:ext uri="{BB962C8B-B14F-4D97-AF65-F5344CB8AC3E}">
        <p14:creationId xmlns:p14="http://schemas.microsoft.com/office/powerpoint/2010/main" val="11263644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102</a:t>
            </a:fld>
            <a:endParaRPr lang="zh-CN" altLang="en-US"/>
          </a:p>
        </p:txBody>
      </p:sp>
    </p:spTree>
    <p:extLst>
      <p:ext uri="{BB962C8B-B14F-4D97-AF65-F5344CB8AC3E}">
        <p14:creationId xmlns:p14="http://schemas.microsoft.com/office/powerpoint/2010/main" val="11452387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unbound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a:t>
            </a:r>
            <a:r>
              <a:rPr lang="en-US" sz="1200" kern="1200" dirty="0">
                <a:solidFill>
                  <a:schemeClr val="tx1"/>
                </a:solidFill>
                <a:effectLst/>
                <a:latin typeface="+mn-lt"/>
                <a:ea typeface="+mn-ea"/>
                <a:cs typeface="+mn-cs"/>
              </a:rPr>
              <a:t>states in </a:t>
            </a:r>
            <a:r>
              <a:rPr lang="en-US" altLang="zh-CN" sz="1200" i="0" kern="1200" dirty="0">
                <a:solidFill>
                  <a:schemeClr val="tx1"/>
                </a:solidFill>
                <a:effectLst/>
                <a:latin typeface="+mn-lt"/>
                <a:ea typeface="+mn-ea"/>
                <a:cs typeface="+mn-cs"/>
              </a:rPr>
              <a:t>25Al </a:t>
            </a:r>
            <a:r>
              <a:rPr lang="en-US" sz="1200" kern="1200" dirty="0">
                <a:solidFill>
                  <a:schemeClr val="tx1"/>
                </a:solidFill>
                <a:effectLst/>
                <a:latin typeface="+mn-lt"/>
                <a:ea typeface="+mn-ea"/>
                <a:cs typeface="+mn-cs"/>
              </a:rPr>
              <a:t>decay </a:t>
            </a:r>
            <a:r>
              <a:rPr lang="en-US" sz="1200" kern="1200" dirty="0" err="1">
                <a:solidFill>
                  <a:schemeClr val="tx1"/>
                </a:solidFill>
                <a:effectLst/>
                <a:latin typeface="+mn-lt"/>
                <a:ea typeface="+mn-ea"/>
                <a:cs typeface="+mn-cs"/>
              </a:rPr>
              <a:t>isotropically</a:t>
            </a:r>
            <a:r>
              <a:rPr lang="en-US" sz="1200" kern="1200" dirty="0">
                <a:solidFill>
                  <a:schemeClr val="tx1"/>
                </a:solidFill>
                <a:effectLst/>
                <a:latin typeface="+mn-lt"/>
                <a:ea typeface="+mn-ea"/>
                <a:cs typeface="+mn-cs"/>
              </a:rPr>
              <a:t> via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transfers to the 2</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state of 24Mg, and display direction-independent angular correlations.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a:t>
            </a:r>
            <a:r>
              <a:rPr lang="en-US" altLang="zh-CN" sz="1200" i="0" kern="1200" dirty="0">
                <a:solidFill>
                  <a:schemeClr val="tx1"/>
                </a:solidFill>
                <a:effectLst/>
                <a:latin typeface="+mn-lt"/>
                <a:ea typeface="+mn-ea"/>
                <a:cs typeface="+mn-cs"/>
              </a:rPr>
              <a:t>he 25Al states populated by allowed</a:t>
            </a:r>
            <a:r>
              <a:rPr lang="en-US" altLang="zh-CN" sz="1200" i="0" kern="1200" baseline="0" dirty="0">
                <a:solidFill>
                  <a:schemeClr val="tx1"/>
                </a:solidFill>
                <a:effectLst/>
                <a:latin typeface="+mn-lt"/>
                <a:ea typeface="+mn-ea"/>
                <a:cs typeface="+mn-cs"/>
              </a:rPr>
              <a:t> transitions are either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7/2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the feeding of the 2+ or 4</a:t>
            </a:r>
            <a:r>
              <a:rPr lang="en-US" altLang="zh-CN" baseline="0" dirty="0">
                <a:latin typeface="Times New Roman" panose="02020603050405020304" pitchFamily="18" charset="0"/>
                <a:cs typeface="Times New Roman" panose="02020603050405020304" pitchFamily="18" charset="0"/>
              </a:rPr>
              <a:t>+ states are done most likely by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emission.</a:t>
            </a:r>
            <a:r>
              <a:rPr lang="en-US" baseline="0" dirty="0">
                <a:latin typeface="Times New Roman" panose="02020603050405020304" pitchFamily="18" charset="0"/>
                <a:cs typeface="Times New Roman" panose="02020603050405020304" pitchFamily="18" charset="0"/>
              </a:rPr>
              <a:t> </a:t>
            </a:r>
            <a:r>
              <a:rPr lang="en-US" sz="1200" i="0" kern="1200" dirty="0">
                <a:solidFill>
                  <a:schemeClr val="tx1"/>
                </a:solidFill>
                <a:effectLst/>
                <a:latin typeface="+mn-lt"/>
                <a:ea typeface="+mn-ea"/>
                <a:cs typeface="+mn-cs"/>
              </a:rPr>
              <a:t>implies the emission</a:t>
            </a:r>
            <a:r>
              <a:rPr lang="en-US" sz="1200" i="0" kern="1200" baseline="0" dirty="0">
                <a:solidFill>
                  <a:schemeClr val="tx1"/>
                </a:solidFill>
                <a:effectLst/>
                <a:latin typeface="+mn-lt"/>
                <a:ea typeface="+mn-ea"/>
                <a:cs typeface="+mn-cs"/>
              </a:rPr>
              <a:t> are mainly</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transfer</a:t>
            </a:r>
            <a:r>
              <a:rPr lang="en-US" sz="1200" i="0" kern="1200" dirty="0">
                <a:solidFill>
                  <a:schemeClr val="tx1"/>
                </a:solidFill>
                <a:effectLst/>
                <a:latin typeface="+mn-lt"/>
                <a:ea typeface="+mn-ea"/>
                <a:cs typeface="+mn-cs"/>
              </a:rPr>
              <a:t>. It is therefore unnecessary to consider </a:t>
            </a:r>
            <a:r>
              <a:rPr lang="en-US" sz="1200" i="1" kern="1200" dirty="0">
                <a:solidFill>
                  <a:schemeClr val="tx1"/>
                </a:solidFill>
                <a:effectLst/>
                <a:latin typeface="+mn-lt"/>
                <a:ea typeface="+mn-ea"/>
                <a:cs typeface="+mn-cs"/>
              </a:rPr>
              <a:t>p</a:t>
            </a:r>
            <a:r>
              <a:rPr lang="en-US" sz="1200" i="0" kern="1200" dirty="0">
                <a:solidFill>
                  <a:schemeClr val="tx1"/>
                </a:solidFill>
                <a:effectLst/>
                <a:latin typeface="+mn-lt"/>
                <a:ea typeface="+mn-ea"/>
                <a:cs typeface="+mn-cs"/>
              </a:rPr>
              <a:t>-</a:t>
            </a:r>
            <a:r>
              <a:rPr lang="en-US" altLang="zh-CN" sz="1200" i="1" kern="1200" dirty="0">
                <a:solidFill>
                  <a:schemeClr val="tx1"/>
                </a:solidFill>
                <a:effectLst/>
                <a:latin typeface="+mn-lt"/>
                <a:ea typeface="+mn-ea"/>
                <a:cs typeface="+mn-cs"/>
              </a:rPr>
              <a:t>γ</a:t>
            </a:r>
            <a:r>
              <a:rPr lang="en-US" altLang="zh-CN" sz="1200" i="0"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angular correlation effects. </a:t>
            </a:r>
            <a:br>
              <a:rPr lang="en-US" sz="1200" i="0" kern="1200" dirty="0">
                <a:solidFill>
                  <a:schemeClr val="tx1"/>
                </a:solidFill>
                <a:effectLst/>
                <a:latin typeface="+mn-lt"/>
                <a:ea typeface="+mn-ea"/>
                <a:cs typeface="+mn-cs"/>
              </a:rPr>
            </a:b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112</a:t>
            </a:fld>
            <a:endParaRPr lang="zh-CN" altLang="en-US"/>
          </a:p>
        </p:txBody>
      </p:sp>
    </p:spTree>
    <p:extLst>
      <p:ext uri="{BB962C8B-B14F-4D97-AF65-F5344CB8AC3E}">
        <p14:creationId xmlns:p14="http://schemas.microsoft.com/office/powerpoint/2010/main" val="3174934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root -l X:/aaron/rootfiles/run-all_after_cali_23Al.root</a:t>
            </a:r>
          </a:p>
          <a:p>
            <a:r>
              <a:rPr lang="en-US" dirty="0"/>
              <a:t>TH1D*h1=new TH1D(*SeGA_00);</a:t>
            </a:r>
          </a:p>
          <a:p>
            <a:r>
              <a:rPr lang="en-US" dirty="0"/>
              <a:t>h1-&gt;Add(h1,SeGA_01);h1-&gt;Draw();</a:t>
            </a:r>
          </a:p>
          <a:p>
            <a:r>
              <a:rPr lang="en-US" dirty="0"/>
              <a:t>h1-&gt;Add(h1,SeGA_02);h1-&gt;Draw();</a:t>
            </a:r>
          </a:p>
          <a:p>
            <a:r>
              <a:rPr lang="en-US" dirty="0"/>
              <a:t>h1-&gt;Add(h1,SeGA_03);h1-&gt;Draw();</a:t>
            </a:r>
          </a:p>
          <a:p>
            <a:r>
              <a:rPr lang="en-US" dirty="0"/>
              <a:t>h1-&gt;Add(h1,SeGA_04);h1-&gt;Draw();</a:t>
            </a:r>
          </a:p>
          <a:p>
            <a:r>
              <a:rPr lang="en-US" dirty="0"/>
              <a:t>h1-&gt;Add(h1,SeGA_05);h1-&gt;Draw();</a:t>
            </a:r>
          </a:p>
          <a:p>
            <a:r>
              <a:rPr lang="en-US" dirty="0"/>
              <a:t>h1-&gt;Add(h1,SeGA_06);h1-&gt;Draw();</a:t>
            </a:r>
          </a:p>
          <a:p>
            <a:r>
              <a:rPr lang="en-US" dirty="0"/>
              <a:t>h1-&gt;Add(h1,SeGA_07);h1-&gt;Draw();</a:t>
            </a:r>
          </a:p>
          <a:p>
            <a:r>
              <a:rPr lang="en-US" dirty="0"/>
              <a:t>h1-&gt;Add(h1,SeGA_08);h1-&gt;Draw();</a:t>
            </a:r>
          </a:p>
          <a:p>
            <a:r>
              <a:rPr lang="en-US" dirty="0"/>
              <a:t>h1-&gt;Add(h1,SeGA_09);h1-&gt;Draw();</a:t>
            </a:r>
          </a:p>
          <a:p>
            <a:r>
              <a:rPr lang="en-US" dirty="0"/>
              <a:t>h1-&gt;Add(h1,SeGA_10);h1-&gt;Draw();</a:t>
            </a:r>
          </a:p>
          <a:p>
            <a:r>
              <a:rPr lang="en-US" dirty="0"/>
              <a:t>h1-&gt;Add(h1,SeGA_12);h1-&gt;Draw();</a:t>
            </a:r>
          </a:p>
          <a:p>
            <a:r>
              <a:rPr lang="en-US" dirty="0"/>
              <a:t>h1-&gt;Add(h1,SeGA_13);h1-&gt;Draw();</a:t>
            </a:r>
          </a:p>
          <a:p>
            <a:r>
              <a:rPr lang="en-US" dirty="0" err="1"/>
              <a:t>TFile</a:t>
            </a:r>
            <a:r>
              <a:rPr lang="en-US" dirty="0"/>
              <a:t> *</a:t>
            </a:r>
            <a:r>
              <a:rPr lang="en-US" dirty="0" err="1"/>
              <a:t>fout</a:t>
            </a:r>
            <a:r>
              <a:rPr lang="en-US" dirty="0"/>
              <a:t> = new </a:t>
            </a:r>
            <a:r>
              <a:rPr lang="en-US" dirty="0" err="1"/>
              <a:t>TFile</a:t>
            </a:r>
            <a:r>
              <a:rPr lang="en-US" dirty="0"/>
              <a:t>("D:/X/out/Si25/100eV-bin-ungated_sun_23Al.root","RECREATE");</a:t>
            </a:r>
          </a:p>
          <a:p>
            <a:r>
              <a:rPr lang="en-US" dirty="0"/>
              <a:t>h1-&gt;Write();</a:t>
            </a:r>
          </a:p>
          <a:p>
            <a:r>
              <a:rPr lang="en-US" dirty="0" err="1"/>
              <a:t>fout</a:t>
            </a:r>
            <a:r>
              <a:rPr lang="en-US" dirty="0"/>
              <a:t>-&gt;Close();</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40</a:t>
            </a:fld>
            <a:endParaRPr lang="zh-CN" altLang="en-US"/>
          </a:p>
        </p:txBody>
      </p:sp>
    </p:spTree>
    <p:extLst>
      <p:ext uri="{BB962C8B-B14F-4D97-AF65-F5344CB8AC3E}">
        <p14:creationId xmlns:p14="http://schemas.microsoft.com/office/powerpoint/2010/main" val="795329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127</a:t>
            </a:fld>
            <a:endParaRPr lang="zh-CN" altLang="en-US"/>
          </a:p>
        </p:txBody>
      </p:sp>
    </p:spTree>
    <p:extLst>
      <p:ext uri="{BB962C8B-B14F-4D97-AF65-F5344CB8AC3E}">
        <p14:creationId xmlns:p14="http://schemas.microsoft.com/office/powerpoint/2010/main" val="2433825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132</a:t>
            </a:fld>
            <a:endParaRPr lang="zh-CN" altLang="en-US"/>
          </a:p>
        </p:txBody>
      </p:sp>
    </p:spTree>
    <p:extLst>
      <p:ext uri="{BB962C8B-B14F-4D97-AF65-F5344CB8AC3E}">
        <p14:creationId xmlns:p14="http://schemas.microsoft.com/office/powerpoint/2010/main" val="41234411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unbound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a:t>
            </a:r>
            <a:r>
              <a:rPr lang="en-US" sz="1200" kern="1200" dirty="0">
                <a:solidFill>
                  <a:schemeClr val="tx1"/>
                </a:solidFill>
                <a:effectLst/>
                <a:latin typeface="+mn-lt"/>
                <a:ea typeface="+mn-ea"/>
                <a:cs typeface="+mn-cs"/>
              </a:rPr>
              <a:t>states in </a:t>
            </a:r>
            <a:r>
              <a:rPr lang="en-US" altLang="zh-CN" sz="1200" i="0" kern="1200" dirty="0">
                <a:solidFill>
                  <a:schemeClr val="tx1"/>
                </a:solidFill>
                <a:effectLst/>
                <a:latin typeface="+mn-lt"/>
                <a:ea typeface="+mn-ea"/>
                <a:cs typeface="+mn-cs"/>
              </a:rPr>
              <a:t>25Al </a:t>
            </a:r>
            <a:r>
              <a:rPr lang="en-US" sz="1200" kern="1200" dirty="0">
                <a:solidFill>
                  <a:schemeClr val="tx1"/>
                </a:solidFill>
                <a:effectLst/>
                <a:latin typeface="+mn-lt"/>
                <a:ea typeface="+mn-ea"/>
                <a:cs typeface="+mn-cs"/>
              </a:rPr>
              <a:t>decay </a:t>
            </a:r>
            <a:r>
              <a:rPr lang="en-US" sz="1200" kern="1200" dirty="0" err="1">
                <a:solidFill>
                  <a:schemeClr val="tx1"/>
                </a:solidFill>
                <a:effectLst/>
                <a:latin typeface="+mn-lt"/>
                <a:ea typeface="+mn-ea"/>
                <a:cs typeface="+mn-cs"/>
              </a:rPr>
              <a:t>isotropically</a:t>
            </a:r>
            <a:r>
              <a:rPr lang="en-US" sz="1200" kern="1200" dirty="0">
                <a:solidFill>
                  <a:schemeClr val="tx1"/>
                </a:solidFill>
                <a:effectLst/>
                <a:latin typeface="+mn-lt"/>
                <a:ea typeface="+mn-ea"/>
                <a:cs typeface="+mn-cs"/>
              </a:rPr>
              <a:t> via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transfers to the 2</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state of 24Mg, and display direction-independent angular correlations.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a:t>
            </a:r>
            <a:r>
              <a:rPr lang="en-US" altLang="zh-CN" sz="1200" i="0" kern="1200" dirty="0">
                <a:solidFill>
                  <a:schemeClr val="tx1"/>
                </a:solidFill>
                <a:effectLst/>
                <a:latin typeface="+mn-lt"/>
                <a:ea typeface="+mn-ea"/>
                <a:cs typeface="+mn-cs"/>
              </a:rPr>
              <a:t>he 25Al states populated by allowed</a:t>
            </a:r>
            <a:r>
              <a:rPr lang="en-US" altLang="zh-CN" sz="1200" i="0" kern="1200" baseline="0" dirty="0">
                <a:solidFill>
                  <a:schemeClr val="tx1"/>
                </a:solidFill>
                <a:effectLst/>
                <a:latin typeface="+mn-lt"/>
                <a:ea typeface="+mn-ea"/>
                <a:cs typeface="+mn-cs"/>
              </a:rPr>
              <a:t> transitions are either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7/2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the feeding of the 2+ or 4</a:t>
            </a:r>
            <a:r>
              <a:rPr lang="en-US" altLang="zh-CN" baseline="0" dirty="0">
                <a:latin typeface="Times New Roman" panose="02020603050405020304" pitchFamily="18" charset="0"/>
                <a:cs typeface="Times New Roman" panose="02020603050405020304" pitchFamily="18" charset="0"/>
              </a:rPr>
              <a:t>+ states are done most likely by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emission.</a:t>
            </a:r>
            <a:r>
              <a:rPr lang="en-US" baseline="0" dirty="0">
                <a:latin typeface="Times New Roman" panose="02020603050405020304" pitchFamily="18" charset="0"/>
                <a:cs typeface="Times New Roman" panose="02020603050405020304" pitchFamily="18" charset="0"/>
              </a:rPr>
              <a:t> </a:t>
            </a:r>
            <a:r>
              <a:rPr lang="en-US" sz="1200" i="0" kern="1200" dirty="0">
                <a:solidFill>
                  <a:schemeClr val="tx1"/>
                </a:solidFill>
                <a:effectLst/>
                <a:latin typeface="+mn-lt"/>
                <a:ea typeface="+mn-ea"/>
                <a:cs typeface="+mn-cs"/>
              </a:rPr>
              <a:t>implies the emission</a:t>
            </a:r>
            <a:r>
              <a:rPr lang="en-US" sz="1200" i="0" kern="1200" baseline="0" dirty="0">
                <a:solidFill>
                  <a:schemeClr val="tx1"/>
                </a:solidFill>
                <a:effectLst/>
                <a:latin typeface="+mn-lt"/>
                <a:ea typeface="+mn-ea"/>
                <a:cs typeface="+mn-cs"/>
              </a:rPr>
              <a:t> are mainly</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transfer</a:t>
            </a:r>
            <a:r>
              <a:rPr lang="en-US" sz="1200" i="0" kern="1200" dirty="0">
                <a:solidFill>
                  <a:schemeClr val="tx1"/>
                </a:solidFill>
                <a:effectLst/>
                <a:latin typeface="+mn-lt"/>
                <a:ea typeface="+mn-ea"/>
                <a:cs typeface="+mn-cs"/>
              </a:rPr>
              <a:t>. It is therefore unnecessary to consider </a:t>
            </a:r>
            <a:r>
              <a:rPr lang="en-US" sz="1200" i="1" kern="1200" dirty="0">
                <a:solidFill>
                  <a:schemeClr val="tx1"/>
                </a:solidFill>
                <a:effectLst/>
                <a:latin typeface="+mn-lt"/>
                <a:ea typeface="+mn-ea"/>
                <a:cs typeface="+mn-cs"/>
              </a:rPr>
              <a:t>p</a:t>
            </a:r>
            <a:r>
              <a:rPr lang="en-US" sz="1200" i="0" kern="1200" dirty="0">
                <a:solidFill>
                  <a:schemeClr val="tx1"/>
                </a:solidFill>
                <a:effectLst/>
                <a:latin typeface="+mn-lt"/>
                <a:ea typeface="+mn-ea"/>
                <a:cs typeface="+mn-cs"/>
              </a:rPr>
              <a:t>-</a:t>
            </a:r>
            <a:r>
              <a:rPr lang="en-US" altLang="zh-CN" sz="1200" i="1" kern="1200" dirty="0">
                <a:solidFill>
                  <a:schemeClr val="tx1"/>
                </a:solidFill>
                <a:effectLst/>
                <a:latin typeface="+mn-lt"/>
                <a:ea typeface="+mn-ea"/>
                <a:cs typeface="+mn-cs"/>
              </a:rPr>
              <a:t>γ</a:t>
            </a:r>
            <a:r>
              <a:rPr lang="en-US" altLang="zh-CN" sz="1200" i="0"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angular correlation effects. </a:t>
            </a:r>
            <a:br>
              <a:rPr lang="en-US" sz="1200" i="0" kern="1200" dirty="0">
                <a:solidFill>
                  <a:schemeClr val="tx1"/>
                </a:solidFill>
                <a:effectLst/>
                <a:latin typeface="+mn-lt"/>
                <a:ea typeface="+mn-ea"/>
                <a:cs typeface="+mn-cs"/>
              </a:rPr>
            </a:b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140</a:t>
            </a:fld>
            <a:endParaRPr lang="zh-CN" altLang="en-US"/>
          </a:p>
        </p:txBody>
      </p:sp>
    </p:spTree>
    <p:extLst>
      <p:ext uri="{BB962C8B-B14F-4D97-AF65-F5344CB8AC3E}">
        <p14:creationId xmlns:p14="http://schemas.microsoft.com/office/powerpoint/2010/main" val="2189328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142</a:t>
            </a:fld>
            <a:endParaRPr lang="zh-CN" altLang="en-US"/>
          </a:p>
        </p:txBody>
      </p:sp>
    </p:spTree>
    <p:extLst>
      <p:ext uri="{BB962C8B-B14F-4D97-AF65-F5344CB8AC3E}">
        <p14:creationId xmlns:p14="http://schemas.microsoft.com/office/powerpoint/2010/main" val="22209653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145</a:t>
            </a:fld>
            <a:endParaRPr lang="zh-CN" altLang="en-US"/>
          </a:p>
        </p:txBody>
      </p:sp>
    </p:spTree>
    <p:extLst>
      <p:ext uri="{BB962C8B-B14F-4D97-AF65-F5344CB8AC3E}">
        <p14:creationId xmlns:p14="http://schemas.microsoft.com/office/powerpoint/2010/main" val="5672928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(0.17-0.143)/</a:t>
            </a:r>
            <a:r>
              <a:rPr lang="en-US" altLang="zh-CN" dirty="0" err="1"/>
              <a:t>sqrt</a:t>
            </a:r>
            <a:r>
              <a:rPr lang="en-US" altLang="zh-CN" dirty="0"/>
              <a:t>(0.010^2+0.024^2)=1.0σ</a:t>
            </a:r>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154</a:t>
            </a:fld>
            <a:endParaRPr lang="zh-CN" altLang="en-US"/>
          </a:p>
        </p:txBody>
      </p:sp>
    </p:spTree>
    <p:extLst>
      <p:ext uri="{BB962C8B-B14F-4D97-AF65-F5344CB8AC3E}">
        <p14:creationId xmlns:p14="http://schemas.microsoft.com/office/powerpoint/2010/main" val="15206020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unbound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a:t>
            </a:r>
            <a:r>
              <a:rPr lang="en-US" sz="1200" kern="1200" dirty="0">
                <a:solidFill>
                  <a:schemeClr val="tx1"/>
                </a:solidFill>
                <a:effectLst/>
                <a:latin typeface="+mn-lt"/>
                <a:ea typeface="+mn-ea"/>
                <a:cs typeface="+mn-cs"/>
              </a:rPr>
              <a:t>states in </a:t>
            </a:r>
            <a:r>
              <a:rPr lang="en-US" altLang="zh-CN" sz="1200" i="0" kern="1200" dirty="0">
                <a:solidFill>
                  <a:schemeClr val="tx1"/>
                </a:solidFill>
                <a:effectLst/>
                <a:latin typeface="+mn-lt"/>
                <a:ea typeface="+mn-ea"/>
                <a:cs typeface="+mn-cs"/>
              </a:rPr>
              <a:t>25Al </a:t>
            </a:r>
            <a:r>
              <a:rPr lang="en-US" sz="1200" kern="1200" dirty="0">
                <a:solidFill>
                  <a:schemeClr val="tx1"/>
                </a:solidFill>
                <a:effectLst/>
                <a:latin typeface="+mn-lt"/>
                <a:ea typeface="+mn-ea"/>
                <a:cs typeface="+mn-cs"/>
              </a:rPr>
              <a:t>decay </a:t>
            </a:r>
            <a:r>
              <a:rPr lang="en-US" sz="1200" kern="1200" dirty="0" err="1">
                <a:solidFill>
                  <a:schemeClr val="tx1"/>
                </a:solidFill>
                <a:effectLst/>
                <a:latin typeface="+mn-lt"/>
                <a:ea typeface="+mn-ea"/>
                <a:cs typeface="+mn-cs"/>
              </a:rPr>
              <a:t>isotropically</a:t>
            </a:r>
            <a:r>
              <a:rPr lang="en-US" sz="1200" kern="1200" dirty="0">
                <a:solidFill>
                  <a:schemeClr val="tx1"/>
                </a:solidFill>
                <a:effectLst/>
                <a:latin typeface="+mn-lt"/>
                <a:ea typeface="+mn-ea"/>
                <a:cs typeface="+mn-cs"/>
              </a:rPr>
              <a:t> via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transfers to the 2</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state of 24Mg, and display direction-independent angular correlations.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a:t>
            </a:r>
            <a:r>
              <a:rPr lang="en-US" altLang="zh-CN" sz="1200" i="0" kern="1200" dirty="0">
                <a:solidFill>
                  <a:schemeClr val="tx1"/>
                </a:solidFill>
                <a:effectLst/>
                <a:latin typeface="+mn-lt"/>
                <a:ea typeface="+mn-ea"/>
                <a:cs typeface="+mn-cs"/>
              </a:rPr>
              <a:t>he 25Al states populated by allowed</a:t>
            </a:r>
            <a:r>
              <a:rPr lang="en-US" altLang="zh-CN" sz="1200" i="0" kern="1200" baseline="0" dirty="0">
                <a:solidFill>
                  <a:schemeClr val="tx1"/>
                </a:solidFill>
                <a:effectLst/>
                <a:latin typeface="+mn-lt"/>
                <a:ea typeface="+mn-ea"/>
                <a:cs typeface="+mn-cs"/>
              </a:rPr>
              <a:t> transitions are either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7/2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the feeding of the 2+ or 4</a:t>
            </a:r>
            <a:r>
              <a:rPr lang="en-US" altLang="zh-CN" baseline="0" dirty="0">
                <a:latin typeface="Times New Roman" panose="02020603050405020304" pitchFamily="18" charset="0"/>
                <a:cs typeface="Times New Roman" panose="02020603050405020304" pitchFamily="18" charset="0"/>
              </a:rPr>
              <a:t>+ states are done most likely by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emission.</a:t>
            </a:r>
            <a:r>
              <a:rPr lang="en-US" baseline="0" dirty="0">
                <a:latin typeface="Times New Roman" panose="02020603050405020304" pitchFamily="18" charset="0"/>
                <a:cs typeface="Times New Roman" panose="02020603050405020304" pitchFamily="18" charset="0"/>
              </a:rPr>
              <a:t> </a:t>
            </a:r>
            <a:r>
              <a:rPr lang="en-US" sz="1200" i="0" kern="1200" dirty="0">
                <a:solidFill>
                  <a:schemeClr val="tx1"/>
                </a:solidFill>
                <a:effectLst/>
                <a:latin typeface="+mn-lt"/>
                <a:ea typeface="+mn-ea"/>
                <a:cs typeface="+mn-cs"/>
              </a:rPr>
              <a:t>implies the emission</a:t>
            </a:r>
            <a:r>
              <a:rPr lang="en-US" sz="1200" i="0" kern="1200" baseline="0" dirty="0">
                <a:solidFill>
                  <a:schemeClr val="tx1"/>
                </a:solidFill>
                <a:effectLst/>
                <a:latin typeface="+mn-lt"/>
                <a:ea typeface="+mn-ea"/>
                <a:cs typeface="+mn-cs"/>
              </a:rPr>
              <a:t> are mainly</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transfer</a:t>
            </a:r>
            <a:r>
              <a:rPr lang="en-US" sz="1200" i="0" kern="1200" dirty="0">
                <a:solidFill>
                  <a:schemeClr val="tx1"/>
                </a:solidFill>
                <a:effectLst/>
                <a:latin typeface="+mn-lt"/>
                <a:ea typeface="+mn-ea"/>
                <a:cs typeface="+mn-cs"/>
              </a:rPr>
              <a:t>. It is therefore unnecessary to consider </a:t>
            </a:r>
            <a:r>
              <a:rPr lang="en-US" sz="1200" i="1" kern="1200" dirty="0">
                <a:solidFill>
                  <a:schemeClr val="tx1"/>
                </a:solidFill>
                <a:effectLst/>
                <a:latin typeface="+mn-lt"/>
                <a:ea typeface="+mn-ea"/>
                <a:cs typeface="+mn-cs"/>
              </a:rPr>
              <a:t>p</a:t>
            </a:r>
            <a:r>
              <a:rPr lang="en-US" sz="1200" i="0" kern="1200" dirty="0">
                <a:solidFill>
                  <a:schemeClr val="tx1"/>
                </a:solidFill>
                <a:effectLst/>
                <a:latin typeface="+mn-lt"/>
                <a:ea typeface="+mn-ea"/>
                <a:cs typeface="+mn-cs"/>
              </a:rPr>
              <a:t>-</a:t>
            </a:r>
            <a:r>
              <a:rPr lang="en-US" altLang="zh-CN" sz="1200" i="1" kern="1200" dirty="0">
                <a:solidFill>
                  <a:schemeClr val="tx1"/>
                </a:solidFill>
                <a:effectLst/>
                <a:latin typeface="+mn-lt"/>
                <a:ea typeface="+mn-ea"/>
                <a:cs typeface="+mn-cs"/>
              </a:rPr>
              <a:t>γ</a:t>
            </a:r>
            <a:r>
              <a:rPr lang="en-US" altLang="zh-CN" sz="1200" i="0"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angular correlation effects. </a:t>
            </a:r>
            <a:br>
              <a:rPr lang="en-US" sz="1200" i="0" kern="1200" dirty="0">
                <a:solidFill>
                  <a:schemeClr val="tx1"/>
                </a:solidFill>
                <a:effectLst/>
                <a:latin typeface="+mn-lt"/>
                <a:ea typeface="+mn-ea"/>
                <a:cs typeface="+mn-cs"/>
              </a:rPr>
            </a:b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156</a:t>
            </a:fld>
            <a:endParaRPr lang="zh-CN" altLang="en-US"/>
          </a:p>
        </p:txBody>
      </p:sp>
    </p:spTree>
    <p:extLst>
      <p:ext uri="{BB962C8B-B14F-4D97-AF65-F5344CB8AC3E}">
        <p14:creationId xmlns:p14="http://schemas.microsoft.com/office/powerpoint/2010/main" val="24731730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a:t>(0.145+0.25+0.4)/3=0.265</a:t>
            </a:r>
          </a:p>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157</a:t>
            </a:fld>
            <a:endParaRPr lang="zh-CN" altLang="en-US"/>
          </a:p>
        </p:txBody>
      </p:sp>
    </p:spTree>
    <p:extLst>
      <p:ext uri="{BB962C8B-B14F-4D97-AF65-F5344CB8AC3E}">
        <p14:creationId xmlns:p14="http://schemas.microsoft.com/office/powerpoint/2010/main" val="746503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a:t>(0.145+0.25+0.4)/3=0.265</a:t>
            </a:r>
          </a:p>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158</a:t>
            </a:fld>
            <a:endParaRPr lang="zh-CN" altLang="en-US"/>
          </a:p>
        </p:txBody>
      </p:sp>
    </p:spTree>
    <p:extLst>
      <p:ext uri="{BB962C8B-B14F-4D97-AF65-F5344CB8AC3E}">
        <p14:creationId xmlns:p14="http://schemas.microsoft.com/office/powerpoint/2010/main" val="23876138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a:t>(0.145+0.25+0.4)/3=0.265</a:t>
            </a:r>
          </a:p>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159</a:t>
            </a:fld>
            <a:endParaRPr lang="zh-CN" altLang="en-US"/>
          </a:p>
        </p:txBody>
      </p:sp>
    </p:spTree>
    <p:extLst>
      <p:ext uri="{BB962C8B-B14F-4D97-AF65-F5344CB8AC3E}">
        <p14:creationId xmlns:p14="http://schemas.microsoft.com/office/powerpoint/2010/main" val="2301221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41</a:t>
            </a:fld>
            <a:endParaRPr lang="zh-CN" altLang="en-US"/>
          </a:p>
        </p:txBody>
      </p:sp>
    </p:spTree>
    <p:extLst>
      <p:ext uri="{BB962C8B-B14F-4D97-AF65-F5344CB8AC3E}">
        <p14:creationId xmlns:p14="http://schemas.microsoft.com/office/powerpoint/2010/main" val="30913166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160</a:t>
            </a:fld>
            <a:endParaRPr lang="zh-CN" altLang="en-US"/>
          </a:p>
        </p:txBody>
      </p:sp>
    </p:spTree>
    <p:extLst>
      <p:ext uri="{BB962C8B-B14F-4D97-AF65-F5344CB8AC3E}">
        <p14:creationId xmlns:p14="http://schemas.microsoft.com/office/powerpoint/2010/main" val="13699994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161</a:t>
            </a:fld>
            <a:endParaRPr lang="zh-CN" altLang="en-US"/>
          </a:p>
        </p:txBody>
      </p:sp>
    </p:spTree>
    <p:extLst>
      <p:ext uri="{BB962C8B-B14F-4D97-AF65-F5344CB8AC3E}">
        <p14:creationId xmlns:p14="http://schemas.microsoft.com/office/powerpoint/2010/main" val="32166048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6144.5/6177=0.9947</a:t>
            </a:r>
          </a:p>
          <a:p>
            <a:r>
              <a:rPr lang="en-US" altLang="zh-CN" dirty="0"/>
              <a:t>1.2756/1.260=1.012</a:t>
            </a:r>
            <a:endParaRPr lang="zh-CN" alt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166</a:t>
            </a:fld>
            <a:endParaRPr lang="zh-CN" altLang="en-US"/>
          </a:p>
        </p:txBody>
      </p:sp>
    </p:spTree>
    <p:extLst>
      <p:ext uri="{BB962C8B-B14F-4D97-AF65-F5344CB8AC3E}">
        <p14:creationId xmlns:p14="http://schemas.microsoft.com/office/powerpoint/2010/main" val="1185490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169</a:t>
            </a:fld>
            <a:endParaRPr lang="zh-CN" altLang="en-US"/>
          </a:p>
        </p:txBody>
      </p:sp>
    </p:spTree>
    <p:extLst>
      <p:ext uri="{BB962C8B-B14F-4D97-AF65-F5344CB8AC3E}">
        <p14:creationId xmlns:p14="http://schemas.microsoft.com/office/powerpoint/2010/main" val="2693968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172</a:t>
            </a:fld>
            <a:endParaRPr lang="zh-CN" altLang="en-US"/>
          </a:p>
        </p:txBody>
      </p:sp>
    </p:spTree>
    <p:extLst>
      <p:ext uri="{BB962C8B-B14F-4D97-AF65-F5344CB8AC3E}">
        <p14:creationId xmlns:p14="http://schemas.microsoft.com/office/powerpoint/2010/main" val="31661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173</a:t>
            </a:fld>
            <a:endParaRPr lang="zh-CN" altLang="en-US"/>
          </a:p>
        </p:txBody>
      </p:sp>
    </p:spTree>
    <p:extLst>
      <p:ext uri="{BB962C8B-B14F-4D97-AF65-F5344CB8AC3E}">
        <p14:creationId xmlns:p14="http://schemas.microsoft.com/office/powerpoint/2010/main" val="38001975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174</a:t>
            </a:fld>
            <a:endParaRPr lang="zh-CN" altLang="en-US"/>
          </a:p>
        </p:txBody>
      </p:sp>
    </p:spTree>
    <p:extLst>
      <p:ext uri="{BB962C8B-B14F-4D97-AF65-F5344CB8AC3E}">
        <p14:creationId xmlns:p14="http://schemas.microsoft.com/office/powerpoint/2010/main" val="41436731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177</a:t>
            </a:fld>
            <a:endParaRPr lang="zh-CN" altLang="en-US"/>
          </a:p>
        </p:txBody>
      </p:sp>
    </p:spTree>
    <p:extLst>
      <p:ext uri="{BB962C8B-B14F-4D97-AF65-F5344CB8AC3E}">
        <p14:creationId xmlns:p14="http://schemas.microsoft.com/office/powerpoint/2010/main" val="168113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1.5/47.8=0.0313807531381</a:t>
            </a:r>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179</a:t>
            </a:fld>
            <a:endParaRPr lang="zh-CN" altLang="en-US"/>
          </a:p>
        </p:txBody>
      </p:sp>
    </p:spTree>
    <p:extLst>
      <p:ext uri="{BB962C8B-B14F-4D97-AF65-F5344CB8AC3E}">
        <p14:creationId xmlns:p14="http://schemas.microsoft.com/office/powerpoint/2010/main" val="1629339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0.38/11.98=0.0317195325543</a:t>
            </a:r>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180</a:t>
            </a:fld>
            <a:endParaRPr lang="zh-CN" altLang="en-US"/>
          </a:p>
        </p:txBody>
      </p:sp>
    </p:spTree>
    <p:extLst>
      <p:ext uri="{BB962C8B-B14F-4D97-AF65-F5344CB8AC3E}">
        <p14:creationId xmlns:p14="http://schemas.microsoft.com/office/powerpoint/2010/main" val="2518139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unbound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a:t>
            </a:r>
            <a:r>
              <a:rPr lang="en-US" sz="1200" kern="1200" dirty="0">
                <a:solidFill>
                  <a:schemeClr val="tx1"/>
                </a:solidFill>
                <a:effectLst/>
                <a:latin typeface="+mn-lt"/>
                <a:ea typeface="+mn-ea"/>
                <a:cs typeface="+mn-cs"/>
              </a:rPr>
              <a:t>states in </a:t>
            </a:r>
            <a:r>
              <a:rPr lang="en-US" altLang="zh-CN" sz="1200" i="0" kern="1200" dirty="0">
                <a:solidFill>
                  <a:schemeClr val="tx1"/>
                </a:solidFill>
                <a:effectLst/>
                <a:latin typeface="+mn-lt"/>
                <a:ea typeface="+mn-ea"/>
                <a:cs typeface="+mn-cs"/>
              </a:rPr>
              <a:t>25Al </a:t>
            </a:r>
            <a:r>
              <a:rPr lang="en-US" sz="1200" kern="1200" dirty="0">
                <a:solidFill>
                  <a:schemeClr val="tx1"/>
                </a:solidFill>
                <a:effectLst/>
                <a:latin typeface="+mn-lt"/>
                <a:ea typeface="+mn-ea"/>
                <a:cs typeface="+mn-cs"/>
              </a:rPr>
              <a:t>decay </a:t>
            </a:r>
            <a:r>
              <a:rPr lang="en-US" sz="1200" kern="1200" dirty="0" err="1">
                <a:solidFill>
                  <a:schemeClr val="tx1"/>
                </a:solidFill>
                <a:effectLst/>
                <a:latin typeface="+mn-lt"/>
                <a:ea typeface="+mn-ea"/>
                <a:cs typeface="+mn-cs"/>
              </a:rPr>
              <a:t>isotropically</a:t>
            </a:r>
            <a:r>
              <a:rPr lang="en-US" sz="1200" kern="1200" dirty="0">
                <a:solidFill>
                  <a:schemeClr val="tx1"/>
                </a:solidFill>
                <a:effectLst/>
                <a:latin typeface="+mn-lt"/>
                <a:ea typeface="+mn-ea"/>
                <a:cs typeface="+mn-cs"/>
              </a:rPr>
              <a:t> via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transfers to the 2</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state of 24Mg, and display direction-independent angular correlations.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a:t>
            </a:r>
            <a:r>
              <a:rPr lang="en-US" altLang="zh-CN" sz="1200" i="0" kern="1200" dirty="0">
                <a:solidFill>
                  <a:schemeClr val="tx1"/>
                </a:solidFill>
                <a:effectLst/>
                <a:latin typeface="+mn-lt"/>
                <a:ea typeface="+mn-ea"/>
                <a:cs typeface="+mn-cs"/>
              </a:rPr>
              <a:t>he 25Al states populated by allowed</a:t>
            </a:r>
            <a:r>
              <a:rPr lang="en-US" altLang="zh-CN" sz="1200" i="0" kern="1200" baseline="0" dirty="0">
                <a:solidFill>
                  <a:schemeClr val="tx1"/>
                </a:solidFill>
                <a:effectLst/>
                <a:latin typeface="+mn-lt"/>
                <a:ea typeface="+mn-ea"/>
                <a:cs typeface="+mn-cs"/>
              </a:rPr>
              <a:t> transitions are either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7/2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the feeding of the 2+ or 4</a:t>
            </a:r>
            <a:r>
              <a:rPr lang="en-US" altLang="zh-CN" baseline="0" dirty="0">
                <a:latin typeface="Times New Roman" panose="02020603050405020304" pitchFamily="18" charset="0"/>
                <a:cs typeface="Times New Roman" panose="02020603050405020304" pitchFamily="18" charset="0"/>
              </a:rPr>
              <a:t>+ states are done most likely by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emission.</a:t>
            </a:r>
            <a:r>
              <a:rPr lang="en-US" baseline="0" dirty="0">
                <a:latin typeface="Times New Roman" panose="02020603050405020304" pitchFamily="18" charset="0"/>
                <a:cs typeface="Times New Roman" panose="02020603050405020304" pitchFamily="18" charset="0"/>
              </a:rPr>
              <a:t> </a:t>
            </a:r>
            <a:r>
              <a:rPr lang="en-US" sz="1200" i="0" kern="1200" dirty="0">
                <a:solidFill>
                  <a:schemeClr val="tx1"/>
                </a:solidFill>
                <a:effectLst/>
                <a:latin typeface="+mn-lt"/>
                <a:ea typeface="+mn-ea"/>
                <a:cs typeface="+mn-cs"/>
              </a:rPr>
              <a:t>implies the emission</a:t>
            </a:r>
            <a:r>
              <a:rPr lang="en-US" sz="1200" i="0" kern="1200" baseline="0" dirty="0">
                <a:solidFill>
                  <a:schemeClr val="tx1"/>
                </a:solidFill>
                <a:effectLst/>
                <a:latin typeface="+mn-lt"/>
                <a:ea typeface="+mn-ea"/>
                <a:cs typeface="+mn-cs"/>
              </a:rPr>
              <a:t> are mainly</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transfer</a:t>
            </a:r>
            <a:r>
              <a:rPr lang="en-US" sz="1200" i="0" kern="1200" dirty="0">
                <a:solidFill>
                  <a:schemeClr val="tx1"/>
                </a:solidFill>
                <a:effectLst/>
                <a:latin typeface="+mn-lt"/>
                <a:ea typeface="+mn-ea"/>
                <a:cs typeface="+mn-cs"/>
              </a:rPr>
              <a:t>. It is therefore unnecessary to consider </a:t>
            </a:r>
            <a:r>
              <a:rPr lang="en-US" sz="1200" i="1" kern="1200" dirty="0">
                <a:solidFill>
                  <a:schemeClr val="tx1"/>
                </a:solidFill>
                <a:effectLst/>
                <a:latin typeface="+mn-lt"/>
                <a:ea typeface="+mn-ea"/>
                <a:cs typeface="+mn-cs"/>
              </a:rPr>
              <a:t>p</a:t>
            </a:r>
            <a:r>
              <a:rPr lang="en-US" sz="1200" i="0" kern="1200" dirty="0">
                <a:solidFill>
                  <a:schemeClr val="tx1"/>
                </a:solidFill>
                <a:effectLst/>
                <a:latin typeface="+mn-lt"/>
                <a:ea typeface="+mn-ea"/>
                <a:cs typeface="+mn-cs"/>
              </a:rPr>
              <a:t>-</a:t>
            </a:r>
            <a:r>
              <a:rPr lang="en-US" altLang="zh-CN" sz="1200" i="1" kern="1200" dirty="0">
                <a:solidFill>
                  <a:schemeClr val="tx1"/>
                </a:solidFill>
                <a:effectLst/>
                <a:latin typeface="+mn-lt"/>
                <a:ea typeface="+mn-ea"/>
                <a:cs typeface="+mn-cs"/>
              </a:rPr>
              <a:t>γ</a:t>
            </a:r>
            <a:r>
              <a:rPr lang="en-US" altLang="zh-CN" sz="1200" i="0"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angular correlation effects. </a:t>
            </a:r>
            <a:br>
              <a:rPr lang="en-US" sz="1200" i="0" kern="1200" dirty="0">
                <a:solidFill>
                  <a:schemeClr val="tx1"/>
                </a:solidFill>
                <a:effectLst/>
                <a:latin typeface="+mn-lt"/>
                <a:ea typeface="+mn-ea"/>
                <a:cs typeface="+mn-cs"/>
              </a:rPr>
            </a:b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46</a:t>
            </a:fld>
            <a:endParaRPr lang="zh-CN" altLang="en-US"/>
          </a:p>
        </p:txBody>
      </p:sp>
    </p:spTree>
    <p:extLst>
      <p:ext uri="{BB962C8B-B14F-4D97-AF65-F5344CB8AC3E}">
        <p14:creationId xmlns:p14="http://schemas.microsoft.com/office/powerpoint/2010/main" val="39108476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Another thing to consider would be to ignore the uncertainties on the literature values and take an ordinary average of all three, instead of weighted. Then assign an uncertainty that covers all three central values. This is conservative, but should ensure that our own numbers won't be inaccurate.</a:t>
            </a:r>
            <a:br>
              <a:rPr lang="en-US" sz="1200" kern="1200" dirty="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183</a:t>
            </a:fld>
            <a:endParaRPr lang="zh-CN" altLang="en-US"/>
          </a:p>
        </p:txBody>
      </p:sp>
    </p:spTree>
    <p:extLst>
      <p:ext uri="{BB962C8B-B14F-4D97-AF65-F5344CB8AC3E}">
        <p14:creationId xmlns:p14="http://schemas.microsoft.com/office/powerpoint/2010/main" val="40290490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solidFill>
                  <a:srgbClr val="0000FF"/>
                </a:solidFill>
                <a:latin typeface="Times New Roman" panose="02020603050405020304" pitchFamily="18" charset="0"/>
                <a:cs typeface="Times New Roman" panose="02020603050405020304" pitchFamily="18" charset="0"/>
              </a:rPr>
              <a:t>Hatori's</a:t>
            </a:r>
            <a:r>
              <a:rPr lang="en-US" dirty="0">
                <a:solidFill>
                  <a:srgbClr val="0000FF"/>
                </a:solidFill>
                <a:latin typeface="Times New Roman" panose="02020603050405020304" pitchFamily="18" charset="0"/>
                <a:cs typeface="Times New Roman" panose="02020603050405020304" pitchFamily="18" charset="0"/>
              </a:rPr>
              <a:t> </a:t>
            </a:r>
            <a:r>
              <a:rPr lang="en-US" i="1" dirty="0" err="1">
                <a:latin typeface="Cambria Math" panose="02040503050406030204" pitchFamily="18" charset="0"/>
                <a:ea typeface="Cambria Math" panose="02040503050406030204" pitchFamily="18" charset="0"/>
              </a:rPr>
              <a:t>I</a:t>
            </a:r>
            <a:r>
              <a:rPr lang="en-US" i="1" baseline="-25000" dirty="0" err="1">
                <a:latin typeface="Cambria Math" panose="02040503050406030204" pitchFamily="18" charset="0"/>
                <a:ea typeface="Cambria Math" panose="02040503050406030204" pitchFamily="18" charset="0"/>
              </a:rPr>
              <a:t>p</a:t>
            </a:r>
            <a:r>
              <a:rPr lang="en-US" baseline="-25000" dirty="0" err="1">
                <a:latin typeface="Cambria Math" panose="02040503050406030204" pitchFamily="18" charset="0"/>
                <a:ea typeface="Cambria Math" panose="02040503050406030204" pitchFamily="18" charset="0"/>
              </a:rPr>
              <a:t>rel</a:t>
            </a:r>
            <a:r>
              <a:rPr lang="en-US" baseline="-25000" dirty="0">
                <a:latin typeface="Cambria Math" panose="02040503050406030204" pitchFamily="18" charset="0"/>
                <a:ea typeface="Cambria Math" panose="02040503050406030204" pitchFamily="18" charset="0"/>
              </a:rPr>
              <a:t> 401 </a:t>
            </a:r>
            <a:r>
              <a:rPr lang="en-US" dirty="0">
                <a:solidFill>
                  <a:srgbClr val="0000FF"/>
                </a:solidFill>
                <a:latin typeface="Times New Roman" panose="02020603050405020304" pitchFamily="18" charset="0"/>
                <a:cs typeface="Times New Roman" panose="02020603050405020304" pitchFamily="18" charset="0"/>
              </a:rPr>
              <a:t>is corrected. The one shown in his table was already taken into account the </a:t>
            </a:r>
            <a:r>
              <a:rPr lang="el-GR" i="1" dirty="0">
                <a:solidFill>
                  <a:srgbClr val="0000FF"/>
                </a:solidFill>
                <a:latin typeface="Times New Roman" panose="02020603050405020304" pitchFamily="18" charset="0"/>
                <a:cs typeface="Times New Roman" panose="02020603050405020304" pitchFamily="18" charset="0"/>
              </a:rPr>
              <a:t>Γ</a:t>
            </a:r>
            <a:r>
              <a:rPr lang="el-GR" i="1" baseline="-25000" dirty="0">
                <a:solidFill>
                  <a:srgbClr val="0000FF"/>
                </a:solidFill>
                <a:latin typeface="Times New Roman" panose="02020603050405020304" pitchFamily="18" charset="0"/>
                <a:cs typeface="Times New Roman" panose="02020603050405020304" pitchFamily="18" charset="0"/>
              </a:rPr>
              <a:t>γ</a:t>
            </a:r>
            <a:r>
              <a:rPr lang="en-US" dirty="0">
                <a:solidFill>
                  <a:srgbClr val="0000FF"/>
                </a:solidFill>
                <a:latin typeface="Times New Roman" panose="02020603050405020304" pitchFamily="18" charset="0"/>
                <a:cs typeface="Times New Roman" panose="02020603050405020304" pitchFamily="18" charset="0"/>
              </a:rPr>
              <a:t> </a:t>
            </a:r>
            <a:r>
              <a:rPr lang="el-GR" dirty="0">
                <a:solidFill>
                  <a:srgbClr val="0000FF"/>
                </a:solidFill>
                <a:latin typeface="Times New Roman" panose="02020603050405020304" pitchFamily="18" charset="0"/>
                <a:cs typeface="Times New Roman" panose="02020603050405020304" pitchFamily="18" charset="0"/>
              </a:rPr>
              <a:t>/</a:t>
            </a:r>
            <a:r>
              <a:rPr lang="en-US" dirty="0">
                <a:solidFill>
                  <a:srgbClr val="0000FF"/>
                </a:solidFill>
                <a:latin typeface="Times New Roman" panose="02020603050405020304" pitchFamily="18" charset="0"/>
                <a:cs typeface="Times New Roman" panose="02020603050405020304" pitchFamily="18" charset="0"/>
              </a:rPr>
              <a:t> </a:t>
            </a:r>
            <a:r>
              <a:rPr lang="el-GR" i="1" dirty="0">
                <a:solidFill>
                  <a:srgbClr val="0000FF"/>
                </a:solidFill>
                <a:latin typeface="Times New Roman" panose="02020603050405020304" pitchFamily="18" charset="0"/>
                <a:cs typeface="Times New Roman" panose="02020603050405020304" pitchFamily="18" charset="0"/>
              </a:rPr>
              <a:t>Γ</a:t>
            </a:r>
            <a:r>
              <a:rPr lang="en-US" i="1" baseline="-25000" dirty="0">
                <a:solidFill>
                  <a:srgbClr val="0000FF"/>
                </a:solidFill>
                <a:latin typeface="Times New Roman" panose="02020603050405020304" pitchFamily="18" charset="0"/>
                <a:cs typeface="Times New Roman" panose="02020603050405020304" pitchFamily="18" charset="0"/>
              </a:rPr>
              <a:t>p</a:t>
            </a:r>
            <a:r>
              <a:rPr lang="en-US" dirty="0">
                <a:solidFill>
                  <a:srgbClr val="0000FF"/>
                </a:solidFill>
                <a:latin typeface="Times New Roman" panose="02020603050405020304" pitchFamily="18" charset="0"/>
                <a:cs typeface="Times New Roman" panose="02020603050405020304" pitchFamily="18" charset="0"/>
              </a:rPr>
              <a:t> = 0.12(2) ratio.</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latin typeface="Times New Roman" panose="02020603050405020304" pitchFamily="18" charset="0"/>
                <a:cs typeface="Times New Roman" panose="02020603050405020304" pitchFamily="18" charset="0"/>
              </a:rPr>
              <a:t>Thomas's </a:t>
            </a:r>
            <a:r>
              <a:rPr lang="en-US" i="1" dirty="0">
                <a:latin typeface="Cambria Math" panose="02040503050406030204" pitchFamily="18" charset="0"/>
                <a:ea typeface="Cambria Math" panose="02040503050406030204" pitchFamily="18" charset="0"/>
              </a:rPr>
              <a:t>I</a:t>
            </a:r>
            <a:r>
              <a:rPr lang="en-US" i="1" baseline="-25000" dirty="0">
                <a:latin typeface="Cambria Math" panose="02040503050406030204" pitchFamily="18" charset="0"/>
                <a:ea typeface="Cambria Math" panose="02040503050406030204" pitchFamily="18" charset="0"/>
              </a:rPr>
              <a:t>p</a:t>
            </a:r>
            <a:r>
              <a:rPr lang="en-US" altLang="zh-CN" i="1" baseline="-25000" dirty="0">
                <a:latin typeface="Cambria Math" panose="02040503050406030204" pitchFamily="18" charset="0"/>
                <a:ea typeface="Cambria Math" panose="02040503050406030204" pitchFamily="18" charset="0"/>
              </a:rPr>
              <a:t>β</a:t>
            </a:r>
            <a:r>
              <a:rPr lang="en-US" altLang="zh-CN" i="0" baseline="-25000" dirty="0">
                <a:latin typeface="Cambria Math" panose="02040503050406030204" pitchFamily="18" charset="0"/>
                <a:ea typeface="Cambria Math" panose="02040503050406030204" pitchFamily="18" charset="0"/>
              </a:rPr>
              <a:t>2673</a:t>
            </a:r>
            <a:r>
              <a:rPr lang="en-US" baseline="-25000" dirty="0">
                <a:latin typeface="Cambria Math" panose="02040503050406030204" pitchFamily="18" charset="0"/>
                <a:ea typeface="Cambria Math" panose="02040503050406030204" pitchFamily="18" charset="0"/>
              </a:rPr>
              <a:t> </a:t>
            </a:r>
            <a:r>
              <a:rPr lang="en-US" dirty="0">
                <a:solidFill>
                  <a:srgbClr val="0000FF"/>
                </a:solidFill>
                <a:latin typeface="Times New Roman" panose="02020603050405020304" pitchFamily="18" charset="0"/>
                <a:cs typeface="Times New Roman" panose="02020603050405020304" pitchFamily="18" charset="0"/>
              </a:rPr>
              <a:t>is corrected </a:t>
            </a:r>
            <a:r>
              <a:rPr lang="en-US" altLang="zh-CN" dirty="0">
                <a:solidFill>
                  <a:srgbClr val="0000FF"/>
                </a:solidFill>
                <a:latin typeface="Times New Roman" panose="02020603050405020304" pitchFamily="18" charset="0"/>
                <a:cs typeface="Times New Roman" panose="02020603050405020304" pitchFamily="18" charset="0"/>
              </a:rPr>
              <a:t>for</a:t>
            </a:r>
            <a:r>
              <a:rPr lang="en-US" dirty="0">
                <a:solidFill>
                  <a:srgbClr val="0000FF"/>
                </a:solidFill>
                <a:latin typeface="Times New Roman" panose="02020603050405020304" pitchFamily="18" charset="0"/>
                <a:cs typeface="Times New Roman" panose="02020603050405020304" pitchFamily="18" charset="0"/>
              </a:rPr>
              <a:t> </a:t>
            </a:r>
            <a:r>
              <a:rPr lang="el-GR" i="1" dirty="0">
                <a:solidFill>
                  <a:srgbClr val="0000FF"/>
                </a:solidFill>
                <a:latin typeface="Times New Roman" panose="02020603050405020304" pitchFamily="18" charset="0"/>
                <a:cs typeface="Times New Roman" panose="02020603050405020304" pitchFamily="18" charset="0"/>
              </a:rPr>
              <a:t>Γ</a:t>
            </a:r>
            <a:r>
              <a:rPr lang="el-GR" i="1" baseline="-25000" dirty="0">
                <a:solidFill>
                  <a:srgbClr val="0000FF"/>
                </a:solidFill>
                <a:latin typeface="Times New Roman" panose="02020603050405020304" pitchFamily="18" charset="0"/>
                <a:cs typeface="Times New Roman" panose="02020603050405020304" pitchFamily="18" charset="0"/>
              </a:rPr>
              <a:t>γ</a:t>
            </a:r>
            <a:r>
              <a:rPr lang="en-US" dirty="0">
                <a:solidFill>
                  <a:srgbClr val="0000FF"/>
                </a:solidFill>
                <a:latin typeface="Times New Roman" panose="02020603050405020304" pitchFamily="18" charset="0"/>
                <a:cs typeface="Times New Roman" panose="02020603050405020304" pitchFamily="18" charset="0"/>
              </a:rPr>
              <a:t> </a:t>
            </a:r>
            <a:r>
              <a:rPr lang="el-GR" dirty="0">
                <a:solidFill>
                  <a:srgbClr val="0000FF"/>
                </a:solidFill>
                <a:latin typeface="Times New Roman" panose="02020603050405020304" pitchFamily="18" charset="0"/>
                <a:cs typeface="Times New Roman" panose="02020603050405020304" pitchFamily="18" charset="0"/>
              </a:rPr>
              <a:t>/</a:t>
            </a:r>
            <a:r>
              <a:rPr lang="en-US" dirty="0">
                <a:solidFill>
                  <a:srgbClr val="0000FF"/>
                </a:solidFill>
                <a:latin typeface="Times New Roman" panose="02020603050405020304" pitchFamily="18" charset="0"/>
                <a:cs typeface="Times New Roman" panose="02020603050405020304" pitchFamily="18" charset="0"/>
              </a:rPr>
              <a:t> </a:t>
            </a:r>
            <a:r>
              <a:rPr lang="el-GR" i="1" dirty="0">
                <a:solidFill>
                  <a:srgbClr val="0000FF"/>
                </a:solidFill>
                <a:latin typeface="Times New Roman" panose="02020603050405020304" pitchFamily="18" charset="0"/>
                <a:cs typeface="Times New Roman" panose="02020603050405020304" pitchFamily="18" charset="0"/>
              </a:rPr>
              <a:t>Γ</a:t>
            </a:r>
            <a:r>
              <a:rPr lang="en-US" i="1" baseline="-25000" dirty="0">
                <a:solidFill>
                  <a:srgbClr val="0000FF"/>
                </a:solidFill>
                <a:latin typeface="Times New Roman" panose="02020603050405020304" pitchFamily="18" charset="0"/>
                <a:cs typeface="Times New Roman" panose="02020603050405020304" pitchFamily="18" charset="0"/>
              </a:rPr>
              <a:t>p</a:t>
            </a:r>
            <a:r>
              <a:rPr lang="en-US" dirty="0">
                <a:solidFill>
                  <a:srgbClr val="0000FF"/>
                </a:solidFill>
                <a:latin typeface="Times New Roman" panose="02020603050405020304" pitchFamily="18" charset="0"/>
                <a:cs typeface="Times New Roman" panose="02020603050405020304" pitchFamily="18" charset="0"/>
              </a:rPr>
              <a:t> = 0.12(2) ratio.</a:t>
            </a:r>
          </a:p>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188</a:t>
            </a:fld>
            <a:endParaRPr lang="zh-CN" altLang="en-US"/>
          </a:p>
        </p:txBody>
      </p:sp>
    </p:spTree>
    <p:extLst>
      <p:ext uri="{BB962C8B-B14F-4D97-AF65-F5344CB8AC3E}">
        <p14:creationId xmlns:p14="http://schemas.microsoft.com/office/powerpoint/2010/main" val="15195452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190</a:t>
            </a:fld>
            <a:endParaRPr lang="zh-CN" altLang="en-US"/>
          </a:p>
        </p:txBody>
      </p:sp>
    </p:spTree>
    <p:extLst>
      <p:ext uri="{BB962C8B-B14F-4D97-AF65-F5344CB8AC3E}">
        <p14:creationId xmlns:p14="http://schemas.microsoft.com/office/powerpoint/2010/main" val="12904489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191</a:t>
            </a:fld>
            <a:endParaRPr lang="zh-CN" altLang="en-US"/>
          </a:p>
        </p:txBody>
      </p:sp>
    </p:spTree>
    <p:extLst>
      <p:ext uri="{BB962C8B-B14F-4D97-AF65-F5344CB8AC3E}">
        <p14:creationId xmlns:p14="http://schemas.microsoft.com/office/powerpoint/2010/main" val="20764947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a:t>
            </a:r>
            <a:r>
              <a:rPr lang="en-US" altLang="zh-CN" dirty="0" err="1"/>
              <a:t>footnotemark</a:t>
            </a:r>
            <a:r>
              <a:rPr lang="en-US" altLang="zh-CN" dirty="0"/>
              <a:t>[5] TRHS</a:t>
            </a:r>
          </a:p>
          <a:p>
            <a:r>
              <a:rPr lang="en-US" altLang="zh-CN" dirty="0"/>
              <a:t>\</a:t>
            </a:r>
            <a:r>
              <a:rPr lang="en-US" altLang="zh-CN" dirty="0" err="1"/>
              <a:t>footnotemark</a:t>
            </a:r>
            <a:r>
              <a:rPr lang="en-US" altLang="zh-CN" dirty="0"/>
              <a:t>[6] TRH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t>
            </a:r>
            <a:r>
              <a:rPr lang="en-US" altLang="zh-CN" dirty="0" err="1"/>
              <a:t>footnotemark</a:t>
            </a:r>
            <a:r>
              <a:rPr lang="en-US" altLang="zh-CN" dirty="0"/>
              <a:t>[7] TRS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t>
            </a:r>
            <a:r>
              <a:rPr lang="en-US" altLang="zh-CN" dirty="0" err="1"/>
              <a:t>footnotemark</a:t>
            </a:r>
            <a:r>
              <a:rPr lang="en-US" altLang="zh-CN" dirty="0"/>
              <a:t>[8] RHS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t>
            </a:r>
            <a:r>
              <a:rPr lang="en-US" altLang="zh-CN" dirty="0" err="1"/>
              <a:t>footnotemark</a:t>
            </a:r>
            <a:r>
              <a:rPr lang="en-US" altLang="zh-CN" dirty="0"/>
              <a:t>[9] THZ</a:t>
            </a:r>
          </a:p>
          <a:p>
            <a:r>
              <a:rPr lang="en-US" altLang="zh-CN" dirty="0"/>
              <a:t>\</a:t>
            </a:r>
            <a:r>
              <a:rPr lang="en-US" altLang="zh-CN" dirty="0" err="1"/>
              <a:t>footnotemark</a:t>
            </a:r>
            <a:r>
              <a:rPr lang="en-US" altLang="zh-CN" dirty="0"/>
              <a:t>[10] TR</a:t>
            </a:r>
          </a:p>
          <a:p>
            <a:r>
              <a:rPr lang="en-US" altLang="zh-CN" dirty="0"/>
              <a:t>\</a:t>
            </a:r>
            <a:r>
              <a:rPr lang="en-US" altLang="zh-CN" dirty="0" err="1"/>
              <a:t>footnotemark</a:t>
            </a:r>
            <a:r>
              <a:rPr lang="en-US" altLang="zh-CN" dirty="0"/>
              <a:t>[11] RS</a:t>
            </a:r>
          </a:p>
          <a:p>
            <a:r>
              <a:rPr lang="en-US" altLang="zh-CN" dirty="0"/>
              <a:t>\</a:t>
            </a:r>
            <a:r>
              <a:rPr lang="en-US" altLang="zh-CN" dirty="0" err="1"/>
              <a:t>footnotemark</a:t>
            </a:r>
            <a:r>
              <a:rPr lang="en-US" altLang="zh-CN" dirty="0"/>
              <a:t>[12] RH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t>
            </a:r>
            <a:r>
              <a:rPr lang="en-US" altLang="zh-CN" dirty="0" err="1"/>
              <a:t>footnotemark</a:t>
            </a:r>
            <a:r>
              <a:rPr lang="en-US" altLang="zh-CN" dirty="0"/>
              <a:t>[13] R</a:t>
            </a:r>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192</a:t>
            </a:fld>
            <a:endParaRPr lang="zh-CN" altLang="en-US"/>
          </a:p>
        </p:txBody>
      </p:sp>
    </p:spTree>
    <p:extLst>
      <p:ext uri="{BB962C8B-B14F-4D97-AF65-F5344CB8AC3E}">
        <p14:creationId xmlns:p14="http://schemas.microsoft.com/office/powerpoint/2010/main" val="10819424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a:t>
            </a:r>
            <a:r>
              <a:rPr lang="en-US" altLang="zh-CN" dirty="0" err="1"/>
              <a:t>footnotemark</a:t>
            </a:r>
            <a:r>
              <a:rPr lang="en-US" altLang="zh-CN" dirty="0"/>
              <a:t>[5] TRHS</a:t>
            </a:r>
          </a:p>
          <a:p>
            <a:r>
              <a:rPr lang="en-US" altLang="zh-CN" dirty="0"/>
              <a:t>\</a:t>
            </a:r>
            <a:r>
              <a:rPr lang="en-US" altLang="zh-CN" dirty="0" err="1"/>
              <a:t>footnotemark</a:t>
            </a:r>
            <a:r>
              <a:rPr lang="en-US" altLang="zh-CN" dirty="0"/>
              <a:t>[6] TRH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t>
            </a:r>
            <a:r>
              <a:rPr lang="en-US" altLang="zh-CN" dirty="0" err="1"/>
              <a:t>footnotemark</a:t>
            </a:r>
            <a:r>
              <a:rPr lang="en-US" altLang="zh-CN" dirty="0"/>
              <a:t>[7] TRS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t>
            </a:r>
            <a:r>
              <a:rPr lang="en-US" altLang="zh-CN" dirty="0" err="1"/>
              <a:t>footnotemark</a:t>
            </a:r>
            <a:r>
              <a:rPr lang="en-US" altLang="zh-CN" dirty="0"/>
              <a:t>[8] RHS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t>
            </a:r>
            <a:r>
              <a:rPr lang="en-US" altLang="zh-CN" dirty="0" err="1"/>
              <a:t>footnotemark</a:t>
            </a:r>
            <a:r>
              <a:rPr lang="en-US" altLang="zh-CN" dirty="0"/>
              <a:t>[9] THZ</a:t>
            </a:r>
          </a:p>
          <a:p>
            <a:r>
              <a:rPr lang="en-US" altLang="zh-CN" dirty="0"/>
              <a:t>\</a:t>
            </a:r>
            <a:r>
              <a:rPr lang="en-US" altLang="zh-CN" dirty="0" err="1"/>
              <a:t>footnotemark</a:t>
            </a:r>
            <a:r>
              <a:rPr lang="en-US" altLang="zh-CN" dirty="0"/>
              <a:t>[10] TR</a:t>
            </a:r>
          </a:p>
          <a:p>
            <a:r>
              <a:rPr lang="en-US" altLang="zh-CN" dirty="0"/>
              <a:t>\</a:t>
            </a:r>
            <a:r>
              <a:rPr lang="en-US" altLang="zh-CN" dirty="0" err="1"/>
              <a:t>footnotemark</a:t>
            </a:r>
            <a:r>
              <a:rPr lang="en-US" altLang="zh-CN" dirty="0"/>
              <a:t>[11] RS</a:t>
            </a:r>
          </a:p>
          <a:p>
            <a:r>
              <a:rPr lang="en-US" altLang="zh-CN" dirty="0"/>
              <a:t>\</a:t>
            </a:r>
            <a:r>
              <a:rPr lang="en-US" altLang="zh-CN" dirty="0" err="1"/>
              <a:t>footnotemark</a:t>
            </a:r>
            <a:r>
              <a:rPr lang="en-US" altLang="zh-CN" dirty="0"/>
              <a:t>[12] RH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t>
            </a:r>
            <a:r>
              <a:rPr lang="en-US" altLang="zh-CN" dirty="0" err="1"/>
              <a:t>footnotemark</a:t>
            </a:r>
            <a:r>
              <a:rPr lang="en-US" altLang="zh-CN" dirty="0"/>
              <a:t>[13] 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a:t>
            </a:r>
            <a:r>
              <a:rPr lang="en-US" altLang="zh-CN" dirty="0" err="1"/>
              <a:t>footnotemark</a:t>
            </a:r>
            <a:r>
              <a:rPr lang="en-US" altLang="zh-CN" dirty="0"/>
              <a:t>[14] Z</a:t>
            </a:r>
          </a:p>
          <a:p>
            <a:endParaRPr lang="en-US" altLang="zh-CN"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193</a:t>
            </a:fld>
            <a:endParaRPr lang="zh-CN" altLang="en-US"/>
          </a:p>
        </p:txBody>
      </p:sp>
    </p:spTree>
    <p:extLst>
      <p:ext uri="{BB962C8B-B14F-4D97-AF65-F5344CB8AC3E}">
        <p14:creationId xmlns:p14="http://schemas.microsoft.com/office/powerpoint/2010/main" val="5663470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194</a:t>
            </a:fld>
            <a:endParaRPr lang="zh-CN" altLang="en-US"/>
          </a:p>
        </p:txBody>
      </p:sp>
    </p:spTree>
    <p:extLst>
      <p:ext uri="{BB962C8B-B14F-4D97-AF65-F5344CB8AC3E}">
        <p14:creationId xmlns:p14="http://schemas.microsoft.com/office/powerpoint/2010/main" val="31374659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197</a:t>
            </a:fld>
            <a:endParaRPr lang="zh-CN" altLang="en-US"/>
          </a:p>
        </p:txBody>
      </p:sp>
    </p:spTree>
    <p:extLst>
      <p:ext uri="{BB962C8B-B14F-4D97-AF65-F5344CB8AC3E}">
        <p14:creationId xmlns:p14="http://schemas.microsoft.com/office/powerpoint/2010/main" val="7987773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204</a:t>
            </a:fld>
            <a:endParaRPr lang="zh-CN" altLang="en-US"/>
          </a:p>
        </p:txBody>
      </p:sp>
    </p:spTree>
    <p:extLst>
      <p:ext uri="{BB962C8B-B14F-4D97-AF65-F5344CB8AC3E}">
        <p14:creationId xmlns:p14="http://schemas.microsoft.com/office/powerpoint/2010/main" val="42389201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211</a:t>
            </a:fld>
            <a:endParaRPr lang="zh-CN" altLang="en-US"/>
          </a:p>
        </p:txBody>
      </p:sp>
    </p:spTree>
    <p:extLst>
      <p:ext uri="{BB962C8B-B14F-4D97-AF65-F5344CB8AC3E}">
        <p14:creationId xmlns:p14="http://schemas.microsoft.com/office/powerpoint/2010/main" val="1990282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unbound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a:t>
            </a:r>
            <a:r>
              <a:rPr lang="en-US" sz="1200" kern="1200" dirty="0">
                <a:solidFill>
                  <a:schemeClr val="tx1"/>
                </a:solidFill>
                <a:effectLst/>
                <a:latin typeface="+mn-lt"/>
                <a:ea typeface="+mn-ea"/>
                <a:cs typeface="+mn-cs"/>
              </a:rPr>
              <a:t>states in </a:t>
            </a:r>
            <a:r>
              <a:rPr lang="en-US" altLang="zh-CN" sz="1200" i="0" kern="1200" dirty="0">
                <a:solidFill>
                  <a:schemeClr val="tx1"/>
                </a:solidFill>
                <a:effectLst/>
                <a:latin typeface="+mn-lt"/>
                <a:ea typeface="+mn-ea"/>
                <a:cs typeface="+mn-cs"/>
              </a:rPr>
              <a:t>25Al </a:t>
            </a:r>
            <a:r>
              <a:rPr lang="en-US" sz="1200" kern="1200" dirty="0">
                <a:solidFill>
                  <a:schemeClr val="tx1"/>
                </a:solidFill>
                <a:effectLst/>
                <a:latin typeface="+mn-lt"/>
                <a:ea typeface="+mn-ea"/>
                <a:cs typeface="+mn-cs"/>
              </a:rPr>
              <a:t>decay </a:t>
            </a:r>
            <a:r>
              <a:rPr lang="en-US" sz="1200" kern="1200" dirty="0" err="1">
                <a:solidFill>
                  <a:schemeClr val="tx1"/>
                </a:solidFill>
                <a:effectLst/>
                <a:latin typeface="+mn-lt"/>
                <a:ea typeface="+mn-ea"/>
                <a:cs typeface="+mn-cs"/>
              </a:rPr>
              <a:t>isotropically</a:t>
            </a:r>
            <a:r>
              <a:rPr lang="en-US" sz="1200" kern="1200" dirty="0">
                <a:solidFill>
                  <a:schemeClr val="tx1"/>
                </a:solidFill>
                <a:effectLst/>
                <a:latin typeface="+mn-lt"/>
                <a:ea typeface="+mn-ea"/>
                <a:cs typeface="+mn-cs"/>
              </a:rPr>
              <a:t> via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transfers to the 2</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state of 24Mg, and display direction-independent angular correlations.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a:t>
            </a:r>
            <a:r>
              <a:rPr lang="en-US" altLang="zh-CN" sz="1200" i="0" kern="1200" dirty="0">
                <a:solidFill>
                  <a:schemeClr val="tx1"/>
                </a:solidFill>
                <a:effectLst/>
                <a:latin typeface="+mn-lt"/>
                <a:ea typeface="+mn-ea"/>
                <a:cs typeface="+mn-cs"/>
              </a:rPr>
              <a:t>he 25Al states populated by allowed</a:t>
            </a:r>
            <a:r>
              <a:rPr lang="en-US" altLang="zh-CN" sz="1200" i="0" kern="1200" baseline="0" dirty="0">
                <a:solidFill>
                  <a:schemeClr val="tx1"/>
                </a:solidFill>
                <a:effectLst/>
                <a:latin typeface="+mn-lt"/>
                <a:ea typeface="+mn-ea"/>
                <a:cs typeface="+mn-cs"/>
              </a:rPr>
              <a:t> transitions are either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7/2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the feeding of the 2+ or 4</a:t>
            </a:r>
            <a:r>
              <a:rPr lang="en-US" altLang="zh-CN" baseline="0" dirty="0">
                <a:latin typeface="Times New Roman" panose="02020603050405020304" pitchFamily="18" charset="0"/>
                <a:cs typeface="Times New Roman" panose="02020603050405020304" pitchFamily="18" charset="0"/>
              </a:rPr>
              <a:t>+ states are done most likely by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emission.</a:t>
            </a:r>
            <a:r>
              <a:rPr lang="en-US" baseline="0" dirty="0">
                <a:latin typeface="Times New Roman" panose="02020603050405020304" pitchFamily="18" charset="0"/>
                <a:cs typeface="Times New Roman" panose="02020603050405020304" pitchFamily="18" charset="0"/>
              </a:rPr>
              <a:t> </a:t>
            </a:r>
            <a:r>
              <a:rPr lang="en-US" sz="1200" i="0" kern="1200" dirty="0">
                <a:solidFill>
                  <a:schemeClr val="tx1"/>
                </a:solidFill>
                <a:effectLst/>
                <a:latin typeface="+mn-lt"/>
                <a:ea typeface="+mn-ea"/>
                <a:cs typeface="+mn-cs"/>
              </a:rPr>
              <a:t>implies the emission</a:t>
            </a:r>
            <a:r>
              <a:rPr lang="en-US" sz="1200" i="0" kern="1200" baseline="0" dirty="0">
                <a:solidFill>
                  <a:schemeClr val="tx1"/>
                </a:solidFill>
                <a:effectLst/>
                <a:latin typeface="+mn-lt"/>
                <a:ea typeface="+mn-ea"/>
                <a:cs typeface="+mn-cs"/>
              </a:rPr>
              <a:t> are mainly</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transfer</a:t>
            </a:r>
            <a:r>
              <a:rPr lang="en-US" sz="1200" i="0" kern="1200" dirty="0">
                <a:solidFill>
                  <a:schemeClr val="tx1"/>
                </a:solidFill>
                <a:effectLst/>
                <a:latin typeface="+mn-lt"/>
                <a:ea typeface="+mn-ea"/>
                <a:cs typeface="+mn-cs"/>
              </a:rPr>
              <a:t>. It is therefore unnecessary to consider </a:t>
            </a:r>
            <a:r>
              <a:rPr lang="en-US" sz="1200" i="1" kern="1200" dirty="0">
                <a:solidFill>
                  <a:schemeClr val="tx1"/>
                </a:solidFill>
                <a:effectLst/>
                <a:latin typeface="+mn-lt"/>
                <a:ea typeface="+mn-ea"/>
                <a:cs typeface="+mn-cs"/>
              </a:rPr>
              <a:t>p</a:t>
            </a:r>
            <a:r>
              <a:rPr lang="en-US" sz="1200" i="0" kern="1200" dirty="0">
                <a:solidFill>
                  <a:schemeClr val="tx1"/>
                </a:solidFill>
                <a:effectLst/>
                <a:latin typeface="+mn-lt"/>
                <a:ea typeface="+mn-ea"/>
                <a:cs typeface="+mn-cs"/>
              </a:rPr>
              <a:t>-</a:t>
            </a:r>
            <a:r>
              <a:rPr lang="en-US" altLang="zh-CN" sz="1200" i="1" kern="1200" dirty="0">
                <a:solidFill>
                  <a:schemeClr val="tx1"/>
                </a:solidFill>
                <a:effectLst/>
                <a:latin typeface="+mn-lt"/>
                <a:ea typeface="+mn-ea"/>
                <a:cs typeface="+mn-cs"/>
              </a:rPr>
              <a:t>γ</a:t>
            </a:r>
            <a:r>
              <a:rPr lang="en-US" altLang="zh-CN" sz="1200" i="0"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angular correlation effects. </a:t>
            </a:r>
            <a:br>
              <a:rPr lang="en-US" sz="1200" i="0" kern="1200" dirty="0">
                <a:solidFill>
                  <a:schemeClr val="tx1"/>
                </a:solidFill>
                <a:effectLst/>
                <a:latin typeface="+mn-lt"/>
                <a:ea typeface="+mn-ea"/>
                <a:cs typeface="+mn-cs"/>
              </a:rPr>
            </a:b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47</a:t>
            </a:fld>
            <a:endParaRPr lang="zh-CN" altLang="en-US"/>
          </a:p>
        </p:txBody>
      </p:sp>
    </p:spTree>
    <p:extLst>
      <p:ext uri="{BB962C8B-B14F-4D97-AF65-F5344CB8AC3E}">
        <p14:creationId xmlns:p14="http://schemas.microsoft.com/office/powerpoint/2010/main" val="27443807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Theoretical </a:t>
            </a:r>
            <a:r>
              <a:rPr lang="en-US" i="1" dirty="0"/>
              <a:t>I</a:t>
            </a:r>
            <a:r>
              <a:rPr lang="en-US" altLang="zh-CN" i="1" baseline="-25000" dirty="0"/>
              <a:t>β</a:t>
            </a:r>
            <a:r>
              <a:rPr lang="en-US" dirty="0"/>
              <a:t> </a:t>
            </a:r>
            <a:r>
              <a:rPr lang="en-US" altLang="zh-CN" dirty="0"/>
              <a:t>in the lower table </a:t>
            </a:r>
            <a:r>
              <a:rPr lang="en-US" dirty="0"/>
              <a:t>are </a:t>
            </a:r>
            <a:r>
              <a:rPr lang="en-US" altLang="zh-CN" dirty="0"/>
              <a:t>corrected for energy dependence.</a:t>
            </a:r>
            <a:endParaRPr lang="en-US" dirty="0"/>
          </a:p>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212</a:t>
            </a:fld>
            <a:endParaRPr lang="zh-CN" altLang="en-US"/>
          </a:p>
        </p:txBody>
      </p:sp>
    </p:spTree>
    <p:extLst>
      <p:ext uri="{BB962C8B-B14F-4D97-AF65-F5344CB8AC3E}">
        <p14:creationId xmlns:p14="http://schemas.microsoft.com/office/powerpoint/2010/main" val="33457921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213</a:t>
            </a:fld>
            <a:endParaRPr lang="zh-CN" altLang="en-US"/>
          </a:p>
        </p:txBody>
      </p:sp>
    </p:spTree>
    <p:extLst>
      <p:ext uri="{BB962C8B-B14F-4D97-AF65-F5344CB8AC3E}">
        <p14:creationId xmlns:p14="http://schemas.microsoft.com/office/powerpoint/2010/main" val="2182717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217</a:t>
            </a:fld>
            <a:endParaRPr lang="zh-CN" altLang="en-US"/>
          </a:p>
        </p:txBody>
      </p:sp>
    </p:spTree>
    <p:extLst>
      <p:ext uri="{BB962C8B-B14F-4D97-AF65-F5344CB8AC3E}">
        <p14:creationId xmlns:p14="http://schemas.microsoft.com/office/powerpoint/2010/main" val="40938022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Robertson's log </a:t>
            </a:r>
            <a:r>
              <a:rPr lang="en-US" altLang="zh-CN" i="1" dirty="0"/>
              <a:t>ft</a:t>
            </a:r>
            <a:r>
              <a:rPr lang="en-US" altLang="zh-CN" dirty="0"/>
              <a:t> and </a:t>
            </a:r>
            <a:r>
              <a:rPr lang="en-US" altLang="zh-CN" i="1" dirty="0"/>
              <a:t>β</a:t>
            </a:r>
            <a:r>
              <a:rPr lang="en-US" altLang="zh-CN" dirty="0"/>
              <a:t> feeding are self-contradictory.</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S. Hatori et al., Nucl. Phys. A 549, 327 (1992). Gamow-Teller strength in </a:t>
            </a:r>
            <a:r>
              <a:rPr lang="el-GR" dirty="0"/>
              <a:t>β-</a:t>
            </a:r>
            <a:r>
              <a:rPr lang="en-US" dirty="0"/>
              <a:t>decay of 25Si</a:t>
            </a:r>
          </a:p>
          <a:p>
            <a:r>
              <a:rPr lang="en-US" dirty="0"/>
              <a:t>J. D. Robertson et al., Phys. Rev. C 47, 1455 (1993). Beta-delayed proton decay of 25Si</a:t>
            </a:r>
          </a:p>
          <a:p>
            <a:r>
              <a:rPr lang="en-US" dirty="0"/>
              <a:t>J.-C. Thomas et al., Eur. Phys. J. A 21, 419 (2004). Beta-decay properties of 25Si and 26P</a:t>
            </a:r>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222</a:t>
            </a:fld>
            <a:endParaRPr lang="zh-CN" altLang="en-US"/>
          </a:p>
        </p:txBody>
      </p:sp>
    </p:spTree>
    <p:extLst>
      <p:ext uri="{BB962C8B-B14F-4D97-AF65-F5344CB8AC3E}">
        <p14:creationId xmlns:p14="http://schemas.microsoft.com/office/powerpoint/2010/main" val="16541898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Robertson's log </a:t>
            </a:r>
            <a:r>
              <a:rPr lang="en-US" altLang="zh-CN" i="1" dirty="0"/>
              <a:t>ft</a:t>
            </a:r>
            <a:r>
              <a:rPr lang="en-US" altLang="zh-CN" dirty="0"/>
              <a:t> and </a:t>
            </a:r>
            <a:r>
              <a:rPr lang="en-US" altLang="zh-CN" i="1" dirty="0"/>
              <a:t>β</a:t>
            </a:r>
            <a:r>
              <a:rPr lang="en-US" altLang="zh-CN" dirty="0"/>
              <a:t> feeding are self-contradictory.</a:t>
            </a:r>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223</a:t>
            </a:fld>
            <a:endParaRPr lang="zh-CN" altLang="en-US"/>
          </a:p>
        </p:txBody>
      </p:sp>
    </p:spTree>
    <p:extLst>
      <p:ext uri="{BB962C8B-B14F-4D97-AF65-F5344CB8AC3E}">
        <p14:creationId xmlns:p14="http://schemas.microsoft.com/office/powerpoint/2010/main" val="22641473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The numbers at the bottom are our measured intensities</a:t>
            </a:r>
          </a:p>
          <a:p>
            <a:endParaRPr lang="en-US" altLang="zh-CN" dirty="0"/>
          </a:p>
          <a:p>
            <a:r>
              <a:rPr lang="en-US" altLang="zh-CN" dirty="0"/>
              <a:t>From excel </a:t>
            </a:r>
            <a:r>
              <a:rPr lang="en-US" altLang="zh-CN" dirty="0" err="1"/>
              <a:t>ωγ</a:t>
            </a:r>
            <a:r>
              <a:rPr lang="en-US" altLang="zh-CN" dirty="0"/>
              <a:t> and </a:t>
            </a:r>
            <a:r>
              <a:rPr lang="en-US" altLang="zh-CN" dirty="0" err="1"/>
              <a:t>Eg_final</a:t>
            </a:r>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224</a:t>
            </a:fld>
            <a:endParaRPr lang="zh-CN" altLang="en-US"/>
          </a:p>
        </p:txBody>
      </p:sp>
    </p:spTree>
    <p:extLst>
      <p:ext uri="{BB962C8B-B14F-4D97-AF65-F5344CB8AC3E}">
        <p14:creationId xmlns:p14="http://schemas.microsoft.com/office/powerpoint/2010/main" val="6204405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Theoretical </a:t>
            </a:r>
            <a:r>
              <a:rPr lang="en-US" i="1" dirty="0"/>
              <a:t>I</a:t>
            </a:r>
            <a:r>
              <a:rPr lang="en-US" altLang="zh-CN" i="1" baseline="-25000" dirty="0"/>
              <a:t>β</a:t>
            </a:r>
            <a:r>
              <a:rPr lang="en-US" dirty="0"/>
              <a:t> are </a:t>
            </a:r>
            <a:r>
              <a:rPr lang="en-US" altLang="zh-CN" dirty="0"/>
              <a:t>corrected for energy dependence.</a:t>
            </a:r>
            <a:endParaRPr lang="en-US" dirty="0"/>
          </a:p>
          <a:p>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225</a:t>
            </a:fld>
            <a:endParaRPr lang="zh-CN" altLang="en-US"/>
          </a:p>
        </p:txBody>
      </p:sp>
    </p:spTree>
    <p:extLst>
      <p:ext uri="{BB962C8B-B14F-4D97-AF65-F5344CB8AC3E}">
        <p14:creationId xmlns:p14="http://schemas.microsoft.com/office/powerpoint/2010/main" val="310583052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Scaling </a:t>
            </a:r>
            <a:r>
              <a:rPr lang="en-US" altLang="zh-CN" i="1" dirty="0"/>
              <a:t>I</a:t>
            </a:r>
            <a:r>
              <a:rPr lang="en-US" altLang="zh-CN" i="1" baseline="-25000" dirty="0"/>
              <a:t>β</a:t>
            </a:r>
            <a:r>
              <a:rPr lang="en-US" altLang="zh-CN" dirty="0"/>
              <a:t> for energy dependence won't affect </a:t>
            </a:r>
            <a:r>
              <a:rPr lang="en-US" altLang="zh-CN" i="1" dirty="0"/>
              <a:t>ft</a:t>
            </a:r>
            <a:r>
              <a:rPr lang="en-US" altLang="zh-CN" dirty="0"/>
              <a:t> or</a:t>
            </a:r>
            <a:r>
              <a:rPr lang="en-US" altLang="zh-CN" baseline="0" dirty="0"/>
              <a:t> B(F)B(GT), obviously</a:t>
            </a:r>
            <a:endParaRPr lang="en-US" dirty="0"/>
          </a:p>
        </p:txBody>
      </p:sp>
      <p:sp>
        <p:nvSpPr>
          <p:cNvPr id="4" name="Slide Number Placeholder 3"/>
          <p:cNvSpPr>
            <a:spLocks noGrp="1"/>
          </p:cNvSpPr>
          <p:nvPr>
            <p:ph type="sldNum" sz="quarter" idx="10"/>
          </p:nvPr>
        </p:nvSpPr>
        <p:spPr/>
        <p:txBody>
          <a:bodyPr/>
          <a:lstStyle/>
          <a:p>
            <a:fld id="{71EFB970-9EE5-4ACE-8E66-2E1E038C78DF}" type="slidenum">
              <a:rPr lang="zh-CN" altLang="en-US" smtClean="0"/>
              <a:t>227</a:t>
            </a:fld>
            <a:endParaRPr lang="zh-CN" altLang="en-US"/>
          </a:p>
        </p:txBody>
      </p:sp>
    </p:spTree>
    <p:extLst>
      <p:ext uri="{BB962C8B-B14F-4D97-AF65-F5344CB8AC3E}">
        <p14:creationId xmlns:p14="http://schemas.microsoft.com/office/powerpoint/2010/main" val="6341111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等线" panose="02010600030101010101" pitchFamily="2" charset="-122"/>
              </a:rPr>
              <a:t>Please find in the attachment the clover spectrum (with addback) of 43P decay (the gamma rays in the histogram mostly belong to 41,42S from the beta-</a:t>
            </a:r>
            <a:r>
              <a:rPr lang="en-US" sz="1200" dirty="0" err="1">
                <a:effectLst/>
                <a:latin typeface="Calibri" panose="020F0502020204030204" pitchFamily="34" charset="0"/>
                <a:ea typeface="等线" panose="02010600030101010101" pitchFamily="2" charset="-122"/>
              </a:rPr>
              <a:t>xn</a:t>
            </a:r>
            <a:r>
              <a:rPr lang="en-US" sz="1200" dirty="0">
                <a:effectLst/>
                <a:latin typeface="Calibri" panose="020F0502020204030204" pitchFamily="34" charset="0"/>
                <a:ea typeface="等线" panose="02010600030101010101" pitchFamily="2" charset="-122"/>
              </a:rPr>
              <a:t> of 43P). --- </a:t>
            </a:r>
            <a:r>
              <a:rPr lang="en-US" altLang="zh-CN" sz="1200" dirty="0">
                <a:effectLst/>
                <a:latin typeface="Calibri" panose="020F0502020204030204" pitchFamily="34" charset="0"/>
                <a:ea typeface="等线" panose="02010600030101010101" pitchFamily="2" charset="-122"/>
              </a:rPr>
              <a:t>Zhengyu Xu</a:t>
            </a:r>
            <a:endParaRPr lang="en-US" dirty="0"/>
          </a:p>
          <a:p>
            <a:endParaRPr 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307</a:t>
            </a:fld>
            <a:endParaRPr lang="zh-CN" altLang="en-US"/>
          </a:p>
        </p:txBody>
      </p:sp>
    </p:spTree>
    <p:extLst>
      <p:ext uri="{BB962C8B-B14F-4D97-AF65-F5344CB8AC3E}">
        <p14:creationId xmlns:p14="http://schemas.microsoft.com/office/powerpoint/2010/main" val="27497181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311</a:t>
            </a:fld>
            <a:endParaRPr lang="zh-CN" altLang="en-US"/>
          </a:p>
        </p:txBody>
      </p:sp>
    </p:spTree>
    <p:extLst>
      <p:ext uri="{BB962C8B-B14F-4D97-AF65-F5344CB8AC3E}">
        <p14:creationId xmlns:p14="http://schemas.microsoft.com/office/powerpoint/2010/main" val="3547962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unbound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a:t>
            </a:r>
            <a:r>
              <a:rPr lang="en-US" sz="1200" kern="1200" dirty="0">
                <a:solidFill>
                  <a:schemeClr val="tx1"/>
                </a:solidFill>
                <a:effectLst/>
                <a:latin typeface="+mn-lt"/>
                <a:ea typeface="+mn-ea"/>
                <a:cs typeface="+mn-cs"/>
              </a:rPr>
              <a:t>states in </a:t>
            </a:r>
            <a:r>
              <a:rPr lang="en-US" altLang="zh-CN" sz="1200" i="0" kern="1200" dirty="0">
                <a:solidFill>
                  <a:schemeClr val="tx1"/>
                </a:solidFill>
                <a:effectLst/>
                <a:latin typeface="+mn-lt"/>
                <a:ea typeface="+mn-ea"/>
                <a:cs typeface="+mn-cs"/>
              </a:rPr>
              <a:t>25Al </a:t>
            </a:r>
            <a:r>
              <a:rPr lang="en-US" sz="1200" kern="1200" dirty="0">
                <a:solidFill>
                  <a:schemeClr val="tx1"/>
                </a:solidFill>
                <a:effectLst/>
                <a:latin typeface="+mn-lt"/>
                <a:ea typeface="+mn-ea"/>
                <a:cs typeface="+mn-cs"/>
              </a:rPr>
              <a:t>decay </a:t>
            </a:r>
            <a:r>
              <a:rPr lang="en-US" sz="1200" kern="1200" dirty="0" err="1">
                <a:solidFill>
                  <a:schemeClr val="tx1"/>
                </a:solidFill>
                <a:effectLst/>
                <a:latin typeface="+mn-lt"/>
                <a:ea typeface="+mn-ea"/>
                <a:cs typeface="+mn-cs"/>
              </a:rPr>
              <a:t>isotropically</a:t>
            </a:r>
            <a:r>
              <a:rPr lang="en-US" sz="1200" kern="1200" dirty="0">
                <a:solidFill>
                  <a:schemeClr val="tx1"/>
                </a:solidFill>
                <a:effectLst/>
                <a:latin typeface="+mn-lt"/>
                <a:ea typeface="+mn-ea"/>
                <a:cs typeface="+mn-cs"/>
              </a:rPr>
              <a:t> via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transfers to the 2</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state of 24Mg, and display direction-independent angular correlations.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a:t>
            </a:r>
            <a:r>
              <a:rPr lang="en-US" altLang="zh-CN" sz="1200" i="0" kern="1200" dirty="0">
                <a:solidFill>
                  <a:schemeClr val="tx1"/>
                </a:solidFill>
                <a:effectLst/>
                <a:latin typeface="+mn-lt"/>
                <a:ea typeface="+mn-ea"/>
                <a:cs typeface="+mn-cs"/>
              </a:rPr>
              <a:t>he 25Al states populated by allowed</a:t>
            </a:r>
            <a:r>
              <a:rPr lang="en-US" altLang="zh-CN" sz="1200" i="0" kern="1200" baseline="0" dirty="0">
                <a:solidFill>
                  <a:schemeClr val="tx1"/>
                </a:solidFill>
                <a:effectLst/>
                <a:latin typeface="+mn-lt"/>
                <a:ea typeface="+mn-ea"/>
                <a:cs typeface="+mn-cs"/>
              </a:rPr>
              <a:t> transitions are either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7/2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the feeding of the 2+ or 4</a:t>
            </a:r>
            <a:r>
              <a:rPr lang="en-US" altLang="zh-CN" baseline="0" dirty="0">
                <a:latin typeface="Times New Roman" panose="02020603050405020304" pitchFamily="18" charset="0"/>
                <a:cs typeface="Times New Roman" panose="02020603050405020304" pitchFamily="18" charset="0"/>
              </a:rPr>
              <a:t>+ states are done most likely by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emission.</a:t>
            </a:r>
            <a:r>
              <a:rPr lang="en-US" baseline="0" dirty="0">
                <a:latin typeface="Times New Roman" panose="02020603050405020304" pitchFamily="18" charset="0"/>
                <a:cs typeface="Times New Roman" panose="02020603050405020304" pitchFamily="18" charset="0"/>
              </a:rPr>
              <a:t> </a:t>
            </a:r>
            <a:r>
              <a:rPr lang="en-US" sz="1200" i="0" kern="1200" dirty="0">
                <a:solidFill>
                  <a:schemeClr val="tx1"/>
                </a:solidFill>
                <a:effectLst/>
                <a:latin typeface="+mn-lt"/>
                <a:ea typeface="+mn-ea"/>
                <a:cs typeface="+mn-cs"/>
              </a:rPr>
              <a:t>implies the emission</a:t>
            </a:r>
            <a:r>
              <a:rPr lang="en-US" sz="1200" i="0" kern="1200" baseline="0" dirty="0">
                <a:solidFill>
                  <a:schemeClr val="tx1"/>
                </a:solidFill>
                <a:effectLst/>
                <a:latin typeface="+mn-lt"/>
                <a:ea typeface="+mn-ea"/>
                <a:cs typeface="+mn-cs"/>
              </a:rPr>
              <a:t> are mainly</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transfer</a:t>
            </a:r>
            <a:r>
              <a:rPr lang="en-US" sz="1200" i="0" kern="1200" dirty="0">
                <a:solidFill>
                  <a:schemeClr val="tx1"/>
                </a:solidFill>
                <a:effectLst/>
                <a:latin typeface="+mn-lt"/>
                <a:ea typeface="+mn-ea"/>
                <a:cs typeface="+mn-cs"/>
              </a:rPr>
              <a:t>. It is therefore unnecessary to consider </a:t>
            </a:r>
            <a:r>
              <a:rPr lang="en-US" sz="1200" i="1" kern="1200" dirty="0">
                <a:solidFill>
                  <a:schemeClr val="tx1"/>
                </a:solidFill>
                <a:effectLst/>
                <a:latin typeface="+mn-lt"/>
                <a:ea typeface="+mn-ea"/>
                <a:cs typeface="+mn-cs"/>
              </a:rPr>
              <a:t>p</a:t>
            </a:r>
            <a:r>
              <a:rPr lang="en-US" sz="1200" i="0" kern="1200" dirty="0">
                <a:solidFill>
                  <a:schemeClr val="tx1"/>
                </a:solidFill>
                <a:effectLst/>
                <a:latin typeface="+mn-lt"/>
                <a:ea typeface="+mn-ea"/>
                <a:cs typeface="+mn-cs"/>
              </a:rPr>
              <a:t>-</a:t>
            </a:r>
            <a:r>
              <a:rPr lang="en-US" altLang="zh-CN" sz="1200" i="1" kern="1200" dirty="0">
                <a:solidFill>
                  <a:schemeClr val="tx1"/>
                </a:solidFill>
                <a:effectLst/>
                <a:latin typeface="+mn-lt"/>
                <a:ea typeface="+mn-ea"/>
                <a:cs typeface="+mn-cs"/>
              </a:rPr>
              <a:t>γ</a:t>
            </a:r>
            <a:r>
              <a:rPr lang="en-US" altLang="zh-CN" sz="1200" i="0"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angular correlation effects. </a:t>
            </a:r>
            <a:br>
              <a:rPr lang="en-US" sz="1200" i="0" kern="1200" dirty="0">
                <a:solidFill>
                  <a:schemeClr val="tx1"/>
                </a:solidFill>
                <a:effectLst/>
                <a:latin typeface="+mn-lt"/>
                <a:ea typeface="+mn-ea"/>
                <a:cs typeface="+mn-cs"/>
              </a:rPr>
            </a:b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48</a:t>
            </a:fld>
            <a:endParaRPr lang="zh-CN" altLang="en-US"/>
          </a:p>
        </p:txBody>
      </p:sp>
    </p:spTree>
    <p:extLst>
      <p:ext uri="{BB962C8B-B14F-4D97-AF65-F5344CB8AC3E}">
        <p14:creationId xmlns:p14="http://schemas.microsoft.com/office/powerpoint/2010/main" val="1577348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unbound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a:t>
            </a:r>
            <a:r>
              <a:rPr lang="en-US" sz="1200" kern="1200" dirty="0">
                <a:solidFill>
                  <a:schemeClr val="tx1"/>
                </a:solidFill>
                <a:effectLst/>
                <a:latin typeface="+mn-lt"/>
                <a:ea typeface="+mn-ea"/>
                <a:cs typeface="+mn-cs"/>
              </a:rPr>
              <a:t>states in </a:t>
            </a:r>
            <a:r>
              <a:rPr lang="en-US" altLang="zh-CN" sz="1200" i="0" kern="1200" dirty="0">
                <a:solidFill>
                  <a:schemeClr val="tx1"/>
                </a:solidFill>
                <a:effectLst/>
                <a:latin typeface="+mn-lt"/>
                <a:ea typeface="+mn-ea"/>
                <a:cs typeface="+mn-cs"/>
              </a:rPr>
              <a:t>25Al </a:t>
            </a:r>
            <a:r>
              <a:rPr lang="en-US" sz="1200" kern="1200" dirty="0">
                <a:solidFill>
                  <a:schemeClr val="tx1"/>
                </a:solidFill>
                <a:effectLst/>
                <a:latin typeface="+mn-lt"/>
                <a:ea typeface="+mn-ea"/>
                <a:cs typeface="+mn-cs"/>
              </a:rPr>
              <a:t>decay </a:t>
            </a:r>
            <a:r>
              <a:rPr lang="en-US" sz="1200" kern="1200" dirty="0" err="1">
                <a:solidFill>
                  <a:schemeClr val="tx1"/>
                </a:solidFill>
                <a:effectLst/>
                <a:latin typeface="+mn-lt"/>
                <a:ea typeface="+mn-ea"/>
                <a:cs typeface="+mn-cs"/>
              </a:rPr>
              <a:t>isotropically</a:t>
            </a:r>
            <a:r>
              <a:rPr lang="en-US" sz="1200" kern="1200" dirty="0">
                <a:solidFill>
                  <a:schemeClr val="tx1"/>
                </a:solidFill>
                <a:effectLst/>
                <a:latin typeface="+mn-lt"/>
                <a:ea typeface="+mn-ea"/>
                <a:cs typeface="+mn-cs"/>
              </a:rPr>
              <a:t> via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transfers to the 2</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state of 24Mg, and display direction-independent angular correlations.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a:t>
            </a:r>
            <a:r>
              <a:rPr lang="en-US" altLang="zh-CN" sz="1200" i="0" kern="1200" dirty="0">
                <a:solidFill>
                  <a:schemeClr val="tx1"/>
                </a:solidFill>
                <a:effectLst/>
                <a:latin typeface="+mn-lt"/>
                <a:ea typeface="+mn-ea"/>
                <a:cs typeface="+mn-cs"/>
              </a:rPr>
              <a:t>he 25Al states populated by allowed</a:t>
            </a:r>
            <a:r>
              <a:rPr lang="en-US" altLang="zh-CN" sz="1200" i="0" kern="1200" baseline="0" dirty="0">
                <a:solidFill>
                  <a:schemeClr val="tx1"/>
                </a:solidFill>
                <a:effectLst/>
                <a:latin typeface="+mn-lt"/>
                <a:ea typeface="+mn-ea"/>
                <a:cs typeface="+mn-cs"/>
              </a:rPr>
              <a:t> transitions are either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7/2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the feeding of the 2+ or 4</a:t>
            </a:r>
            <a:r>
              <a:rPr lang="en-US" altLang="zh-CN" baseline="0" dirty="0">
                <a:latin typeface="Times New Roman" panose="02020603050405020304" pitchFamily="18" charset="0"/>
                <a:cs typeface="Times New Roman" panose="02020603050405020304" pitchFamily="18" charset="0"/>
              </a:rPr>
              <a:t>+ states are done most likely by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emission.</a:t>
            </a:r>
            <a:r>
              <a:rPr lang="en-US" baseline="0" dirty="0">
                <a:latin typeface="Times New Roman" panose="02020603050405020304" pitchFamily="18" charset="0"/>
                <a:cs typeface="Times New Roman" panose="02020603050405020304" pitchFamily="18" charset="0"/>
              </a:rPr>
              <a:t> </a:t>
            </a:r>
            <a:r>
              <a:rPr lang="en-US" sz="1200" i="0" kern="1200" dirty="0">
                <a:solidFill>
                  <a:schemeClr val="tx1"/>
                </a:solidFill>
                <a:effectLst/>
                <a:latin typeface="+mn-lt"/>
                <a:ea typeface="+mn-ea"/>
                <a:cs typeface="+mn-cs"/>
              </a:rPr>
              <a:t>implies the emission</a:t>
            </a:r>
            <a:r>
              <a:rPr lang="en-US" sz="1200" i="0" kern="1200" baseline="0" dirty="0">
                <a:solidFill>
                  <a:schemeClr val="tx1"/>
                </a:solidFill>
                <a:effectLst/>
                <a:latin typeface="+mn-lt"/>
                <a:ea typeface="+mn-ea"/>
                <a:cs typeface="+mn-cs"/>
              </a:rPr>
              <a:t> are mainly</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transfer</a:t>
            </a:r>
            <a:r>
              <a:rPr lang="en-US" sz="1200" i="0" kern="1200" dirty="0">
                <a:solidFill>
                  <a:schemeClr val="tx1"/>
                </a:solidFill>
                <a:effectLst/>
                <a:latin typeface="+mn-lt"/>
                <a:ea typeface="+mn-ea"/>
                <a:cs typeface="+mn-cs"/>
              </a:rPr>
              <a:t>. It is therefore unnecessary to consider </a:t>
            </a:r>
            <a:r>
              <a:rPr lang="en-US" sz="1200" i="1" kern="1200" dirty="0">
                <a:solidFill>
                  <a:schemeClr val="tx1"/>
                </a:solidFill>
                <a:effectLst/>
                <a:latin typeface="+mn-lt"/>
                <a:ea typeface="+mn-ea"/>
                <a:cs typeface="+mn-cs"/>
              </a:rPr>
              <a:t>p</a:t>
            </a:r>
            <a:r>
              <a:rPr lang="en-US" sz="1200" i="0" kern="1200" dirty="0">
                <a:solidFill>
                  <a:schemeClr val="tx1"/>
                </a:solidFill>
                <a:effectLst/>
                <a:latin typeface="+mn-lt"/>
                <a:ea typeface="+mn-ea"/>
                <a:cs typeface="+mn-cs"/>
              </a:rPr>
              <a:t>-</a:t>
            </a:r>
            <a:r>
              <a:rPr lang="en-US" altLang="zh-CN" sz="1200" i="1" kern="1200" dirty="0">
                <a:solidFill>
                  <a:schemeClr val="tx1"/>
                </a:solidFill>
                <a:effectLst/>
                <a:latin typeface="+mn-lt"/>
                <a:ea typeface="+mn-ea"/>
                <a:cs typeface="+mn-cs"/>
              </a:rPr>
              <a:t>γ</a:t>
            </a:r>
            <a:r>
              <a:rPr lang="en-US" altLang="zh-CN" sz="1200" i="0"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angular correlation effects. </a:t>
            </a:r>
            <a:br>
              <a:rPr lang="en-US" sz="1200" i="0" kern="1200" dirty="0">
                <a:solidFill>
                  <a:schemeClr val="tx1"/>
                </a:solidFill>
                <a:effectLst/>
                <a:latin typeface="+mn-lt"/>
                <a:ea typeface="+mn-ea"/>
                <a:cs typeface="+mn-cs"/>
              </a:rPr>
            </a:b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49</a:t>
            </a:fld>
            <a:endParaRPr lang="zh-CN" altLang="en-US"/>
          </a:p>
        </p:txBody>
      </p:sp>
    </p:spTree>
    <p:extLst>
      <p:ext uri="{BB962C8B-B14F-4D97-AF65-F5344CB8AC3E}">
        <p14:creationId xmlns:p14="http://schemas.microsoft.com/office/powerpoint/2010/main" val="5786628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unbound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a:t>
            </a:r>
            <a:r>
              <a:rPr lang="en-US" sz="1200" kern="1200" dirty="0">
                <a:solidFill>
                  <a:schemeClr val="tx1"/>
                </a:solidFill>
                <a:effectLst/>
                <a:latin typeface="+mn-lt"/>
                <a:ea typeface="+mn-ea"/>
                <a:cs typeface="+mn-cs"/>
              </a:rPr>
              <a:t>states in </a:t>
            </a:r>
            <a:r>
              <a:rPr lang="en-US" altLang="zh-CN" sz="1200" i="0" kern="1200" dirty="0">
                <a:solidFill>
                  <a:schemeClr val="tx1"/>
                </a:solidFill>
                <a:effectLst/>
                <a:latin typeface="+mn-lt"/>
                <a:ea typeface="+mn-ea"/>
                <a:cs typeface="+mn-cs"/>
              </a:rPr>
              <a:t>25Al </a:t>
            </a:r>
            <a:r>
              <a:rPr lang="en-US" sz="1200" kern="1200" dirty="0">
                <a:solidFill>
                  <a:schemeClr val="tx1"/>
                </a:solidFill>
                <a:effectLst/>
                <a:latin typeface="+mn-lt"/>
                <a:ea typeface="+mn-ea"/>
                <a:cs typeface="+mn-cs"/>
              </a:rPr>
              <a:t>decay </a:t>
            </a:r>
            <a:r>
              <a:rPr lang="en-US" sz="1200" kern="1200" dirty="0" err="1">
                <a:solidFill>
                  <a:schemeClr val="tx1"/>
                </a:solidFill>
                <a:effectLst/>
                <a:latin typeface="+mn-lt"/>
                <a:ea typeface="+mn-ea"/>
                <a:cs typeface="+mn-cs"/>
              </a:rPr>
              <a:t>isotropically</a:t>
            </a:r>
            <a:r>
              <a:rPr lang="en-US" sz="1200" kern="1200" dirty="0">
                <a:solidFill>
                  <a:schemeClr val="tx1"/>
                </a:solidFill>
                <a:effectLst/>
                <a:latin typeface="+mn-lt"/>
                <a:ea typeface="+mn-ea"/>
                <a:cs typeface="+mn-cs"/>
              </a:rPr>
              <a:t> via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transfers to the 2</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state of 24Mg, and display direction-independent angular correlations.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a:t>
            </a:r>
            <a:r>
              <a:rPr lang="en-US" altLang="zh-CN" sz="1200" i="0" kern="1200" dirty="0">
                <a:solidFill>
                  <a:schemeClr val="tx1"/>
                </a:solidFill>
                <a:effectLst/>
                <a:latin typeface="+mn-lt"/>
                <a:ea typeface="+mn-ea"/>
                <a:cs typeface="+mn-cs"/>
              </a:rPr>
              <a:t>he 25Al states populated by allowed</a:t>
            </a:r>
            <a:r>
              <a:rPr lang="en-US" altLang="zh-CN" sz="1200" i="0" kern="1200" baseline="0" dirty="0">
                <a:solidFill>
                  <a:schemeClr val="tx1"/>
                </a:solidFill>
                <a:effectLst/>
                <a:latin typeface="+mn-lt"/>
                <a:ea typeface="+mn-ea"/>
                <a:cs typeface="+mn-cs"/>
              </a:rPr>
              <a:t> transitions are either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7/2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the feeding of the 2+ or 4</a:t>
            </a:r>
            <a:r>
              <a:rPr lang="en-US" altLang="zh-CN" baseline="0" dirty="0">
                <a:latin typeface="Times New Roman" panose="02020603050405020304" pitchFamily="18" charset="0"/>
                <a:cs typeface="Times New Roman" panose="02020603050405020304" pitchFamily="18" charset="0"/>
              </a:rPr>
              <a:t>+ states are done most likely by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emission.</a:t>
            </a:r>
            <a:r>
              <a:rPr lang="en-US" baseline="0" dirty="0">
                <a:latin typeface="Times New Roman" panose="02020603050405020304" pitchFamily="18" charset="0"/>
                <a:cs typeface="Times New Roman" panose="02020603050405020304" pitchFamily="18" charset="0"/>
              </a:rPr>
              <a:t> </a:t>
            </a:r>
            <a:r>
              <a:rPr lang="en-US" sz="1200" i="0" kern="1200" dirty="0">
                <a:solidFill>
                  <a:schemeClr val="tx1"/>
                </a:solidFill>
                <a:effectLst/>
                <a:latin typeface="+mn-lt"/>
                <a:ea typeface="+mn-ea"/>
                <a:cs typeface="+mn-cs"/>
              </a:rPr>
              <a:t>implies the emission</a:t>
            </a:r>
            <a:r>
              <a:rPr lang="en-US" sz="1200" i="0" kern="1200" baseline="0" dirty="0">
                <a:solidFill>
                  <a:schemeClr val="tx1"/>
                </a:solidFill>
                <a:effectLst/>
                <a:latin typeface="+mn-lt"/>
                <a:ea typeface="+mn-ea"/>
                <a:cs typeface="+mn-cs"/>
              </a:rPr>
              <a:t> are mainly</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transfer</a:t>
            </a:r>
            <a:r>
              <a:rPr lang="en-US" sz="1200" i="0" kern="1200" dirty="0">
                <a:solidFill>
                  <a:schemeClr val="tx1"/>
                </a:solidFill>
                <a:effectLst/>
                <a:latin typeface="+mn-lt"/>
                <a:ea typeface="+mn-ea"/>
                <a:cs typeface="+mn-cs"/>
              </a:rPr>
              <a:t>. It is therefore unnecessary to consider </a:t>
            </a:r>
            <a:r>
              <a:rPr lang="en-US" sz="1200" i="1" kern="1200" dirty="0">
                <a:solidFill>
                  <a:schemeClr val="tx1"/>
                </a:solidFill>
                <a:effectLst/>
                <a:latin typeface="+mn-lt"/>
                <a:ea typeface="+mn-ea"/>
                <a:cs typeface="+mn-cs"/>
              </a:rPr>
              <a:t>p</a:t>
            </a:r>
            <a:r>
              <a:rPr lang="en-US" sz="1200" i="0" kern="1200" dirty="0">
                <a:solidFill>
                  <a:schemeClr val="tx1"/>
                </a:solidFill>
                <a:effectLst/>
                <a:latin typeface="+mn-lt"/>
                <a:ea typeface="+mn-ea"/>
                <a:cs typeface="+mn-cs"/>
              </a:rPr>
              <a:t>-</a:t>
            </a:r>
            <a:r>
              <a:rPr lang="en-US" altLang="zh-CN" sz="1200" i="1" kern="1200" dirty="0">
                <a:solidFill>
                  <a:schemeClr val="tx1"/>
                </a:solidFill>
                <a:effectLst/>
                <a:latin typeface="+mn-lt"/>
                <a:ea typeface="+mn-ea"/>
                <a:cs typeface="+mn-cs"/>
              </a:rPr>
              <a:t>γ</a:t>
            </a:r>
            <a:r>
              <a:rPr lang="en-US" altLang="zh-CN" sz="1200" i="0"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angular correlation effects. </a:t>
            </a:r>
            <a:br>
              <a:rPr lang="en-US" sz="1200" i="0" kern="1200" dirty="0">
                <a:solidFill>
                  <a:schemeClr val="tx1"/>
                </a:solidFill>
                <a:effectLst/>
                <a:latin typeface="+mn-lt"/>
                <a:ea typeface="+mn-ea"/>
                <a:cs typeface="+mn-cs"/>
              </a:rPr>
            </a:b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54</a:t>
            </a:fld>
            <a:endParaRPr lang="zh-CN" altLang="en-US"/>
          </a:p>
        </p:txBody>
      </p:sp>
    </p:spTree>
    <p:extLst>
      <p:ext uri="{BB962C8B-B14F-4D97-AF65-F5344CB8AC3E}">
        <p14:creationId xmlns:p14="http://schemas.microsoft.com/office/powerpoint/2010/main" val="901072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55</a:t>
            </a:fld>
            <a:endParaRPr lang="zh-CN" altLang="en-US"/>
          </a:p>
        </p:txBody>
      </p:sp>
    </p:spTree>
    <p:extLst>
      <p:ext uri="{BB962C8B-B14F-4D97-AF65-F5344CB8AC3E}">
        <p14:creationId xmlns:p14="http://schemas.microsoft.com/office/powerpoint/2010/main" val="798777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正文">
    <p:spTree>
      <p:nvGrpSpPr>
        <p:cNvPr id="1" name=""/>
        <p:cNvGrpSpPr/>
        <p:nvPr/>
      </p:nvGrpSpPr>
      <p:grpSpPr>
        <a:xfrm>
          <a:off x="0" y="0"/>
          <a:ext cx="0" cy="0"/>
          <a:chOff x="0" y="0"/>
          <a:chExt cx="0" cy="0"/>
        </a:xfrm>
      </p:grpSpPr>
    </p:spTree>
    <p:extLst>
      <p:ext uri="{BB962C8B-B14F-4D97-AF65-F5344CB8AC3E}">
        <p14:creationId xmlns:p14="http://schemas.microsoft.com/office/powerpoint/2010/main" val="990524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638024" y="1238250"/>
            <a:ext cx="7489976" cy="453926"/>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86447" tIns="43223" rIns="86447" bIns="43223">
            <a:spAutoFit/>
          </a:bodyPr>
          <a:lstStyle/>
          <a:p>
            <a:pPr defTabSz="456996" eaLnBrk="0" hangingPunct="0">
              <a:lnSpc>
                <a:spcPct val="90000"/>
              </a:lnSpc>
              <a:defRPr/>
            </a:pPr>
            <a:endParaRPr lang="en-US" sz="2600" dirty="0">
              <a:latin typeface="Helvetica" pitchFamily="-107" charset="0"/>
              <a:ea typeface="ヒラギノ角ゴ Pro W3" pitchFamily="-107" charset="-128"/>
              <a:cs typeface="Arial" charset="0"/>
            </a:endParaRPr>
          </a:p>
        </p:txBody>
      </p:sp>
      <p:sp>
        <p:nvSpPr>
          <p:cNvPr id="9" name="Subtitle 2"/>
          <p:cNvSpPr>
            <a:spLocks noGrp="1"/>
          </p:cNvSpPr>
          <p:nvPr>
            <p:ph type="subTitle" idx="1"/>
          </p:nvPr>
        </p:nvSpPr>
        <p:spPr>
          <a:xfrm>
            <a:off x="1524000" y="4071938"/>
            <a:ext cx="6096000" cy="377464"/>
          </a:xfrm>
        </p:spPr>
        <p:txBody>
          <a:bodyPr/>
          <a:lstStyle>
            <a:lvl1pPr marL="0" indent="0" algn="ctr">
              <a:buNone/>
              <a:defRPr/>
            </a:lvl1pPr>
            <a:lvl2pPr marL="432235" indent="0" algn="ctr">
              <a:buNone/>
              <a:defRPr/>
            </a:lvl2pPr>
            <a:lvl3pPr marL="864469" indent="0" algn="ctr">
              <a:buNone/>
              <a:defRPr/>
            </a:lvl3pPr>
            <a:lvl4pPr marL="1296702" indent="0" algn="ctr">
              <a:buNone/>
              <a:defRPr/>
            </a:lvl4pPr>
            <a:lvl5pPr marL="1728938" indent="0" algn="ctr">
              <a:buNone/>
              <a:defRPr/>
            </a:lvl5pPr>
            <a:lvl6pPr marL="2161172" indent="0" algn="ctr">
              <a:buNone/>
              <a:defRPr/>
            </a:lvl6pPr>
            <a:lvl7pPr marL="2593406" indent="0" algn="ctr">
              <a:buNone/>
              <a:defRPr/>
            </a:lvl7pPr>
            <a:lvl8pPr marL="3025640" indent="0" algn="ctr">
              <a:buNone/>
              <a:defRPr/>
            </a:lvl8pPr>
            <a:lvl9pPr marL="3457874" indent="0" algn="ctr">
              <a:buNone/>
              <a:defRPr/>
            </a:lvl9pPr>
          </a:lstStyle>
          <a:p>
            <a:r>
              <a:rPr lang="en-US"/>
              <a:t>Click to edit Master subtitle style</a:t>
            </a:r>
            <a:endParaRPr lang="en-US" dirty="0"/>
          </a:p>
        </p:txBody>
      </p:sp>
      <p:sp>
        <p:nvSpPr>
          <p:cNvPr id="7" name="Rectangle 2"/>
          <p:cNvSpPr>
            <a:spLocks noGrp="1" noChangeArrowheads="1"/>
          </p:cNvSpPr>
          <p:nvPr>
            <p:ph type="title"/>
          </p:nvPr>
        </p:nvSpPr>
        <p:spPr bwMode="auto">
          <a:xfrm>
            <a:off x="71438" y="3143254"/>
            <a:ext cx="9001124" cy="486668"/>
          </a:xfrm>
          <a:prstGeom prst="rect">
            <a:avLst/>
          </a:prstGeom>
          <a:noFill/>
          <a:ln w="12700">
            <a:noFill/>
            <a:miter lim="800000"/>
            <a:headEnd/>
            <a:tailEnd/>
          </a:ln>
        </p:spPr>
        <p:txBody>
          <a:bodyPr lIns="56061" tIns="22425" rIns="56061" bIns="22425"/>
          <a:lstStyle/>
          <a:p>
            <a:pPr lvl="0"/>
            <a:r>
              <a:rPr lang="en-US"/>
              <a:t>Click to edit Master title style</a:t>
            </a:r>
            <a:endParaRPr lang="en-US" dirty="0"/>
          </a:p>
        </p:txBody>
      </p:sp>
      <p:sp>
        <p:nvSpPr>
          <p:cNvPr id="6" name="TextBox 5"/>
          <p:cNvSpPr txBox="1"/>
          <p:nvPr userDrawn="1"/>
        </p:nvSpPr>
        <p:spPr>
          <a:xfrm>
            <a:off x="0" y="6387148"/>
            <a:ext cx="9144000" cy="348941"/>
          </a:xfrm>
          <a:prstGeom prst="rect">
            <a:avLst/>
          </a:prstGeom>
          <a:noFill/>
        </p:spPr>
        <p:txBody>
          <a:bodyPr wrap="square" lIns="86486" tIns="43243" rIns="86486" bIns="43243" rtlCol="0">
            <a:spAutoFit/>
          </a:bodyPr>
          <a:lstStyle/>
          <a:p>
            <a:pPr algn="ctr"/>
            <a:r>
              <a:rPr lang="en-US" sz="850" kern="1200" dirty="0">
                <a:solidFill>
                  <a:schemeClr val="tx1"/>
                </a:solidFill>
                <a:latin typeface="+mn-lt"/>
                <a:ea typeface="ヒラギノ角ゴ Pro W3"/>
                <a:cs typeface="ヒラギノ角ゴ Pro W3"/>
              </a:rPr>
              <a:t>This project is supported by the Department of Energy Office of</a:t>
            </a:r>
            <a:r>
              <a:rPr lang="en-US" sz="850" kern="1200" baseline="0" dirty="0">
                <a:solidFill>
                  <a:schemeClr val="tx1"/>
                </a:solidFill>
                <a:latin typeface="+mn-lt"/>
                <a:ea typeface="ヒラギノ角ゴ Pro W3"/>
                <a:cs typeface="ヒラギノ角ゴ Pro W3"/>
              </a:rPr>
              <a:t> Science.  This research is made possible by NSCL, funded by the National Science Foundation, and Michigan State University.</a:t>
            </a:r>
            <a:endParaRPr lang="en-US" sz="850" kern="1200" dirty="0">
              <a:solidFill>
                <a:schemeClr val="tx1"/>
              </a:solidFill>
              <a:latin typeface="+mn-lt"/>
              <a:ea typeface="ヒラギノ角ゴ Pro W3"/>
              <a:cs typeface="ヒラギノ角ゴ Pro W3"/>
            </a:endParaRPr>
          </a:p>
        </p:txBody>
      </p:sp>
      <p:sp>
        <p:nvSpPr>
          <p:cNvPr id="10" name="Rectangle 9"/>
          <p:cNvSpPr/>
          <p:nvPr userDrawn="1"/>
        </p:nvSpPr>
        <p:spPr>
          <a:xfrm>
            <a:off x="3011412" y="415238"/>
            <a:ext cx="2743200" cy="20999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81882" t="8897" r="10389" b="17117"/>
          <a:stretch/>
        </p:blipFill>
        <p:spPr>
          <a:xfrm>
            <a:off x="6347557" y="1216001"/>
            <a:ext cx="975357" cy="109728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16307" y="1270226"/>
            <a:ext cx="4575825" cy="9144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141271" y="5565928"/>
            <a:ext cx="636248" cy="640080"/>
          </a:xfrm>
          <a:prstGeom prst="rect">
            <a:avLst/>
          </a:prstGeom>
        </p:spPr>
      </p:pic>
      <p:pic>
        <p:nvPicPr>
          <p:cNvPr id="14" name="Picture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057400" y="5567668"/>
            <a:ext cx="3813240" cy="640080"/>
          </a:xfrm>
          <a:prstGeom prst="rect">
            <a:avLst/>
          </a:prstGeom>
        </p:spPr>
      </p:pic>
    </p:spTree>
    <p:extLst>
      <p:ext uri="{BB962C8B-B14F-4D97-AF65-F5344CB8AC3E}">
        <p14:creationId xmlns:p14="http://schemas.microsoft.com/office/powerpoint/2010/main" val="315836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9" y="6130209"/>
            <a:ext cx="9144000" cy="731520"/>
          </a:xfrm>
          <a:prstGeom prst="rect">
            <a:avLst/>
          </a:prstGeom>
        </p:spPr>
      </p:pic>
      <p:pic>
        <p:nvPicPr>
          <p:cNvPr id="5" name="Picture 7" descr="FRIB_ppt_top.jpg"/>
          <p:cNvPicPr>
            <a:picLocks noChangeAspect="1"/>
          </p:cNvPicPr>
          <p:nvPr/>
        </p:nvPicPr>
        <p:blipFill>
          <a:blip r:embed="rId3" cstate="print"/>
          <a:srcRect/>
          <a:stretch>
            <a:fillRect/>
          </a:stretch>
        </p:blipFill>
        <p:spPr bwMode="auto">
          <a:xfrm>
            <a:off x="0" y="0"/>
            <a:ext cx="9144000" cy="1003102"/>
          </a:xfrm>
          <a:prstGeom prst="rect">
            <a:avLst/>
          </a:prstGeom>
          <a:noFill/>
          <a:ln w="9525">
            <a:noFill/>
            <a:miter lim="800000"/>
            <a:headEnd/>
            <a:tailEnd/>
          </a:ln>
        </p:spPr>
      </p:pic>
      <p:sp>
        <p:nvSpPr>
          <p:cNvPr id="6" name="Text Box 5"/>
          <p:cNvSpPr txBox="1">
            <a:spLocks noChangeArrowheads="1"/>
          </p:cNvSpPr>
          <p:nvPr/>
        </p:nvSpPr>
        <p:spPr bwMode="auto">
          <a:xfrm>
            <a:off x="669777" y="1320108"/>
            <a:ext cx="7864929" cy="348490"/>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91374" tIns="45687" rIns="91374" bIns="45687">
            <a:spAutoFit/>
          </a:bodyPr>
          <a:lstStyle/>
          <a:p>
            <a:pPr defTabSz="456996" eaLnBrk="0" hangingPunct="0">
              <a:lnSpc>
                <a:spcPct val="90000"/>
              </a:lnSpc>
              <a:defRPr/>
            </a:pPr>
            <a:endParaRPr lang="en-US" dirty="0">
              <a:latin typeface="Helvetica" pitchFamily="-107" charset="0"/>
              <a:ea typeface="ヒラギノ角ゴ Pro W3" pitchFamily="-107" charset="-128"/>
              <a:cs typeface="Arial" charset="0"/>
            </a:endParaRPr>
          </a:p>
        </p:txBody>
      </p:sp>
      <p:sp>
        <p:nvSpPr>
          <p:cNvPr id="7" name="Rectangle 6"/>
          <p:cNvSpPr>
            <a:spLocks noChangeArrowheads="1"/>
          </p:cNvSpPr>
          <p:nvPr/>
        </p:nvSpPr>
        <p:spPr bwMode="auto">
          <a:xfrm>
            <a:off x="4115405" y="3009305"/>
            <a:ext cx="9144000" cy="369265"/>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91374" tIns="45687" rIns="91374" bIns="45687">
            <a:spAutoFit/>
          </a:bodyPr>
          <a:lstStyle/>
          <a:p>
            <a:pPr defTabSz="456996">
              <a:defRPr/>
            </a:pPr>
            <a:endParaRPr lang="en-US" dirty="0">
              <a:latin typeface="Arial" charset="0"/>
              <a:ea typeface="ヒラギノ角ゴ Pro W3" pitchFamily="-107" charset="-128"/>
              <a:cs typeface="Arial" charset="0"/>
            </a:endParaRPr>
          </a:p>
        </p:txBody>
      </p:sp>
      <p:sp>
        <p:nvSpPr>
          <p:cNvPr id="3" name="Content Placeholder 2"/>
          <p:cNvSpPr>
            <a:spLocks noGrp="1"/>
          </p:cNvSpPr>
          <p:nvPr>
            <p:ph idx="1"/>
          </p:nvPr>
        </p:nvSpPr>
        <p:spPr>
          <a:xfrm>
            <a:off x="76200" y="1067100"/>
            <a:ext cx="8990922" cy="5027414"/>
          </a:xfrm>
        </p:spPr>
        <p:txBody>
          <a:bodyPr/>
          <a:lstStyle>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8"/>
          <p:cNvSpPr>
            <a:spLocks noGrp="1"/>
          </p:cNvSpPr>
          <p:nvPr>
            <p:ph type="title"/>
          </p:nvPr>
        </p:nvSpPr>
        <p:spPr>
          <a:xfrm>
            <a:off x="76200" y="285755"/>
            <a:ext cx="8991600" cy="485775"/>
          </a:xfrm>
        </p:spPr>
        <p:txBody>
          <a:bodyPr/>
          <a:lstStyle/>
          <a:p>
            <a:r>
              <a:rPr lang="en-US"/>
              <a:t>Click to edit Master title style</a:t>
            </a:r>
            <a:endParaRPr lang="en-US" dirty="0"/>
          </a:p>
        </p:txBody>
      </p:sp>
      <p:sp>
        <p:nvSpPr>
          <p:cNvPr id="8" name="Footer Placeholder 6"/>
          <p:cNvSpPr>
            <a:spLocks noGrp="1"/>
          </p:cNvSpPr>
          <p:nvPr>
            <p:ph type="ftr" sz="quarter" idx="10"/>
          </p:nvPr>
        </p:nvSpPr>
        <p:spPr/>
        <p:txBody>
          <a:bodyPr/>
          <a:lstStyle>
            <a:lvl1pPr algn="r" eaLnBrk="0" hangingPunct="0">
              <a:lnSpc>
                <a:spcPct val="90000"/>
              </a:lnSpc>
              <a:defRPr sz="1300" smtClean="0">
                <a:solidFill>
                  <a:srgbClr val="064308"/>
                </a:solidFill>
                <a:latin typeface="Arial"/>
                <a:ea typeface="+mn-ea"/>
                <a:cs typeface="Arial"/>
              </a:defRPr>
            </a:lvl1pPr>
          </a:lstStyle>
          <a:p>
            <a:pPr>
              <a:defRPr/>
            </a:pPr>
            <a:r>
              <a:rPr lang="en-US" altLang="zh-CN" dirty="0"/>
              <a:t>Lijie Sun, APS DNP 2020</a:t>
            </a:r>
            <a:endParaRPr lang="en-US" altLang="zh-CN" sz="1300" dirty="0"/>
          </a:p>
        </p:txBody>
      </p:sp>
      <p:sp>
        <p:nvSpPr>
          <p:cNvPr id="10" name="Slide Number Placeholder 4"/>
          <p:cNvSpPr>
            <a:spLocks noGrp="1"/>
          </p:cNvSpPr>
          <p:nvPr>
            <p:ph type="sldNum" sz="quarter" idx="11"/>
          </p:nvPr>
        </p:nvSpPr>
        <p:spPr/>
        <p:txBody>
          <a:bodyPr/>
          <a:lstStyle>
            <a:lvl1pPr>
              <a:defRPr sz="1300"/>
            </a:lvl1pPr>
          </a:lstStyle>
          <a:p>
            <a:pPr>
              <a:defRPr/>
            </a:pPr>
            <a:r>
              <a:rPr lang="en-US" dirty="0"/>
              <a:t>, Slide </a:t>
            </a:r>
            <a:fld id="{35AD4620-7552-4207-8973-898801ED212B}" type="slidenum">
              <a:rPr lang="en-US" smtClean="0"/>
              <a:pPr>
                <a:defRPr/>
              </a:pPr>
              <a:t>‹#›</a:t>
            </a:fld>
            <a:endParaRPr lang="en-US" sz="1300" dirty="0"/>
          </a:p>
        </p:txBody>
      </p:sp>
    </p:spTree>
    <p:extLst>
      <p:ext uri="{BB962C8B-B14F-4D97-AF65-F5344CB8AC3E}">
        <p14:creationId xmlns:p14="http://schemas.microsoft.com/office/powerpoint/2010/main" val="455572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le">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638024" y="1238250"/>
            <a:ext cx="7489976" cy="453926"/>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86447" tIns="43223" rIns="86447" bIns="43223">
            <a:spAutoFit/>
          </a:bodyPr>
          <a:lstStyle/>
          <a:p>
            <a:pPr defTabSz="456996" eaLnBrk="0" hangingPunct="0">
              <a:lnSpc>
                <a:spcPct val="90000"/>
              </a:lnSpc>
              <a:defRPr/>
            </a:pPr>
            <a:endParaRPr lang="en-US" sz="2600" dirty="0">
              <a:latin typeface="Helvetica" pitchFamily="-107" charset="0"/>
              <a:ea typeface="ヒラギノ角ゴ Pro W3" pitchFamily="-107" charset="-128"/>
              <a:cs typeface="Arial" charset="0"/>
            </a:endParaRPr>
          </a:p>
        </p:txBody>
      </p:sp>
      <p:sp>
        <p:nvSpPr>
          <p:cNvPr id="9" name="Subtitle 2"/>
          <p:cNvSpPr>
            <a:spLocks noGrp="1"/>
          </p:cNvSpPr>
          <p:nvPr>
            <p:ph type="subTitle" idx="1"/>
          </p:nvPr>
        </p:nvSpPr>
        <p:spPr>
          <a:xfrm>
            <a:off x="1524000" y="4071938"/>
            <a:ext cx="6096000" cy="377464"/>
          </a:xfrm>
        </p:spPr>
        <p:txBody>
          <a:bodyPr/>
          <a:lstStyle>
            <a:lvl1pPr marL="0" indent="0" algn="ctr">
              <a:buNone/>
              <a:defRPr/>
            </a:lvl1pPr>
            <a:lvl2pPr marL="432235" indent="0" algn="ctr">
              <a:buNone/>
              <a:defRPr/>
            </a:lvl2pPr>
            <a:lvl3pPr marL="864469" indent="0" algn="ctr">
              <a:buNone/>
              <a:defRPr/>
            </a:lvl3pPr>
            <a:lvl4pPr marL="1296702" indent="0" algn="ctr">
              <a:buNone/>
              <a:defRPr/>
            </a:lvl4pPr>
            <a:lvl5pPr marL="1728938" indent="0" algn="ctr">
              <a:buNone/>
              <a:defRPr/>
            </a:lvl5pPr>
            <a:lvl6pPr marL="2161172" indent="0" algn="ctr">
              <a:buNone/>
              <a:defRPr/>
            </a:lvl6pPr>
            <a:lvl7pPr marL="2593406" indent="0" algn="ctr">
              <a:buNone/>
              <a:defRPr/>
            </a:lvl7pPr>
            <a:lvl8pPr marL="3025640" indent="0" algn="ctr">
              <a:buNone/>
              <a:defRPr/>
            </a:lvl8pPr>
            <a:lvl9pPr marL="3457874" indent="0" algn="ctr">
              <a:buNone/>
              <a:defRPr/>
            </a:lvl9pPr>
          </a:lstStyle>
          <a:p>
            <a:r>
              <a:rPr lang="en-US"/>
              <a:t>Click to edit Master subtitle style</a:t>
            </a:r>
            <a:endParaRPr lang="en-US" dirty="0"/>
          </a:p>
        </p:txBody>
      </p:sp>
      <p:sp>
        <p:nvSpPr>
          <p:cNvPr id="7" name="Rectangle 2"/>
          <p:cNvSpPr>
            <a:spLocks noGrp="1" noChangeArrowheads="1"/>
          </p:cNvSpPr>
          <p:nvPr>
            <p:ph type="title"/>
          </p:nvPr>
        </p:nvSpPr>
        <p:spPr bwMode="auto">
          <a:xfrm>
            <a:off x="71438" y="3143254"/>
            <a:ext cx="9001124" cy="486668"/>
          </a:xfrm>
          <a:prstGeom prst="rect">
            <a:avLst/>
          </a:prstGeom>
          <a:noFill/>
          <a:ln w="12700">
            <a:noFill/>
            <a:miter lim="800000"/>
            <a:headEnd/>
            <a:tailEnd/>
          </a:ln>
        </p:spPr>
        <p:txBody>
          <a:bodyPr lIns="56061" tIns="22425" rIns="56061" bIns="22425"/>
          <a:lstStyle/>
          <a:p>
            <a:pPr lvl="0"/>
            <a:r>
              <a:rPr lang="en-US"/>
              <a:t>Click to edit Master title style</a:t>
            </a:r>
            <a:endParaRPr lang="en-US" dirty="0"/>
          </a:p>
        </p:txBody>
      </p:sp>
    </p:spTree>
    <p:extLst>
      <p:ext uri="{BB962C8B-B14F-4D97-AF65-F5344CB8AC3E}">
        <p14:creationId xmlns:p14="http://schemas.microsoft.com/office/powerpoint/2010/main" val="351804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pic>
        <p:nvPicPr>
          <p:cNvPr id="5" name="Picture 7" descr="FRIB_ppt_top.jpg"/>
          <p:cNvPicPr>
            <a:picLocks noChangeAspect="1"/>
          </p:cNvPicPr>
          <p:nvPr/>
        </p:nvPicPr>
        <p:blipFill>
          <a:blip r:embed="rId2" cstate="print"/>
          <a:srcRect/>
          <a:stretch>
            <a:fillRect/>
          </a:stretch>
        </p:blipFill>
        <p:spPr bwMode="auto">
          <a:xfrm>
            <a:off x="0" y="0"/>
            <a:ext cx="9144000" cy="1003102"/>
          </a:xfrm>
          <a:prstGeom prst="rect">
            <a:avLst/>
          </a:prstGeom>
          <a:noFill/>
          <a:ln w="9525">
            <a:noFill/>
            <a:miter lim="800000"/>
            <a:headEnd/>
            <a:tailEnd/>
          </a:ln>
        </p:spPr>
      </p:pic>
      <p:sp>
        <p:nvSpPr>
          <p:cNvPr id="6" name="Text Box 5"/>
          <p:cNvSpPr txBox="1">
            <a:spLocks noChangeArrowheads="1"/>
          </p:cNvSpPr>
          <p:nvPr/>
        </p:nvSpPr>
        <p:spPr bwMode="auto">
          <a:xfrm>
            <a:off x="669777" y="1320108"/>
            <a:ext cx="7864929" cy="348490"/>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91374" tIns="45687" rIns="91374" bIns="45687">
            <a:spAutoFit/>
          </a:bodyPr>
          <a:lstStyle/>
          <a:p>
            <a:pPr defTabSz="456996" eaLnBrk="0" hangingPunct="0">
              <a:lnSpc>
                <a:spcPct val="90000"/>
              </a:lnSpc>
              <a:defRPr/>
            </a:pPr>
            <a:endParaRPr lang="en-US" dirty="0">
              <a:latin typeface="Helvetica" pitchFamily="-107" charset="0"/>
              <a:ea typeface="ヒラギノ角ゴ Pro W3" pitchFamily="-107" charset="-128"/>
              <a:cs typeface="Arial" charset="0"/>
            </a:endParaRPr>
          </a:p>
        </p:txBody>
      </p:sp>
      <p:sp>
        <p:nvSpPr>
          <p:cNvPr id="7" name="Rectangle 6"/>
          <p:cNvSpPr>
            <a:spLocks noChangeArrowheads="1"/>
          </p:cNvSpPr>
          <p:nvPr/>
        </p:nvSpPr>
        <p:spPr bwMode="auto">
          <a:xfrm>
            <a:off x="4115405" y="3009305"/>
            <a:ext cx="9144000" cy="369265"/>
          </a:xfrm>
          <a:prstGeom prst="rect">
            <a:avLst/>
          </a:prstGeom>
          <a:noFill/>
          <a:ln w="12700">
            <a:noFill/>
            <a:miter lim="800000"/>
            <a:headEnd/>
            <a:tailEnd/>
          </a:ln>
          <a:effectLst>
            <a:outerShdw blurRad="63500" dist="107763" dir="2700000" algn="ctr" rotWithShape="0">
              <a:schemeClr val="folHlink">
                <a:alpha val="74998"/>
              </a:schemeClr>
            </a:outerShdw>
          </a:effectLst>
        </p:spPr>
        <p:txBody>
          <a:bodyPr lIns="91374" tIns="45687" rIns="91374" bIns="45687">
            <a:spAutoFit/>
          </a:bodyPr>
          <a:lstStyle/>
          <a:p>
            <a:pPr defTabSz="456996">
              <a:defRPr/>
            </a:pPr>
            <a:endParaRPr lang="en-US" dirty="0">
              <a:latin typeface="Arial" charset="0"/>
              <a:ea typeface="ヒラギノ角ゴ Pro W3" pitchFamily="-107" charset="-128"/>
              <a:cs typeface="Arial" charset="0"/>
            </a:endParaRPr>
          </a:p>
        </p:txBody>
      </p:sp>
      <p:sp>
        <p:nvSpPr>
          <p:cNvPr id="3" name="Content Placeholder 2"/>
          <p:cNvSpPr>
            <a:spLocks noGrp="1"/>
          </p:cNvSpPr>
          <p:nvPr>
            <p:ph idx="1"/>
          </p:nvPr>
        </p:nvSpPr>
        <p:spPr>
          <a:xfrm>
            <a:off x="76200" y="1067100"/>
            <a:ext cx="8990922" cy="5027414"/>
          </a:xfrm>
        </p:spPr>
        <p:txBody>
          <a:bodyPr/>
          <a:lstStyle>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8"/>
          <p:cNvSpPr>
            <a:spLocks noGrp="1"/>
          </p:cNvSpPr>
          <p:nvPr>
            <p:ph type="title"/>
          </p:nvPr>
        </p:nvSpPr>
        <p:spPr>
          <a:xfrm>
            <a:off x="76200" y="285755"/>
            <a:ext cx="8991600" cy="485775"/>
          </a:xfrm>
        </p:spPr>
        <p:txBody>
          <a:bodyPr/>
          <a:lstStyle/>
          <a:p>
            <a:r>
              <a:rPr lang="en-US"/>
              <a:t>Click to edit Master title style</a:t>
            </a:r>
            <a:endParaRPr lang="en-US" dirty="0"/>
          </a:p>
        </p:txBody>
      </p:sp>
      <p:sp>
        <p:nvSpPr>
          <p:cNvPr id="8" name="Footer Placeholder 6"/>
          <p:cNvSpPr>
            <a:spLocks noGrp="1"/>
          </p:cNvSpPr>
          <p:nvPr>
            <p:ph type="ftr" sz="quarter" idx="10"/>
          </p:nvPr>
        </p:nvSpPr>
        <p:spPr>
          <a:xfrm>
            <a:off x="4140681" y="6356450"/>
            <a:ext cx="4122475" cy="364628"/>
          </a:xfrm>
        </p:spPr>
        <p:txBody>
          <a:bodyPr/>
          <a:lstStyle>
            <a:lvl1pPr algn="r" eaLnBrk="0" hangingPunct="0">
              <a:lnSpc>
                <a:spcPct val="90000"/>
              </a:lnSpc>
              <a:defRPr sz="1300" smtClean="0">
                <a:solidFill>
                  <a:srgbClr val="064308"/>
                </a:solidFill>
                <a:latin typeface="Arial"/>
                <a:ea typeface="+mn-ea"/>
                <a:cs typeface="Arial"/>
              </a:defRPr>
            </a:lvl1pPr>
          </a:lstStyle>
          <a:p>
            <a:pPr>
              <a:defRPr/>
            </a:pPr>
            <a:r>
              <a:rPr lang="en-US" altLang="zh-CN" dirty="0"/>
              <a:t>Lijie Sun, CNPC18</a:t>
            </a:r>
            <a:endParaRPr lang="en-US" altLang="zh-CN" sz="1300" dirty="0"/>
          </a:p>
        </p:txBody>
      </p:sp>
      <p:sp>
        <p:nvSpPr>
          <p:cNvPr id="10" name="Slide Number Placeholder 4"/>
          <p:cNvSpPr>
            <a:spLocks noGrp="1"/>
          </p:cNvSpPr>
          <p:nvPr>
            <p:ph type="sldNum" sz="quarter" idx="11"/>
          </p:nvPr>
        </p:nvSpPr>
        <p:spPr>
          <a:xfrm>
            <a:off x="8263157" y="6356450"/>
            <a:ext cx="880844" cy="364628"/>
          </a:xfrm>
        </p:spPr>
        <p:txBody>
          <a:bodyPr/>
          <a:lstStyle>
            <a:lvl1pPr>
              <a:defRPr sz="1300"/>
            </a:lvl1pPr>
          </a:lstStyle>
          <a:p>
            <a:pPr>
              <a:defRPr/>
            </a:pPr>
            <a:r>
              <a:rPr lang="en-US" dirty="0"/>
              <a:t>, Slide </a:t>
            </a:r>
            <a:fld id="{35AD4620-7552-4207-8973-898801ED212B}" type="slidenum">
              <a:rPr lang="en-US" smtClean="0"/>
              <a:pPr>
                <a:defRPr/>
              </a:pPr>
              <a:t>‹#›</a:t>
            </a:fld>
            <a:endParaRPr lang="en-US" sz="1300" dirty="0"/>
          </a:p>
        </p:txBody>
      </p:sp>
    </p:spTree>
    <p:extLst>
      <p:ext uri="{BB962C8B-B14F-4D97-AF65-F5344CB8AC3E}">
        <p14:creationId xmlns:p14="http://schemas.microsoft.com/office/powerpoint/2010/main" val="3908785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6788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49520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288959-F720-4966-B596-463ECC815040}" type="datetimeFigureOut">
              <a:rPr lang="zh-CN" altLang="en-US" smtClean="0"/>
              <a:t>2024/11/18</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578021562"/>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5596" y="75904"/>
            <a:ext cx="8992810" cy="486668"/>
          </a:xfrm>
          <a:prstGeom prst="rect">
            <a:avLst/>
          </a:prstGeom>
          <a:noFill/>
          <a:ln w="12700">
            <a:noFill/>
            <a:miter lim="800000"/>
            <a:headEnd/>
            <a:tailEnd/>
          </a:ln>
        </p:spPr>
        <p:txBody>
          <a:bodyPr vert="horz" wrap="square" lIns="56076" tIns="22431" rIns="56076" bIns="22431" numCol="1" anchor="ctr" anchorCtr="0" compatLnSpc="1">
            <a:prstTxWarp prst="textNoShape">
              <a:avLst/>
            </a:prstTxWarp>
            <a:spAutoFit/>
          </a:bodyPr>
          <a:lstStyle/>
          <a:p>
            <a:pPr lvl="0"/>
            <a:r>
              <a:rPr lang="en-US"/>
              <a:t>Click to edit Master title style</a:t>
            </a:r>
          </a:p>
        </p:txBody>
      </p:sp>
      <p:sp>
        <p:nvSpPr>
          <p:cNvPr id="1027" name="Rectangle 6"/>
          <p:cNvSpPr>
            <a:spLocks noGrp="1" noChangeArrowheads="1"/>
          </p:cNvSpPr>
          <p:nvPr>
            <p:ph type="body" idx="1"/>
          </p:nvPr>
        </p:nvSpPr>
        <p:spPr bwMode="auto">
          <a:xfrm>
            <a:off x="75596" y="1067100"/>
            <a:ext cx="8992810" cy="50274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6"/>
          <p:cNvSpPr>
            <a:spLocks noGrp="1"/>
          </p:cNvSpPr>
          <p:nvPr>
            <p:ph type="ftr" sz="quarter" idx="3"/>
          </p:nvPr>
        </p:nvSpPr>
        <p:spPr>
          <a:xfrm>
            <a:off x="4140680" y="6356450"/>
            <a:ext cx="4241321" cy="364628"/>
          </a:xfrm>
          <a:prstGeom prst="rect">
            <a:avLst/>
          </a:prstGeom>
        </p:spPr>
        <p:txBody>
          <a:bodyPr lIns="0" tIns="45712" rIns="0" bIns="45712" anchor="b"/>
          <a:lstStyle>
            <a:lvl1pPr algn="r" eaLnBrk="0" hangingPunct="0">
              <a:lnSpc>
                <a:spcPct val="90000"/>
              </a:lnSpc>
              <a:defRPr sz="1300" smtClean="0">
                <a:solidFill>
                  <a:srgbClr val="064308"/>
                </a:solidFill>
                <a:latin typeface="Arial"/>
                <a:ea typeface="+mn-ea"/>
                <a:cs typeface="Arial"/>
              </a:defRPr>
            </a:lvl1pPr>
          </a:lstStyle>
          <a:p>
            <a:pPr>
              <a:defRPr/>
            </a:pPr>
            <a:r>
              <a:rPr lang="en-US" altLang="zh-CN" dirty="0"/>
              <a:t>Lijie</a:t>
            </a:r>
            <a:r>
              <a:rPr lang="en-US" dirty="0"/>
              <a:t> Sun, APS DNP 2020</a:t>
            </a:r>
            <a:endParaRPr lang="en-US" sz="1300" dirty="0"/>
          </a:p>
        </p:txBody>
      </p:sp>
      <p:sp>
        <p:nvSpPr>
          <p:cNvPr id="9" name="Slide Number Placeholder 4"/>
          <p:cNvSpPr>
            <a:spLocks noGrp="1"/>
          </p:cNvSpPr>
          <p:nvPr>
            <p:ph type="sldNum" sz="quarter" idx="4"/>
          </p:nvPr>
        </p:nvSpPr>
        <p:spPr>
          <a:xfrm>
            <a:off x="8382000" y="6356450"/>
            <a:ext cx="762000" cy="364628"/>
          </a:xfrm>
          <a:prstGeom prst="rect">
            <a:avLst/>
          </a:prstGeom>
        </p:spPr>
        <p:txBody>
          <a:bodyPr vert="horz" wrap="square" lIns="0" tIns="45712" rIns="0" bIns="45712" numCol="1" anchor="b" anchorCtr="0" compatLnSpc="1">
            <a:prstTxWarp prst="textNoShape">
              <a:avLst/>
            </a:prstTxWarp>
          </a:bodyPr>
          <a:lstStyle>
            <a:lvl1pPr eaLnBrk="0" hangingPunct="0">
              <a:lnSpc>
                <a:spcPct val="90000"/>
              </a:lnSpc>
              <a:defRPr sz="1300">
                <a:solidFill>
                  <a:srgbClr val="064308"/>
                </a:solidFill>
                <a:ea typeface="ヒラギノ角ゴ Pro W3" charset="-128"/>
                <a:cs typeface="+mn-cs"/>
              </a:defRPr>
            </a:lvl1pPr>
          </a:lstStyle>
          <a:p>
            <a:pPr>
              <a:defRPr/>
            </a:pPr>
            <a:r>
              <a:rPr lang="en-US" dirty="0"/>
              <a:t>, Slide </a:t>
            </a:r>
            <a:fld id="{D30A2C6D-39BC-4576-856C-8743CF76CCF1}" type="slidenum">
              <a:rPr lang="en-US" smtClean="0"/>
              <a:pPr>
                <a:defRPr/>
              </a:pPr>
              <a:t>‹#›</a:t>
            </a:fld>
            <a:endParaRPr lang="en-US" sz="1300" dirty="0"/>
          </a:p>
        </p:txBody>
      </p:sp>
    </p:spTree>
    <p:extLst>
      <p:ext uri="{BB962C8B-B14F-4D97-AF65-F5344CB8AC3E}">
        <p14:creationId xmlns:p14="http://schemas.microsoft.com/office/powerpoint/2010/main" val="411985118"/>
      </p:ext>
    </p:extLst>
  </p:cSld>
  <p:clrMap bg1="lt1" tx1="dk1" bg2="lt2" tx2="dk2" accent1="accent1" accent2="accent2" accent3="accent3" accent4="accent4" accent5="accent5" accent6="accent6" hlink="hlink" folHlink="folHlink"/>
  <p:sldLayoutIdLst>
    <p:sldLayoutId id="2147483663" r:id="rId1"/>
    <p:sldLayoutId id="2147483664" r:id="rId2"/>
  </p:sldLayoutIdLst>
  <p:hf hdr="0" dt="0"/>
  <p:txStyles>
    <p:titleStyle>
      <a:lvl1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1pPr>
      <a:lvl2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2pPr>
      <a:lvl3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3pPr>
      <a:lvl4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4pPr>
      <a:lvl5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5pPr>
      <a:lvl6pPr marL="457036"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6pPr>
      <a:lvl7pPr marL="914074"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7pPr>
      <a:lvl8pPr marL="1371109"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8pPr>
      <a:lvl9pPr marL="1828148"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9pPr>
    </p:titleStyle>
    <p:body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p:bodyStyle>
    <p:otherStyle>
      <a:defPPr>
        <a:defRPr lang="en-US"/>
      </a:defPPr>
      <a:lvl1pPr marL="0" algn="l" defTabSz="914074" rtl="0" eaLnBrk="1" latinLnBrk="0" hangingPunct="1">
        <a:defRPr sz="1800" kern="1200">
          <a:solidFill>
            <a:schemeClr val="tx1"/>
          </a:solidFill>
          <a:latin typeface="+mn-lt"/>
          <a:ea typeface="+mn-ea"/>
          <a:cs typeface="+mn-cs"/>
        </a:defRPr>
      </a:lvl1pPr>
      <a:lvl2pPr marL="457036" algn="l" defTabSz="914074" rtl="0" eaLnBrk="1" latinLnBrk="0" hangingPunct="1">
        <a:defRPr sz="1800" kern="1200">
          <a:solidFill>
            <a:schemeClr val="tx1"/>
          </a:solidFill>
          <a:latin typeface="+mn-lt"/>
          <a:ea typeface="+mn-ea"/>
          <a:cs typeface="+mn-cs"/>
        </a:defRPr>
      </a:lvl2pPr>
      <a:lvl3pPr marL="914074" algn="l" defTabSz="914074" rtl="0" eaLnBrk="1" latinLnBrk="0" hangingPunct="1">
        <a:defRPr sz="1800" kern="1200">
          <a:solidFill>
            <a:schemeClr val="tx1"/>
          </a:solidFill>
          <a:latin typeface="+mn-lt"/>
          <a:ea typeface="+mn-ea"/>
          <a:cs typeface="+mn-cs"/>
        </a:defRPr>
      </a:lvl3pPr>
      <a:lvl4pPr marL="1371109" algn="l" defTabSz="914074" rtl="0" eaLnBrk="1" latinLnBrk="0" hangingPunct="1">
        <a:defRPr sz="1800" kern="1200">
          <a:solidFill>
            <a:schemeClr val="tx1"/>
          </a:solidFill>
          <a:latin typeface="+mn-lt"/>
          <a:ea typeface="+mn-ea"/>
          <a:cs typeface="+mn-cs"/>
        </a:defRPr>
      </a:lvl4pPr>
      <a:lvl5pPr marL="1828148" algn="l" defTabSz="914074" rtl="0" eaLnBrk="1" latinLnBrk="0" hangingPunct="1">
        <a:defRPr sz="1800" kern="1200">
          <a:solidFill>
            <a:schemeClr val="tx1"/>
          </a:solidFill>
          <a:latin typeface="+mn-lt"/>
          <a:ea typeface="+mn-ea"/>
          <a:cs typeface="+mn-cs"/>
        </a:defRPr>
      </a:lvl5pPr>
      <a:lvl6pPr marL="2285186" algn="l" defTabSz="914074" rtl="0" eaLnBrk="1" latinLnBrk="0" hangingPunct="1">
        <a:defRPr sz="1800" kern="1200">
          <a:solidFill>
            <a:schemeClr val="tx1"/>
          </a:solidFill>
          <a:latin typeface="+mn-lt"/>
          <a:ea typeface="+mn-ea"/>
          <a:cs typeface="+mn-cs"/>
        </a:defRPr>
      </a:lvl6pPr>
      <a:lvl7pPr marL="2742224" algn="l" defTabSz="914074" rtl="0" eaLnBrk="1" latinLnBrk="0" hangingPunct="1">
        <a:defRPr sz="1800" kern="1200">
          <a:solidFill>
            <a:schemeClr val="tx1"/>
          </a:solidFill>
          <a:latin typeface="+mn-lt"/>
          <a:ea typeface="+mn-ea"/>
          <a:cs typeface="+mn-cs"/>
        </a:defRPr>
      </a:lvl7pPr>
      <a:lvl8pPr marL="3199260" algn="l" defTabSz="914074" rtl="0" eaLnBrk="1" latinLnBrk="0" hangingPunct="1">
        <a:defRPr sz="1800" kern="1200">
          <a:solidFill>
            <a:schemeClr val="tx1"/>
          </a:solidFill>
          <a:latin typeface="+mn-lt"/>
          <a:ea typeface="+mn-ea"/>
          <a:cs typeface="+mn-cs"/>
        </a:defRPr>
      </a:lvl8pPr>
      <a:lvl9pPr marL="3656296" algn="l" defTabSz="9140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5596" y="75904"/>
            <a:ext cx="8992810" cy="486668"/>
          </a:xfrm>
          <a:prstGeom prst="rect">
            <a:avLst/>
          </a:prstGeom>
          <a:noFill/>
          <a:ln w="12700">
            <a:noFill/>
            <a:miter lim="800000"/>
            <a:headEnd/>
            <a:tailEnd/>
          </a:ln>
        </p:spPr>
        <p:txBody>
          <a:bodyPr vert="horz" wrap="square" lIns="56076" tIns="22431" rIns="56076" bIns="22431" numCol="1" anchor="ctr" anchorCtr="0" compatLnSpc="1">
            <a:prstTxWarp prst="textNoShape">
              <a:avLst/>
            </a:prstTxWarp>
            <a:spAutoFit/>
          </a:bodyPr>
          <a:lstStyle/>
          <a:p>
            <a:pPr lvl="0"/>
            <a:r>
              <a:rPr lang="en-US"/>
              <a:t>Click to edit Master title style</a:t>
            </a:r>
          </a:p>
        </p:txBody>
      </p:sp>
      <p:sp>
        <p:nvSpPr>
          <p:cNvPr id="1027" name="Rectangle 6"/>
          <p:cNvSpPr>
            <a:spLocks noGrp="1" noChangeArrowheads="1"/>
          </p:cNvSpPr>
          <p:nvPr>
            <p:ph type="body" idx="1"/>
          </p:nvPr>
        </p:nvSpPr>
        <p:spPr bwMode="auto">
          <a:xfrm>
            <a:off x="75596" y="1067100"/>
            <a:ext cx="8992810" cy="50274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6"/>
          <p:cNvSpPr>
            <a:spLocks noGrp="1"/>
          </p:cNvSpPr>
          <p:nvPr>
            <p:ph type="ftr" sz="quarter" idx="3"/>
          </p:nvPr>
        </p:nvSpPr>
        <p:spPr>
          <a:xfrm>
            <a:off x="4140680" y="6356450"/>
            <a:ext cx="4241321" cy="364628"/>
          </a:xfrm>
          <a:prstGeom prst="rect">
            <a:avLst/>
          </a:prstGeom>
        </p:spPr>
        <p:txBody>
          <a:bodyPr lIns="0" tIns="45712" rIns="0" bIns="45712" anchor="b"/>
          <a:lstStyle>
            <a:lvl1pPr algn="r" eaLnBrk="0" hangingPunct="0">
              <a:lnSpc>
                <a:spcPct val="90000"/>
              </a:lnSpc>
              <a:defRPr sz="1300" smtClean="0">
                <a:solidFill>
                  <a:srgbClr val="064308"/>
                </a:solidFill>
                <a:latin typeface="Arial"/>
                <a:ea typeface="+mn-ea"/>
                <a:cs typeface="Arial"/>
              </a:defRPr>
            </a:lvl1pPr>
          </a:lstStyle>
          <a:p>
            <a:pPr>
              <a:defRPr/>
            </a:pPr>
            <a:r>
              <a:rPr lang="en-US" altLang="zh-CN" dirty="0"/>
              <a:t>Lijie Sun, CNPC18</a:t>
            </a:r>
            <a:endParaRPr lang="en-US" altLang="zh-CN" sz="1300" dirty="0"/>
          </a:p>
        </p:txBody>
      </p:sp>
      <p:sp>
        <p:nvSpPr>
          <p:cNvPr id="9" name="Slide Number Placeholder 4"/>
          <p:cNvSpPr>
            <a:spLocks noGrp="1"/>
          </p:cNvSpPr>
          <p:nvPr>
            <p:ph type="sldNum" sz="quarter" idx="4"/>
          </p:nvPr>
        </p:nvSpPr>
        <p:spPr>
          <a:xfrm>
            <a:off x="8382000" y="6356450"/>
            <a:ext cx="762000" cy="364628"/>
          </a:xfrm>
          <a:prstGeom prst="rect">
            <a:avLst/>
          </a:prstGeom>
        </p:spPr>
        <p:txBody>
          <a:bodyPr vert="horz" wrap="square" lIns="0" tIns="45712" rIns="0" bIns="45712" numCol="1" anchor="b" anchorCtr="0" compatLnSpc="1">
            <a:prstTxWarp prst="textNoShape">
              <a:avLst/>
            </a:prstTxWarp>
          </a:bodyPr>
          <a:lstStyle>
            <a:lvl1pPr eaLnBrk="0" hangingPunct="0">
              <a:lnSpc>
                <a:spcPct val="90000"/>
              </a:lnSpc>
              <a:defRPr sz="1300">
                <a:solidFill>
                  <a:srgbClr val="064308"/>
                </a:solidFill>
                <a:ea typeface="ヒラギノ角ゴ Pro W3" charset="-128"/>
                <a:cs typeface="+mn-cs"/>
              </a:defRPr>
            </a:lvl1pPr>
          </a:lstStyle>
          <a:p>
            <a:pPr>
              <a:defRPr/>
            </a:pPr>
            <a:r>
              <a:rPr lang="en-US" dirty="0"/>
              <a:t>, Slide </a:t>
            </a:r>
            <a:fld id="{D30A2C6D-39BC-4576-856C-8743CF76CCF1}" type="slidenum">
              <a:rPr lang="en-US" smtClean="0"/>
              <a:pPr>
                <a:defRPr/>
              </a:pPr>
              <a:t>‹#›</a:t>
            </a:fld>
            <a:endParaRPr lang="en-US" sz="1300" dirty="0"/>
          </a:p>
        </p:txBody>
      </p:sp>
    </p:spTree>
    <p:extLst>
      <p:ext uri="{BB962C8B-B14F-4D97-AF65-F5344CB8AC3E}">
        <p14:creationId xmlns:p14="http://schemas.microsoft.com/office/powerpoint/2010/main" val="404395747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hf hdr="0" dt="0"/>
  <p:txStyles>
    <p:titleStyle>
      <a:lvl1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1pPr>
      <a:lvl2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2pPr>
      <a:lvl3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3pPr>
      <a:lvl4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4pPr>
      <a:lvl5pPr algn="ctr" defTabSz="803293" rtl="0" eaLnBrk="1" fontAlgn="base" hangingPunct="1">
        <a:lnSpc>
          <a:spcPct val="88000"/>
        </a:lnSpc>
        <a:spcBef>
          <a:spcPct val="0"/>
        </a:spcBef>
        <a:spcAft>
          <a:spcPct val="0"/>
        </a:spcAft>
        <a:defRPr sz="3200" b="1">
          <a:solidFill>
            <a:srgbClr val="064308"/>
          </a:solidFill>
          <a:latin typeface="Arial" charset="0"/>
          <a:ea typeface="ＭＳ Ｐゴシック" pitchFamily="-65" charset="-128"/>
          <a:cs typeface="ＭＳ Ｐゴシック" pitchFamily="-65" charset="-128"/>
        </a:defRPr>
      </a:lvl5pPr>
      <a:lvl6pPr marL="457036"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6pPr>
      <a:lvl7pPr marL="914074"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7pPr>
      <a:lvl8pPr marL="1371109"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8pPr>
      <a:lvl9pPr marL="1828148" algn="ctr" defTabSz="807750" rtl="0" eaLnBrk="1" fontAlgn="base" hangingPunct="1">
        <a:lnSpc>
          <a:spcPct val="88000"/>
        </a:lnSpc>
        <a:spcBef>
          <a:spcPct val="0"/>
        </a:spcBef>
        <a:spcAft>
          <a:spcPct val="0"/>
        </a:spcAft>
        <a:defRPr sz="3200" b="1">
          <a:solidFill>
            <a:srgbClr val="064308"/>
          </a:solidFill>
          <a:latin typeface="Arial" charset="0"/>
          <a:ea typeface="Arial" charset="0"/>
          <a:cs typeface="Arial" charset="0"/>
        </a:defRPr>
      </a:lvl9pPr>
    </p:titleStyle>
    <p:bodyStyle>
      <a:lvl1pPr marL="180178" indent="-180178" algn="l" defTabSz="803293" rtl="0" eaLnBrk="1" fontAlgn="base" hangingPunct="1">
        <a:lnSpc>
          <a:spcPct val="90000"/>
        </a:lnSpc>
        <a:spcBef>
          <a:spcPts val="1206"/>
        </a:spcBef>
        <a:spcAft>
          <a:spcPct val="0"/>
        </a:spcAft>
        <a:buSzPct val="100000"/>
        <a:buFont typeface="Wingdings" pitchFamily="2" charset="2"/>
        <a:buChar char="§"/>
        <a:defRPr sz="2200">
          <a:solidFill>
            <a:srgbClr val="064308"/>
          </a:solidFill>
          <a:latin typeface="Arial" charset="0"/>
          <a:ea typeface="ＭＳ Ｐゴシック" pitchFamily="-65" charset="-128"/>
          <a:cs typeface="ＭＳ Ｐゴシック" pitchFamily="-65" charset="-128"/>
        </a:defRPr>
      </a:lvl1pPr>
      <a:lvl2pPr marL="363359" indent="-151650" algn="l" defTabSz="803293" rtl="0" eaLnBrk="1" fontAlgn="base" hangingPunct="1">
        <a:lnSpc>
          <a:spcPct val="90000"/>
        </a:lnSpc>
        <a:spcBef>
          <a:spcPts val="201"/>
        </a:spcBef>
        <a:spcAft>
          <a:spcPct val="0"/>
        </a:spcAft>
        <a:buSzPct val="100000"/>
        <a:buFont typeface="Arial" pitchFamily="34" charset="0"/>
        <a:buChar char="•"/>
        <a:defRPr sz="2000">
          <a:solidFill>
            <a:schemeClr val="tx1"/>
          </a:solidFill>
          <a:latin typeface="Arial" charset="0"/>
          <a:ea typeface="ＭＳ Ｐゴシック" charset="-128"/>
          <a:cs typeface="ＭＳ Ｐゴシック"/>
        </a:defRPr>
      </a:lvl2pPr>
      <a:lvl3pPr marL="591584" indent="-160658" algn="l" defTabSz="803293" rtl="0" eaLnBrk="1" fontAlgn="base" hangingPunct="1">
        <a:lnSpc>
          <a:spcPct val="90000"/>
        </a:lnSpc>
        <a:spcBef>
          <a:spcPts val="201"/>
        </a:spcBef>
        <a:spcAft>
          <a:spcPct val="0"/>
        </a:spcAft>
        <a:buSzPct val="100000"/>
        <a:buFont typeface="Lucida Grande" charset="0"/>
        <a:buChar char="»"/>
        <a:defRPr>
          <a:solidFill>
            <a:schemeClr val="tx1"/>
          </a:solidFill>
          <a:latin typeface="Arial" charset="0"/>
          <a:ea typeface="ヒラギノ角ゴ Pro W3" pitchFamily="-111" charset="-128"/>
          <a:cs typeface="ヒラギノ角ゴ Pro W3" pitchFamily="-111" charset="-128"/>
        </a:defRPr>
      </a:lvl3pPr>
      <a:lvl4pPr marL="728219" indent="-133632" algn="l" defTabSz="803293" rtl="0" eaLnBrk="1" fontAlgn="base" hangingPunct="1">
        <a:lnSpc>
          <a:spcPct val="90000"/>
        </a:lnSpc>
        <a:spcBef>
          <a:spcPts val="201"/>
        </a:spcBef>
        <a:spcAft>
          <a:spcPct val="0"/>
        </a:spcAft>
        <a:buClr>
          <a:srgbClr val="999999"/>
        </a:buClr>
        <a:buSzPct val="100000"/>
        <a:buFont typeface="Arial" pitchFamily="34" charset="0"/>
        <a:buChar char="•"/>
        <a:defRPr sz="1600">
          <a:solidFill>
            <a:schemeClr val="tx1"/>
          </a:solidFill>
          <a:latin typeface="+mn-lt"/>
          <a:ea typeface="ヒラギノ角ゴ Pro W3" pitchFamily="-111" charset="-128"/>
          <a:cs typeface="ヒラギノ角ゴ Pro W3"/>
        </a:defRPr>
      </a:lvl4pPr>
      <a:lvl5pPr marL="1002991" indent="-180178" algn="l" defTabSz="803293" rtl="0" eaLnBrk="1" fontAlgn="base" hangingPunct="1">
        <a:lnSpc>
          <a:spcPct val="90000"/>
        </a:lnSpc>
        <a:spcBef>
          <a:spcPts val="201"/>
        </a:spcBef>
        <a:spcAft>
          <a:spcPct val="0"/>
        </a:spcAft>
        <a:buClr>
          <a:srgbClr val="999999"/>
        </a:buClr>
        <a:buSzPct val="100000"/>
        <a:buFont typeface="Lucida Grande" charset="0"/>
        <a:buChar char="»"/>
        <a:defRPr sz="1400">
          <a:solidFill>
            <a:schemeClr val="tx1"/>
          </a:solidFill>
          <a:latin typeface="+mn-lt"/>
          <a:ea typeface="ヒラギノ角ゴ Pro W3" pitchFamily="-111" charset="-128"/>
          <a:cs typeface="ヒラギノ角ゴ Pro W3"/>
        </a:defRPr>
      </a:lvl5pPr>
      <a:lvl6pPr marL="2223294"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6pPr>
      <a:lvl7pPr marL="2680333"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7pPr>
      <a:lvl8pPr marL="3137372"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8pPr>
      <a:lvl9pPr marL="3594407" indent="-150759" algn="l" defTabSz="807750" rtl="0" eaLnBrk="1" fontAlgn="base" hangingPunct="1">
        <a:lnSpc>
          <a:spcPct val="90000"/>
        </a:lnSpc>
        <a:spcBef>
          <a:spcPct val="10000"/>
        </a:spcBef>
        <a:spcAft>
          <a:spcPct val="0"/>
        </a:spcAft>
        <a:buSzPct val="100000"/>
        <a:buChar char="–"/>
        <a:defRPr sz="1300">
          <a:solidFill>
            <a:schemeClr val="tx1"/>
          </a:solidFill>
          <a:latin typeface="Helvetica" charset="0"/>
          <a:ea typeface="+mn-ea"/>
          <a:cs typeface="+mn-cs"/>
        </a:defRPr>
      </a:lvl9pPr>
    </p:bodyStyle>
    <p:otherStyle>
      <a:defPPr>
        <a:defRPr lang="en-US"/>
      </a:defPPr>
      <a:lvl1pPr marL="0" algn="l" defTabSz="914074" rtl="0" eaLnBrk="1" latinLnBrk="0" hangingPunct="1">
        <a:defRPr sz="1800" kern="1200">
          <a:solidFill>
            <a:schemeClr val="tx1"/>
          </a:solidFill>
          <a:latin typeface="+mn-lt"/>
          <a:ea typeface="+mn-ea"/>
          <a:cs typeface="+mn-cs"/>
        </a:defRPr>
      </a:lvl1pPr>
      <a:lvl2pPr marL="457036" algn="l" defTabSz="914074" rtl="0" eaLnBrk="1" latinLnBrk="0" hangingPunct="1">
        <a:defRPr sz="1800" kern="1200">
          <a:solidFill>
            <a:schemeClr val="tx1"/>
          </a:solidFill>
          <a:latin typeface="+mn-lt"/>
          <a:ea typeface="+mn-ea"/>
          <a:cs typeface="+mn-cs"/>
        </a:defRPr>
      </a:lvl2pPr>
      <a:lvl3pPr marL="914074" algn="l" defTabSz="914074" rtl="0" eaLnBrk="1" latinLnBrk="0" hangingPunct="1">
        <a:defRPr sz="1800" kern="1200">
          <a:solidFill>
            <a:schemeClr val="tx1"/>
          </a:solidFill>
          <a:latin typeface="+mn-lt"/>
          <a:ea typeface="+mn-ea"/>
          <a:cs typeface="+mn-cs"/>
        </a:defRPr>
      </a:lvl3pPr>
      <a:lvl4pPr marL="1371109" algn="l" defTabSz="914074" rtl="0" eaLnBrk="1" latinLnBrk="0" hangingPunct="1">
        <a:defRPr sz="1800" kern="1200">
          <a:solidFill>
            <a:schemeClr val="tx1"/>
          </a:solidFill>
          <a:latin typeface="+mn-lt"/>
          <a:ea typeface="+mn-ea"/>
          <a:cs typeface="+mn-cs"/>
        </a:defRPr>
      </a:lvl4pPr>
      <a:lvl5pPr marL="1828148" algn="l" defTabSz="914074" rtl="0" eaLnBrk="1" latinLnBrk="0" hangingPunct="1">
        <a:defRPr sz="1800" kern="1200">
          <a:solidFill>
            <a:schemeClr val="tx1"/>
          </a:solidFill>
          <a:latin typeface="+mn-lt"/>
          <a:ea typeface="+mn-ea"/>
          <a:cs typeface="+mn-cs"/>
        </a:defRPr>
      </a:lvl5pPr>
      <a:lvl6pPr marL="2285186" algn="l" defTabSz="914074" rtl="0" eaLnBrk="1" latinLnBrk="0" hangingPunct="1">
        <a:defRPr sz="1800" kern="1200">
          <a:solidFill>
            <a:schemeClr val="tx1"/>
          </a:solidFill>
          <a:latin typeface="+mn-lt"/>
          <a:ea typeface="+mn-ea"/>
          <a:cs typeface="+mn-cs"/>
        </a:defRPr>
      </a:lvl6pPr>
      <a:lvl7pPr marL="2742224" algn="l" defTabSz="914074" rtl="0" eaLnBrk="1" latinLnBrk="0" hangingPunct="1">
        <a:defRPr sz="1800" kern="1200">
          <a:solidFill>
            <a:schemeClr val="tx1"/>
          </a:solidFill>
          <a:latin typeface="+mn-lt"/>
          <a:ea typeface="+mn-ea"/>
          <a:cs typeface="+mn-cs"/>
        </a:defRPr>
      </a:lvl7pPr>
      <a:lvl8pPr marL="3199260" algn="l" defTabSz="914074" rtl="0" eaLnBrk="1" latinLnBrk="0" hangingPunct="1">
        <a:defRPr sz="1800" kern="1200">
          <a:solidFill>
            <a:schemeClr val="tx1"/>
          </a:solidFill>
          <a:latin typeface="+mn-lt"/>
          <a:ea typeface="+mn-ea"/>
          <a:cs typeface="+mn-cs"/>
        </a:defRPr>
      </a:lvl8pPr>
      <a:lvl9pPr marL="3656296" algn="l" defTabSz="9140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1.xml"/><Relationship Id="rId4" Type="http://schemas.openxmlformats.org/officeDocument/2006/relationships/image" Target="../media/image102.png"/></Relationships>
</file>

<file path=ppt/slides/_rels/slide10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xml"/><Relationship Id="rId4" Type="http://schemas.openxmlformats.org/officeDocument/2006/relationships/image" Target="../media/image105.png"/></Relationships>
</file>

<file path=ppt/slides/_rels/slide10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08.png"/><Relationship Id="rId4" Type="http://schemas.openxmlformats.org/officeDocument/2006/relationships/image" Target="../media/image107.png"/></Relationships>
</file>

<file path=ppt/slides/_rels/slide10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xml"/><Relationship Id="rId4" Type="http://schemas.openxmlformats.org/officeDocument/2006/relationships/image" Target="../media/image110.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8" Type="http://schemas.openxmlformats.org/officeDocument/2006/relationships/image" Target="../media/image1020.png"/><Relationship Id="rId3" Type="http://schemas.openxmlformats.org/officeDocument/2006/relationships/image" Target="NULL"/><Relationship Id="rId7" Type="http://schemas.openxmlformats.org/officeDocument/2006/relationships/image" Target="../media/image1010.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000.png"/><Relationship Id="rId5" Type="http://schemas.openxmlformats.org/officeDocument/2006/relationships/image" Target="NULL"/><Relationship Id="rId4" Type="http://schemas.openxmlformats.org/officeDocument/2006/relationships/image" Target="NULL"/></Relationships>
</file>

<file path=ppt/slides/_rels/slide11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NULL"/></Relationships>
</file>

<file path=ppt/slides/_rels/slide115.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116.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11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118.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119.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12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xml"/><Relationship Id="rId5" Type="http://schemas.openxmlformats.org/officeDocument/2006/relationships/image" Target="../media/image120.png"/><Relationship Id="rId4" Type="http://schemas.openxmlformats.org/officeDocument/2006/relationships/image" Target="../media/image119.png"/></Relationships>
</file>

<file path=ppt/slides/_rels/slide12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26.png"/></Relationships>
</file>

<file path=ppt/slides/_rels/slide12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xml"/><Relationship Id="rId4" Type="http://schemas.openxmlformats.org/officeDocument/2006/relationships/image" Target="../media/image129.png"/></Relationships>
</file>

<file path=ppt/slides/_rels/slide129.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1.png"/><Relationship Id="rId7" Type="http://schemas.openxmlformats.org/officeDocument/2006/relationships/image" Target="../media/image134.png"/><Relationship Id="rId2" Type="http://schemas.openxmlformats.org/officeDocument/2006/relationships/image" Target="../media/image129.png"/><Relationship Id="rId1" Type="http://schemas.openxmlformats.org/officeDocument/2006/relationships/slideLayout" Target="../slideLayouts/slideLayout1.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28.png"/></Relationships>
</file>

<file path=ppt/slides/_rels/slide13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NULL"/></Relationships>
</file>

<file path=ppt/slides/_rels/slide13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NUL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4" Type="http://schemas.openxmlformats.org/officeDocument/2006/relationships/image" Target="NULL"/></Relationships>
</file>

<file path=ppt/slides/_rels/slide13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image" Target="../media/image126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14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14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4" Type="http://schemas.openxmlformats.org/officeDocument/2006/relationships/image" Target="NULL"/></Relationships>
</file>

<file path=ppt/slides/_rels/slide14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8" Type="http://schemas.openxmlformats.org/officeDocument/2006/relationships/image" Target="NULL"/><Relationship Id="rId13"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12"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11" Type="http://schemas.openxmlformats.org/officeDocument/2006/relationships/image" Target="NULL"/><Relationship Id="rId5" Type="http://schemas.openxmlformats.org/officeDocument/2006/relationships/image" Target="NULL"/><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NULL"/><Relationship Id="rId14" Type="http://schemas.openxmlformats.org/officeDocument/2006/relationships/image" Target="NULL"/></Relationships>
</file>

<file path=ppt/slides/_rels/slide15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1.xml"/><Relationship Id="rId4" Type="http://schemas.openxmlformats.org/officeDocument/2006/relationships/image" Target="../media/image149.png"/></Relationships>
</file>

<file path=ppt/slides/_rels/slide165.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8" Type="http://schemas.openxmlformats.org/officeDocument/2006/relationships/image" Target="../media/image1540.png"/><Relationship Id="rId3" Type="http://schemas.openxmlformats.org/officeDocument/2006/relationships/image" Target="../media/image910.png"/><Relationship Id="rId7" Type="http://schemas.openxmlformats.org/officeDocument/2006/relationships/image" Target="../media/image1530.png"/><Relationship Id="rId2" Type="http://schemas.openxmlformats.org/officeDocument/2006/relationships/notesSlide" Target="../notesSlides/notesSlide32.xml"/><Relationship Id="rId1" Type="http://schemas.openxmlformats.org/officeDocument/2006/relationships/slideLayout" Target="../slideLayouts/slideLayout1.xml"/><Relationship Id="rId10" Type="http://schemas.openxmlformats.org/officeDocument/2006/relationships/image" Target="../media/image1560.png"/><Relationship Id="rId9" Type="http://schemas.openxmlformats.org/officeDocument/2006/relationships/image" Target="../media/image1550.png"/></Relationships>
</file>

<file path=ppt/slides/_rels/slide167.xml.rels><?xml version="1.0" encoding="UTF-8" standalone="yes"?>
<Relationships xmlns="http://schemas.openxmlformats.org/package/2006/relationships"><Relationship Id="rId3" Type="http://schemas.openxmlformats.org/officeDocument/2006/relationships/image" Target="../media/image2721.png"/><Relationship Id="rId2" Type="http://schemas.openxmlformats.org/officeDocument/2006/relationships/image" Target="../media/image2711.png"/><Relationship Id="rId1" Type="http://schemas.openxmlformats.org/officeDocument/2006/relationships/slideLayout" Target="../slideLayouts/slideLayout1.xml"/><Relationship Id="rId4" Type="http://schemas.openxmlformats.org/officeDocument/2006/relationships/image" Target="../media/image273.png"/></Relationships>
</file>

<file path=ppt/slides/_rels/slide168.xml.rels><?xml version="1.0" encoding="UTF-8" standalone="yes"?>
<Relationships xmlns="http://schemas.openxmlformats.org/package/2006/relationships"><Relationship Id="rId3" Type="http://schemas.openxmlformats.org/officeDocument/2006/relationships/image" Target="../media/image1430.png"/><Relationship Id="rId2" Type="http://schemas.openxmlformats.org/officeDocument/2006/relationships/image" Target="../media/image1420.png"/><Relationship Id="rId1" Type="http://schemas.openxmlformats.org/officeDocument/2006/relationships/slideLayout" Target="../slideLayouts/slideLayout1.xml"/><Relationship Id="rId6" Type="http://schemas.openxmlformats.org/officeDocument/2006/relationships/image" Target="../media/image151.png"/><Relationship Id="rId5" Type="http://schemas.openxmlformats.org/officeDocument/2006/relationships/image" Target="../media/image1440.png"/><Relationship Id="rId4" Type="http://schemas.openxmlformats.org/officeDocument/2006/relationships/image" Target="../media/image273.png"/></Relationships>
</file>

<file path=ppt/slides/_rels/slide169.xml.rels><?xml version="1.0" encoding="UTF-8" standalone="yes"?>
<Relationships xmlns="http://schemas.openxmlformats.org/package/2006/relationships"><Relationship Id="rId8" Type="http://schemas.openxmlformats.org/officeDocument/2006/relationships/image" Target="NULL"/><Relationship Id="rId13" Type="http://schemas.openxmlformats.org/officeDocument/2006/relationships/image" Target="NULL"/><Relationship Id="rId1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12" Type="http://schemas.openxmlformats.org/officeDocument/2006/relationships/image" Target="NULL"/><Relationship Id="rId17" Type="http://schemas.openxmlformats.org/officeDocument/2006/relationships/image" Target="NULL"/><Relationship Id="rId2" Type="http://schemas.openxmlformats.org/officeDocument/2006/relationships/notesSlide" Target="../notesSlides/notesSlide33.xml"/><Relationship Id="rId16"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11" Type="http://schemas.openxmlformats.org/officeDocument/2006/relationships/image" Target="NULL"/><Relationship Id="rId5" Type="http://schemas.openxmlformats.org/officeDocument/2006/relationships/image" Target="NULL"/><Relationship Id="rId15" Type="http://schemas.openxmlformats.org/officeDocument/2006/relationships/image" Target="NULL"/><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NULL"/><Relationship Id="rId14" Type="http://schemas.openxmlformats.org/officeDocument/2006/relationships/image" Target="NUL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1.xml"/><Relationship Id="rId5" Type="http://schemas.openxmlformats.org/officeDocument/2006/relationships/image" Target="../media/image155.png"/><Relationship Id="rId4" Type="http://schemas.openxmlformats.org/officeDocument/2006/relationships/image" Target="../media/image154.png"/></Relationships>
</file>

<file path=ppt/slides/_rels/slide177.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53.png"/><Relationship Id="rId7" Type="http://schemas.openxmlformats.org/officeDocument/2006/relationships/image" Target="NUL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media/image154.png"/></Relationships>
</file>

<file path=ppt/slides/_rels/slide178.xml.rels><?xml version="1.0" encoding="UTF-8" standalone="yes"?>
<Relationships xmlns="http://schemas.openxmlformats.org/package/2006/relationships"><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179.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12" Type="http://schemas.openxmlformats.org/officeDocument/2006/relationships/image" Target="NULL"/><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NULL"/><Relationship Id="rId11" Type="http://schemas.openxmlformats.org/officeDocument/2006/relationships/image" Target="NULL"/><Relationship Id="rId5" Type="http://schemas.openxmlformats.org/officeDocument/2006/relationships/image" Target="NULL"/><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NUL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 Id="rId9" Type="http://schemas.openxmlformats.org/officeDocument/2006/relationships/image" Target="NULL"/></Relationships>
</file>

<file path=ppt/slides/_rels/slide181.xml.rels><?xml version="1.0" encoding="UTF-8" standalone="yes"?>
<Relationships xmlns="http://schemas.openxmlformats.org/package/2006/relationships"><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18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1.xml"/><Relationship Id="rId5" Type="http://schemas.openxmlformats.org/officeDocument/2006/relationships/image" Target="../media/image1470.png"/><Relationship Id="rId4" Type="http://schemas.openxmlformats.org/officeDocument/2006/relationships/image" Target="NUL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3" Type="http://schemas.openxmlformats.org/officeDocument/2006/relationships/image" Target="../media/image1490.png"/><Relationship Id="rId2" Type="http://schemas.openxmlformats.org/officeDocument/2006/relationships/image" Target="../media/image1480.png"/><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8" Type="http://schemas.openxmlformats.org/officeDocument/2006/relationships/image" Target="../../clipboard/media/image6.png"/><Relationship Id="rId3" Type="http://schemas.openxmlformats.org/officeDocument/2006/relationships/image" Target="../../clipboard/media/image1.png"/><Relationship Id="rId7" Type="http://schemas.openxmlformats.org/officeDocument/2006/relationships/image" Target="../../clipboard/media/image5.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clipboard/media/image4.png"/><Relationship Id="rId11" Type="http://schemas.openxmlformats.org/officeDocument/2006/relationships/image" Target="../../clipboard/media/image9.png"/><Relationship Id="rId5" Type="http://schemas.openxmlformats.org/officeDocument/2006/relationships/image" Target="../../clipboard/media/image3.png"/><Relationship Id="rId10" Type="http://schemas.openxmlformats.org/officeDocument/2006/relationships/image" Target="../../clipboard/media/image8.png"/><Relationship Id="rId4" Type="http://schemas.openxmlformats.org/officeDocument/2006/relationships/image" Target="../../clipboard/media/image2.png"/><Relationship Id="rId9" Type="http://schemas.openxmlformats.org/officeDocument/2006/relationships/image" Target="../../clipboard/media/image7.png"/></Relationships>
</file>

<file path=ppt/slides/_rels/slide198.xml.rels><?xml version="1.0" encoding="UTF-8" standalone="yes"?>
<Relationships xmlns="http://schemas.openxmlformats.org/package/2006/relationships"><Relationship Id="rId2" Type="http://schemas.openxmlformats.org/officeDocument/2006/relationships/image" Target="../media/image1500.png"/><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3" Type="http://schemas.openxmlformats.org/officeDocument/2006/relationships/image" Target="../media/image2670.png"/><Relationship Id="rId2" Type="http://schemas.openxmlformats.org/officeDocument/2006/relationships/image" Target="../media/image2661.png"/><Relationship Id="rId1" Type="http://schemas.openxmlformats.org/officeDocument/2006/relationships/slideLayout" Target="../slideLayouts/slideLayout1.xml"/><Relationship Id="rId4" Type="http://schemas.openxmlformats.org/officeDocument/2006/relationships/image" Target="../media/image2681.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3" Type="http://schemas.openxmlformats.org/officeDocument/2006/relationships/image" Target="../media/image1460.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471.png"/><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3" Type="http://schemas.openxmlformats.org/officeDocument/2006/relationships/image" Target="../media/image1491.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3" Type="http://schemas.openxmlformats.org/officeDocument/2006/relationships/image" Target="../media/image2680.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3" Type="http://schemas.openxmlformats.org/officeDocument/2006/relationships/image" Target="../media/image1630.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1541.png"/></Relationships>
</file>

<file path=ppt/slides/_rels/slide22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1.xml"/><Relationship Id="rId5" Type="http://schemas.openxmlformats.org/officeDocument/2006/relationships/image" Target="../media/image165.png"/><Relationship Id="rId4" Type="http://schemas.openxmlformats.org/officeDocument/2006/relationships/image" Target="../media/image164.png"/></Relationships>
</file>

<file path=ppt/slides/_rels/slide23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69.png"/><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1.xml"/><Relationship Id="rId5" Type="http://schemas.openxmlformats.org/officeDocument/2006/relationships/image" Target="../media/image1640.png"/></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1.xml"/><Relationship Id="rId5" Type="http://schemas.openxmlformats.org/officeDocument/2006/relationships/image" Target="../media/image176.png"/><Relationship Id="rId4" Type="http://schemas.openxmlformats.org/officeDocument/2006/relationships/image" Target="../media/image175.png"/></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1.xml"/><Relationship Id="rId5" Type="http://schemas.openxmlformats.org/officeDocument/2006/relationships/image" Target="../media/image181.png"/><Relationship Id="rId4" Type="http://schemas.openxmlformats.org/officeDocument/2006/relationships/image" Target="../media/image179.png"/></Relationships>
</file>

<file path=ppt/slides/_rels/slide241.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1.xml"/><Relationship Id="rId4" Type="http://schemas.openxmlformats.org/officeDocument/2006/relationships/image" Target="../media/image1810.png"/></Relationships>
</file>

<file path=ppt/slides/_rels/slide242.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1.xml"/><Relationship Id="rId5" Type="http://schemas.openxmlformats.org/officeDocument/2006/relationships/image" Target="../media/image189.png"/><Relationship Id="rId4" Type="http://schemas.openxmlformats.org/officeDocument/2006/relationships/image" Target="../media/image188.png"/></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3" Type="http://schemas.openxmlformats.org/officeDocument/2006/relationships/image" Target="../media/image192.png"/><Relationship Id="rId7" Type="http://schemas.openxmlformats.org/officeDocument/2006/relationships/image" Target="../media/image196.png"/><Relationship Id="rId2" Type="http://schemas.openxmlformats.org/officeDocument/2006/relationships/image" Target="../media/image191.png"/><Relationship Id="rId1" Type="http://schemas.openxmlformats.org/officeDocument/2006/relationships/slideLayout" Target="../slideLayouts/slideLayout1.xml"/><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193.png"/></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3190.png"/><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3" Type="http://schemas.openxmlformats.org/officeDocument/2006/relationships/image" Target="../media/image317.png"/><Relationship Id="rId2" Type="http://schemas.openxmlformats.org/officeDocument/2006/relationships/hyperlink" Target="https://doi.org/10.1016/j.nima.2013.05.134" TargetMode="External"/><Relationship Id="rId1" Type="http://schemas.openxmlformats.org/officeDocument/2006/relationships/slideLayout" Target="../slideLayouts/slideLayout1.xml"/><Relationship Id="rId5" Type="http://schemas.openxmlformats.org/officeDocument/2006/relationships/image" Target="../media/image204.png"/><Relationship Id="rId4" Type="http://schemas.openxmlformats.org/officeDocument/2006/relationships/image" Target="../media/image203.png"/></Relationships>
</file>

<file path=ppt/slides/_rels/slide266.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1.xml"/><Relationship Id="rId5" Type="http://schemas.openxmlformats.org/officeDocument/2006/relationships/image" Target="../media/image215.png"/><Relationship Id="rId4" Type="http://schemas.openxmlformats.org/officeDocument/2006/relationships/image" Target="../media/image214.png"/></Relationships>
</file>

<file path=ppt/slides/_rels/slide271.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image" Target="../media/image216.png"/><Relationship Id="rId1" Type="http://schemas.openxmlformats.org/officeDocument/2006/relationships/slideLayout" Target="../slideLayouts/slideLayout1.xml"/><Relationship Id="rId6" Type="http://schemas.openxmlformats.org/officeDocument/2006/relationships/image" Target="../media/image221.png"/><Relationship Id="rId5" Type="http://schemas.openxmlformats.org/officeDocument/2006/relationships/image" Target="../media/image219.png"/><Relationship Id="rId4" Type="http://schemas.openxmlformats.org/officeDocument/2006/relationships/image" Target="../media/image218.png"/></Relationships>
</file>

<file path=ppt/slides/_rels/slide272.xml.rels><?xml version="1.0" encoding="UTF-8" standalone="yes"?>
<Relationships xmlns="http://schemas.openxmlformats.org/package/2006/relationships"><Relationship Id="rId8" Type="http://schemas.openxmlformats.org/officeDocument/2006/relationships/image" Target="../media/image3150.png"/><Relationship Id="rId3" Type="http://schemas.openxmlformats.org/officeDocument/2006/relationships/image" Target="../media/image3090.png"/><Relationship Id="rId7" Type="http://schemas.openxmlformats.org/officeDocument/2006/relationships/image" Target="../media/image444.png"/><Relationship Id="rId2" Type="http://schemas.openxmlformats.org/officeDocument/2006/relationships/image" Target="../media/image3080.png"/><Relationship Id="rId1" Type="http://schemas.openxmlformats.org/officeDocument/2006/relationships/slideLayout" Target="../slideLayouts/slideLayout1.xml"/><Relationship Id="rId6" Type="http://schemas.openxmlformats.org/officeDocument/2006/relationships/image" Target="../media/image3140.png"/><Relationship Id="rId5" Type="http://schemas.openxmlformats.org/officeDocument/2006/relationships/image" Target="../media/image3130.png"/><Relationship Id="rId4" Type="http://schemas.openxmlformats.org/officeDocument/2006/relationships/image" Target="../media/image3120.png"/><Relationship Id="rId9" Type="http://schemas.openxmlformats.org/officeDocument/2006/relationships/image" Target="../media/image446.png"/></Relationships>
</file>

<file path=ppt/slides/_rels/slide273.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23.png"/><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3" Type="http://schemas.openxmlformats.org/officeDocument/2006/relationships/image" Target="../media/image226.jpg"/><Relationship Id="rId2" Type="http://schemas.openxmlformats.org/officeDocument/2006/relationships/image" Target="../media/image225.png"/><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image" Target="../media/image198.png"/><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image" Target="../media/image228.png"/><Relationship Id="rId1" Type="http://schemas.openxmlformats.org/officeDocument/2006/relationships/slideLayout" Target="../slideLayouts/slideLayout1.xml"/><Relationship Id="rId5" Type="http://schemas.openxmlformats.org/officeDocument/2006/relationships/image" Target="../media/image231.png"/><Relationship Id="rId4" Type="http://schemas.openxmlformats.org/officeDocument/2006/relationships/image" Target="../media/image230.png"/></Relationships>
</file>

<file path=ppt/slides/_rels/slide283.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image" Target="../media/image232.png"/><Relationship Id="rId1" Type="http://schemas.openxmlformats.org/officeDocument/2006/relationships/slideLayout" Target="../slideLayouts/slideLayout1.xml"/><Relationship Id="rId5" Type="http://schemas.openxmlformats.org/officeDocument/2006/relationships/image" Target="../media/image235.png"/><Relationship Id="rId4" Type="http://schemas.openxmlformats.org/officeDocument/2006/relationships/image" Target="../media/image234.png"/></Relationships>
</file>

<file path=ppt/slides/_rels/slide284.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image" Target="../media/image236.png"/><Relationship Id="rId1" Type="http://schemas.openxmlformats.org/officeDocument/2006/relationships/slideLayout" Target="../slideLayouts/slideLayout1.xml"/><Relationship Id="rId5" Type="http://schemas.openxmlformats.org/officeDocument/2006/relationships/image" Target="../media/image239.png"/><Relationship Id="rId4" Type="http://schemas.openxmlformats.org/officeDocument/2006/relationships/image" Target="../media/image238.png"/></Relationships>
</file>

<file path=ppt/slides/_rels/slide285.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2" Type="http://schemas.openxmlformats.org/officeDocument/2006/relationships/image" Target="../media/image244.png"/><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3" Type="http://schemas.openxmlformats.org/officeDocument/2006/relationships/image" Target="../media/image2390.png"/><Relationship Id="rId2" Type="http://schemas.openxmlformats.org/officeDocument/2006/relationships/image" Target="../media/image24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3.xml.rels><?xml version="1.0" encoding="UTF-8" standalone="yes"?>
<Relationships xmlns="http://schemas.openxmlformats.org/package/2006/relationships"><Relationship Id="rId2" Type="http://schemas.openxmlformats.org/officeDocument/2006/relationships/image" Target="../media/image247.png"/><Relationship Id="rId1" Type="http://schemas.openxmlformats.org/officeDocument/2006/relationships/slideLayout" Target="../slideLayouts/slideLayout1.xml"/></Relationships>
</file>

<file path=ppt/slides/_rels/slide294.xml.rels><?xml version="1.0" encoding="UTF-8" standalone="yes"?>
<Relationships xmlns="http://schemas.openxmlformats.org/package/2006/relationships"><Relationship Id="rId2" Type="http://schemas.openxmlformats.org/officeDocument/2006/relationships/image" Target="../media/image248.png"/><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1.xml"/></Relationships>
</file>

<file path=ppt/slides/_rels/slide296.xml.rels><?xml version="1.0" encoding="UTF-8" standalone="yes"?>
<Relationships xmlns="http://schemas.openxmlformats.org/package/2006/relationships"><Relationship Id="rId8" Type="http://schemas.openxmlformats.org/officeDocument/2006/relationships/image" Target="../media/image255.png"/><Relationship Id="rId3" Type="http://schemas.openxmlformats.org/officeDocument/2006/relationships/image" Target="../media/image250.png"/><Relationship Id="rId7" Type="http://schemas.openxmlformats.org/officeDocument/2006/relationships/image" Target="../media/image254.png"/><Relationship Id="rId2" Type="http://schemas.openxmlformats.org/officeDocument/2006/relationships/image" Target="../media/image2490.png"/><Relationship Id="rId1" Type="http://schemas.openxmlformats.org/officeDocument/2006/relationships/slideLayout" Target="../slideLayouts/slideLayout1.xml"/><Relationship Id="rId6" Type="http://schemas.openxmlformats.org/officeDocument/2006/relationships/image" Target="../media/image253.png"/><Relationship Id="rId5" Type="http://schemas.openxmlformats.org/officeDocument/2006/relationships/image" Target="../media/image252.png"/><Relationship Id="rId10" Type="http://schemas.openxmlformats.org/officeDocument/2006/relationships/image" Target="../media/image257.png"/><Relationship Id="rId4" Type="http://schemas.openxmlformats.org/officeDocument/2006/relationships/image" Target="../media/image251.png"/><Relationship Id="rId9" Type="http://schemas.openxmlformats.org/officeDocument/2006/relationships/image" Target="../media/image256.png"/></Relationships>
</file>

<file path=ppt/slides/_rels/slide297.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image" Target="../media/image258.png"/><Relationship Id="rId1" Type="http://schemas.openxmlformats.org/officeDocument/2006/relationships/slideLayout" Target="../slideLayouts/slideLayout1.xml"/><Relationship Id="rId6" Type="http://schemas.openxmlformats.org/officeDocument/2006/relationships/image" Target="../media/image262.png"/><Relationship Id="rId5" Type="http://schemas.openxmlformats.org/officeDocument/2006/relationships/image" Target="../media/image261.png"/><Relationship Id="rId4" Type="http://schemas.openxmlformats.org/officeDocument/2006/relationships/image" Target="../media/image260.png"/></Relationships>
</file>

<file path=ppt/slides/_rels/slide298.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image" Target="../media/image263.png"/><Relationship Id="rId1" Type="http://schemas.openxmlformats.org/officeDocument/2006/relationships/slideLayout" Target="../slideLayouts/slideLayout1.xml"/><Relationship Id="rId6" Type="http://schemas.openxmlformats.org/officeDocument/2006/relationships/image" Target="../media/image267.png"/><Relationship Id="rId5" Type="http://schemas.openxmlformats.org/officeDocument/2006/relationships/image" Target="../media/image266.png"/><Relationship Id="rId4" Type="http://schemas.openxmlformats.org/officeDocument/2006/relationships/image" Target="../media/image265.png"/></Relationships>
</file>

<file path=ppt/slides/_rels/slide299.xml.rels><?xml version="1.0" encoding="UTF-8" standalone="yes"?>
<Relationships xmlns="http://schemas.openxmlformats.org/package/2006/relationships"><Relationship Id="rId2" Type="http://schemas.openxmlformats.org/officeDocument/2006/relationships/image" Target="../media/image26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1.xml"/></Relationships>
</file>

<file path=ppt/slides/_rels/slide301.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3.xml.rels><?xml version="1.0" encoding="UTF-8" standalone="yes"?>
<Relationships xmlns="http://schemas.openxmlformats.org/package/2006/relationships"><Relationship Id="rId2" Type="http://schemas.openxmlformats.org/officeDocument/2006/relationships/hyperlink" Target="https://wikihost.nscl.msu.edu/pxct/lib/exe/fetch.php?media=doppler_broadening_for_e21062_20240830.pptx" TargetMode="External"/><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image" Target="../media/image272.png"/><Relationship Id="rId1" Type="http://schemas.openxmlformats.org/officeDocument/2006/relationships/slideLayout" Target="../slideLayouts/slideLayout1.xml"/></Relationships>
</file>

<file path=ppt/slides/_rels/slide306.xml.rels><?xml version="1.0" encoding="UTF-8" standalone="yes"?>
<Relationships xmlns="http://schemas.openxmlformats.org/package/2006/relationships"><Relationship Id="rId2" Type="http://schemas.openxmlformats.org/officeDocument/2006/relationships/image" Target="../media/image275.png"/><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image" Target="../media/image277.png"/><Relationship Id="rId1" Type="http://schemas.openxmlformats.org/officeDocument/2006/relationships/slideLayout" Target="../slideLayouts/slideLayout1.xml"/><Relationship Id="rId4" Type="http://schemas.openxmlformats.org/officeDocument/2006/relationships/image" Target="../media/image280.png"/></Relationships>
</file>

<file path=ppt/slides/_rels/slide309.xml.rels><?xml version="1.0" encoding="UTF-8" standalone="yes"?>
<Relationships xmlns="http://schemas.openxmlformats.org/package/2006/relationships"><Relationship Id="rId3" Type="http://schemas.openxmlformats.org/officeDocument/2006/relationships/image" Target="../media/image282.png"/><Relationship Id="rId2" Type="http://schemas.openxmlformats.org/officeDocument/2006/relationships/image" Target="../media/image28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10.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image" Target="../media/image283.png"/><Relationship Id="rId1" Type="http://schemas.openxmlformats.org/officeDocument/2006/relationships/slideLayout" Target="../slideLayouts/slideLayout1.xml"/></Relationships>
</file>

<file path=ppt/slides/_rels/slide311.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286.png"/></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160.png"/><Relationship Id="rId7" Type="http://schemas.openxmlformats.org/officeDocument/2006/relationships/image" Target="../media/image20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90.png"/><Relationship Id="rId5" Type="http://schemas.openxmlformats.org/officeDocument/2006/relationships/image" Target="../media/image180.png"/><Relationship Id="rId4" Type="http://schemas.openxmlformats.org/officeDocument/2006/relationships/image" Target="../media/image170.png"/><Relationship Id="rId9" Type="http://schemas.openxmlformats.org/officeDocument/2006/relationships/image" Target="../media/image220.png"/></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 Id="rId5" Type="http://schemas.openxmlformats.org/officeDocument/2006/relationships/image" Target="../media/image55.png"/><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40.png"/><Relationship Id="rId5" Type="http://schemas.openxmlformats.org/officeDocument/2006/relationships/image" Target="../media/image330.png"/><Relationship Id="rId4" Type="http://schemas.openxmlformats.org/officeDocument/2006/relationships/image" Target="../media/image320.png"/></Relationships>
</file>

<file path=ppt/slides/_rels/slide47.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80.png"/><Relationship Id="rId5" Type="http://schemas.openxmlformats.org/officeDocument/2006/relationships/image" Target="../media/image370.png"/><Relationship Id="rId4" Type="http://schemas.openxmlformats.org/officeDocument/2006/relationships/image" Target="../media/image360.png"/></Relationships>
</file>

<file path=ppt/slides/_rels/slide48.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80.png"/><Relationship Id="rId5" Type="http://schemas.openxmlformats.org/officeDocument/2006/relationships/image" Target="../media/image370.png"/><Relationship Id="rId4" Type="http://schemas.openxmlformats.org/officeDocument/2006/relationships/image" Target="../media/image360.png"/></Relationships>
</file>

<file path=ppt/slides/_rels/slide4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2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50.png"/><Relationship Id="rId5" Type="http://schemas.openxmlformats.org/officeDocument/2006/relationships/image" Target="../media/image440.png"/><Relationship Id="rId4" Type="http://schemas.openxmlformats.org/officeDocument/2006/relationships/image" Target="../media/image430.png"/></Relationships>
</file>

<file path=ppt/slides/_rels/slide55.xml.rels><?xml version="1.0" encoding="UTF-8" standalone="yes"?>
<Relationships xmlns="http://schemas.openxmlformats.org/package/2006/relationships"><Relationship Id="rId3" Type="http://schemas.openxmlformats.org/officeDocument/2006/relationships/image" Target="../media/image1100.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11.png"/><Relationship Id="rId4" Type="http://schemas.openxmlformats.org/officeDocument/2006/relationships/image" Target="../media/image211.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1100.png"/><Relationship Id="rId1" Type="http://schemas.openxmlformats.org/officeDocument/2006/relationships/slideLayout" Target="../slideLayouts/slideLayout1.xml"/><Relationship Id="rId5" Type="http://schemas.openxmlformats.org/officeDocument/2006/relationships/image" Target="../media/image510.png"/><Relationship Id="rId4" Type="http://schemas.openxmlformats.org/officeDocument/2006/relationships/image" Target="../media/image410.png"/></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xml"/><Relationship Id="rId4" Type="http://schemas.openxmlformats.org/officeDocument/2006/relationships/image" Target="../media/image67.png"/></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 Id="rId5" Type="http://schemas.openxmlformats.org/officeDocument/2006/relationships/image" Target="../media/image70.png"/><Relationship Id="rId4" Type="http://schemas.openxmlformats.org/officeDocument/2006/relationships/image" Target="../media/image67.png"/></Relationships>
</file>

<file path=ppt/slides/_rels/slide6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xml"/><Relationship Id="rId5" Type="http://schemas.openxmlformats.org/officeDocument/2006/relationships/image" Target="../media/image80.png"/><Relationship Id="rId4" Type="http://schemas.openxmlformats.org/officeDocument/2006/relationships/image" Target="../media/image79.png"/></Relationships>
</file>

<file path=ppt/slides/_rels/slide7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xml"/><Relationship Id="rId4" Type="http://schemas.openxmlformats.org/officeDocument/2006/relationships/image" Target="../media/image83.png"/></Relationships>
</file>

<file path=ppt/slides/_rels/slide7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xml"/><Relationship Id="rId4" Type="http://schemas.openxmlformats.org/officeDocument/2006/relationships/image" Target="../media/image8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79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0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1920.png"/><Relationship Id="rId2" Type="http://schemas.openxmlformats.org/officeDocument/2006/relationships/image" Target="../media/image94.png"/><Relationship Id="rId1" Type="http://schemas.openxmlformats.org/officeDocument/2006/relationships/slideLayout" Target="../slideLayouts/slideLayout1.xml"/><Relationship Id="rId4" Type="http://schemas.openxmlformats.org/officeDocument/2006/relationships/image" Target="../media/image1930.png"/></Relationships>
</file>

<file path=ppt/slides/_rels/slide9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AB38EB23-5896-479D-A148-BF0AF9D2404D}"/>
              </a:ext>
            </a:extLst>
          </p:cNvPr>
          <p:cNvGraphicFramePr>
            <a:graphicFrameLocks noGrp="1"/>
          </p:cNvGraphicFramePr>
          <p:nvPr>
            <p:ph idx="1"/>
          </p:nvPr>
        </p:nvGraphicFramePr>
        <p:xfrm>
          <a:off x="76200" y="1066799"/>
          <a:ext cx="8991600" cy="4682650"/>
        </p:xfrm>
        <a:graphic>
          <a:graphicData uri="http://schemas.openxmlformats.org/drawingml/2006/table">
            <a:tbl>
              <a:tblPr firstRow="1" bandRow="1">
                <a:tableStyleId>{5940675A-B579-460E-94D1-54222C63F5DA}</a:tableStyleId>
              </a:tblPr>
              <a:tblGrid>
                <a:gridCol w="2027903">
                  <a:extLst>
                    <a:ext uri="{9D8B030D-6E8A-4147-A177-3AD203B41FA5}">
                      <a16:colId xmlns:a16="http://schemas.microsoft.com/office/drawing/2014/main" val="4008292569"/>
                    </a:ext>
                  </a:extLst>
                </a:gridCol>
                <a:gridCol w="6963697">
                  <a:extLst>
                    <a:ext uri="{9D8B030D-6E8A-4147-A177-3AD203B41FA5}">
                      <a16:colId xmlns:a16="http://schemas.microsoft.com/office/drawing/2014/main" val="365749151"/>
                    </a:ext>
                  </a:extLst>
                </a:gridCol>
              </a:tblGrid>
              <a:tr h="468265">
                <a:tc>
                  <a:txBody>
                    <a:bodyPr/>
                    <a:lstStyle/>
                    <a:p>
                      <a:r>
                        <a:rPr lang="en-US" dirty="0">
                          <a:latin typeface="Cambria" panose="02040503050406030204" pitchFamily="18" charset="0"/>
                          <a:ea typeface="Cambria" panose="02040503050406030204" pitchFamily="18" charset="0"/>
                        </a:rPr>
                        <a:t>Decay</a:t>
                      </a:r>
                    </a:p>
                  </a:txBody>
                  <a:tcPr anchor="ctr">
                    <a:noFill/>
                  </a:tcPr>
                </a:tc>
                <a:tc>
                  <a:txBody>
                    <a:bodyPr/>
                    <a:lstStyle/>
                    <a:p>
                      <a:r>
                        <a:rPr lang="en-US" dirty="0">
                          <a:latin typeface="Cambria" panose="02040503050406030204" pitchFamily="18" charset="0"/>
                          <a:ea typeface="Cambria" panose="02040503050406030204" pitchFamily="18" charset="0"/>
                        </a:rPr>
                        <a:t>Publication</a:t>
                      </a:r>
                    </a:p>
                  </a:txBody>
                  <a:tcPr anchor="ctr">
                    <a:noFill/>
                  </a:tcPr>
                </a:tc>
                <a:extLst>
                  <a:ext uri="{0D108BD9-81ED-4DB2-BD59-A6C34878D82A}">
                    <a16:rowId xmlns:a16="http://schemas.microsoft.com/office/drawing/2014/main" val="3892688254"/>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11</a:t>
                      </a:r>
                      <a:r>
                        <a:rPr lang="en-US" altLang="zh-CN" sz="1800" kern="1200" dirty="0">
                          <a:solidFill>
                            <a:srgbClr val="002060"/>
                          </a:solidFill>
                          <a:latin typeface="Cambria" panose="02040503050406030204" pitchFamily="18" charset="0"/>
                          <a:ea typeface="Cambria" panose="02040503050406030204" pitchFamily="18" charset="0"/>
                          <a:cs typeface="+mn-cs"/>
                        </a:rPr>
                        <a:t>Li(</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l-GR" altLang="zh-CN" sz="1800" kern="1200" baseline="30000" dirty="0">
                          <a:solidFill>
                            <a:srgbClr val="002060"/>
                          </a:solidFill>
                          <a:latin typeface="Cambria" panose="02040503050406030204" pitchFamily="18" charset="0"/>
                          <a:ea typeface="Cambria" panose="02040503050406030204" pitchFamily="18" charset="0"/>
                          <a:cs typeface="+mn-cs"/>
                        </a:rPr>
                        <a:t>10</a:t>
                      </a:r>
                      <a:r>
                        <a:rPr lang="en-US" altLang="zh-CN" sz="1800" kern="1200" dirty="0">
                          <a:solidFill>
                            <a:srgbClr val="002060"/>
                          </a:solidFill>
                          <a:latin typeface="Cambria" panose="02040503050406030204" pitchFamily="18" charset="0"/>
                          <a:ea typeface="Cambria" panose="02040503050406030204" pitchFamily="18" charset="0"/>
                          <a:cs typeface="+mn-cs"/>
                        </a:rPr>
                        <a:t>Be</a:t>
                      </a:r>
                      <a:endParaRPr lang="en-US" dirty="0">
                        <a:latin typeface="Cambria" panose="02040503050406030204" pitchFamily="18" charset="0"/>
                        <a:ea typeface="Cambria" panose="02040503050406030204" pitchFamily="18" charset="0"/>
                      </a:endParaRPr>
                    </a:p>
                  </a:txBody>
                  <a:tcPr anchor="ctr">
                    <a:solidFill>
                      <a:srgbClr val="CCECFF"/>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H.O.U. Fynbo., Nucl. </a:t>
                      </a:r>
                      <a:r>
                        <a:rPr lang="en-US" altLang="zh-CN" sz="1800" kern="1200"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Instrum</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Methods Phys. Res. B 207, 275 (2003).</a:t>
                      </a:r>
                      <a:endParaRPr lang="en-US" dirty="0">
                        <a:latin typeface="Cambria" panose="02040503050406030204" pitchFamily="18" charset="0"/>
                        <a:ea typeface="Cambria" panose="02040503050406030204" pitchFamily="18" charset="0"/>
                      </a:endParaRPr>
                    </a:p>
                  </a:txBody>
                  <a:tcPr anchor="ctr">
                    <a:solidFill>
                      <a:srgbClr val="CCECFF"/>
                    </a:solidFill>
                  </a:tcPr>
                </a:tc>
                <a:extLst>
                  <a:ext uri="{0D108BD9-81ED-4DB2-BD59-A6C34878D82A}">
                    <a16:rowId xmlns:a16="http://schemas.microsoft.com/office/drawing/2014/main" val="2655865994"/>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11</a:t>
                      </a:r>
                      <a:r>
                        <a:rPr lang="en-US" altLang="zh-CN" sz="1800" kern="1200" dirty="0">
                          <a:solidFill>
                            <a:srgbClr val="002060"/>
                          </a:solidFill>
                          <a:latin typeface="Cambria" panose="02040503050406030204" pitchFamily="18" charset="0"/>
                          <a:ea typeface="Cambria" panose="02040503050406030204" pitchFamily="18" charset="0"/>
                          <a:cs typeface="+mn-cs"/>
                        </a:rPr>
                        <a:t>Li(</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l-GR" altLang="zh-CN" sz="1800" kern="1200" baseline="30000" dirty="0">
                          <a:solidFill>
                            <a:srgbClr val="002060"/>
                          </a:solidFill>
                          <a:latin typeface="Cambria" panose="02040503050406030204" pitchFamily="18" charset="0"/>
                          <a:ea typeface="Cambria" panose="02040503050406030204" pitchFamily="18" charset="0"/>
                          <a:cs typeface="+mn-cs"/>
                        </a:rPr>
                        <a:t>10</a:t>
                      </a:r>
                      <a:r>
                        <a:rPr lang="en-US" altLang="zh-CN" sz="1800" kern="1200" dirty="0">
                          <a:solidFill>
                            <a:srgbClr val="002060"/>
                          </a:solidFill>
                          <a:latin typeface="Cambria" panose="02040503050406030204" pitchFamily="18" charset="0"/>
                          <a:ea typeface="Cambria" panose="02040503050406030204" pitchFamily="18" charset="0"/>
                          <a:cs typeface="+mn-cs"/>
                        </a:rPr>
                        <a:t>Be</a:t>
                      </a:r>
                      <a:endParaRPr lang="en-US" dirty="0">
                        <a:latin typeface="Cambria" panose="02040503050406030204" pitchFamily="18" charset="0"/>
                        <a:ea typeface="Cambria" panose="02040503050406030204" pitchFamily="18" charset="0"/>
                      </a:endParaRPr>
                    </a:p>
                  </a:txBody>
                  <a:tcPr anchor="ctr">
                    <a:solidFill>
                      <a:srgbClr val="CCECFF"/>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H.O.U. Fynbo </a:t>
                      </a:r>
                      <a:r>
                        <a:rPr lang="en-US"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Nucl. Phys. A 736, 39 (2004).</a:t>
                      </a:r>
                      <a:endParaRPr lang="en-US" dirty="0">
                        <a:latin typeface="Cambria" panose="02040503050406030204" pitchFamily="18" charset="0"/>
                        <a:ea typeface="Cambria" panose="02040503050406030204" pitchFamily="18" charset="0"/>
                      </a:endParaRPr>
                    </a:p>
                  </a:txBody>
                  <a:tcPr anchor="ctr">
                    <a:solidFill>
                      <a:srgbClr val="CCECFF"/>
                    </a:solidFill>
                  </a:tcPr>
                </a:tc>
                <a:extLst>
                  <a:ext uri="{0D108BD9-81ED-4DB2-BD59-A6C34878D82A}">
                    <a16:rowId xmlns:a16="http://schemas.microsoft.com/office/drawing/2014/main" val="2433565090"/>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11</a:t>
                      </a:r>
                      <a:r>
                        <a:rPr lang="en-US" altLang="zh-CN" sz="1800" kern="1200" dirty="0">
                          <a:solidFill>
                            <a:srgbClr val="002060"/>
                          </a:solidFill>
                          <a:latin typeface="Cambria" panose="02040503050406030204" pitchFamily="18" charset="0"/>
                          <a:ea typeface="Cambria" panose="02040503050406030204" pitchFamily="18" charset="0"/>
                          <a:cs typeface="+mn-cs"/>
                        </a:rPr>
                        <a:t>Li(</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l-GR" altLang="zh-CN" sz="1800" kern="1200" baseline="30000" dirty="0">
                          <a:solidFill>
                            <a:srgbClr val="002060"/>
                          </a:solidFill>
                          <a:latin typeface="Cambria" panose="02040503050406030204" pitchFamily="18" charset="0"/>
                          <a:ea typeface="Cambria" panose="02040503050406030204" pitchFamily="18" charset="0"/>
                          <a:cs typeface="+mn-cs"/>
                        </a:rPr>
                        <a:t>10</a:t>
                      </a:r>
                      <a:r>
                        <a:rPr lang="en-US" altLang="zh-CN" sz="1800" kern="1200" dirty="0">
                          <a:solidFill>
                            <a:srgbClr val="002060"/>
                          </a:solidFill>
                          <a:latin typeface="Cambria" panose="02040503050406030204" pitchFamily="18" charset="0"/>
                          <a:ea typeface="Cambria" panose="02040503050406030204" pitchFamily="18" charset="0"/>
                          <a:cs typeface="+mn-cs"/>
                        </a:rPr>
                        <a:t>Be</a:t>
                      </a:r>
                      <a:endParaRPr lang="en-US" dirty="0">
                        <a:latin typeface="Cambria" panose="02040503050406030204" pitchFamily="18" charset="0"/>
                        <a:ea typeface="Cambria" panose="02040503050406030204" pitchFamily="18" charset="0"/>
                      </a:endParaRPr>
                    </a:p>
                  </a:txBody>
                  <a:tcPr anchor="ctr">
                    <a:solidFill>
                      <a:srgbClr val="CCECFF"/>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F. </a:t>
                      </a:r>
                      <a:r>
                        <a:rPr lang="en-US" altLang="zh-CN" sz="1800" kern="1200"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Sarazin</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Phys. Rev. C 70, 031302(R) (2004).</a:t>
                      </a:r>
                      <a:endParaRPr lang="en-US" dirty="0">
                        <a:latin typeface="Cambria" panose="02040503050406030204" pitchFamily="18" charset="0"/>
                        <a:ea typeface="Cambria" panose="02040503050406030204" pitchFamily="18" charset="0"/>
                      </a:endParaRPr>
                    </a:p>
                  </a:txBody>
                  <a:tcPr anchor="ctr">
                    <a:solidFill>
                      <a:srgbClr val="CCECFF"/>
                    </a:solidFill>
                  </a:tcPr>
                </a:tc>
                <a:extLst>
                  <a:ext uri="{0D108BD9-81ED-4DB2-BD59-A6C34878D82A}">
                    <a16:rowId xmlns:a16="http://schemas.microsoft.com/office/drawing/2014/main" val="4078304547"/>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11</a:t>
                      </a:r>
                      <a:r>
                        <a:rPr lang="en-US" altLang="zh-CN" sz="1800" kern="1200" dirty="0">
                          <a:solidFill>
                            <a:srgbClr val="002060"/>
                          </a:solidFill>
                          <a:latin typeface="Cambria" panose="02040503050406030204" pitchFamily="18" charset="0"/>
                          <a:ea typeface="Cambria" panose="02040503050406030204" pitchFamily="18" charset="0"/>
                          <a:cs typeface="+mn-cs"/>
                        </a:rPr>
                        <a:t>Li(</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l-GR" altLang="zh-CN" sz="1800" kern="1200" baseline="30000" dirty="0">
                          <a:solidFill>
                            <a:srgbClr val="002060"/>
                          </a:solidFill>
                          <a:latin typeface="Cambria" panose="02040503050406030204" pitchFamily="18" charset="0"/>
                          <a:ea typeface="Cambria" panose="02040503050406030204" pitchFamily="18" charset="0"/>
                          <a:cs typeface="+mn-cs"/>
                        </a:rPr>
                        <a:t>10</a:t>
                      </a:r>
                      <a:r>
                        <a:rPr lang="en-US" altLang="zh-CN" sz="1800" kern="1200" dirty="0">
                          <a:solidFill>
                            <a:srgbClr val="002060"/>
                          </a:solidFill>
                          <a:latin typeface="Cambria" panose="02040503050406030204" pitchFamily="18" charset="0"/>
                          <a:ea typeface="Cambria" panose="02040503050406030204" pitchFamily="18" charset="0"/>
                          <a:cs typeface="+mn-cs"/>
                        </a:rPr>
                        <a:t>Be</a:t>
                      </a:r>
                      <a:endParaRPr lang="en-US" dirty="0">
                        <a:latin typeface="Cambria" panose="02040503050406030204" pitchFamily="18" charset="0"/>
                        <a:ea typeface="Cambria" panose="02040503050406030204" pitchFamily="18" charset="0"/>
                      </a:endParaRPr>
                    </a:p>
                  </a:txBody>
                  <a:tcPr anchor="ctr">
                    <a:solidFill>
                      <a:srgbClr val="CCECFF"/>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C. M. Mattoon </a:t>
                      </a:r>
                      <a:r>
                        <a:rPr lang="en-US"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Phys. Rev. C 80, 034318 (2009).</a:t>
                      </a:r>
                      <a:endParaRPr lang="en-US" dirty="0">
                        <a:latin typeface="Cambria" panose="02040503050406030204" pitchFamily="18" charset="0"/>
                        <a:ea typeface="Cambria" panose="02040503050406030204" pitchFamily="18" charset="0"/>
                      </a:endParaRPr>
                    </a:p>
                  </a:txBody>
                  <a:tcPr anchor="ctr">
                    <a:solidFill>
                      <a:srgbClr val="CCECFF"/>
                    </a:solidFill>
                  </a:tcPr>
                </a:tc>
                <a:extLst>
                  <a:ext uri="{0D108BD9-81ED-4DB2-BD59-A6C34878D82A}">
                    <a16:rowId xmlns:a16="http://schemas.microsoft.com/office/drawing/2014/main" val="3509931151"/>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26</a:t>
                      </a:r>
                      <a:r>
                        <a:rPr lang="en-US" altLang="zh-CN" sz="1800" kern="1200" dirty="0">
                          <a:solidFill>
                            <a:srgbClr val="002060"/>
                          </a:solidFill>
                          <a:latin typeface="Cambria" panose="02040503050406030204" pitchFamily="18" charset="0"/>
                          <a:ea typeface="Cambria" panose="02040503050406030204" pitchFamily="18" charset="0"/>
                          <a:cs typeface="+mn-cs"/>
                        </a:rPr>
                        <a:t>P(</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p</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n-US" altLang="zh-CN" sz="1800" kern="1200" baseline="30000" dirty="0">
                          <a:solidFill>
                            <a:srgbClr val="002060"/>
                          </a:solidFill>
                          <a:latin typeface="Cambria" panose="02040503050406030204" pitchFamily="18" charset="0"/>
                          <a:ea typeface="Cambria" panose="02040503050406030204" pitchFamily="18" charset="0"/>
                          <a:cs typeface="+mn-cs"/>
                        </a:rPr>
                        <a:t>25</a:t>
                      </a:r>
                      <a:r>
                        <a:rPr lang="en-US" altLang="zh-CN" sz="1800" kern="1200" dirty="0">
                          <a:solidFill>
                            <a:srgbClr val="002060"/>
                          </a:solidFill>
                          <a:latin typeface="Cambria" panose="02040503050406030204" pitchFamily="18" charset="0"/>
                          <a:ea typeface="Cambria" panose="02040503050406030204" pitchFamily="18" charset="0"/>
                          <a:cs typeface="+mn-cs"/>
                        </a:rPr>
                        <a:t>Al</a:t>
                      </a:r>
                      <a:endParaRPr lang="en-US" dirty="0">
                        <a:latin typeface="Cambria" panose="02040503050406030204" pitchFamily="18" charset="0"/>
                        <a:ea typeface="Cambria" panose="02040503050406030204" pitchFamily="18" charset="0"/>
                      </a:endParaRPr>
                    </a:p>
                  </a:txBody>
                  <a:tcPr anchor="ctr">
                    <a:solidFill>
                      <a:srgbClr val="FFCCCC"/>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S. B. Schwartz </a:t>
                      </a:r>
                      <a:r>
                        <a:rPr lang="en-US"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Phys. Rev. C 92, 031302(R) (2015).</a:t>
                      </a:r>
                      <a:endParaRPr lang="en-US" dirty="0">
                        <a:latin typeface="Cambria" panose="02040503050406030204" pitchFamily="18" charset="0"/>
                        <a:ea typeface="Cambria" panose="02040503050406030204" pitchFamily="18" charset="0"/>
                      </a:endParaRPr>
                    </a:p>
                  </a:txBody>
                  <a:tcPr anchor="ctr">
                    <a:solidFill>
                      <a:srgbClr val="FFCCCC"/>
                    </a:solidFill>
                  </a:tcPr>
                </a:tc>
                <a:extLst>
                  <a:ext uri="{0D108BD9-81ED-4DB2-BD59-A6C34878D82A}">
                    <a16:rowId xmlns:a16="http://schemas.microsoft.com/office/drawing/2014/main" val="551974172"/>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20</a:t>
                      </a:r>
                      <a:r>
                        <a:rPr lang="en-US" altLang="zh-CN" sz="1800" kern="1200" dirty="0">
                          <a:solidFill>
                            <a:srgbClr val="002060"/>
                          </a:solidFill>
                          <a:latin typeface="Cambria" panose="02040503050406030204" pitchFamily="18" charset="0"/>
                          <a:ea typeface="Cambria" panose="02040503050406030204" pitchFamily="18" charset="0"/>
                          <a:cs typeface="+mn-cs"/>
                        </a:rPr>
                        <a:t>Mg(</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p</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l-GR" altLang="zh-CN" sz="1800" kern="1200" baseline="30000" dirty="0">
                          <a:solidFill>
                            <a:srgbClr val="002060"/>
                          </a:solidFill>
                          <a:latin typeface="Cambria" panose="02040503050406030204" pitchFamily="18" charset="0"/>
                          <a:ea typeface="Cambria" panose="02040503050406030204" pitchFamily="18" charset="0"/>
                          <a:cs typeface="+mn-cs"/>
                        </a:rPr>
                        <a:t>19</a:t>
                      </a:r>
                      <a:r>
                        <a:rPr lang="en-US" altLang="zh-CN" sz="1800" kern="1200" dirty="0">
                          <a:solidFill>
                            <a:srgbClr val="002060"/>
                          </a:solidFill>
                          <a:latin typeface="Cambria" panose="02040503050406030204" pitchFamily="18" charset="0"/>
                          <a:ea typeface="Cambria" panose="02040503050406030204" pitchFamily="18" charset="0"/>
                          <a:cs typeface="+mn-cs"/>
                        </a:rPr>
                        <a:t>Ne</a:t>
                      </a:r>
                      <a:endParaRPr lang="en-US" dirty="0">
                        <a:latin typeface="Cambria" panose="02040503050406030204" pitchFamily="18" charset="0"/>
                        <a:ea typeface="Cambria" panose="02040503050406030204" pitchFamily="18" charset="0"/>
                      </a:endParaRPr>
                    </a:p>
                  </a:txBody>
                  <a:tcPr anchor="ctr">
                    <a:solidFill>
                      <a:srgbClr val="FFCCCC"/>
                    </a:solidFill>
                  </a:tcPr>
                </a:tc>
                <a:tc>
                  <a:txBody>
                    <a:bodyPr/>
                    <a:lstStyle/>
                    <a:p>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B. E. Glassman </a:t>
                      </a:r>
                      <a:r>
                        <a:rPr lang="en-US"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Phys. Rev. C 99, 065801 (2019).</a:t>
                      </a:r>
                      <a:endParaRPr lang="en-US" dirty="0">
                        <a:latin typeface="Cambria" panose="02040503050406030204" pitchFamily="18" charset="0"/>
                        <a:ea typeface="Cambria" panose="02040503050406030204" pitchFamily="18" charset="0"/>
                      </a:endParaRPr>
                    </a:p>
                  </a:txBody>
                  <a:tcPr anchor="ctr">
                    <a:solidFill>
                      <a:srgbClr val="FFCCCC"/>
                    </a:solidFill>
                  </a:tcPr>
                </a:tc>
                <a:extLst>
                  <a:ext uri="{0D108BD9-81ED-4DB2-BD59-A6C34878D82A}">
                    <a16:rowId xmlns:a16="http://schemas.microsoft.com/office/drawing/2014/main" val="1175376531"/>
                  </a:ext>
                </a:extLst>
              </a:tr>
              <a:tr h="468265">
                <a:tc>
                  <a:txBody>
                    <a:bodyPr/>
                    <a:lstStyle/>
                    <a:p>
                      <a:r>
                        <a:rPr lang="en-US" altLang="zh-CN" sz="1800" kern="1200" baseline="30000" dirty="0">
                          <a:solidFill>
                            <a:srgbClr val="002060"/>
                          </a:solidFill>
                          <a:latin typeface="Cambria" panose="02040503050406030204" pitchFamily="18" charset="0"/>
                          <a:ea typeface="Cambria" panose="02040503050406030204" pitchFamily="18" charset="0"/>
                          <a:cs typeface="+mn-cs"/>
                        </a:rPr>
                        <a:t>25</a:t>
                      </a:r>
                      <a:r>
                        <a:rPr lang="en-US" altLang="zh-CN" sz="1800" kern="1200" dirty="0">
                          <a:solidFill>
                            <a:srgbClr val="002060"/>
                          </a:solidFill>
                          <a:latin typeface="Cambria" panose="02040503050406030204" pitchFamily="18" charset="0"/>
                          <a:ea typeface="Cambria" panose="02040503050406030204" pitchFamily="18" charset="0"/>
                          <a:cs typeface="+mn-cs"/>
                        </a:rPr>
                        <a:t>Si(</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p</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n-US" altLang="zh-CN" sz="1800" kern="1200" baseline="30000" dirty="0">
                          <a:solidFill>
                            <a:srgbClr val="002060"/>
                          </a:solidFill>
                          <a:latin typeface="Cambria" panose="02040503050406030204" pitchFamily="18" charset="0"/>
                          <a:ea typeface="Cambria" panose="02040503050406030204" pitchFamily="18" charset="0"/>
                          <a:cs typeface="+mn-cs"/>
                        </a:rPr>
                        <a:t>24</a:t>
                      </a:r>
                      <a:r>
                        <a:rPr lang="en-US" altLang="zh-CN" sz="1800" kern="1200" dirty="0">
                          <a:solidFill>
                            <a:srgbClr val="002060"/>
                          </a:solidFill>
                          <a:latin typeface="Cambria" panose="02040503050406030204" pitchFamily="18" charset="0"/>
                          <a:ea typeface="Cambria" panose="02040503050406030204" pitchFamily="18" charset="0"/>
                          <a:cs typeface="+mn-cs"/>
                        </a:rPr>
                        <a:t>Mg</a:t>
                      </a:r>
                      <a:endParaRPr lang="en-US" dirty="0">
                        <a:latin typeface="Cambria" panose="02040503050406030204" pitchFamily="18" charset="0"/>
                        <a:ea typeface="Cambria" panose="02040503050406030204" pitchFamily="18" charset="0"/>
                      </a:endParaRPr>
                    </a:p>
                  </a:txBody>
                  <a:tcPr anchor="ctr">
                    <a:solidFill>
                      <a:srgbClr val="FFCCCC"/>
                    </a:solidFill>
                  </a:tcPr>
                </a:tc>
                <a:tc>
                  <a:txBody>
                    <a:bodyPr/>
                    <a:lstStyle/>
                    <a:p>
                      <a:pPr marL="0" marR="0" lvl="0" indent="0" algn="l" defTabSz="914074" rtl="0" eaLnBrk="1" fontAlgn="auto" latinLnBrk="0" hangingPunct="1">
                        <a:lnSpc>
                          <a:spcPct val="100000"/>
                        </a:lnSpc>
                        <a:spcBef>
                          <a:spcPts val="0"/>
                        </a:spcBef>
                        <a:spcAft>
                          <a:spcPts val="0"/>
                        </a:spcAft>
                        <a:buClrTx/>
                        <a:buSzTx/>
                        <a:buFontTx/>
                        <a:buNone/>
                        <a:tabLst/>
                        <a:defRPr/>
                      </a:pP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L. </a:t>
                      </a:r>
                      <a:r>
                        <a:rPr lang="da-DK"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J. Sun </a:t>
                      </a:r>
                      <a:r>
                        <a:rPr lang="da-DK" altLang="zh-CN" sz="1800" i="1"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et al</a:t>
                      </a:r>
                      <a:r>
                        <a:rPr lang="da-DK"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Phys. Rev. C 103, 014322 (2021</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a:t>
                      </a:r>
                    </a:p>
                  </a:txBody>
                  <a:tcPr anchor="ctr">
                    <a:solidFill>
                      <a:srgbClr val="FFCCCC"/>
                    </a:solidFill>
                  </a:tcPr>
                </a:tc>
                <a:extLst>
                  <a:ext uri="{0D108BD9-81ED-4DB2-BD59-A6C34878D82A}">
                    <a16:rowId xmlns:a16="http://schemas.microsoft.com/office/drawing/2014/main" val="404754194"/>
                  </a:ext>
                </a:extLst>
              </a:tr>
              <a:tr h="468265">
                <a:tc>
                  <a:txBody>
                    <a:bodyPr/>
                    <a:lstStyle/>
                    <a:p>
                      <a:pPr marL="0" marR="0" lvl="0" indent="0" algn="l" defTabSz="914074" rtl="0" eaLnBrk="1" fontAlgn="auto" latinLnBrk="0" hangingPunct="1">
                        <a:lnSpc>
                          <a:spcPct val="100000"/>
                        </a:lnSpc>
                        <a:spcBef>
                          <a:spcPts val="0"/>
                        </a:spcBef>
                        <a:spcAft>
                          <a:spcPts val="0"/>
                        </a:spcAft>
                        <a:buClrTx/>
                        <a:buSzTx/>
                        <a:buFontTx/>
                        <a:buNone/>
                        <a:tabLst/>
                        <a:defRPr/>
                      </a:pPr>
                      <a:r>
                        <a:rPr lang="en-US" altLang="zh-CN" sz="1800" kern="1200" baseline="30000" dirty="0">
                          <a:solidFill>
                            <a:srgbClr val="002060"/>
                          </a:solidFill>
                          <a:latin typeface="Cambria" panose="02040503050406030204" pitchFamily="18" charset="0"/>
                          <a:ea typeface="Cambria" panose="02040503050406030204" pitchFamily="18" charset="0"/>
                          <a:cs typeface="+mn-cs"/>
                        </a:rPr>
                        <a:t>8</a:t>
                      </a:r>
                      <a:r>
                        <a:rPr lang="en-US" altLang="zh-CN" sz="1800" kern="1200" dirty="0">
                          <a:solidFill>
                            <a:srgbClr val="002060"/>
                          </a:solidFill>
                          <a:latin typeface="Cambria" panose="02040503050406030204" pitchFamily="18" charset="0"/>
                          <a:ea typeface="Cambria" panose="02040503050406030204" pitchFamily="18" charset="0"/>
                          <a:cs typeface="+mn-cs"/>
                        </a:rPr>
                        <a:t>He(</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n-US" altLang="zh-CN" sz="1800" kern="1200" baseline="30000" dirty="0">
                          <a:solidFill>
                            <a:srgbClr val="002060"/>
                          </a:solidFill>
                          <a:latin typeface="Cambria" panose="02040503050406030204" pitchFamily="18" charset="0"/>
                          <a:ea typeface="Cambria" panose="02040503050406030204" pitchFamily="18" charset="0"/>
                          <a:cs typeface="+mn-cs"/>
                        </a:rPr>
                        <a:t>7</a:t>
                      </a:r>
                      <a:r>
                        <a:rPr lang="en-US" altLang="zh-CN" sz="1800" kern="1200" baseline="0" dirty="0">
                          <a:solidFill>
                            <a:srgbClr val="002060"/>
                          </a:solidFill>
                          <a:latin typeface="Cambria" panose="02040503050406030204" pitchFamily="18" charset="0"/>
                          <a:ea typeface="Cambria" panose="02040503050406030204" pitchFamily="18" charset="0"/>
                          <a:cs typeface="+mn-cs"/>
                        </a:rPr>
                        <a:t>Li</a:t>
                      </a:r>
                      <a:endParaRPr lang="en-US" baseline="0" dirty="0">
                        <a:latin typeface="Cambria" panose="02040503050406030204" pitchFamily="18" charset="0"/>
                        <a:ea typeface="Cambria" panose="02040503050406030204" pitchFamily="18" charset="0"/>
                      </a:endParaRPr>
                    </a:p>
                  </a:txBody>
                  <a:tcPr anchor="ctr">
                    <a:solidFill>
                      <a:srgbClr val="CCECFF"/>
                    </a:solidFill>
                  </a:tcPr>
                </a:tc>
                <a:tc>
                  <a:txBody>
                    <a:bodyPr/>
                    <a:lstStyle/>
                    <a:p>
                      <a:pPr marL="0" marR="0" lvl="0" indent="0" algn="l" defTabSz="914074" rtl="0" eaLnBrk="1" fontAlgn="auto" latinLnBrk="0" hangingPunct="1">
                        <a:lnSpc>
                          <a:spcPct val="100000"/>
                        </a:lnSpc>
                        <a:spcBef>
                          <a:spcPts val="0"/>
                        </a:spcBef>
                        <a:spcAft>
                          <a:spcPts val="0"/>
                        </a:spcAft>
                        <a:buClrTx/>
                        <a:buSzTx/>
                        <a:buFontTx/>
                        <a:buNone/>
                        <a:tabLst/>
                        <a:defRPr/>
                      </a:pP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M. H. </a:t>
                      </a:r>
                      <a:r>
                        <a:rPr lang="en-US" altLang="zh-CN" sz="1800" kern="1200"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Baattrup</a:t>
                      </a:r>
                      <a:r>
                        <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 Master’s Thesis, </a:t>
                      </a:r>
                      <a:r>
                        <a:rPr lang="nl-NL"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rPr>
                        <a:t>Aarhus University, Denmark, 2023.</a:t>
                      </a:r>
                      <a:endPar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txBody>
                  <a:tcPr anchor="ctr">
                    <a:solidFill>
                      <a:srgbClr val="CCECFF"/>
                    </a:solidFill>
                  </a:tcPr>
                </a:tc>
                <a:extLst>
                  <a:ext uri="{0D108BD9-81ED-4DB2-BD59-A6C34878D82A}">
                    <a16:rowId xmlns:a16="http://schemas.microsoft.com/office/drawing/2014/main" val="1210886396"/>
                  </a:ext>
                </a:extLst>
              </a:tr>
              <a:tr h="468265">
                <a:tc>
                  <a:txBody>
                    <a:bodyPr/>
                    <a:lstStyle/>
                    <a:p>
                      <a:pPr marL="0" marR="0" lvl="0" indent="0" algn="l" defTabSz="914074" rtl="0" eaLnBrk="1" fontAlgn="auto" latinLnBrk="0" hangingPunct="1">
                        <a:lnSpc>
                          <a:spcPct val="100000"/>
                        </a:lnSpc>
                        <a:spcBef>
                          <a:spcPts val="0"/>
                        </a:spcBef>
                        <a:spcAft>
                          <a:spcPts val="0"/>
                        </a:spcAft>
                        <a:buClrTx/>
                        <a:buSzTx/>
                        <a:buFontTx/>
                        <a:buNone/>
                        <a:tabLst/>
                        <a:defRPr/>
                      </a:pPr>
                      <a:r>
                        <a:rPr lang="en-US" altLang="zh-CN" sz="1800" kern="1200" baseline="30000" dirty="0">
                          <a:solidFill>
                            <a:srgbClr val="002060"/>
                          </a:solidFill>
                          <a:latin typeface="Cambria" panose="02040503050406030204" pitchFamily="18" charset="0"/>
                          <a:ea typeface="Cambria" panose="02040503050406030204" pitchFamily="18" charset="0"/>
                          <a:cs typeface="+mn-cs"/>
                        </a:rPr>
                        <a:t>43</a:t>
                      </a:r>
                      <a:r>
                        <a:rPr lang="en-US" altLang="zh-CN" sz="1800" kern="1200" dirty="0">
                          <a:solidFill>
                            <a:srgbClr val="002060"/>
                          </a:solidFill>
                          <a:latin typeface="Cambria" panose="02040503050406030204" pitchFamily="18" charset="0"/>
                          <a:ea typeface="Cambria" panose="02040503050406030204" pitchFamily="18" charset="0"/>
                          <a:cs typeface="+mn-cs"/>
                        </a:rPr>
                        <a:t>P(</a:t>
                      </a:r>
                      <a:r>
                        <a:rPr lang="el-GR" altLang="zh-CN" sz="1800" i="1" kern="1200" dirty="0">
                          <a:solidFill>
                            <a:srgbClr val="002060"/>
                          </a:solidFill>
                          <a:latin typeface="Cambria" panose="02040503050406030204" pitchFamily="18" charset="0"/>
                          <a:ea typeface="Cambria" panose="02040503050406030204" pitchFamily="18" charset="0"/>
                          <a:cs typeface="+mn-cs"/>
                        </a:rPr>
                        <a:t>β</a:t>
                      </a:r>
                      <a:r>
                        <a:rPr lang="en-US" altLang="zh-CN" sz="1800" i="1" kern="1200" dirty="0">
                          <a:solidFill>
                            <a:srgbClr val="002060"/>
                          </a:solidFill>
                          <a:latin typeface="Cambria" panose="02040503050406030204" pitchFamily="18" charset="0"/>
                          <a:ea typeface="Cambria" panose="02040503050406030204" pitchFamily="18" charset="0"/>
                          <a:cs typeface="+mn-cs"/>
                        </a:rPr>
                        <a:t>n</a:t>
                      </a:r>
                      <a:r>
                        <a:rPr lang="el-GR" altLang="zh-CN" sz="1800" i="1" kern="1200" dirty="0">
                          <a:solidFill>
                            <a:srgbClr val="002060"/>
                          </a:solidFill>
                          <a:latin typeface="Cambria" panose="02040503050406030204" pitchFamily="18" charset="0"/>
                          <a:ea typeface="Cambria" panose="02040503050406030204" pitchFamily="18" charset="0"/>
                          <a:cs typeface="+mn-cs"/>
                        </a:rPr>
                        <a:t>γ</a:t>
                      </a:r>
                      <a:r>
                        <a:rPr lang="el-GR" altLang="zh-CN" sz="1800" kern="1200" dirty="0">
                          <a:solidFill>
                            <a:srgbClr val="002060"/>
                          </a:solidFill>
                          <a:latin typeface="Cambria" panose="02040503050406030204" pitchFamily="18" charset="0"/>
                          <a:ea typeface="Cambria" panose="02040503050406030204" pitchFamily="18" charset="0"/>
                          <a:cs typeface="+mn-cs"/>
                        </a:rPr>
                        <a:t>)</a:t>
                      </a:r>
                      <a:r>
                        <a:rPr lang="en-US" altLang="zh-CN" sz="1800" kern="1200" baseline="30000" dirty="0">
                          <a:solidFill>
                            <a:srgbClr val="002060"/>
                          </a:solidFill>
                          <a:latin typeface="Cambria" panose="02040503050406030204" pitchFamily="18" charset="0"/>
                          <a:ea typeface="Cambria" panose="02040503050406030204" pitchFamily="18" charset="0"/>
                          <a:cs typeface="+mn-cs"/>
                        </a:rPr>
                        <a:t>42</a:t>
                      </a:r>
                      <a:r>
                        <a:rPr lang="en-US" altLang="zh-CN" sz="1800" kern="1200" baseline="0" dirty="0">
                          <a:solidFill>
                            <a:srgbClr val="002060"/>
                          </a:solidFill>
                          <a:latin typeface="Cambria" panose="02040503050406030204" pitchFamily="18" charset="0"/>
                          <a:ea typeface="Cambria" panose="02040503050406030204" pitchFamily="18" charset="0"/>
                          <a:cs typeface="+mn-cs"/>
                        </a:rPr>
                        <a:t>S</a:t>
                      </a:r>
                      <a:endParaRPr lang="en-US" baseline="0" dirty="0">
                        <a:latin typeface="Cambria" panose="02040503050406030204" pitchFamily="18" charset="0"/>
                        <a:ea typeface="Cambria" panose="02040503050406030204" pitchFamily="18" charset="0"/>
                      </a:endParaRPr>
                    </a:p>
                  </a:txBody>
                  <a:tcPr anchor="ctr">
                    <a:solidFill>
                      <a:srgbClr val="CCECFF"/>
                    </a:solidFill>
                  </a:tcPr>
                </a:tc>
                <a:tc>
                  <a:txBody>
                    <a:bodyPr/>
                    <a:lstStyle/>
                    <a:p>
                      <a:pPr marL="0" marR="0" lvl="0" indent="0" algn="l" defTabSz="914074" rtl="0" eaLnBrk="1" fontAlgn="auto" latinLnBrk="0" hangingPunct="1">
                        <a:lnSpc>
                          <a:spcPct val="100000"/>
                        </a:lnSpc>
                        <a:spcBef>
                          <a:spcPts val="0"/>
                        </a:spcBef>
                        <a:spcAft>
                          <a:spcPts val="0"/>
                        </a:spcAft>
                        <a:buClrTx/>
                        <a:buSzTx/>
                        <a:buFontTx/>
                        <a:buNone/>
                        <a:tabLst/>
                        <a:defRPr/>
                      </a:pPr>
                      <a:endParaRPr lang="en-US" altLang="zh-CN" sz="1800" kern="1200"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txBody>
                  <a:tcPr anchor="ctr">
                    <a:solidFill>
                      <a:srgbClr val="CCECFF"/>
                    </a:solidFill>
                  </a:tcPr>
                </a:tc>
                <a:extLst>
                  <a:ext uri="{0D108BD9-81ED-4DB2-BD59-A6C34878D82A}">
                    <a16:rowId xmlns:a16="http://schemas.microsoft.com/office/drawing/2014/main" val="4133545528"/>
                  </a:ext>
                </a:extLst>
              </a:tr>
            </a:tbl>
          </a:graphicData>
        </a:graphic>
      </p:graphicFrame>
      <p:sp>
        <p:nvSpPr>
          <p:cNvPr id="3" name="Title 2">
            <a:extLst>
              <a:ext uri="{FF2B5EF4-FFF2-40B4-BE49-F238E27FC236}">
                <a16:creationId xmlns:a16="http://schemas.microsoft.com/office/drawing/2014/main" id="{349895D1-EEC5-4814-AF8B-1C3329758E8C}"/>
              </a:ext>
            </a:extLst>
          </p:cNvPr>
          <p:cNvSpPr>
            <a:spLocks noGrp="1"/>
          </p:cNvSpPr>
          <p:nvPr>
            <p:ph type="title"/>
          </p:nvPr>
        </p:nvSpPr>
        <p:spPr>
          <a:xfrm>
            <a:off x="76200" y="357041"/>
            <a:ext cx="8991600" cy="343202"/>
          </a:xfrm>
        </p:spPr>
        <p:txBody>
          <a:bodyPr/>
          <a:lstStyle/>
          <a:p>
            <a:r>
              <a:rPr lang="en-US" altLang="zh-CN" sz="2200" dirty="0"/>
              <a:t>Doppler Broadening Technique for </a:t>
            </a:r>
            <a:r>
              <a:rPr lang="en-US" altLang="zh-CN" sz="2200" i="1" dirty="0"/>
              <a:t>β</a:t>
            </a:r>
            <a:r>
              <a:rPr lang="en-US" altLang="zh-CN" sz="2200" dirty="0"/>
              <a:t>-delayed Particle Emissions</a:t>
            </a:r>
            <a:endParaRPr lang="en-US" sz="2200" dirty="0"/>
          </a:p>
        </p:txBody>
      </p:sp>
    </p:spTree>
    <p:extLst>
      <p:ext uri="{BB962C8B-B14F-4D97-AF65-F5344CB8AC3E}">
        <p14:creationId xmlns:p14="http://schemas.microsoft.com/office/powerpoint/2010/main" val="2490550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3BC200-441E-423B-818D-6A5B181A3627}"/>
              </a:ext>
            </a:extLst>
          </p:cNvPr>
          <p:cNvSpPr/>
          <p:nvPr/>
        </p:nvSpPr>
        <p:spPr>
          <a:xfrm>
            <a:off x="0" y="0"/>
            <a:ext cx="9144000" cy="6463308"/>
          </a:xfrm>
          <a:prstGeom prst="rect">
            <a:avLst/>
          </a:prstGeom>
        </p:spPr>
        <p:txBody>
          <a:bodyPr wrap="square">
            <a:spAutoFit/>
          </a:bodyPr>
          <a:lstStyle/>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Hi Lijie,</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Thanks for all of the information.</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I tend to believe these numbers more than the ones from the "obsolete" procedure. The reason is that it eliminates our attempt to connect the GADGET gamma normalization to the GADGET proton normalization, which may have been introducing a systematic shift due to our assumption that the proton-detection efficiency id 100% at 401 keV. And, as we discussed, we have very complete information on the gammas, which connects beta-gamma and beta-p-gamma in a straightforward way that is difficult to get wrong.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The issue is that our proton spectrum is now "floating" and we are no longer using it for </a:t>
            </a:r>
            <a:r>
              <a:rPr lang="en-US" altLang="zh-CN" dirty="0" err="1">
                <a:solidFill>
                  <a:srgbClr val="000000"/>
                </a:solidFill>
                <a:latin typeface="Calibri" panose="020F0502020204030204" pitchFamily="34" charset="0"/>
                <a:ea typeface="MS PGothic" panose="020B0600070205080204" pitchFamily="34" charset="-128"/>
                <a:cs typeface="MS PGothic" panose="020B0600070205080204" pitchFamily="34" charset="-128"/>
              </a:rPr>
              <a:t>for</a:t>
            </a: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anything except verifying coincidences and detecting the 719-keV peak: is Moshe OK with that? I think one thing we should try is </a:t>
            </a:r>
            <a:r>
              <a:rPr lang="en-US" altLang="zh-CN" b="1" dirty="0">
                <a:solidFill>
                  <a:srgbClr val="000000"/>
                </a:solidFill>
                <a:latin typeface="Calibri" panose="020F0502020204030204" pitchFamily="34" charset="0"/>
                <a:ea typeface="MS PGothic" panose="020B0600070205080204" pitchFamily="34" charset="-128"/>
                <a:cs typeface="MS PGothic" panose="020B0600070205080204" pitchFamily="34" charset="-128"/>
              </a:rPr>
              <a:t>constructing a Proton Detector efficiency curve </a:t>
            </a: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using the integrals of the proton peaks in our spectrum and our new absolute proton intensities. If our new numbers are correct, then the curve should be smooth.</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The uncertainties in the intensities seem to be at the 10-15% level, at best. Could you tell me what is dominating those uncertainties?</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Thanks,</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Chris</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p:txBody>
      </p:sp>
    </p:spTree>
    <p:extLst>
      <p:ext uri="{BB962C8B-B14F-4D97-AF65-F5344CB8AC3E}">
        <p14:creationId xmlns:p14="http://schemas.microsoft.com/office/powerpoint/2010/main" val="189888528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8244" y="0"/>
            <a:ext cx="4127619" cy="3996880"/>
          </a:xfrm>
          <a:prstGeom prst="rect">
            <a:avLst/>
          </a:prstGeom>
        </p:spPr>
      </p:pic>
      <p:pic>
        <p:nvPicPr>
          <p:cNvPr id="3" name="Picture 2"/>
          <p:cNvPicPr>
            <a:picLocks noChangeAspect="1"/>
          </p:cNvPicPr>
          <p:nvPr/>
        </p:nvPicPr>
        <p:blipFill>
          <a:blip r:embed="rId3"/>
          <a:stretch>
            <a:fillRect/>
          </a:stretch>
        </p:blipFill>
        <p:spPr>
          <a:xfrm>
            <a:off x="5571858" y="0"/>
            <a:ext cx="3572142" cy="6771462"/>
          </a:xfrm>
          <a:prstGeom prst="rect">
            <a:avLst/>
          </a:prstGeom>
        </p:spPr>
      </p:pic>
      <p:pic>
        <p:nvPicPr>
          <p:cNvPr id="4" name="Picture 3"/>
          <p:cNvPicPr>
            <a:picLocks noChangeAspect="1"/>
          </p:cNvPicPr>
          <p:nvPr/>
        </p:nvPicPr>
        <p:blipFill>
          <a:blip r:embed="rId4"/>
          <a:stretch>
            <a:fillRect/>
          </a:stretch>
        </p:blipFill>
        <p:spPr>
          <a:xfrm>
            <a:off x="0" y="3996807"/>
            <a:ext cx="4524108" cy="2861193"/>
          </a:xfrm>
          <a:prstGeom prst="rect">
            <a:avLst/>
          </a:prstGeom>
        </p:spPr>
      </p:pic>
      <p:sp>
        <p:nvSpPr>
          <p:cNvPr id="5" name="Rectangle 4"/>
          <p:cNvSpPr/>
          <p:nvPr/>
        </p:nvSpPr>
        <p:spPr>
          <a:xfrm>
            <a:off x="6158793" y="3201065"/>
            <a:ext cx="774571" cy="369332"/>
          </a:xfrm>
          <a:prstGeom prst="rect">
            <a:avLst/>
          </a:prstGeom>
        </p:spPr>
        <p:txBody>
          <a:bodyPr wrap="none">
            <a:spAutoFit/>
          </a:bodyPr>
          <a:lstStyle/>
          <a:p>
            <a:r>
              <a:rPr lang="en-US" dirty="0">
                <a:solidFill>
                  <a:srgbClr val="CC00CC"/>
                </a:solidFill>
                <a:latin typeface="Times New Roman" panose="02020603050405020304" pitchFamily="18" charset="0"/>
                <a:cs typeface="Times New Roman" panose="02020603050405020304" pitchFamily="18" charset="0"/>
              </a:rPr>
              <a:t>Hatori</a:t>
            </a:r>
            <a:endParaRPr lang="en-US" dirty="0"/>
          </a:p>
        </p:txBody>
      </p:sp>
      <p:sp>
        <p:nvSpPr>
          <p:cNvPr id="6" name="Rectangle 5"/>
          <p:cNvSpPr/>
          <p:nvPr/>
        </p:nvSpPr>
        <p:spPr>
          <a:xfrm>
            <a:off x="3193370" y="2073560"/>
            <a:ext cx="928459" cy="369332"/>
          </a:xfrm>
          <a:prstGeom prst="rect">
            <a:avLst/>
          </a:prstGeom>
        </p:spPr>
        <p:txBody>
          <a:bodyPr wrap="none">
            <a:spAutoFit/>
          </a:bodyPr>
          <a:lstStyle/>
          <a:p>
            <a:r>
              <a:rPr lang="en-US" dirty="0">
                <a:solidFill>
                  <a:srgbClr val="008000"/>
                </a:solidFill>
                <a:latin typeface="Times New Roman" panose="02020603050405020304" pitchFamily="18" charset="0"/>
                <a:cs typeface="Times New Roman" panose="02020603050405020304" pitchFamily="18" charset="0"/>
              </a:rPr>
              <a:t>Thomas</a:t>
            </a:r>
            <a:endParaRPr lang="en-US" dirty="0"/>
          </a:p>
        </p:txBody>
      </p:sp>
      <p:sp>
        <p:nvSpPr>
          <p:cNvPr id="7" name="Rectangle 6"/>
          <p:cNvSpPr/>
          <p:nvPr/>
        </p:nvSpPr>
        <p:spPr>
          <a:xfrm>
            <a:off x="817596" y="4158734"/>
            <a:ext cx="1133644" cy="369332"/>
          </a:xfrm>
          <a:prstGeom prst="rect">
            <a:avLst/>
          </a:prstGeom>
        </p:spPr>
        <p:txBody>
          <a:bodyPr wrap="none">
            <a:spAutoFit/>
          </a:bodyPr>
          <a:lstStyle/>
          <a:p>
            <a:r>
              <a:rPr lang="en-US" dirty="0">
                <a:solidFill>
                  <a:srgbClr val="0000FF"/>
                </a:solidFill>
                <a:latin typeface="Times New Roman" panose="02020603050405020304" pitchFamily="18" charset="0"/>
                <a:cs typeface="Times New Roman" panose="02020603050405020304" pitchFamily="18" charset="0"/>
              </a:rPr>
              <a:t>Robertson</a:t>
            </a:r>
            <a:endParaRPr lang="en-US" dirty="0"/>
          </a:p>
        </p:txBody>
      </p:sp>
    </p:spTree>
    <p:extLst>
      <p:ext uri="{BB962C8B-B14F-4D97-AF65-F5344CB8AC3E}">
        <p14:creationId xmlns:p14="http://schemas.microsoft.com/office/powerpoint/2010/main" val="365104979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90137" y="337559"/>
            <a:ext cx="2097160" cy="6447464"/>
          </a:xfrm>
          <a:prstGeom prst="rect">
            <a:avLst/>
          </a:prstGeom>
        </p:spPr>
      </p:pic>
      <p:sp>
        <p:nvSpPr>
          <p:cNvPr id="3" name="TextBox 2"/>
          <p:cNvSpPr txBox="1"/>
          <p:nvPr/>
        </p:nvSpPr>
        <p:spPr>
          <a:xfrm>
            <a:off x="5275375" y="337559"/>
            <a:ext cx="3868625" cy="1015663"/>
          </a:xfrm>
          <a:prstGeom prst="rect">
            <a:avLst/>
          </a:prstGeom>
          <a:noFill/>
        </p:spPr>
        <p:txBody>
          <a:bodyPr wrap="square" rtlCol="0">
            <a:spAutoFit/>
          </a:bodyPr>
          <a:lstStyle/>
          <a:p>
            <a:r>
              <a:rPr lang="en-US" sz="2000" dirty="0">
                <a:solidFill>
                  <a:srgbClr val="0000FF"/>
                </a:solidFill>
                <a:latin typeface="Times New Roman" panose="02020603050405020304" pitchFamily="18" charset="0"/>
                <a:cs typeface="Times New Roman" panose="02020603050405020304" pitchFamily="18" charset="0"/>
              </a:rPr>
              <a:t>Why does </a:t>
            </a:r>
            <a:r>
              <a:rPr lang="en-US" altLang="zh-CN" sz="2000" dirty="0">
                <a:solidFill>
                  <a:srgbClr val="0000FF"/>
                </a:solidFill>
                <a:latin typeface="Times New Roman" panose="02020603050405020304" pitchFamily="18" charset="0"/>
                <a:cs typeface="Times New Roman" panose="02020603050405020304" pitchFamily="18" charset="0"/>
              </a:rPr>
              <a:t>Robertson only choose from four numbers (10, 15, 20, 25) for uncertainties?</a:t>
            </a:r>
            <a:endParaRPr lang="en-US" sz="2000" dirty="0">
              <a:solidFill>
                <a:srgbClr val="0000FF"/>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stretch>
            <a:fillRect/>
          </a:stretch>
        </p:blipFill>
        <p:spPr>
          <a:xfrm>
            <a:off x="1285372" y="369332"/>
            <a:ext cx="1466374" cy="6199505"/>
          </a:xfrm>
          <a:prstGeom prst="rect">
            <a:avLst/>
          </a:prstGeom>
        </p:spPr>
      </p:pic>
      <p:pic>
        <p:nvPicPr>
          <p:cNvPr id="5" name="Picture 4"/>
          <p:cNvPicPr>
            <a:picLocks noChangeAspect="1"/>
          </p:cNvPicPr>
          <p:nvPr/>
        </p:nvPicPr>
        <p:blipFill>
          <a:blip r:embed="rId4"/>
          <a:stretch>
            <a:fillRect/>
          </a:stretch>
        </p:blipFill>
        <p:spPr>
          <a:xfrm>
            <a:off x="0" y="337559"/>
            <a:ext cx="906920" cy="6520441"/>
          </a:xfrm>
          <a:prstGeom prst="rect">
            <a:avLst/>
          </a:prstGeom>
        </p:spPr>
      </p:pic>
      <p:sp>
        <p:nvSpPr>
          <p:cNvPr id="6" name="Rectangle 5"/>
          <p:cNvSpPr/>
          <p:nvPr/>
        </p:nvSpPr>
        <p:spPr>
          <a:xfrm>
            <a:off x="66174" y="0"/>
            <a:ext cx="774571" cy="369332"/>
          </a:xfrm>
          <a:prstGeom prst="rect">
            <a:avLst/>
          </a:prstGeom>
        </p:spPr>
        <p:txBody>
          <a:bodyPr wrap="none">
            <a:spAutoFit/>
          </a:bodyPr>
          <a:lstStyle/>
          <a:p>
            <a:r>
              <a:rPr lang="en-US" dirty="0">
                <a:solidFill>
                  <a:srgbClr val="CC00CC"/>
                </a:solidFill>
                <a:latin typeface="Times New Roman" panose="02020603050405020304" pitchFamily="18" charset="0"/>
                <a:cs typeface="Times New Roman" panose="02020603050405020304" pitchFamily="18" charset="0"/>
              </a:rPr>
              <a:t>Hatori</a:t>
            </a:r>
            <a:endParaRPr lang="en-US" dirty="0"/>
          </a:p>
        </p:txBody>
      </p:sp>
      <p:sp>
        <p:nvSpPr>
          <p:cNvPr id="7" name="Rectangle 6"/>
          <p:cNvSpPr/>
          <p:nvPr/>
        </p:nvSpPr>
        <p:spPr>
          <a:xfrm>
            <a:off x="1534299" y="0"/>
            <a:ext cx="928459" cy="369332"/>
          </a:xfrm>
          <a:prstGeom prst="rect">
            <a:avLst/>
          </a:prstGeom>
        </p:spPr>
        <p:txBody>
          <a:bodyPr wrap="none">
            <a:spAutoFit/>
          </a:bodyPr>
          <a:lstStyle/>
          <a:p>
            <a:r>
              <a:rPr lang="en-US" dirty="0">
                <a:solidFill>
                  <a:srgbClr val="008000"/>
                </a:solidFill>
                <a:latin typeface="Times New Roman" panose="02020603050405020304" pitchFamily="18" charset="0"/>
                <a:cs typeface="Times New Roman" panose="02020603050405020304" pitchFamily="18" charset="0"/>
              </a:rPr>
              <a:t>Thomas</a:t>
            </a:r>
            <a:endParaRPr lang="en-US" dirty="0"/>
          </a:p>
        </p:txBody>
      </p:sp>
      <p:sp>
        <p:nvSpPr>
          <p:cNvPr id="8" name="Rectangle 7"/>
          <p:cNvSpPr/>
          <p:nvPr/>
        </p:nvSpPr>
        <p:spPr>
          <a:xfrm>
            <a:off x="3571895" y="0"/>
            <a:ext cx="1133644" cy="369332"/>
          </a:xfrm>
          <a:prstGeom prst="rect">
            <a:avLst/>
          </a:prstGeom>
        </p:spPr>
        <p:txBody>
          <a:bodyPr wrap="none">
            <a:spAutoFit/>
          </a:bodyPr>
          <a:lstStyle/>
          <a:p>
            <a:r>
              <a:rPr lang="en-US" dirty="0">
                <a:solidFill>
                  <a:srgbClr val="0000FF"/>
                </a:solidFill>
                <a:latin typeface="Times New Roman" panose="02020603050405020304" pitchFamily="18" charset="0"/>
                <a:cs typeface="Times New Roman" panose="02020603050405020304" pitchFamily="18" charset="0"/>
              </a:rPr>
              <a:t>Robertson</a:t>
            </a:r>
            <a:endParaRPr lang="en-US" dirty="0"/>
          </a:p>
        </p:txBody>
      </p:sp>
      <p:sp>
        <p:nvSpPr>
          <p:cNvPr id="9" name="Rectangle 8"/>
          <p:cNvSpPr/>
          <p:nvPr/>
        </p:nvSpPr>
        <p:spPr>
          <a:xfrm>
            <a:off x="4819828" y="948583"/>
            <a:ext cx="222191" cy="583644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V="1">
            <a:off x="5042019" y="1353222"/>
            <a:ext cx="965674" cy="1321612"/>
          </a:xfrm>
          <a:prstGeom prst="straightConnector1">
            <a:avLst/>
          </a:prstGeom>
          <a:ln w="15875">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479591" y="726838"/>
            <a:ext cx="222191" cy="583644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16489" y="461919"/>
            <a:ext cx="235779" cy="6331650"/>
          </a:xfrm>
          <a:prstGeom prst="rect">
            <a:avLst/>
          </a:prstGeom>
          <a:noFill/>
          <a:ln>
            <a:solidFill>
              <a:srgbClr val="CC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18911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4498554" cy="6606925"/>
          </a:xfrm>
          <a:prstGeom prst="rect">
            <a:avLst/>
          </a:prstGeom>
        </p:spPr>
      </p:pic>
      <p:pic>
        <p:nvPicPr>
          <p:cNvPr id="4" name="Picture 3"/>
          <p:cNvPicPr>
            <a:picLocks noChangeAspect="1"/>
          </p:cNvPicPr>
          <p:nvPr/>
        </p:nvPicPr>
        <p:blipFill>
          <a:blip r:embed="rId4"/>
          <a:stretch>
            <a:fillRect/>
          </a:stretch>
        </p:blipFill>
        <p:spPr>
          <a:xfrm>
            <a:off x="4857725" y="0"/>
            <a:ext cx="4286275" cy="6606925"/>
          </a:xfrm>
          <a:prstGeom prst="rect">
            <a:avLst/>
          </a:prstGeom>
        </p:spPr>
      </p:pic>
      <p:sp>
        <p:nvSpPr>
          <p:cNvPr id="5" name="Rectangle 4"/>
          <p:cNvSpPr/>
          <p:nvPr/>
        </p:nvSpPr>
        <p:spPr>
          <a:xfrm>
            <a:off x="3505200" y="1066800"/>
            <a:ext cx="789709" cy="2493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392779" y="1884948"/>
            <a:ext cx="789709" cy="2493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5"/>
          <a:stretch>
            <a:fillRect/>
          </a:stretch>
        </p:blipFill>
        <p:spPr>
          <a:xfrm>
            <a:off x="0" y="6610350"/>
            <a:ext cx="4752975" cy="247650"/>
          </a:xfrm>
          <a:prstGeom prst="rect">
            <a:avLst/>
          </a:prstGeom>
        </p:spPr>
      </p:pic>
      <p:sp>
        <p:nvSpPr>
          <p:cNvPr id="9" name="TextBox 8"/>
          <p:cNvSpPr txBox="1"/>
          <p:nvPr/>
        </p:nvSpPr>
        <p:spPr>
          <a:xfrm>
            <a:off x="5717002" y="6507944"/>
            <a:ext cx="1672253" cy="369332"/>
          </a:xfrm>
          <a:prstGeom prst="rect">
            <a:avLst/>
          </a:prstGeom>
          <a:noFill/>
        </p:spPr>
        <p:txBody>
          <a:bodyPr wrap="none" rtlCol="0">
            <a:spAutoFit/>
          </a:bodyPr>
          <a:lstStyle/>
          <a:p>
            <a:r>
              <a:rPr lang="en-US" altLang="zh-CN" i="1" dirty="0">
                <a:solidFill>
                  <a:srgbClr val="CC00CC"/>
                </a:solidFill>
                <a:latin typeface="Times New Roman" panose="02020603050405020304" pitchFamily="18" charset="0"/>
                <a:cs typeface="Times New Roman" panose="02020603050405020304" pitchFamily="18" charset="0"/>
              </a:rPr>
              <a:t>I</a:t>
            </a:r>
            <a:r>
              <a:rPr lang="en-US" altLang="zh-CN" i="1" baseline="-25000" dirty="0">
                <a:solidFill>
                  <a:srgbClr val="CC00CC"/>
                </a:solidFill>
                <a:latin typeface="Times New Roman" panose="02020603050405020304" pitchFamily="18" charset="0"/>
                <a:cs typeface="Times New Roman" panose="02020603050405020304" pitchFamily="18" charset="0"/>
              </a:rPr>
              <a:t>β</a:t>
            </a:r>
            <a:r>
              <a:rPr lang="en-US" altLang="zh-CN" baseline="-25000" dirty="0">
                <a:solidFill>
                  <a:srgbClr val="CC00CC"/>
                </a:solidFill>
                <a:latin typeface="Times New Roman" panose="02020603050405020304" pitchFamily="18" charset="0"/>
                <a:cs typeface="Times New Roman" panose="02020603050405020304" pitchFamily="18" charset="0"/>
              </a:rPr>
              <a:t>tot</a:t>
            </a:r>
            <a:r>
              <a:rPr lang="en-US" altLang="zh-CN" dirty="0">
                <a:solidFill>
                  <a:srgbClr val="CC00CC"/>
                </a:solidFill>
                <a:latin typeface="Times New Roman" panose="02020603050405020304" pitchFamily="18" charset="0"/>
                <a:cs typeface="Times New Roman" panose="02020603050405020304" pitchFamily="18" charset="0"/>
              </a:rPr>
              <a:t> = </a:t>
            </a:r>
            <a:r>
              <a:rPr lang="en-US" dirty="0">
                <a:solidFill>
                  <a:srgbClr val="CC00CC"/>
                </a:solidFill>
                <a:latin typeface="Times New Roman" panose="02020603050405020304" pitchFamily="18" charset="0"/>
                <a:cs typeface="Times New Roman" panose="02020603050405020304" pitchFamily="18" charset="0"/>
              </a:rPr>
              <a:t>37.7</a:t>
            </a:r>
            <a:r>
              <a:rPr lang="en-US" altLang="zh-CN" dirty="0">
                <a:solidFill>
                  <a:srgbClr val="CC00CC"/>
                </a:solidFill>
                <a:latin typeface="Times New Roman" panose="02020603050405020304" pitchFamily="18" charset="0"/>
                <a:cs typeface="Times New Roman" panose="02020603050405020304" pitchFamily="18" charset="0"/>
              </a:rPr>
              <a:t>±1.5</a:t>
            </a:r>
            <a:endParaRPr lang="en-US" dirty="0">
              <a:solidFill>
                <a:srgbClr val="CC00CC"/>
              </a:solidFill>
              <a:latin typeface="Times New Roman" panose="02020603050405020304" pitchFamily="18" charset="0"/>
              <a:cs typeface="Times New Roman" panose="02020603050405020304" pitchFamily="18" charset="0"/>
            </a:endParaRPr>
          </a:p>
        </p:txBody>
      </p:sp>
      <p:sp>
        <p:nvSpPr>
          <p:cNvPr id="10" name="Rectangle 9"/>
          <p:cNvSpPr/>
          <p:nvPr/>
        </p:nvSpPr>
        <p:spPr>
          <a:xfrm>
            <a:off x="5126182" y="928254"/>
            <a:ext cx="3893127" cy="942839"/>
          </a:xfrm>
          <a:prstGeom prst="rect">
            <a:avLst/>
          </a:prstGeom>
          <a:solidFill>
            <a:schemeClr val="bg1">
              <a:lumMod val="6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Elbow Connector 12"/>
          <p:cNvCxnSpPr>
            <a:endCxn id="9" idx="3"/>
          </p:cNvCxnSpPr>
          <p:nvPr/>
        </p:nvCxnSpPr>
        <p:spPr>
          <a:xfrm rot="16200000" flipH="1">
            <a:off x="4946446" y="4249801"/>
            <a:ext cx="4693994" cy="191624"/>
          </a:xfrm>
          <a:prstGeom prst="bentConnector4">
            <a:avLst>
              <a:gd name="adj1" fmla="val 23"/>
              <a:gd name="adj2" fmla="val 219296"/>
            </a:avLst>
          </a:prstGeom>
          <a:ln w="19050">
            <a:solidFill>
              <a:srgbClr val="0000FF"/>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6" name="Table 15"/>
          <p:cNvGraphicFramePr>
            <a:graphicFrameLocks noGrp="1"/>
          </p:cNvGraphicFramePr>
          <p:nvPr/>
        </p:nvGraphicFramePr>
        <p:xfrm>
          <a:off x="334133" y="1871093"/>
          <a:ext cx="4097134" cy="1981200"/>
        </p:xfrm>
        <a:graphic>
          <a:graphicData uri="http://schemas.openxmlformats.org/drawingml/2006/table">
            <a:tbl>
              <a:tblPr>
                <a:tableStyleId>{2D5ABB26-0587-4C30-8999-92F81FD0307C}</a:tableStyleId>
              </a:tblPr>
              <a:tblGrid>
                <a:gridCol w="2351314">
                  <a:extLst>
                    <a:ext uri="{9D8B030D-6E8A-4147-A177-3AD203B41FA5}">
                      <a16:colId xmlns:a16="http://schemas.microsoft.com/office/drawing/2014/main" val="20000"/>
                    </a:ext>
                  </a:extLst>
                </a:gridCol>
                <a:gridCol w="1745820">
                  <a:extLst>
                    <a:ext uri="{9D8B030D-6E8A-4147-A177-3AD203B41FA5}">
                      <a16:colId xmlns:a16="http://schemas.microsoft.com/office/drawing/2014/main" val="20001"/>
                    </a:ext>
                  </a:extLst>
                </a:gridCol>
              </a:tblGrid>
              <a:tr h="360000">
                <a:tc>
                  <a:txBody>
                    <a:bodyPr/>
                    <a:lstStyle/>
                    <a:p>
                      <a:pPr algn="ctr" fontAlgn="b"/>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60000">
                <a:tc>
                  <a:txBody>
                    <a:bodyPr/>
                    <a:lstStyle/>
                    <a:p>
                      <a:pPr algn="ctr" fontAlgn="b"/>
                      <a:r>
                        <a:rPr lang="en-US" sz="2000" i="1" u="none" strike="noStrike" dirty="0">
                          <a:effectLst/>
                          <a:latin typeface="Cambria Math" panose="02040503050406030204" pitchFamily="18" charset="0"/>
                          <a:ea typeface="Cambria Math" panose="02040503050406030204" pitchFamily="18" charset="0"/>
                        </a:rPr>
                        <a:t>I</a:t>
                      </a:r>
                      <a:r>
                        <a:rPr lang="en-US" altLang="zh-CN" sz="2000" i="1" u="none" strike="noStrike" baseline="-25000" dirty="0">
                          <a:effectLst/>
                          <a:latin typeface="Cambria Math" panose="02040503050406030204" pitchFamily="18" charset="0"/>
                          <a:ea typeface="Cambria Math" panose="02040503050406030204" pitchFamily="18" charset="0"/>
                        </a:rPr>
                        <a:t>β</a:t>
                      </a:r>
                      <a:r>
                        <a:rPr lang="el-GR" sz="2000" u="none" strike="noStrike" baseline="-25000" dirty="0">
                          <a:effectLst/>
                          <a:latin typeface="Cambria Math" panose="02040503050406030204" pitchFamily="18" charset="0"/>
                          <a:ea typeface="Cambria Math" panose="02040503050406030204" pitchFamily="18" charset="0"/>
                        </a:rPr>
                        <a:t> </a:t>
                      </a:r>
                      <a:r>
                        <a:rPr lang="en-US" sz="2000" u="none" strike="noStrike" baseline="-25000" dirty="0">
                          <a:effectLst/>
                          <a:latin typeface="Cambria Math" panose="02040503050406030204" pitchFamily="18" charset="0"/>
                          <a:ea typeface="Cambria Math" panose="02040503050406030204" pitchFamily="18" charset="0"/>
                        </a:rPr>
                        <a:t>2674</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solidFill>
                      <a:schemeClr val="accent6">
                        <a:lumMod val="20000"/>
                        <a:lumOff val="80000"/>
                      </a:schemeClr>
                    </a:solidFill>
                  </a:tcPr>
                </a:tc>
                <a:tc>
                  <a:txBody>
                    <a:bodyPr/>
                    <a:lstStyle/>
                    <a:p>
                      <a:pPr algn="ctr" fontAlgn="b"/>
                      <a:r>
                        <a:rPr lang="en-US" sz="2000" u="none" strike="noStrike" dirty="0">
                          <a:solidFill>
                            <a:srgbClr val="0000FF"/>
                          </a:solidFill>
                          <a:effectLst/>
                          <a:latin typeface="Cambria Math" panose="02040503050406030204" pitchFamily="18" charset="0"/>
                          <a:ea typeface="Cambria Math" panose="02040503050406030204" pitchFamily="18" charset="0"/>
                        </a:rPr>
                        <a:t>8.2(15)%</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solidFill>
                      <a:schemeClr val="accent6">
                        <a:lumMod val="20000"/>
                        <a:lumOff val="80000"/>
                      </a:schemeClr>
                    </a:solidFill>
                  </a:tcPr>
                </a:tc>
                <a:extLst>
                  <a:ext uri="{0D108BD9-81ED-4DB2-BD59-A6C34878D82A}">
                    <a16:rowId xmlns:a16="http://schemas.microsoft.com/office/drawing/2014/main" val="10001"/>
                  </a:ext>
                </a:extLst>
              </a:tr>
              <a:tr h="360000">
                <a:tc>
                  <a:txBody>
                    <a:bodyPr/>
                    <a:lstStyle/>
                    <a:p>
                      <a:pPr algn="ctr" fontAlgn="b"/>
                      <a:r>
                        <a:rPr lang="en-US" sz="2000" i="0" u="none" strike="noStrike" dirty="0">
                          <a:effectLst/>
                          <a:latin typeface="Cambria Math" panose="02040503050406030204" pitchFamily="18" charset="0"/>
                          <a:ea typeface="Cambria Math" panose="02040503050406030204" pitchFamily="18" charset="0"/>
                        </a:rPr>
                        <a:t>Total </a:t>
                      </a:r>
                      <a:r>
                        <a:rPr lang="en-US" sz="2000" i="1" u="none" strike="noStrike" dirty="0">
                          <a:effectLst/>
                          <a:latin typeface="Cambria Math" panose="02040503050406030204" pitchFamily="18" charset="0"/>
                          <a:ea typeface="Cambria Math" panose="02040503050406030204" pitchFamily="18" charset="0"/>
                        </a:rPr>
                        <a:t>I</a:t>
                      </a:r>
                      <a:r>
                        <a:rPr lang="en-US" altLang="zh-CN" sz="2000" i="1" u="none" strike="noStrike" baseline="-25000" dirty="0">
                          <a:effectLst/>
                          <a:latin typeface="Cambria Math" panose="02040503050406030204" pitchFamily="18" charset="0"/>
                          <a:ea typeface="Cambria Math" panose="02040503050406030204" pitchFamily="18" charset="0"/>
                        </a:rPr>
                        <a:t>β</a:t>
                      </a:r>
                      <a:r>
                        <a:rPr lang="el-GR" sz="2000" u="none" strike="noStrike" baseline="-25000" dirty="0">
                          <a:effectLst/>
                          <a:latin typeface="Cambria Math" panose="02040503050406030204" pitchFamily="18" charset="0"/>
                          <a:ea typeface="Cambria Math" panose="02040503050406030204" pitchFamily="18" charset="0"/>
                        </a:rPr>
                        <a:t> </a:t>
                      </a:r>
                      <a:r>
                        <a:rPr lang="en-US" sz="2000" u="none" strike="noStrike" baseline="-25000" dirty="0">
                          <a:effectLst/>
                          <a:latin typeface="Cambria Math" panose="02040503050406030204" pitchFamily="18" charset="0"/>
                          <a:ea typeface="Cambria Math" panose="02040503050406030204" pitchFamily="18" charset="0"/>
                        </a:rPr>
                        <a:t>unbound</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solidFill>
                      <a:schemeClr val="accent6">
                        <a:lumMod val="20000"/>
                        <a:lumOff val="80000"/>
                      </a:schemeClr>
                    </a:solidFill>
                  </a:tcPr>
                </a:tc>
                <a:tc>
                  <a:txBody>
                    <a:bodyPr/>
                    <a:lstStyle/>
                    <a:p>
                      <a:pPr algn="ctr" fontAlgn="b"/>
                      <a:r>
                        <a:rPr lang="en-US" sz="2000" u="none" strike="noStrike" dirty="0">
                          <a:solidFill>
                            <a:srgbClr val="0000FF"/>
                          </a:solidFill>
                          <a:effectLst/>
                          <a:latin typeface="Cambria Math" panose="02040503050406030204" pitchFamily="18" charset="0"/>
                          <a:ea typeface="Cambria Math" panose="02040503050406030204" pitchFamily="18" charset="0"/>
                        </a:rPr>
                        <a:t>37.7(15)%</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360000">
                <a:tc>
                  <a:txBody>
                    <a:bodyPr/>
                    <a:lstStyle/>
                    <a:p>
                      <a:pPr algn="ctr" fontAlgn="b"/>
                      <a:r>
                        <a:rPr lang="en-US" sz="2000" i="1" u="none" strike="noStrike" dirty="0">
                          <a:effectLst/>
                          <a:latin typeface="Cambria Math" panose="02040503050406030204" pitchFamily="18" charset="0"/>
                          <a:ea typeface="Cambria Math" panose="02040503050406030204" pitchFamily="18" charset="0"/>
                        </a:rPr>
                        <a:t>I</a:t>
                      </a:r>
                      <a:r>
                        <a:rPr lang="en-US" altLang="zh-CN" sz="2000" i="1" u="none" strike="noStrike" baseline="-25000" dirty="0">
                          <a:effectLst/>
                          <a:latin typeface="Cambria Math" panose="02040503050406030204" pitchFamily="18" charset="0"/>
                          <a:ea typeface="Cambria Math" panose="02040503050406030204" pitchFamily="18" charset="0"/>
                        </a:rPr>
                        <a:t>β</a:t>
                      </a:r>
                      <a:r>
                        <a:rPr lang="el-GR" sz="2000" u="none" strike="noStrike" baseline="-25000" dirty="0">
                          <a:effectLst/>
                          <a:latin typeface="Cambria Math" panose="02040503050406030204" pitchFamily="18" charset="0"/>
                          <a:ea typeface="Cambria Math" panose="02040503050406030204" pitchFamily="18" charset="0"/>
                        </a:rPr>
                        <a:t> </a:t>
                      </a:r>
                      <a:r>
                        <a:rPr lang="en-US" sz="2000" u="none" strike="noStrike" baseline="-25000" dirty="0">
                          <a:effectLst/>
                          <a:latin typeface="Cambria Math" panose="02040503050406030204" pitchFamily="18" charset="0"/>
                          <a:ea typeface="Cambria Math" panose="02040503050406030204" pitchFamily="18" charset="0"/>
                        </a:rPr>
                        <a:t>2674</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solidFill>
                      <a:schemeClr val="accent4">
                        <a:lumMod val="20000"/>
                        <a:lumOff val="80000"/>
                      </a:schemeClr>
                    </a:solidFill>
                  </a:tcPr>
                </a:tc>
                <a:tc>
                  <a:txBody>
                    <a:bodyPr/>
                    <a:lstStyle/>
                    <a:p>
                      <a:pPr algn="ctr" fontAlgn="b"/>
                      <a:r>
                        <a:rPr lang="en-US" sz="2000" u="none" strike="noStrike" dirty="0">
                          <a:solidFill>
                            <a:srgbClr val="0000FF"/>
                          </a:solidFill>
                          <a:effectLst/>
                          <a:latin typeface="Cambria Math" panose="02040503050406030204" pitchFamily="18" charset="0"/>
                          <a:ea typeface="Cambria Math" panose="02040503050406030204" pitchFamily="18" charset="0"/>
                        </a:rPr>
                        <a:t>8.20(15)%</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3"/>
                  </a:ext>
                </a:extLst>
              </a:tr>
              <a:tr h="360000">
                <a:tc>
                  <a:txBody>
                    <a:bodyPr/>
                    <a:lstStyle/>
                    <a:p>
                      <a:pPr algn="ctr" fontAlgn="b"/>
                      <a:r>
                        <a:rPr lang="en-US" sz="2000" i="0" u="none" strike="noStrike" dirty="0">
                          <a:effectLst/>
                          <a:latin typeface="Cambria Math" panose="02040503050406030204" pitchFamily="18" charset="0"/>
                          <a:ea typeface="Cambria Math" panose="02040503050406030204" pitchFamily="18" charset="0"/>
                        </a:rPr>
                        <a:t>Total </a:t>
                      </a:r>
                      <a:r>
                        <a:rPr lang="en-US" sz="2000" i="1" u="none" strike="noStrike" dirty="0">
                          <a:effectLst/>
                          <a:latin typeface="Cambria Math" panose="02040503050406030204" pitchFamily="18" charset="0"/>
                          <a:ea typeface="Cambria Math" panose="02040503050406030204" pitchFamily="18" charset="0"/>
                        </a:rPr>
                        <a:t>I</a:t>
                      </a:r>
                      <a:r>
                        <a:rPr lang="en-US" altLang="zh-CN" sz="2000" i="1" u="none" strike="noStrike" baseline="-25000" dirty="0">
                          <a:effectLst/>
                          <a:latin typeface="Cambria Math" panose="02040503050406030204" pitchFamily="18" charset="0"/>
                          <a:ea typeface="Cambria Math" panose="02040503050406030204" pitchFamily="18" charset="0"/>
                        </a:rPr>
                        <a:t>β</a:t>
                      </a:r>
                      <a:r>
                        <a:rPr lang="el-GR" sz="2000" u="none" strike="noStrike" baseline="-25000" dirty="0">
                          <a:effectLst/>
                          <a:latin typeface="Cambria Math" panose="02040503050406030204" pitchFamily="18" charset="0"/>
                          <a:ea typeface="Cambria Math" panose="02040503050406030204" pitchFamily="18" charset="0"/>
                        </a:rPr>
                        <a:t> </a:t>
                      </a:r>
                      <a:r>
                        <a:rPr lang="en-US" sz="2000" u="none" strike="noStrike" baseline="-25000" dirty="0">
                          <a:effectLst/>
                          <a:latin typeface="Cambria Math" panose="02040503050406030204" pitchFamily="18" charset="0"/>
                          <a:ea typeface="Cambria Math" panose="02040503050406030204" pitchFamily="18" charset="0"/>
                        </a:rPr>
                        <a:t>unbound</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r>
                        <a:rPr lang="en-US" sz="2000" u="none" strike="noStrike" dirty="0">
                          <a:solidFill>
                            <a:srgbClr val="0000FF"/>
                          </a:solidFill>
                          <a:effectLst/>
                          <a:latin typeface="Cambria Math" panose="02040503050406030204" pitchFamily="18" charset="0"/>
                          <a:ea typeface="Cambria Math" panose="02040503050406030204" pitchFamily="18" charset="0"/>
                        </a:rPr>
                        <a:t>37.73(16)%</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4"/>
                  </a:ext>
                </a:extLst>
              </a:tr>
            </a:tbl>
          </a:graphicData>
        </a:graphic>
      </p:graphicFrame>
      <p:sp>
        <p:nvSpPr>
          <p:cNvPr id="17" name="TextBox 16"/>
          <p:cNvSpPr txBox="1"/>
          <p:nvPr/>
        </p:nvSpPr>
        <p:spPr>
          <a:xfrm>
            <a:off x="169597" y="3865154"/>
            <a:ext cx="4413780" cy="1754326"/>
          </a:xfrm>
          <a:prstGeom prst="rect">
            <a:avLst/>
          </a:prstGeom>
          <a:solidFill>
            <a:schemeClr val="bg1"/>
          </a:solidFill>
        </p:spPr>
        <p:txBody>
          <a:bodyPr wrap="square" rtlCol="0">
            <a:spAutoFit/>
          </a:bodyPr>
          <a:lstStyle/>
          <a:p>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a:t>
            </a:r>
            <a:r>
              <a:rPr lang="en-US" dirty="0">
                <a:solidFill>
                  <a:srgbClr val="0000FF"/>
                </a:solidFill>
                <a:latin typeface="Times New Roman" panose="02020603050405020304" pitchFamily="18" charset="0"/>
                <a:cs typeface="Times New Roman" panose="02020603050405020304" pitchFamily="18" charset="0"/>
              </a:rPr>
              <a:t>2674's uncertainty dominates the </a:t>
            </a:r>
            <a:r>
              <a:rPr lang="en-US" altLang="zh-CN" dirty="0">
                <a:solidFill>
                  <a:srgbClr val="0000FF"/>
                </a:solidFill>
                <a:latin typeface="Times New Roman" panose="02020603050405020304" pitchFamily="18" charset="0"/>
                <a:cs typeface="Times New Roman" panose="02020603050405020304" pitchFamily="18" charset="0"/>
              </a:rPr>
              <a:t>total uncertainty of total </a:t>
            </a: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a:t>
            </a:r>
          </a:p>
          <a:p>
            <a:r>
              <a:rPr lang="en-US" altLang="zh-CN" dirty="0">
                <a:solidFill>
                  <a:srgbClr val="0000FF"/>
                </a:solidFill>
                <a:latin typeface="Times New Roman" panose="02020603050405020304" pitchFamily="18" charset="0"/>
                <a:cs typeface="Times New Roman" panose="02020603050405020304" pitchFamily="18" charset="0"/>
              </a:rPr>
              <a:t>Even reducing the 2674's uncertainty by a factor of 10, </a:t>
            </a: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 </a:t>
            </a:r>
            <a:r>
              <a:rPr lang="en-US" dirty="0">
                <a:solidFill>
                  <a:srgbClr val="0000FF"/>
                </a:solidFill>
                <a:latin typeface="Times New Roman" panose="02020603050405020304" pitchFamily="18" charset="0"/>
                <a:cs typeface="Times New Roman" panose="02020603050405020304" pitchFamily="18" charset="0"/>
              </a:rPr>
              <a:t>2674's uncertainty still dominates the </a:t>
            </a:r>
            <a:r>
              <a:rPr lang="en-US" altLang="zh-CN" dirty="0">
                <a:solidFill>
                  <a:srgbClr val="0000FF"/>
                </a:solidFill>
                <a:latin typeface="Times New Roman" panose="02020603050405020304" pitchFamily="18" charset="0"/>
                <a:cs typeface="Times New Roman" panose="02020603050405020304" pitchFamily="18" charset="0"/>
              </a:rPr>
              <a:t>total uncertainty.</a:t>
            </a:r>
          </a:p>
          <a:p>
            <a:r>
              <a:rPr lang="en-US" altLang="zh-CN" dirty="0">
                <a:solidFill>
                  <a:srgbClr val="FF0000"/>
                </a:solidFill>
                <a:latin typeface="Times New Roman" panose="02020603050405020304" pitchFamily="18" charset="0"/>
                <a:cs typeface="Times New Roman" panose="02020603050405020304" pitchFamily="18" charset="0"/>
              </a:rPr>
              <a:t>Ridiculous.</a:t>
            </a:r>
          </a:p>
        </p:txBody>
      </p:sp>
    </p:spTree>
    <p:extLst>
      <p:ext uri="{BB962C8B-B14F-4D97-AF65-F5344CB8AC3E}">
        <p14:creationId xmlns:p14="http://schemas.microsoft.com/office/powerpoint/2010/main" val="117563682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38501"/>
            <a:ext cx="3050835" cy="2492990"/>
          </a:xfrm>
          <a:prstGeom prst="rect">
            <a:avLst/>
          </a:prstGeom>
          <a:noFill/>
        </p:spPr>
        <p:txBody>
          <a:bodyPr wrap="none" rtlCol="0" anchor="t">
            <a:spAutoFit/>
          </a:bodyPr>
          <a:lstStyle/>
          <a:p>
            <a:pPr>
              <a:spcAft>
                <a:spcPts val="600"/>
              </a:spcAft>
            </a:pPr>
            <a:r>
              <a:rPr lang="en-US" altLang="zh-CN" dirty="0">
                <a:solidFill>
                  <a:srgbClr val="0000FF"/>
                </a:solidFill>
                <a:latin typeface="Times New Roman" panose="02020603050405020304" pitchFamily="18" charset="0"/>
                <a:cs typeface="Times New Roman" panose="02020603050405020304" pitchFamily="18" charset="0"/>
              </a:rPr>
              <a:t>[Robertson_PRC1993]</a:t>
            </a:r>
          </a:p>
          <a:p>
            <a:pPr>
              <a:spcAft>
                <a:spcPts val="600"/>
              </a:spcAft>
            </a:pPr>
            <a:r>
              <a:rPr lang="en-US" altLang="zh-CN" i="1" dirty="0">
                <a:solidFill>
                  <a:srgbClr val="0000FF"/>
                </a:solidFill>
                <a:latin typeface="Times New Roman" panose="02020603050405020304" pitchFamily="18" charset="0"/>
                <a:cs typeface="Times New Roman" panose="02020603050405020304" pitchFamily="18" charset="0"/>
              </a:rPr>
              <a:t>E</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 382 keV reported</a:t>
            </a:r>
          </a:p>
          <a:p>
            <a:pPr>
              <a:spcAft>
                <a:spcPts val="600"/>
              </a:spcAft>
            </a:pPr>
            <a:r>
              <a:rPr lang="en-US" altLang="zh-CN" i="1" dirty="0" err="1">
                <a:solidFill>
                  <a:srgbClr val="0000FF"/>
                </a:solidFill>
                <a:latin typeface="Times New Roman" panose="02020603050405020304" pitchFamily="18" charset="0"/>
                <a:cs typeface="Times New Roman" panose="02020603050405020304" pitchFamily="18" charset="0"/>
              </a:rPr>
              <a:t>I</a:t>
            </a:r>
            <a:r>
              <a:rPr lang="en-US" altLang="zh-CN" i="1" baseline="-25000" dirty="0" err="1">
                <a:solidFill>
                  <a:srgbClr val="0000FF"/>
                </a:solidFill>
                <a:latin typeface="Times New Roman" panose="02020603050405020304" pitchFamily="18" charset="0"/>
                <a:cs typeface="Times New Roman" panose="02020603050405020304" pitchFamily="18" charset="0"/>
              </a:rPr>
              <a:t>p</a:t>
            </a:r>
            <a:r>
              <a:rPr lang="en-US" altLang="zh-CN" baseline="-25000" dirty="0" err="1">
                <a:solidFill>
                  <a:srgbClr val="0000FF"/>
                </a:solidFill>
                <a:latin typeface="Times New Roman" panose="02020603050405020304" pitchFamily="18" charset="0"/>
                <a:cs typeface="Times New Roman" panose="02020603050405020304" pitchFamily="18" charset="0"/>
              </a:rPr>
              <a:t>rel</a:t>
            </a:r>
            <a:r>
              <a:rPr lang="en-US" altLang="zh-CN" dirty="0">
                <a:solidFill>
                  <a:srgbClr val="0000FF"/>
                </a:solidFill>
                <a:latin typeface="Times New Roman" panose="02020603050405020304" pitchFamily="18" charset="0"/>
                <a:cs typeface="Times New Roman" panose="02020603050405020304" pitchFamily="18" charset="0"/>
              </a:rPr>
              <a:t> = 73.7±0.3% reported</a:t>
            </a:r>
          </a:p>
          <a:p>
            <a:pPr>
              <a:spcAft>
                <a:spcPts val="600"/>
              </a:spcAft>
            </a:pPr>
            <a:r>
              <a:rPr lang="en-US" altLang="zh-CN" i="1" dirty="0">
                <a:solidFill>
                  <a:srgbClr val="FF0000"/>
                </a:solidFill>
                <a:latin typeface="Times New Roman" panose="02020603050405020304" pitchFamily="18" charset="0"/>
                <a:cs typeface="Times New Roman" panose="02020603050405020304" pitchFamily="18" charset="0"/>
              </a:rPr>
              <a:t>I</a:t>
            </a:r>
            <a:r>
              <a:rPr lang="en-US" altLang="zh-CN" i="1" baseline="-25000" dirty="0">
                <a:solidFill>
                  <a:srgbClr val="FF0000"/>
                </a:solidFill>
                <a:latin typeface="Times New Roman" panose="02020603050405020304" pitchFamily="18" charset="0"/>
                <a:cs typeface="Times New Roman" panose="02020603050405020304" pitchFamily="18" charset="0"/>
              </a:rPr>
              <a:t>p</a:t>
            </a:r>
            <a:r>
              <a:rPr lang="en-US" altLang="zh-CN" dirty="0">
                <a:solidFill>
                  <a:srgbClr val="FF0000"/>
                </a:solidFill>
                <a:latin typeface="Times New Roman" panose="02020603050405020304" pitchFamily="18" charset="0"/>
                <a:cs typeface="Times New Roman" panose="02020603050405020304" pitchFamily="18" charset="0"/>
              </a:rPr>
              <a:t> = </a:t>
            </a:r>
            <a:r>
              <a:rPr lang="en-US" altLang="zh-CN" i="1" dirty="0" err="1">
                <a:solidFill>
                  <a:srgbClr val="FF0000"/>
                </a:solidFill>
                <a:latin typeface="Times New Roman" panose="02020603050405020304" pitchFamily="18" charset="0"/>
                <a:cs typeface="Times New Roman" panose="02020603050405020304" pitchFamily="18" charset="0"/>
              </a:rPr>
              <a:t>I</a:t>
            </a:r>
            <a:r>
              <a:rPr lang="en-US" altLang="zh-CN" i="1" baseline="-25000" dirty="0" err="1">
                <a:solidFill>
                  <a:srgbClr val="FF0000"/>
                </a:solidFill>
                <a:latin typeface="Times New Roman" panose="02020603050405020304" pitchFamily="18" charset="0"/>
                <a:cs typeface="Times New Roman" panose="02020603050405020304" pitchFamily="18" charset="0"/>
              </a:rPr>
              <a:t>p</a:t>
            </a:r>
            <a:r>
              <a:rPr lang="en-US" altLang="zh-CN" baseline="-25000" dirty="0" err="1">
                <a:solidFill>
                  <a:srgbClr val="FF0000"/>
                </a:solidFill>
                <a:latin typeface="Times New Roman" panose="02020603050405020304" pitchFamily="18" charset="0"/>
                <a:cs typeface="Times New Roman" panose="02020603050405020304" pitchFamily="18" charset="0"/>
              </a:rPr>
              <a:t>rel</a:t>
            </a:r>
            <a:r>
              <a:rPr lang="en-US" altLang="zh-CN" baseline="-25000" dirty="0">
                <a:solidFill>
                  <a:srgbClr val="FF0000"/>
                </a:solidFill>
                <a:latin typeface="Times New Roman" panose="02020603050405020304" pitchFamily="18" charset="0"/>
                <a:cs typeface="Times New Roman" panose="02020603050405020304" pitchFamily="18" charset="0"/>
              </a:rPr>
              <a:t> </a:t>
            </a:r>
            <a:r>
              <a:rPr lang="en-US" altLang="zh-CN" dirty="0">
                <a:solidFill>
                  <a:srgbClr val="FF0000"/>
                </a:solidFill>
                <a:latin typeface="Times New Roman" panose="02020603050405020304" pitchFamily="18" charset="0"/>
                <a:cs typeface="Times New Roman" panose="02020603050405020304" pitchFamily="18" charset="0"/>
              </a:rPr>
              <a:t>*0.099 = 7.30±0.03%</a:t>
            </a:r>
          </a:p>
          <a:p>
            <a:pPr>
              <a:spcAft>
                <a:spcPts val="600"/>
              </a:spcAft>
            </a:pPr>
            <a:r>
              <a:rPr lang="en-US" altLang="zh-CN" i="1" dirty="0">
                <a:solidFill>
                  <a:srgbClr val="0000FF"/>
                </a:solidFill>
                <a:latin typeface="Times New Roman" panose="02020603050405020304" pitchFamily="18" charset="0"/>
                <a:cs typeface="Times New Roman" panose="02020603050405020304" pitchFamily="18" charset="0"/>
              </a:rPr>
              <a:t>Γ</a:t>
            </a:r>
            <a:r>
              <a:rPr lang="en-US" altLang="zh-CN" i="1" baseline="-25000" dirty="0">
                <a:solidFill>
                  <a:srgbClr val="0000FF"/>
                </a:solidFill>
                <a:latin typeface="Times New Roman" panose="02020603050405020304" pitchFamily="18" charset="0"/>
                <a:cs typeface="Times New Roman" panose="02020603050405020304" pitchFamily="18" charset="0"/>
              </a:rPr>
              <a:t>γ</a:t>
            </a:r>
            <a:r>
              <a:rPr lang="en-US" altLang="zh-CN" dirty="0">
                <a:solidFill>
                  <a:srgbClr val="0000FF"/>
                </a:solidFill>
                <a:latin typeface="Times New Roman" panose="02020603050405020304" pitchFamily="18" charset="0"/>
                <a:cs typeface="Times New Roman" panose="02020603050405020304" pitchFamily="18" charset="0"/>
              </a:rPr>
              <a:t> / </a:t>
            </a:r>
            <a:r>
              <a:rPr lang="en-US" altLang="zh-CN" i="1" dirty="0">
                <a:solidFill>
                  <a:srgbClr val="0000FF"/>
                </a:solidFill>
                <a:latin typeface="Times New Roman" panose="02020603050405020304" pitchFamily="18" charset="0"/>
                <a:cs typeface="Times New Roman" panose="02020603050405020304" pitchFamily="18" charset="0"/>
              </a:rPr>
              <a:t>Γ</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 0.12±0.02 adopted</a:t>
            </a:r>
          </a:p>
          <a:p>
            <a:pPr>
              <a:spcAft>
                <a:spcPts val="600"/>
              </a:spcAft>
            </a:pPr>
            <a:r>
              <a:rPr lang="en-US" altLang="zh-CN" i="1" dirty="0">
                <a:solidFill>
                  <a:srgbClr val="FF0000"/>
                </a:solidFill>
                <a:latin typeface="Times New Roman" panose="02020603050405020304" pitchFamily="18" charset="0"/>
                <a:cs typeface="Times New Roman" panose="02020603050405020304" pitchFamily="18" charset="0"/>
              </a:rPr>
              <a:t>I</a:t>
            </a:r>
            <a:r>
              <a:rPr lang="en-US" altLang="zh-CN" i="1" baseline="-25000" dirty="0">
                <a:solidFill>
                  <a:srgbClr val="FF0000"/>
                </a:solidFill>
                <a:latin typeface="Times New Roman" panose="02020603050405020304" pitchFamily="18" charset="0"/>
                <a:cs typeface="Times New Roman" panose="02020603050405020304" pitchFamily="18" charset="0"/>
              </a:rPr>
              <a:t>β</a:t>
            </a:r>
            <a:r>
              <a:rPr lang="en-US" altLang="zh-CN" dirty="0">
                <a:solidFill>
                  <a:srgbClr val="FF0000"/>
                </a:solidFill>
                <a:latin typeface="Times New Roman" panose="02020603050405020304" pitchFamily="18" charset="0"/>
                <a:cs typeface="Times New Roman" panose="02020603050405020304" pitchFamily="18" charset="0"/>
              </a:rPr>
              <a:t> = 8.20±0.15%</a:t>
            </a:r>
          </a:p>
          <a:p>
            <a:pPr>
              <a:spcAft>
                <a:spcPts val="600"/>
              </a:spcAft>
            </a:pPr>
            <a:r>
              <a:rPr lang="en-US" altLang="zh-CN" dirty="0">
                <a:solidFill>
                  <a:srgbClr val="FF0000"/>
                </a:solidFill>
                <a:latin typeface="Times New Roman" panose="02020603050405020304" pitchFamily="18" charset="0"/>
                <a:cs typeface="Times New Roman" panose="02020603050405020304" pitchFamily="18" charset="0"/>
              </a:rPr>
              <a:t>log </a:t>
            </a:r>
            <a:r>
              <a:rPr lang="en-US" altLang="zh-CN" i="1" dirty="0">
                <a:solidFill>
                  <a:srgbClr val="FF0000"/>
                </a:solidFill>
                <a:latin typeface="Times New Roman" panose="02020603050405020304" pitchFamily="18" charset="0"/>
                <a:cs typeface="Times New Roman" panose="02020603050405020304" pitchFamily="18" charset="0"/>
              </a:rPr>
              <a:t>ft</a:t>
            </a:r>
            <a:r>
              <a:rPr lang="en-US" altLang="zh-CN" dirty="0">
                <a:solidFill>
                  <a:srgbClr val="FF0000"/>
                </a:solidFill>
                <a:latin typeface="Times New Roman" panose="02020603050405020304" pitchFamily="18" charset="0"/>
                <a:cs typeface="Times New Roman" panose="02020603050405020304" pitchFamily="18" charset="0"/>
              </a:rPr>
              <a:t> = 5.19±0.01</a:t>
            </a:r>
            <a:endParaRPr lang="en-US" altLang="zh-CN" i="1" dirty="0">
              <a:solidFill>
                <a:srgbClr val="0000FF"/>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3102552" y="202378"/>
            <a:ext cx="4752975" cy="247650"/>
          </a:xfrm>
          <a:prstGeom prst="rect">
            <a:avLst/>
          </a:prstGeom>
        </p:spPr>
      </p:pic>
      <p:pic>
        <p:nvPicPr>
          <p:cNvPr id="5" name="Picture 4"/>
          <p:cNvPicPr>
            <a:picLocks noChangeAspect="1"/>
          </p:cNvPicPr>
          <p:nvPr/>
        </p:nvPicPr>
        <p:blipFill>
          <a:blip r:embed="rId3"/>
          <a:stretch>
            <a:fillRect/>
          </a:stretch>
        </p:blipFill>
        <p:spPr>
          <a:xfrm>
            <a:off x="3102551" y="1832559"/>
            <a:ext cx="5220566" cy="394936"/>
          </a:xfrm>
          <a:prstGeom prst="rect">
            <a:avLst/>
          </a:prstGeom>
        </p:spPr>
      </p:pic>
      <p:pic>
        <p:nvPicPr>
          <p:cNvPr id="6" name="Picture 5"/>
          <p:cNvPicPr>
            <a:picLocks noChangeAspect="1"/>
          </p:cNvPicPr>
          <p:nvPr/>
        </p:nvPicPr>
        <p:blipFill>
          <a:blip r:embed="rId4"/>
          <a:stretch>
            <a:fillRect/>
          </a:stretch>
        </p:blipFill>
        <p:spPr>
          <a:xfrm>
            <a:off x="3102551" y="521680"/>
            <a:ext cx="4592348" cy="850956"/>
          </a:xfrm>
          <a:prstGeom prst="rect">
            <a:avLst/>
          </a:prstGeom>
        </p:spPr>
      </p:pic>
      <p:sp>
        <p:nvSpPr>
          <p:cNvPr id="7" name="文本框 1"/>
          <p:cNvSpPr txBox="1"/>
          <p:nvPr/>
        </p:nvSpPr>
        <p:spPr>
          <a:xfrm>
            <a:off x="5999885" y="3924571"/>
            <a:ext cx="3050835" cy="2846933"/>
          </a:xfrm>
          <a:prstGeom prst="rect">
            <a:avLst/>
          </a:prstGeom>
          <a:noFill/>
        </p:spPr>
        <p:txBody>
          <a:bodyPr wrap="none" rtlCol="0" anchor="t">
            <a:spAutoFit/>
          </a:bodyPr>
          <a:lstStyle/>
          <a:p>
            <a:pPr>
              <a:spcAft>
                <a:spcPts val="600"/>
              </a:spcAft>
            </a:pPr>
            <a:r>
              <a:rPr lang="en-US" altLang="zh-CN" dirty="0">
                <a:solidFill>
                  <a:srgbClr val="0000FF"/>
                </a:solidFill>
                <a:latin typeface="Times New Roman" panose="02020603050405020304" pitchFamily="18" charset="0"/>
                <a:cs typeface="Times New Roman" panose="02020603050405020304" pitchFamily="18" charset="0"/>
              </a:rPr>
              <a:t>[Robertson_PRC1993]</a:t>
            </a:r>
          </a:p>
          <a:p>
            <a:pPr>
              <a:spcAft>
                <a:spcPts val="600"/>
              </a:spcAft>
            </a:pPr>
            <a:r>
              <a:rPr lang="en-US" altLang="zh-CN" i="1" dirty="0">
                <a:solidFill>
                  <a:srgbClr val="0000FF"/>
                </a:solidFill>
                <a:latin typeface="Times New Roman" panose="02020603050405020304" pitchFamily="18" charset="0"/>
                <a:cs typeface="Times New Roman" panose="02020603050405020304" pitchFamily="18" charset="0"/>
              </a:rPr>
              <a:t>E</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 2165 keV reported</a:t>
            </a:r>
          </a:p>
          <a:p>
            <a:pPr>
              <a:spcAft>
                <a:spcPts val="600"/>
              </a:spcAft>
            </a:pPr>
            <a:r>
              <a:rPr lang="en-US" altLang="zh-CN" i="1" dirty="0" err="1">
                <a:solidFill>
                  <a:srgbClr val="0000FF"/>
                </a:solidFill>
                <a:latin typeface="Times New Roman" panose="02020603050405020304" pitchFamily="18" charset="0"/>
                <a:cs typeface="Times New Roman" panose="02020603050405020304" pitchFamily="18" charset="0"/>
              </a:rPr>
              <a:t>I</a:t>
            </a:r>
            <a:r>
              <a:rPr lang="en-US" altLang="zh-CN" i="1" baseline="-25000" dirty="0" err="1">
                <a:solidFill>
                  <a:srgbClr val="0000FF"/>
                </a:solidFill>
                <a:latin typeface="Times New Roman" panose="02020603050405020304" pitchFamily="18" charset="0"/>
                <a:cs typeface="Times New Roman" panose="02020603050405020304" pitchFamily="18" charset="0"/>
              </a:rPr>
              <a:t>p</a:t>
            </a:r>
            <a:r>
              <a:rPr lang="en-US" altLang="zh-CN" baseline="-25000" dirty="0" err="1">
                <a:solidFill>
                  <a:srgbClr val="0000FF"/>
                </a:solidFill>
                <a:latin typeface="Times New Roman" panose="02020603050405020304" pitchFamily="18" charset="0"/>
                <a:cs typeface="Times New Roman" panose="02020603050405020304" pitchFamily="18" charset="0"/>
              </a:rPr>
              <a:t>rel</a:t>
            </a:r>
            <a:r>
              <a:rPr lang="en-US" altLang="zh-CN" dirty="0">
                <a:solidFill>
                  <a:srgbClr val="0000FF"/>
                </a:solidFill>
                <a:latin typeface="Times New Roman" panose="02020603050405020304" pitchFamily="18" charset="0"/>
                <a:cs typeface="Times New Roman" panose="02020603050405020304" pitchFamily="18" charset="0"/>
              </a:rPr>
              <a:t> = 17.2±0.1% reported</a:t>
            </a:r>
          </a:p>
          <a:p>
            <a:pPr>
              <a:spcAft>
                <a:spcPts val="600"/>
              </a:spcAft>
            </a:pPr>
            <a:r>
              <a:rPr lang="en-US" altLang="zh-CN" i="1" dirty="0">
                <a:solidFill>
                  <a:srgbClr val="FF0000"/>
                </a:solidFill>
                <a:latin typeface="Times New Roman" panose="02020603050405020304" pitchFamily="18" charset="0"/>
                <a:cs typeface="Times New Roman" panose="02020603050405020304" pitchFamily="18" charset="0"/>
              </a:rPr>
              <a:t>I</a:t>
            </a:r>
            <a:r>
              <a:rPr lang="en-US" altLang="zh-CN" i="1" baseline="-25000" dirty="0">
                <a:solidFill>
                  <a:srgbClr val="FF0000"/>
                </a:solidFill>
                <a:latin typeface="Times New Roman" panose="02020603050405020304" pitchFamily="18" charset="0"/>
                <a:cs typeface="Times New Roman" panose="02020603050405020304" pitchFamily="18" charset="0"/>
              </a:rPr>
              <a:t>p</a:t>
            </a:r>
            <a:r>
              <a:rPr lang="en-US" altLang="zh-CN" dirty="0">
                <a:solidFill>
                  <a:srgbClr val="FF0000"/>
                </a:solidFill>
                <a:latin typeface="Times New Roman" panose="02020603050405020304" pitchFamily="18" charset="0"/>
                <a:cs typeface="Times New Roman" panose="02020603050405020304" pitchFamily="18" charset="0"/>
              </a:rPr>
              <a:t> = </a:t>
            </a:r>
            <a:r>
              <a:rPr lang="en-US" altLang="zh-CN" i="1" dirty="0" err="1">
                <a:solidFill>
                  <a:srgbClr val="FF0000"/>
                </a:solidFill>
                <a:latin typeface="Times New Roman" panose="02020603050405020304" pitchFamily="18" charset="0"/>
                <a:cs typeface="Times New Roman" panose="02020603050405020304" pitchFamily="18" charset="0"/>
              </a:rPr>
              <a:t>I</a:t>
            </a:r>
            <a:r>
              <a:rPr lang="en-US" altLang="zh-CN" i="1" baseline="-25000" dirty="0" err="1">
                <a:solidFill>
                  <a:srgbClr val="FF0000"/>
                </a:solidFill>
                <a:latin typeface="Times New Roman" panose="02020603050405020304" pitchFamily="18" charset="0"/>
                <a:cs typeface="Times New Roman" panose="02020603050405020304" pitchFamily="18" charset="0"/>
              </a:rPr>
              <a:t>p</a:t>
            </a:r>
            <a:r>
              <a:rPr lang="en-US" altLang="zh-CN" baseline="-25000" dirty="0" err="1">
                <a:solidFill>
                  <a:srgbClr val="FF0000"/>
                </a:solidFill>
                <a:latin typeface="Times New Roman" panose="02020603050405020304" pitchFamily="18" charset="0"/>
                <a:cs typeface="Times New Roman" panose="02020603050405020304" pitchFamily="18" charset="0"/>
              </a:rPr>
              <a:t>rel</a:t>
            </a:r>
            <a:r>
              <a:rPr lang="en-US" altLang="zh-CN" baseline="-25000" dirty="0">
                <a:solidFill>
                  <a:srgbClr val="FF0000"/>
                </a:solidFill>
                <a:latin typeface="Times New Roman" panose="02020603050405020304" pitchFamily="18" charset="0"/>
                <a:cs typeface="Times New Roman" panose="02020603050405020304" pitchFamily="18" charset="0"/>
              </a:rPr>
              <a:t> </a:t>
            </a:r>
            <a:r>
              <a:rPr lang="en-US" altLang="zh-CN" dirty="0">
                <a:solidFill>
                  <a:srgbClr val="FF0000"/>
                </a:solidFill>
                <a:latin typeface="Times New Roman" panose="02020603050405020304" pitchFamily="18" charset="0"/>
                <a:cs typeface="Times New Roman" panose="02020603050405020304" pitchFamily="18" charset="0"/>
              </a:rPr>
              <a:t>*0.099 = 1.71±0.01%</a:t>
            </a:r>
          </a:p>
          <a:p>
            <a:pPr>
              <a:spcAft>
                <a:spcPts val="600"/>
              </a:spcAft>
            </a:pPr>
            <a:r>
              <a:rPr lang="en-US" altLang="zh-CN" dirty="0">
                <a:solidFill>
                  <a:srgbClr val="FF0000"/>
                </a:solidFill>
                <a:latin typeface="Times New Roman" panose="02020603050405020304" pitchFamily="18" charset="0"/>
                <a:cs typeface="Times New Roman" panose="02020603050405020304" pitchFamily="18" charset="0"/>
              </a:rPr>
              <a:t>log </a:t>
            </a:r>
            <a:r>
              <a:rPr lang="en-US" altLang="zh-CN" i="1" dirty="0">
                <a:solidFill>
                  <a:srgbClr val="FF0000"/>
                </a:solidFill>
                <a:latin typeface="Times New Roman" panose="02020603050405020304" pitchFamily="18" charset="0"/>
                <a:cs typeface="Times New Roman" panose="02020603050405020304" pitchFamily="18" charset="0"/>
              </a:rPr>
              <a:t>ft</a:t>
            </a:r>
            <a:r>
              <a:rPr lang="en-US" altLang="zh-CN" dirty="0">
                <a:solidFill>
                  <a:srgbClr val="FF0000"/>
                </a:solidFill>
                <a:latin typeface="Times New Roman" panose="02020603050405020304" pitchFamily="18" charset="0"/>
                <a:cs typeface="Times New Roman" panose="02020603050405020304" pitchFamily="18" charset="0"/>
              </a:rPr>
              <a:t> = 5.00±0.01</a:t>
            </a:r>
          </a:p>
          <a:p>
            <a:pPr>
              <a:spcAft>
                <a:spcPts val="600"/>
              </a:spcAft>
            </a:pPr>
            <a:endParaRPr lang="en-US" altLang="zh-CN" dirty="0">
              <a:solidFill>
                <a:srgbClr val="FF0000"/>
              </a:solidFill>
              <a:latin typeface="Times New Roman" panose="02020603050405020304" pitchFamily="18" charset="0"/>
              <a:cs typeface="Times New Roman" panose="02020603050405020304" pitchFamily="18" charset="0"/>
            </a:endParaRPr>
          </a:p>
          <a:p>
            <a:pPr>
              <a:spcAft>
                <a:spcPts val="600"/>
              </a:spcAft>
            </a:pP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 = 1.71±0.01% reported</a:t>
            </a:r>
          </a:p>
          <a:p>
            <a:pPr>
              <a:spcAft>
                <a:spcPts val="600"/>
              </a:spcAft>
            </a:pPr>
            <a:r>
              <a:rPr lang="en-US" altLang="zh-CN" dirty="0">
                <a:solidFill>
                  <a:srgbClr val="0000FF"/>
                </a:solidFill>
                <a:latin typeface="Times New Roman" panose="02020603050405020304" pitchFamily="18" charset="0"/>
                <a:cs typeface="Times New Roman" panose="02020603050405020304" pitchFamily="18" charset="0"/>
              </a:rPr>
              <a:t>log </a:t>
            </a:r>
            <a:r>
              <a:rPr lang="en-US" altLang="zh-CN" i="1" dirty="0">
                <a:solidFill>
                  <a:srgbClr val="0000FF"/>
                </a:solidFill>
                <a:latin typeface="Times New Roman" panose="02020603050405020304" pitchFamily="18" charset="0"/>
                <a:cs typeface="Times New Roman" panose="02020603050405020304" pitchFamily="18" charset="0"/>
              </a:rPr>
              <a:t>ft</a:t>
            </a:r>
            <a:r>
              <a:rPr lang="en-US" altLang="zh-CN" dirty="0">
                <a:solidFill>
                  <a:srgbClr val="0000FF"/>
                </a:solidFill>
                <a:latin typeface="Times New Roman" panose="02020603050405020304" pitchFamily="18" charset="0"/>
                <a:cs typeface="Times New Roman" panose="02020603050405020304" pitchFamily="18" charset="0"/>
              </a:rPr>
              <a:t> = 5.00±0.01</a:t>
            </a:r>
          </a:p>
        </p:txBody>
      </p:sp>
      <p:sp>
        <p:nvSpPr>
          <p:cNvPr id="8" name="Rectangle 7"/>
          <p:cNvSpPr/>
          <p:nvPr/>
        </p:nvSpPr>
        <p:spPr>
          <a:xfrm>
            <a:off x="0" y="6077728"/>
            <a:ext cx="3144115" cy="723275"/>
          </a:xfrm>
          <a:prstGeom prst="rect">
            <a:avLst/>
          </a:prstGeom>
        </p:spPr>
        <p:txBody>
          <a:bodyPr wrap="square">
            <a:spAutoFit/>
          </a:bodyPr>
          <a:lstStyle/>
          <a:p>
            <a:pPr>
              <a:spcAft>
                <a:spcPts val="600"/>
              </a:spcAft>
            </a:pPr>
            <a:r>
              <a:rPr lang="en-US" altLang="zh-CN" i="1" dirty="0">
                <a:solidFill>
                  <a:schemeClr val="bg1">
                    <a:lumMod val="75000"/>
                  </a:schemeClr>
                </a:solidFill>
                <a:latin typeface="Times New Roman" panose="02020603050405020304" pitchFamily="18" charset="0"/>
                <a:cs typeface="Times New Roman" panose="02020603050405020304" pitchFamily="18" charset="0"/>
              </a:rPr>
              <a:t>I</a:t>
            </a:r>
            <a:r>
              <a:rPr lang="en-US" altLang="zh-CN" i="1" baseline="-25000" dirty="0">
                <a:solidFill>
                  <a:schemeClr val="bg1">
                    <a:lumMod val="75000"/>
                  </a:schemeClr>
                </a:solidFill>
                <a:latin typeface="Times New Roman" panose="02020603050405020304" pitchFamily="18" charset="0"/>
                <a:cs typeface="Times New Roman" panose="02020603050405020304" pitchFamily="18" charset="0"/>
              </a:rPr>
              <a:t>p</a:t>
            </a:r>
            <a:r>
              <a:rPr lang="en-US" altLang="zh-CN" dirty="0">
                <a:solidFill>
                  <a:schemeClr val="bg1">
                    <a:lumMod val="75000"/>
                  </a:schemeClr>
                </a:solidFill>
                <a:latin typeface="Times New Roman" panose="02020603050405020304" pitchFamily="18" charset="0"/>
                <a:cs typeface="Times New Roman" panose="02020603050405020304" pitchFamily="18" charset="0"/>
              </a:rPr>
              <a:t> = </a:t>
            </a:r>
            <a:r>
              <a:rPr lang="en-US" altLang="zh-CN" i="1" dirty="0" err="1">
                <a:solidFill>
                  <a:schemeClr val="bg1">
                    <a:lumMod val="75000"/>
                  </a:schemeClr>
                </a:solidFill>
                <a:latin typeface="Times New Roman" panose="02020603050405020304" pitchFamily="18" charset="0"/>
                <a:cs typeface="Times New Roman" panose="02020603050405020304" pitchFamily="18" charset="0"/>
              </a:rPr>
              <a:t>I</a:t>
            </a:r>
            <a:r>
              <a:rPr lang="en-US" altLang="zh-CN" i="1" baseline="-25000" dirty="0" err="1">
                <a:solidFill>
                  <a:schemeClr val="bg1">
                    <a:lumMod val="75000"/>
                  </a:schemeClr>
                </a:solidFill>
                <a:latin typeface="Times New Roman" panose="02020603050405020304" pitchFamily="18" charset="0"/>
                <a:cs typeface="Times New Roman" panose="02020603050405020304" pitchFamily="18" charset="0"/>
              </a:rPr>
              <a:t>p</a:t>
            </a:r>
            <a:r>
              <a:rPr lang="en-US" altLang="zh-CN" baseline="-25000" dirty="0" err="1">
                <a:solidFill>
                  <a:schemeClr val="bg1">
                    <a:lumMod val="75000"/>
                  </a:schemeClr>
                </a:solidFill>
                <a:latin typeface="Times New Roman" panose="02020603050405020304" pitchFamily="18" charset="0"/>
                <a:cs typeface="Times New Roman" panose="02020603050405020304" pitchFamily="18" charset="0"/>
              </a:rPr>
              <a:t>rel</a:t>
            </a:r>
            <a:r>
              <a:rPr lang="en-US" altLang="zh-CN" baseline="-25000" dirty="0">
                <a:solidFill>
                  <a:schemeClr val="bg1">
                    <a:lumMod val="75000"/>
                  </a:schemeClr>
                </a:solidFill>
                <a:latin typeface="Times New Roman" panose="02020603050405020304" pitchFamily="18" charset="0"/>
                <a:cs typeface="Times New Roman" panose="02020603050405020304" pitchFamily="18" charset="0"/>
              </a:rPr>
              <a:t> </a:t>
            </a:r>
            <a:r>
              <a:rPr lang="en-US" altLang="zh-CN" dirty="0">
                <a:solidFill>
                  <a:schemeClr val="bg1">
                    <a:lumMod val="75000"/>
                  </a:schemeClr>
                </a:solidFill>
                <a:latin typeface="Times New Roman" panose="02020603050405020304" pitchFamily="18" charset="0"/>
                <a:cs typeface="Times New Roman" panose="02020603050405020304" pitchFamily="18" charset="0"/>
              </a:rPr>
              <a:t>*0.099 = 7.30±0.3%</a:t>
            </a:r>
          </a:p>
          <a:p>
            <a:pPr>
              <a:spcAft>
                <a:spcPts val="600"/>
              </a:spcAft>
            </a:pPr>
            <a:r>
              <a:rPr lang="en-US" altLang="zh-CN" i="1" dirty="0">
                <a:solidFill>
                  <a:schemeClr val="bg1">
                    <a:lumMod val="75000"/>
                  </a:schemeClr>
                </a:solidFill>
                <a:latin typeface="Times New Roman" panose="02020603050405020304" pitchFamily="18" charset="0"/>
                <a:cs typeface="Times New Roman" panose="02020603050405020304" pitchFamily="18" charset="0"/>
              </a:rPr>
              <a:t>I</a:t>
            </a:r>
            <a:r>
              <a:rPr lang="en-US" altLang="zh-CN" i="1" baseline="-25000" dirty="0">
                <a:solidFill>
                  <a:schemeClr val="bg1">
                    <a:lumMod val="75000"/>
                  </a:schemeClr>
                </a:solidFill>
                <a:latin typeface="Times New Roman" panose="02020603050405020304" pitchFamily="18" charset="0"/>
                <a:cs typeface="Times New Roman" panose="02020603050405020304" pitchFamily="18" charset="0"/>
              </a:rPr>
              <a:t>β</a:t>
            </a:r>
            <a:r>
              <a:rPr lang="en-US" altLang="zh-CN" dirty="0">
                <a:solidFill>
                  <a:schemeClr val="bg1">
                    <a:lumMod val="75000"/>
                  </a:schemeClr>
                </a:solidFill>
                <a:latin typeface="Times New Roman" panose="02020603050405020304" pitchFamily="18" charset="0"/>
                <a:cs typeface="Times New Roman" panose="02020603050405020304" pitchFamily="18" charset="0"/>
              </a:rPr>
              <a:t> = 8.2±0.4%</a:t>
            </a:r>
          </a:p>
        </p:txBody>
      </p:sp>
      <p:sp>
        <p:nvSpPr>
          <p:cNvPr id="9" name="Rectangle 8"/>
          <p:cNvSpPr/>
          <p:nvPr/>
        </p:nvSpPr>
        <p:spPr>
          <a:xfrm>
            <a:off x="0" y="5112431"/>
            <a:ext cx="3102551" cy="723275"/>
          </a:xfrm>
          <a:prstGeom prst="rect">
            <a:avLst/>
          </a:prstGeom>
        </p:spPr>
        <p:txBody>
          <a:bodyPr wrap="square">
            <a:spAutoFit/>
          </a:bodyPr>
          <a:lstStyle/>
          <a:p>
            <a:pPr>
              <a:spcAft>
                <a:spcPts val="600"/>
              </a:spcAft>
            </a:pPr>
            <a:r>
              <a:rPr lang="en-US" altLang="zh-CN" i="1" dirty="0">
                <a:solidFill>
                  <a:srgbClr val="0000FF"/>
                </a:solidFill>
                <a:latin typeface="Times New Roman" panose="02020603050405020304" pitchFamily="18" charset="0"/>
                <a:cs typeface="Times New Roman" panose="02020603050405020304" pitchFamily="18" charset="0"/>
              </a:rPr>
              <a:t>Γ</a:t>
            </a:r>
            <a:r>
              <a:rPr lang="en-US" altLang="zh-CN" i="1" baseline="-25000" dirty="0">
                <a:solidFill>
                  <a:srgbClr val="0000FF"/>
                </a:solidFill>
                <a:latin typeface="Times New Roman" panose="02020603050405020304" pitchFamily="18" charset="0"/>
                <a:cs typeface="Times New Roman" panose="02020603050405020304" pitchFamily="18" charset="0"/>
              </a:rPr>
              <a:t>γ</a:t>
            </a:r>
            <a:r>
              <a:rPr lang="en-US" altLang="zh-CN" dirty="0">
                <a:solidFill>
                  <a:srgbClr val="0000FF"/>
                </a:solidFill>
                <a:latin typeface="Times New Roman" panose="02020603050405020304" pitchFamily="18" charset="0"/>
                <a:cs typeface="Times New Roman" panose="02020603050405020304" pitchFamily="18" charset="0"/>
              </a:rPr>
              <a:t> / </a:t>
            </a:r>
            <a:r>
              <a:rPr lang="en-US" altLang="zh-CN" i="1" dirty="0">
                <a:solidFill>
                  <a:srgbClr val="0000FF"/>
                </a:solidFill>
                <a:latin typeface="Times New Roman" panose="02020603050405020304" pitchFamily="18" charset="0"/>
                <a:cs typeface="Times New Roman" panose="02020603050405020304" pitchFamily="18" charset="0"/>
              </a:rPr>
              <a:t>Γ</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 0.12±0.2 suspected</a:t>
            </a:r>
          </a:p>
          <a:p>
            <a:pPr>
              <a:spcAft>
                <a:spcPts val="600"/>
              </a:spcAft>
            </a:pPr>
            <a:r>
              <a:rPr lang="en-US" altLang="zh-CN" i="1" dirty="0">
                <a:solidFill>
                  <a:srgbClr val="FF0000"/>
                </a:solidFill>
                <a:latin typeface="Times New Roman" panose="02020603050405020304" pitchFamily="18" charset="0"/>
                <a:cs typeface="Times New Roman" panose="02020603050405020304" pitchFamily="18" charset="0"/>
              </a:rPr>
              <a:t>I</a:t>
            </a:r>
            <a:r>
              <a:rPr lang="en-US" altLang="zh-CN" i="1" baseline="-25000" dirty="0">
                <a:solidFill>
                  <a:srgbClr val="FF0000"/>
                </a:solidFill>
                <a:latin typeface="Times New Roman" panose="02020603050405020304" pitchFamily="18" charset="0"/>
                <a:cs typeface="Times New Roman" panose="02020603050405020304" pitchFamily="18" charset="0"/>
              </a:rPr>
              <a:t>β</a:t>
            </a:r>
            <a:r>
              <a:rPr lang="en-US" altLang="zh-CN" dirty="0">
                <a:solidFill>
                  <a:srgbClr val="FF0000"/>
                </a:solidFill>
                <a:latin typeface="Times New Roman" panose="02020603050405020304" pitchFamily="18" charset="0"/>
                <a:cs typeface="Times New Roman" panose="02020603050405020304" pitchFamily="18" charset="0"/>
              </a:rPr>
              <a:t> = 8.2±1.5% suspected</a:t>
            </a:r>
          </a:p>
        </p:txBody>
      </p:sp>
      <p:sp>
        <p:nvSpPr>
          <p:cNvPr id="10" name="Rectangle 9"/>
          <p:cNvSpPr/>
          <p:nvPr/>
        </p:nvSpPr>
        <p:spPr>
          <a:xfrm>
            <a:off x="3050835" y="1444288"/>
            <a:ext cx="2300630" cy="369332"/>
          </a:xfrm>
          <a:prstGeom prst="rect">
            <a:avLst/>
          </a:prstGeom>
        </p:spPr>
        <p:txBody>
          <a:bodyPr wrap="none">
            <a:spAutoFit/>
          </a:bodyPr>
          <a:lstStyle/>
          <a:p>
            <a:pPr>
              <a:spcAft>
                <a:spcPts val="600"/>
              </a:spcAft>
            </a:pPr>
            <a:r>
              <a:rPr lang="en-US" altLang="zh-CN" dirty="0">
                <a:solidFill>
                  <a:srgbClr val="0000FF"/>
                </a:solidFill>
                <a:latin typeface="Times New Roman" panose="02020603050405020304" pitchFamily="18" charset="0"/>
                <a:cs typeface="Times New Roman" panose="02020603050405020304" pitchFamily="18" charset="0"/>
              </a:rPr>
              <a:t>[Robertson_PRC1993]</a:t>
            </a:r>
          </a:p>
        </p:txBody>
      </p:sp>
      <p:sp>
        <p:nvSpPr>
          <p:cNvPr id="11" name="矩形 5"/>
          <p:cNvSpPr/>
          <p:nvPr/>
        </p:nvSpPr>
        <p:spPr>
          <a:xfrm>
            <a:off x="3050835" y="2243111"/>
            <a:ext cx="2569945" cy="369332"/>
          </a:xfrm>
          <a:prstGeom prst="rect">
            <a:avLst/>
          </a:prstGeom>
        </p:spPr>
        <p:txBody>
          <a:bodyPr wrap="square">
            <a:spAutoFit/>
          </a:bodyPr>
          <a:lstStyle/>
          <a:p>
            <a:pPr>
              <a:spcAft>
                <a:spcPts val="600"/>
              </a:spcAft>
            </a:pPr>
            <a:r>
              <a:rPr lang="en-US" altLang="zh-CN" dirty="0">
                <a:solidFill>
                  <a:srgbClr val="008000"/>
                </a:solidFill>
                <a:latin typeface="Times New Roman" panose="02020603050405020304" pitchFamily="18" charset="0"/>
                <a:cs typeface="Times New Roman" panose="02020603050405020304" pitchFamily="18" charset="0"/>
              </a:rPr>
              <a:t>[Hatori_NPA1992]</a:t>
            </a:r>
          </a:p>
        </p:txBody>
      </p:sp>
      <p:sp>
        <p:nvSpPr>
          <p:cNvPr id="12" name="Rectangle 11"/>
          <p:cNvSpPr/>
          <p:nvPr/>
        </p:nvSpPr>
        <p:spPr>
          <a:xfrm>
            <a:off x="7242494" y="747665"/>
            <a:ext cx="471055" cy="192474"/>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465094" y="2021305"/>
            <a:ext cx="1260909" cy="201196"/>
          </a:xfrm>
          <a:prstGeom prst="rect">
            <a:avLst/>
          </a:prstGeom>
          <a:no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3835342"/>
            <a:ext cx="4572000" cy="723275"/>
          </a:xfrm>
          <a:prstGeom prst="rect">
            <a:avLst/>
          </a:prstGeom>
        </p:spPr>
        <p:txBody>
          <a:bodyPr>
            <a:spAutoFit/>
          </a:bodyPr>
          <a:lstStyle/>
          <a:p>
            <a:pPr>
              <a:spcAft>
                <a:spcPts val="600"/>
              </a:spcAft>
            </a:pP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 = 8.2±1.5% reported</a:t>
            </a:r>
          </a:p>
          <a:p>
            <a:pPr>
              <a:spcAft>
                <a:spcPts val="600"/>
              </a:spcAft>
            </a:pPr>
            <a:r>
              <a:rPr lang="en-US" altLang="zh-CN" dirty="0">
                <a:solidFill>
                  <a:srgbClr val="FF0000"/>
                </a:solidFill>
                <a:latin typeface="Times New Roman" panose="02020603050405020304" pitchFamily="18" charset="0"/>
                <a:cs typeface="Times New Roman" panose="02020603050405020304" pitchFamily="18" charset="0"/>
              </a:rPr>
              <a:t>log </a:t>
            </a:r>
            <a:r>
              <a:rPr lang="en-US" altLang="zh-CN" i="1" dirty="0">
                <a:solidFill>
                  <a:srgbClr val="FF0000"/>
                </a:solidFill>
                <a:latin typeface="Times New Roman" panose="02020603050405020304" pitchFamily="18" charset="0"/>
                <a:cs typeface="Times New Roman" panose="02020603050405020304" pitchFamily="18" charset="0"/>
              </a:rPr>
              <a:t>ft</a:t>
            </a:r>
            <a:r>
              <a:rPr lang="en-US" altLang="zh-CN" dirty="0">
                <a:solidFill>
                  <a:srgbClr val="FF0000"/>
                </a:solidFill>
                <a:latin typeface="Times New Roman" panose="02020603050405020304" pitchFamily="18" charset="0"/>
                <a:cs typeface="Times New Roman" panose="02020603050405020304" pitchFamily="18" charset="0"/>
              </a:rPr>
              <a:t> = 5.19±0.08</a:t>
            </a:r>
            <a:endParaRPr lang="en-US" altLang="zh-CN" i="1" dirty="0">
              <a:solidFill>
                <a:srgbClr val="FF0000"/>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0" y="2834513"/>
            <a:ext cx="4572000" cy="723275"/>
          </a:xfrm>
          <a:prstGeom prst="rect">
            <a:avLst/>
          </a:prstGeom>
        </p:spPr>
        <p:txBody>
          <a:bodyPr>
            <a:spAutoFit/>
          </a:bodyPr>
          <a:lstStyle/>
          <a:p>
            <a:pPr>
              <a:spcAft>
                <a:spcPts val="600"/>
              </a:spcAft>
            </a:pP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 = 8.2±1.5% reported</a:t>
            </a:r>
          </a:p>
          <a:p>
            <a:pPr>
              <a:spcAft>
                <a:spcPts val="600"/>
              </a:spcAft>
            </a:pPr>
            <a:r>
              <a:rPr lang="en-US" altLang="zh-CN" dirty="0">
                <a:solidFill>
                  <a:srgbClr val="0000FF"/>
                </a:solidFill>
                <a:latin typeface="Times New Roman" panose="02020603050405020304" pitchFamily="18" charset="0"/>
                <a:cs typeface="Times New Roman" panose="02020603050405020304" pitchFamily="18" charset="0"/>
              </a:rPr>
              <a:t>log </a:t>
            </a:r>
            <a:r>
              <a:rPr lang="en-US" altLang="zh-CN" i="1" dirty="0">
                <a:solidFill>
                  <a:srgbClr val="0000FF"/>
                </a:solidFill>
                <a:latin typeface="Times New Roman" panose="02020603050405020304" pitchFamily="18" charset="0"/>
                <a:cs typeface="Times New Roman" panose="02020603050405020304" pitchFamily="18" charset="0"/>
              </a:rPr>
              <a:t>ft</a:t>
            </a:r>
            <a:r>
              <a:rPr lang="en-US" altLang="zh-CN" dirty="0">
                <a:solidFill>
                  <a:srgbClr val="0000FF"/>
                </a:solidFill>
                <a:latin typeface="Times New Roman" panose="02020603050405020304" pitchFamily="18" charset="0"/>
                <a:cs typeface="Times New Roman" panose="02020603050405020304" pitchFamily="18" charset="0"/>
              </a:rPr>
              <a:t> = 5.19±0.008 reported</a:t>
            </a:r>
            <a:endParaRPr lang="en-US" altLang="zh-CN" i="1" dirty="0">
              <a:solidFill>
                <a:srgbClr val="0000FF"/>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3144115" y="2889997"/>
            <a:ext cx="2904962" cy="400110"/>
          </a:xfrm>
          <a:prstGeom prst="rect">
            <a:avLst/>
          </a:prstGeom>
          <a:noFill/>
        </p:spPr>
        <p:txBody>
          <a:bodyPr wrap="none" rtlCol="0">
            <a:spAutoFit/>
          </a:bodyPr>
          <a:lstStyle/>
          <a:p>
            <a:r>
              <a:rPr lang="en-US" altLang="zh-CN" sz="2000" i="1" dirty="0" err="1">
                <a:solidFill>
                  <a:srgbClr val="CC00CC"/>
                </a:solidFill>
                <a:latin typeface="Times New Roman" panose="02020603050405020304" pitchFamily="18" charset="0"/>
                <a:cs typeface="Times New Roman" panose="02020603050405020304" pitchFamily="18" charset="0"/>
              </a:rPr>
              <a:t>I</a:t>
            </a:r>
            <a:r>
              <a:rPr lang="en-US" altLang="zh-CN" sz="2000" i="1" baseline="-25000" dirty="0" err="1">
                <a:solidFill>
                  <a:srgbClr val="CC00CC"/>
                </a:solidFill>
                <a:latin typeface="Times New Roman" panose="02020603050405020304" pitchFamily="18" charset="0"/>
                <a:cs typeface="Times New Roman" panose="02020603050405020304" pitchFamily="18" charset="0"/>
              </a:rPr>
              <a:t>p</a:t>
            </a:r>
            <a:r>
              <a:rPr lang="en-US" altLang="zh-CN" sz="2000" baseline="-25000" dirty="0" err="1">
                <a:solidFill>
                  <a:srgbClr val="CC00CC"/>
                </a:solidFill>
                <a:latin typeface="Times New Roman" panose="02020603050405020304" pitchFamily="18" charset="0"/>
                <a:cs typeface="Times New Roman" panose="02020603050405020304" pitchFamily="18" charset="0"/>
              </a:rPr>
              <a:t>rel</a:t>
            </a:r>
            <a:r>
              <a:rPr lang="en-US" altLang="zh-CN" sz="2000" i="1" dirty="0">
                <a:solidFill>
                  <a:srgbClr val="CC00CC"/>
                </a:solidFill>
                <a:latin typeface="Times New Roman" panose="02020603050405020304" pitchFamily="18" charset="0"/>
                <a:cs typeface="Times New Roman" panose="02020603050405020304" pitchFamily="18" charset="0"/>
              </a:rPr>
              <a:t>             I</a:t>
            </a:r>
            <a:r>
              <a:rPr lang="en-US" altLang="zh-CN" sz="2000" i="1" baseline="-25000" dirty="0">
                <a:solidFill>
                  <a:srgbClr val="CC00CC"/>
                </a:solidFill>
                <a:latin typeface="Times New Roman" panose="02020603050405020304" pitchFamily="18" charset="0"/>
                <a:cs typeface="Times New Roman" panose="02020603050405020304" pitchFamily="18" charset="0"/>
              </a:rPr>
              <a:t>β</a:t>
            </a:r>
            <a:r>
              <a:rPr lang="en-US" altLang="zh-CN" sz="2000" dirty="0">
                <a:solidFill>
                  <a:srgbClr val="CC00CC"/>
                </a:solidFill>
                <a:latin typeface="Times New Roman" panose="02020603050405020304" pitchFamily="18" charset="0"/>
                <a:cs typeface="Times New Roman" panose="02020603050405020304" pitchFamily="18" charset="0"/>
              </a:rPr>
              <a:t>            log </a:t>
            </a:r>
            <a:r>
              <a:rPr lang="en-US" altLang="zh-CN" sz="2000" i="1" dirty="0">
                <a:solidFill>
                  <a:srgbClr val="CC00CC"/>
                </a:solidFill>
                <a:latin typeface="Times New Roman" panose="02020603050405020304" pitchFamily="18" charset="0"/>
                <a:cs typeface="Times New Roman" panose="02020603050405020304" pitchFamily="18" charset="0"/>
              </a:rPr>
              <a:t>ft</a:t>
            </a:r>
            <a:r>
              <a:rPr lang="en-US" altLang="zh-CN" sz="2000" dirty="0">
                <a:solidFill>
                  <a:srgbClr val="CC00CC"/>
                </a:solidFill>
                <a:latin typeface="Times New Roman" panose="02020603050405020304" pitchFamily="18" charset="0"/>
                <a:cs typeface="Times New Roman" panose="02020603050405020304" pitchFamily="18" charset="0"/>
              </a:rPr>
              <a:t> </a:t>
            </a:r>
            <a:endParaRPr lang="en-US" sz="2000" dirty="0">
              <a:solidFill>
                <a:srgbClr val="CC00CC"/>
              </a:solidFill>
            </a:endParaRPr>
          </a:p>
        </p:txBody>
      </p:sp>
      <p:cxnSp>
        <p:nvCxnSpPr>
          <p:cNvPr id="19" name="Straight Arrow Connector 18"/>
          <p:cNvCxnSpPr/>
          <p:nvPr/>
        </p:nvCxnSpPr>
        <p:spPr>
          <a:xfrm>
            <a:off x="3762796" y="3119915"/>
            <a:ext cx="47991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4726004" y="3126780"/>
            <a:ext cx="46099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38178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95526" y="2182521"/>
            <a:ext cx="3776995" cy="1133965"/>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2400" dirty="0">
                <a:latin typeface="Times New Roman" panose="02020603050405020304" pitchFamily="18" charset="0"/>
                <a:cs typeface="Times New Roman" panose="02020603050405020304" pitchFamily="18" charset="0"/>
              </a:rPr>
              <a:t>Uncertainty of the  </a:t>
            </a:r>
            <a:r>
              <a:rPr lang="en-US" altLang="zh-CN" sz="2400" dirty="0">
                <a:latin typeface="Times New Roman" panose="02020603050405020304" pitchFamily="18" charset="0"/>
                <a:cs typeface="Times New Roman" panose="02020603050405020304" pitchFamily="18" charset="0"/>
              </a:rPr>
              <a:t>relative </a:t>
            </a:r>
            <a:r>
              <a:rPr lang="en-US" altLang="zh-CN" sz="2400" i="1" dirty="0">
                <a:latin typeface="Times New Roman" panose="02020603050405020304" pitchFamily="18" charset="0"/>
                <a:cs typeface="Times New Roman" panose="02020603050405020304" pitchFamily="18" charset="0"/>
              </a:rPr>
              <a:t>I</a:t>
            </a:r>
            <a:r>
              <a:rPr lang="en-US" altLang="zh-CN" sz="2400" i="1" baseline="-25000" dirty="0">
                <a:latin typeface="Times New Roman" panose="02020603050405020304" pitchFamily="18" charset="0"/>
                <a:cs typeface="Times New Roman" panose="02020603050405020304" pitchFamily="18" charset="0"/>
              </a:rPr>
              <a:t>p</a:t>
            </a:r>
          </a:p>
          <a:p>
            <a:pPr algn="ctr">
              <a:lnSpc>
                <a:spcPct val="150000"/>
              </a:lnSpc>
            </a:pPr>
            <a:r>
              <a:rPr lang="en-US" altLang="zh-CN" sz="2400" dirty="0">
                <a:latin typeface="Times New Roman" panose="02020603050405020304" pitchFamily="18" charset="0"/>
                <a:cs typeface="Times New Roman" panose="02020603050405020304" pitchFamily="18" charset="0"/>
              </a:rPr>
              <a:t>Relative </a:t>
            </a:r>
            <a:r>
              <a:rPr lang="en-US" altLang="zh-CN" sz="2400" i="1" dirty="0">
                <a:latin typeface="Times New Roman" panose="02020603050405020304" pitchFamily="18" charset="0"/>
                <a:cs typeface="Times New Roman" panose="02020603050405020304" pitchFamily="18" charset="0"/>
              </a:rPr>
              <a:t>I</a:t>
            </a:r>
            <a:r>
              <a:rPr lang="en-US" altLang="zh-CN" sz="2400" i="1" baseline="-25000" dirty="0">
                <a:latin typeface="Times New Roman" panose="02020603050405020304" pitchFamily="18" charset="0"/>
                <a:cs typeface="Times New Roman" panose="02020603050405020304" pitchFamily="18" charset="0"/>
              </a:rPr>
              <a:t>p</a:t>
            </a:r>
            <a:endParaRPr lang="en-US" sz="2400" i="1" baseline="-25000" dirty="0">
              <a:latin typeface="Times New Roman" panose="02020603050405020304" pitchFamily="18" charset="0"/>
              <a:cs typeface="Times New Roman" panose="02020603050405020304" pitchFamily="18" charset="0"/>
            </a:endParaRPr>
          </a:p>
        </p:txBody>
      </p:sp>
      <p:cxnSp>
        <p:nvCxnSpPr>
          <p:cNvPr id="3" name="Straight Connector 2"/>
          <p:cNvCxnSpPr/>
          <p:nvPr/>
        </p:nvCxnSpPr>
        <p:spPr>
          <a:xfrm>
            <a:off x="495526" y="2788693"/>
            <a:ext cx="377699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321865" y="982192"/>
            <a:ext cx="2864887" cy="1200329"/>
          </a:xfrm>
          <a:prstGeom prst="rect">
            <a:avLst/>
          </a:prstGeom>
          <a:noFill/>
        </p:spPr>
        <p:txBody>
          <a:bodyPr wrap="none" rtlCol="0" anchor="ctr">
            <a:spAutoFit/>
          </a:bodyPr>
          <a:lstStyle/>
          <a:p>
            <a:pPr algn="ctr">
              <a:lnSpc>
                <a:spcPct val="150000"/>
              </a:lnSpc>
            </a:pPr>
            <a:r>
              <a:rPr lang="en-US" sz="2400" dirty="0">
                <a:latin typeface="Times New Roman" panose="02020603050405020304" pitchFamily="18" charset="0"/>
                <a:cs typeface="Times New Roman" panose="02020603050405020304" pitchFamily="18" charset="0"/>
              </a:rPr>
              <a:t>Uncertainty of the  </a:t>
            </a:r>
            <a:r>
              <a:rPr lang="en-US" altLang="zh-CN" sz="2400" i="1" dirty="0">
                <a:latin typeface="Times New Roman" panose="02020603050405020304" pitchFamily="18" charset="0"/>
                <a:cs typeface="Times New Roman" panose="02020603050405020304" pitchFamily="18" charset="0"/>
              </a:rPr>
              <a:t>E</a:t>
            </a:r>
            <a:r>
              <a:rPr lang="en-US" altLang="zh-CN" sz="2400" i="1" baseline="-25000" dirty="0">
                <a:latin typeface="Times New Roman" panose="02020603050405020304" pitchFamily="18" charset="0"/>
                <a:cs typeface="Times New Roman" panose="02020603050405020304" pitchFamily="18" charset="0"/>
              </a:rPr>
              <a:t>p</a:t>
            </a:r>
          </a:p>
          <a:p>
            <a:pPr algn="ctr">
              <a:lnSpc>
                <a:spcPct val="150000"/>
              </a:lnSpc>
            </a:pPr>
            <a:r>
              <a:rPr lang="en-US" altLang="zh-CN" sz="2400" i="1" dirty="0">
                <a:latin typeface="Times New Roman" panose="02020603050405020304" pitchFamily="18" charset="0"/>
                <a:cs typeface="Times New Roman" panose="02020603050405020304" pitchFamily="18" charset="0"/>
              </a:rPr>
              <a:t>E</a:t>
            </a:r>
            <a:r>
              <a:rPr lang="en-US" altLang="zh-CN" sz="2400" i="1" baseline="-25000" dirty="0">
                <a:latin typeface="Times New Roman" panose="02020603050405020304" pitchFamily="18" charset="0"/>
                <a:cs typeface="Times New Roman" panose="02020603050405020304" pitchFamily="18" charset="0"/>
              </a:rPr>
              <a:t>p</a:t>
            </a:r>
            <a:endParaRPr lang="en-US" sz="2400" i="1" baseline="-25000" dirty="0">
              <a:latin typeface="Times New Roman" panose="02020603050405020304" pitchFamily="18" charset="0"/>
              <a:cs typeface="Times New Roman" panose="02020603050405020304" pitchFamily="18" charset="0"/>
            </a:endParaRPr>
          </a:p>
        </p:txBody>
      </p:sp>
      <p:cxnSp>
        <p:nvCxnSpPr>
          <p:cNvPr id="5" name="Straight Connector 4"/>
          <p:cNvCxnSpPr/>
          <p:nvPr/>
        </p:nvCxnSpPr>
        <p:spPr>
          <a:xfrm>
            <a:off x="1321865" y="1595420"/>
            <a:ext cx="286488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0" y="13683"/>
            <a:ext cx="2775953"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The 401-keV proton:</a:t>
            </a:r>
          </a:p>
        </p:txBody>
      </p:sp>
      <p:graphicFrame>
        <p:nvGraphicFramePr>
          <p:cNvPr id="7" name="Table 6"/>
          <p:cNvGraphicFramePr>
            <a:graphicFrameLocks noGrp="1"/>
          </p:cNvGraphicFramePr>
          <p:nvPr/>
        </p:nvGraphicFramePr>
        <p:xfrm>
          <a:off x="4614164" y="1016833"/>
          <a:ext cx="4170914" cy="745334"/>
        </p:xfrm>
        <a:graphic>
          <a:graphicData uri="http://schemas.openxmlformats.org/drawingml/2006/table">
            <a:tbl>
              <a:tblPr>
                <a:tableStyleId>{2D5ABB26-0587-4C30-8999-92F81FD0307C}</a:tableStyleId>
              </a:tblPr>
              <a:tblGrid>
                <a:gridCol w="1155795">
                  <a:extLst>
                    <a:ext uri="{9D8B030D-6E8A-4147-A177-3AD203B41FA5}">
                      <a16:colId xmlns:a16="http://schemas.microsoft.com/office/drawing/2014/main" val="20000"/>
                    </a:ext>
                  </a:extLst>
                </a:gridCol>
                <a:gridCol w="1675067">
                  <a:extLst>
                    <a:ext uri="{9D8B030D-6E8A-4147-A177-3AD203B41FA5}">
                      <a16:colId xmlns:a16="http://schemas.microsoft.com/office/drawing/2014/main" val="20001"/>
                    </a:ext>
                  </a:extLst>
                </a:gridCol>
                <a:gridCol w="1340052">
                  <a:extLst>
                    <a:ext uri="{9D8B030D-6E8A-4147-A177-3AD203B41FA5}">
                      <a16:colId xmlns:a16="http://schemas.microsoft.com/office/drawing/2014/main" val="20002"/>
                    </a:ext>
                  </a:extLst>
                </a:gridCol>
              </a:tblGrid>
              <a:tr h="311707">
                <a:tc>
                  <a:txBody>
                    <a:bodyPr/>
                    <a:lstStyle/>
                    <a:p>
                      <a:pPr algn="ctr" fontAlgn="b"/>
                      <a:r>
                        <a:rPr lang="en-US" sz="2400" b="0" i="0" u="none" strike="noStrike" dirty="0">
                          <a:solidFill>
                            <a:srgbClr val="CC00CC"/>
                          </a:solidFill>
                          <a:effectLst/>
                          <a:latin typeface="Times New Roman" panose="02020603050405020304" pitchFamily="18" charset="0"/>
                          <a:cs typeface="Times New Roman" panose="02020603050405020304" pitchFamily="18" charset="0"/>
                        </a:rPr>
                        <a:t>Hatori</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400" b="0" i="0" u="none" strike="noStrike" dirty="0">
                          <a:solidFill>
                            <a:srgbClr val="0000FF"/>
                          </a:solidFill>
                          <a:effectLst/>
                          <a:latin typeface="Times New Roman" panose="02020603050405020304" pitchFamily="18" charset="0"/>
                          <a:cs typeface="Times New Roman" panose="02020603050405020304" pitchFamily="18" charset="0"/>
                        </a:rPr>
                        <a:t>Robertson</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400" b="0" i="0" u="none" strike="noStrike" dirty="0">
                          <a:solidFill>
                            <a:srgbClr val="008000"/>
                          </a:solidFill>
                          <a:effectLst/>
                          <a:latin typeface="Times New Roman" panose="02020603050405020304" pitchFamily="18" charset="0"/>
                          <a:cs typeface="Times New Roman" panose="02020603050405020304" pitchFamily="18" charset="0"/>
                        </a:rPr>
                        <a:t>Thomas</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11707">
                <a:tc>
                  <a:txBody>
                    <a:bodyPr/>
                    <a:lstStyle/>
                    <a:p>
                      <a:pPr algn="ctr" fontAlgn="b"/>
                      <a:r>
                        <a:rPr lang="en-US" sz="2400" u="none" strike="noStrike" dirty="0">
                          <a:solidFill>
                            <a:srgbClr val="CC00CC"/>
                          </a:solidFill>
                          <a:effectLst/>
                          <a:latin typeface="Times New Roman" panose="02020603050405020304" pitchFamily="18" charset="0"/>
                          <a:cs typeface="Times New Roman" panose="02020603050405020304" pitchFamily="18" charset="0"/>
                        </a:rPr>
                        <a:t>11%</a:t>
                      </a:r>
                      <a:endParaRPr lang="en-US" sz="24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400" u="none" strike="noStrike" dirty="0">
                          <a:solidFill>
                            <a:srgbClr val="0000FF"/>
                          </a:solidFill>
                          <a:effectLst/>
                          <a:latin typeface="Times New Roman" panose="02020603050405020304" pitchFamily="18" charset="0"/>
                          <a:cs typeface="Times New Roman" panose="02020603050405020304" pitchFamily="18" charset="0"/>
                        </a:rPr>
                        <a:t>0.4%</a:t>
                      </a:r>
                      <a:endParaRPr lang="en-US" sz="24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400" u="none" strike="noStrike" dirty="0">
                          <a:solidFill>
                            <a:srgbClr val="008000"/>
                          </a:solidFill>
                          <a:effectLst/>
                          <a:latin typeface="Times New Roman" panose="02020603050405020304" pitchFamily="18" charset="0"/>
                          <a:cs typeface="Times New Roman" panose="02020603050405020304" pitchFamily="18" charset="0"/>
                        </a:rPr>
                        <a:t>10%</a:t>
                      </a:r>
                      <a:endParaRPr lang="en-US" sz="24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graphicFrame>
        <p:nvGraphicFramePr>
          <p:cNvPr id="8" name="Table 7"/>
          <p:cNvGraphicFramePr>
            <a:graphicFrameLocks noGrp="1"/>
          </p:cNvGraphicFramePr>
          <p:nvPr/>
        </p:nvGraphicFramePr>
        <p:xfrm>
          <a:off x="4656323" y="2199613"/>
          <a:ext cx="4045900" cy="745152"/>
        </p:xfrm>
        <a:graphic>
          <a:graphicData uri="http://schemas.openxmlformats.org/drawingml/2006/table">
            <a:tbl>
              <a:tblPr>
                <a:tableStyleId>{2D5ABB26-0587-4C30-8999-92F81FD0307C}</a:tableStyleId>
              </a:tblPr>
              <a:tblGrid>
                <a:gridCol w="1121153">
                  <a:extLst>
                    <a:ext uri="{9D8B030D-6E8A-4147-A177-3AD203B41FA5}">
                      <a16:colId xmlns:a16="http://schemas.microsoft.com/office/drawing/2014/main" val="20000"/>
                    </a:ext>
                  </a:extLst>
                </a:gridCol>
                <a:gridCol w="1624860">
                  <a:extLst>
                    <a:ext uri="{9D8B030D-6E8A-4147-A177-3AD203B41FA5}">
                      <a16:colId xmlns:a16="http://schemas.microsoft.com/office/drawing/2014/main" val="20001"/>
                    </a:ext>
                  </a:extLst>
                </a:gridCol>
                <a:gridCol w="1299887">
                  <a:extLst>
                    <a:ext uri="{9D8B030D-6E8A-4147-A177-3AD203B41FA5}">
                      <a16:colId xmlns:a16="http://schemas.microsoft.com/office/drawing/2014/main" val="20002"/>
                    </a:ext>
                  </a:extLst>
                </a:gridCol>
              </a:tblGrid>
              <a:tr h="311707">
                <a:tc>
                  <a:txBody>
                    <a:bodyPr/>
                    <a:lstStyle/>
                    <a:p>
                      <a:pPr algn="ctr" fontAlgn="b"/>
                      <a:r>
                        <a:rPr lang="en-US" sz="2400" b="0" i="0" u="none" strike="noStrike" dirty="0">
                          <a:solidFill>
                            <a:srgbClr val="CC00CC"/>
                          </a:solidFill>
                          <a:effectLst/>
                          <a:latin typeface="Times New Roman" panose="02020603050405020304" pitchFamily="18" charset="0"/>
                          <a:cs typeface="Times New Roman" panose="02020603050405020304" pitchFamily="18" charset="0"/>
                        </a:rPr>
                        <a:t>Hatori</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400" b="0" i="0" u="none" strike="noStrike" dirty="0">
                          <a:solidFill>
                            <a:srgbClr val="0000FF"/>
                          </a:solidFill>
                          <a:effectLst/>
                          <a:latin typeface="Times New Roman" panose="02020603050405020304" pitchFamily="18" charset="0"/>
                          <a:cs typeface="Times New Roman" panose="02020603050405020304" pitchFamily="18" charset="0"/>
                        </a:rPr>
                        <a:t>Robertson</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400" b="0" i="0" u="none" strike="noStrike" dirty="0">
                          <a:solidFill>
                            <a:srgbClr val="008000"/>
                          </a:solidFill>
                          <a:effectLst/>
                          <a:latin typeface="Times New Roman" panose="02020603050405020304" pitchFamily="18" charset="0"/>
                          <a:cs typeface="Times New Roman" panose="02020603050405020304" pitchFamily="18" charset="0"/>
                        </a:rPr>
                        <a:t>Thomas</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11707">
                <a:tc>
                  <a:txBody>
                    <a:bodyPr/>
                    <a:lstStyle/>
                    <a:p>
                      <a:pPr algn="ctr" fontAlgn="b"/>
                      <a:r>
                        <a:rPr lang="en-US" sz="2400" u="none" strike="noStrike" dirty="0">
                          <a:solidFill>
                            <a:srgbClr val="CC00CC"/>
                          </a:solidFill>
                          <a:effectLst/>
                          <a:latin typeface="Times New Roman" panose="02020603050405020304" pitchFamily="18" charset="0"/>
                          <a:cs typeface="Times New Roman" panose="02020603050405020304" pitchFamily="18" charset="0"/>
                        </a:rPr>
                        <a:t>0.2%</a:t>
                      </a:r>
                      <a:endParaRPr lang="en-US" sz="24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400" u="none" strike="noStrike" dirty="0">
                          <a:solidFill>
                            <a:srgbClr val="0000FF"/>
                          </a:solidFill>
                          <a:effectLst/>
                          <a:latin typeface="Times New Roman" panose="02020603050405020304" pitchFamily="18" charset="0"/>
                          <a:cs typeface="Times New Roman" panose="02020603050405020304" pitchFamily="18" charset="0"/>
                        </a:rPr>
                        <a:t>5.2%</a:t>
                      </a:r>
                      <a:endParaRPr lang="en-US" sz="24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4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4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sp>
        <p:nvSpPr>
          <p:cNvPr id="9" name="TextBox 8"/>
          <p:cNvSpPr txBox="1"/>
          <p:nvPr/>
        </p:nvSpPr>
        <p:spPr>
          <a:xfrm>
            <a:off x="4378050" y="2557860"/>
            <a:ext cx="357790"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a:t>
            </a:r>
          </a:p>
        </p:txBody>
      </p:sp>
      <p:sp>
        <p:nvSpPr>
          <p:cNvPr id="10" name="TextBox 9"/>
          <p:cNvSpPr txBox="1"/>
          <p:nvPr/>
        </p:nvSpPr>
        <p:spPr>
          <a:xfrm>
            <a:off x="4358355" y="1364587"/>
            <a:ext cx="357790"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a:t>
            </a:r>
          </a:p>
        </p:txBody>
      </p:sp>
      <p:sp>
        <p:nvSpPr>
          <p:cNvPr id="11" name="TextBox 10"/>
          <p:cNvSpPr txBox="1"/>
          <p:nvPr/>
        </p:nvSpPr>
        <p:spPr>
          <a:xfrm>
            <a:off x="495525" y="4116705"/>
            <a:ext cx="8225393" cy="1723549"/>
          </a:xfrm>
          <a:prstGeom prst="rect">
            <a:avLst/>
          </a:prstGeom>
          <a:noFill/>
        </p:spPr>
        <p:txBody>
          <a:bodyPr wrap="square" rtlCol="0">
            <a:spAutoFit/>
          </a:bodyPr>
          <a:lstStyle/>
          <a:p>
            <a:pPr>
              <a:spcAft>
                <a:spcPts val="1200"/>
              </a:spcAft>
            </a:pPr>
            <a:r>
              <a:rPr lang="en-US" altLang="zh-CN" sz="2400" dirty="0">
                <a:solidFill>
                  <a:srgbClr val="0000FF"/>
                </a:solidFill>
                <a:latin typeface="Times New Roman" panose="02020603050405020304" pitchFamily="18" charset="0"/>
                <a:cs typeface="Times New Roman" panose="02020603050405020304" pitchFamily="18" charset="0"/>
              </a:rPr>
              <a:t>At this point, I doubt if Robertson's uncertainty analysis was solid.</a:t>
            </a:r>
          </a:p>
          <a:p>
            <a:pPr>
              <a:spcAft>
                <a:spcPts val="1200"/>
              </a:spcAft>
            </a:pPr>
            <a:r>
              <a:rPr lang="en-US" sz="2400" dirty="0">
                <a:solidFill>
                  <a:srgbClr val="0000FF"/>
                </a:solidFill>
                <a:latin typeface="Times New Roman" panose="02020603050405020304" pitchFamily="18" charset="0"/>
                <a:cs typeface="Times New Roman" panose="02020603050405020304" pitchFamily="18" charset="0"/>
              </a:rPr>
              <a:t>I'm </a:t>
            </a:r>
            <a:r>
              <a:rPr lang="en-US" altLang="zh-CN" sz="2400" dirty="0">
                <a:solidFill>
                  <a:srgbClr val="0000FF"/>
                </a:solidFill>
                <a:latin typeface="Times New Roman" panose="02020603050405020304" pitchFamily="18" charset="0"/>
                <a:cs typeface="Times New Roman" panose="02020603050405020304" pitchFamily="18" charset="0"/>
              </a:rPr>
              <a:t>inclined to adopt the </a:t>
            </a:r>
            <a:r>
              <a:rPr lang="en-US" altLang="zh-CN" sz="2400" i="1" dirty="0">
                <a:solidFill>
                  <a:srgbClr val="0000FF"/>
                </a:solidFill>
                <a:latin typeface="Times New Roman" panose="02020603050405020304" pitchFamily="18" charset="0"/>
                <a:cs typeface="Times New Roman" panose="02020603050405020304" pitchFamily="18" charset="0"/>
              </a:rPr>
              <a:t>I</a:t>
            </a:r>
            <a:r>
              <a:rPr lang="en-US" altLang="zh-CN" sz="2400" i="1" baseline="-25000" dirty="0">
                <a:solidFill>
                  <a:srgbClr val="0000FF"/>
                </a:solidFill>
                <a:latin typeface="Times New Roman" panose="02020603050405020304" pitchFamily="18" charset="0"/>
                <a:cs typeface="Times New Roman" panose="02020603050405020304" pitchFamily="18" charset="0"/>
              </a:rPr>
              <a:t>p</a:t>
            </a:r>
            <a:r>
              <a:rPr lang="en-US" altLang="zh-CN" sz="2400" dirty="0">
                <a:solidFill>
                  <a:srgbClr val="0000FF"/>
                </a:solidFill>
                <a:latin typeface="Times New Roman" panose="02020603050405020304" pitchFamily="18" charset="0"/>
                <a:cs typeface="Times New Roman" panose="02020603050405020304" pitchFamily="18" charset="0"/>
              </a:rPr>
              <a:t> from Thomas and Hatori (weighted average) for our normalization. The final results are consistent whether using absolute or relative </a:t>
            </a:r>
            <a:r>
              <a:rPr lang="en-US" altLang="zh-CN" sz="2400" i="1" dirty="0">
                <a:solidFill>
                  <a:srgbClr val="0000FF"/>
                </a:solidFill>
                <a:latin typeface="Times New Roman" panose="02020603050405020304" pitchFamily="18" charset="0"/>
                <a:cs typeface="Times New Roman" panose="02020603050405020304" pitchFamily="18" charset="0"/>
              </a:rPr>
              <a:t>I</a:t>
            </a:r>
            <a:r>
              <a:rPr lang="en-US" altLang="zh-CN" sz="2400" i="1" baseline="-25000" dirty="0">
                <a:solidFill>
                  <a:srgbClr val="0000FF"/>
                </a:solidFill>
                <a:latin typeface="Times New Roman" panose="02020603050405020304" pitchFamily="18" charset="0"/>
                <a:cs typeface="Times New Roman" panose="02020603050405020304" pitchFamily="18" charset="0"/>
              </a:rPr>
              <a:t>p</a:t>
            </a:r>
            <a:r>
              <a:rPr lang="en-US" altLang="zh-CN" sz="2400" dirty="0">
                <a:solidFill>
                  <a:srgbClr val="0000FF"/>
                </a:solidFill>
                <a:latin typeface="Times New Roman" panose="02020603050405020304" pitchFamily="18" charset="0"/>
                <a:cs typeface="Times New Roman" panose="02020603050405020304" pitchFamily="18" charset="0"/>
              </a:rPr>
              <a:t>.</a:t>
            </a:r>
            <a:endParaRPr lang="en-US" sz="24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922338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3900128" cy="6857999"/>
          </a:xfrm>
          <a:prstGeom prst="rect">
            <a:avLst/>
          </a:prstGeom>
        </p:spPr>
      </p:pic>
      <p:sp>
        <p:nvSpPr>
          <p:cNvPr id="3" name="TextBox 2"/>
          <p:cNvSpPr txBox="1"/>
          <p:nvPr/>
        </p:nvSpPr>
        <p:spPr>
          <a:xfrm>
            <a:off x="0" y="2479963"/>
            <a:ext cx="5518328" cy="369332"/>
          </a:xfrm>
          <a:prstGeom prst="rect">
            <a:avLst/>
          </a:prstGeom>
          <a:noFill/>
          <a:ln>
            <a:solidFill>
              <a:srgbClr val="FF0000"/>
            </a:solidFill>
          </a:ln>
        </p:spPr>
        <p:txBody>
          <a:bodyPr wrap="square" rtlCol="0">
            <a:spAutoFit/>
          </a:bodyPr>
          <a:lstStyle/>
          <a:p>
            <a:pPr algn="r"/>
            <a:r>
              <a:rPr lang="en-US" altLang="zh-CN" dirty="0">
                <a:latin typeface="Times New Roman" panose="02020603050405020304" pitchFamily="18" charset="0"/>
                <a:cs typeface="Times New Roman" panose="02020603050405020304" pitchFamily="18" charset="0"/>
              </a:rPr>
              <a:t>Hatori, Thomas</a:t>
            </a:r>
            <a:endParaRPr lang="en-US" dirty="0">
              <a:latin typeface="Times New Roman" panose="02020603050405020304" pitchFamily="18" charset="0"/>
              <a:cs typeface="Times New Roman" panose="02020603050405020304" pitchFamily="18" charset="0"/>
            </a:endParaRPr>
          </a:p>
        </p:txBody>
      </p:sp>
      <p:sp>
        <p:nvSpPr>
          <p:cNvPr id="4" name="TextBox 3"/>
          <p:cNvSpPr txBox="1"/>
          <p:nvPr/>
        </p:nvSpPr>
        <p:spPr>
          <a:xfrm>
            <a:off x="0" y="3826048"/>
            <a:ext cx="5518328" cy="369332"/>
          </a:xfrm>
          <a:prstGeom prst="rect">
            <a:avLst/>
          </a:prstGeom>
          <a:noFill/>
          <a:ln>
            <a:solidFill>
              <a:srgbClr val="FF0000"/>
            </a:solidFill>
          </a:ln>
        </p:spPr>
        <p:txBody>
          <a:bodyPr wrap="square" rtlCol="0">
            <a:spAutoFit/>
          </a:bodyPr>
          <a:lstStyle/>
          <a:p>
            <a:pPr algn="r"/>
            <a:r>
              <a:rPr lang="en-US" altLang="zh-CN" dirty="0">
                <a:latin typeface="Times New Roman" panose="02020603050405020304" pitchFamily="18" charset="0"/>
                <a:cs typeface="Times New Roman" panose="02020603050405020304" pitchFamily="18" charset="0"/>
              </a:rPr>
              <a:t>Hatori, Robertson</a:t>
            </a:r>
            <a:endParaRPr lang="en-US" dirty="0">
              <a:latin typeface="Times New Roman" panose="02020603050405020304" pitchFamily="18" charset="0"/>
              <a:cs typeface="Times New Roman" panose="02020603050405020304" pitchFamily="18" charset="0"/>
            </a:endParaRPr>
          </a:p>
        </p:txBody>
      </p:sp>
      <p:sp>
        <p:nvSpPr>
          <p:cNvPr id="5" name="TextBox 4"/>
          <p:cNvSpPr txBox="1"/>
          <p:nvPr/>
        </p:nvSpPr>
        <p:spPr>
          <a:xfrm>
            <a:off x="0" y="5571721"/>
            <a:ext cx="5518328" cy="369332"/>
          </a:xfrm>
          <a:prstGeom prst="rect">
            <a:avLst/>
          </a:prstGeom>
          <a:noFill/>
          <a:ln>
            <a:solidFill>
              <a:srgbClr val="FF0000"/>
            </a:solidFill>
          </a:ln>
        </p:spPr>
        <p:txBody>
          <a:bodyPr wrap="square" rtlCol="0">
            <a:spAutoFit/>
          </a:bodyPr>
          <a:lstStyle/>
          <a:p>
            <a:pPr algn="r"/>
            <a:endParaRPr lang="en-US" dirty="0">
              <a:latin typeface="Times New Roman" panose="02020603050405020304" pitchFamily="18" charset="0"/>
              <a:cs typeface="Times New Roman" panose="02020603050405020304" pitchFamily="18" charset="0"/>
            </a:endParaRPr>
          </a:p>
        </p:txBody>
      </p:sp>
      <p:sp>
        <p:nvSpPr>
          <p:cNvPr id="6" name="TextBox 5"/>
          <p:cNvSpPr txBox="1"/>
          <p:nvPr/>
        </p:nvSpPr>
        <p:spPr>
          <a:xfrm>
            <a:off x="0" y="6214860"/>
            <a:ext cx="5518328" cy="369332"/>
          </a:xfrm>
          <a:prstGeom prst="rect">
            <a:avLst/>
          </a:prstGeom>
          <a:noFill/>
          <a:ln>
            <a:solidFill>
              <a:srgbClr val="FF0000"/>
            </a:solidFill>
          </a:ln>
        </p:spPr>
        <p:txBody>
          <a:bodyPr wrap="square" rtlCol="0">
            <a:spAutoFit/>
          </a:bodyPr>
          <a:lstStyle/>
          <a:p>
            <a:pPr algn="r"/>
            <a:r>
              <a:rPr lang="en-US" altLang="zh-CN" dirty="0">
                <a:latin typeface="Times New Roman" panose="02020603050405020304" pitchFamily="18" charset="0"/>
                <a:cs typeface="Times New Roman" panose="02020603050405020304" pitchFamily="18" charset="0"/>
              </a:rPr>
              <a:t>Hatori, Robertson</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851115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4302250" cy="5902036"/>
          </a:xfrm>
          <a:prstGeom prst="rect">
            <a:avLst/>
          </a:prstGeom>
        </p:spPr>
      </p:pic>
      <p:sp>
        <p:nvSpPr>
          <p:cNvPr id="3" name="TextBox 2"/>
          <p:cNvSpPr txBox="1"/>
          <p:nvPr/>
        </p:nvSpPr>
        <p:spPr>
          <a:xfrm>
            <a:off x="0" y="720435"/>
            <a:ext cx="6941126" cy="369332"/>
          </a:xfrm>
          <a:prstGeom prst="rect">
            <a:avLst/>
          </a:prstGeom>
          <a:noFill/>
          <a:ln>
            <a:solidFill>
              <a:srgbClr val="FF0000"/>
            </a:solidFill>
          </a:ln>
        </p:spPr>
        <p:txBody>
          <a:bodyPr wrap="square" rtlCol="0">
            <a:spAutoFit/>
          </a:bodyPr>
          <a:lstStyle/>
          <a:p>
            <a:pPr algn="r"/>
            <a:endParaRPr lang="en-US"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 y="3126569"/>
            <a:ext cx="6941127" cy="369332"/>
          </a:xfrm>
          <a:prstGeom prst="rect">
            <a:avLst/>
          </a:prstGeom>
          <a:noFill/>
          <a:ln>
            <a:solidFill>
              <a:srgbClr val="FF0000"/>
            </a:solidFill>
          </a:ln>
        </p:spPr>
        <p:txBody>
          <a:bodyPr wrap="square" rtlCol="0">
            <a:spAutoFit/>
          </a:bodyPr>
          <a:lstStyle/>
          <a:p>
            <a:pPr algn="r"/>
            <a:r>
              <a:rPr lang="en-US" altLang="zh-CN" dirty="0">
                <a:latin typeface="Times New Roman" panose="02020603050405020304" pitchFamily="18" charset="0"/>
                <a:cs typeface="Times New Roman" panose="02020603050405020304" pitchFamily="18" charset="0"/>
              </a:rPr>
              <a:t>Hatori, Robertson, Thomas</a:t>
            </a:r>
            <a:endParaRPr lang="en-US" dirty="0">
              <a:latin typeface="Times New Roman" panose="02020603050405020304" pitchFamily="18" charset="0"/>
              <a:cs typeface="Times New Roman" panose="02020603050405020304" pitchFamily="18" charset="0"/>
            </a:endParaRPr>
          </a:p>
        </p:txBody>
      </p:sp>
      <p:sp>
        <p:nvSpPr>
          <p:cNvPr id="5" name="TextBox 4"/>
          <p:cNvSpPr txBox="1"/>
          <p:nvPr/>
        </p:nvSpPr>
        <p:spPr>
          <a:xfrm>
            <a:off x="0" y="4329636"/>
            <a:ext cx="6941127" cy="369332"/>
          </a:xfrm>
          <a:prstGeom prst="rect">
            <a:avLst/>
          </a:prstGeom>
          <a:noFill/>
          <a:ln>
            <a:solidFill>
              <a:srgbClr val="FF0000"/>
            </a:solidFill>
          </a:ln>
        </p:spPr>
        <p:txBody>
          <a:bodyPr wrap="square" rtlCol="0">
            <a:spAutoFit/>
          </a:bodyPr>
          <a:lstStyle/>
          <a:p>
            <a:pPr algn="r"/>
            <a:r>
              <a:rPr lang="en-US" altLang="zh-CN" dirty="0">
                <a:latin typeface="Times New Roman" panose="02020603050405020304" pitchFamily="18" charset="0"/>
                <a:cs typeface="Times New Roman" panose="02020603050405020304" pitchFamily="18" charset="0"/>
              </a:rPr>
              <a:t>Hatori, Robertson, Thomas</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308557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4432787" cy="5805055"/>
          </a:xfrm>
          <a:prstGeom prst="rect">
            <a:avLst/>
          </a:prstGeom>
        </p:spPr>
      </p:pic>
      <p:sp>
        <p:nvSpPr>
          <p:cNvPr id="3" name="TextBox 2"/>
          <p:cNvSpPr txBox="1"/>
          <p:nvPr/>
        </p:nvSpPr>
        <p:spPr>
          <a:xfrm>
            <a:off x="-1" y="147842"/>
            <a:ext cx="7079673" cy="369332"/>
          </a:xfrm>
          <a:prstGeom prst="rect">
            <a:avLst/>
          </a:prstGeom>
          <a:noFill/>
          <a:ln>
            <a:solidFill>
              <a:srgbClr val="FF0000"/>
            </a:solidFill>
          </a:ln>
        </p:spPr>
        <p:txBody>
          <a:bodyPr wrap="square" rtlCol="0">
            <a:spAutoFit/>
          </a:bodyPr>
          <a:lstStyle/>
          <a:p>
            <a:pPr algn="r"/>
            <a:r>
              <a:rPr lang="en-US" altLang="zh-CN" dirty="0">
                <a:latin typeface="Times New Roman" panose="02020603050405020304" pitchFamily="18" charset="0"/>
                <a:cs typeface="Times New Roman" panose="02020603050405020304" pitchFamily="18" charset="0"/>
              </a:rPr>
              <a:t>Hatori, Robertson, Thomas</a:t>
            </a:r>
            <a:endParaRPr lang="en-US" dirty="0">
              <a:latin typeface="Times New Roman" panose="02020603050405020304" pitchFamily="18" charset="0"/>
              <a:cs typeface="Times New Roman" panose="02020603050405020304" pitchFamily="18" charset="0"/>
            </a:endParaRPr>
          </a:p>
        </p:txBody>
      </p:sp>
      <p:sp>
        <p:nvSpPr>
          <p:cNvPr id="4" name="TextBox 3"/>
          <p:cNvSpPr txBox="1"/>
          <p:nvPr/>
        </p:nvSpPr>
        <p:spPr>
          <a:xfrm>
            <a:off x="-2" y="854424"/>
            <a:ext cx="7079673" cy="369332"/>
          </a:xfrm>
          <a:prstGeom prst="rect">
            <a:avLst/>
          </a:prstGeom>
          <a:noFill/>
          <a:ln>
            <a:solidFill>
              <a:srgbClr val="FF0000"/>
            </a:solidFill>
          </a:ln>
        </p:spPr>
        <p:txBody>
          <a:bodyPr wrap="square" rtlCol="0">
            <a:spAutoFit/>
          </a:bodyPr>
          <a:lstStyle/>
          <a:p>
            <a:pPr algn="r"/>
            <a:endParaRPr lang="en-US" dirty="0">
              <a:latin typeface="Times New Roman" panose="02020603050405020304" pitchFamily="18" charset="0"/>
              <a:cs typeface="Times New Roman" panose="02020603050405020304" pitchFamily="18" charset="0"/>
            </a:endParaRPr>
          </a:p>
        </p:txBody>
      </p:sp>
      <p:sp>
        <p:nvSpPr>
          <p:cNvPr id="5" name="TextBox 4"/>
          <p:cNvSpPr txBox="1"/>
          <p:nvPr/>
        </p:nvSpPr>
        <p:spPr>
          <a:xfrm>
            <a:off x="-3" y="5163188"/>
            <a:ext cx="7079673" cy="369332"/>
          </a:xfrm>
          <a:prstGeom prst="rect">
            <a:avLst/>
          </a:prstGeom>
          <a:noFill/>
          <a:ln>
            <a:solidFill>
              <a:srgbClr val="FF0000"/>
            </a:solidFill>
          </a:ln>
        </p:spPr>
        <p:txBody>
          <a:bodyPr wrap="square" rtlCol="0">
            <a:spAutoFit/>
          </a:bodyPr>
          <a:lstStyle/>
          <a:p>
            <a:pPr algn="r"/>
            <a:r>
              <a:rPr lang="en-US" altLang="zh-CN">
                <a:latin typeface="Times New Roman" panose="02020603050405020304" pitchFamily="18" charset="0"/>
                <a:cs typeface="Times New Roman" panose="02020603050405020304" pitchFamily="18" charset="0"/>
              </a:rPr>
              <a:t>Hatori, Robertson, Thomas</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275904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
            <a:ext cx="4572000" cy="4392000"/>
          </a:xfrm>
          <a:prstGeom prst="rect">
            <a:avLst/>
          </a:prstGeom>
          <a:noFill/>
        </p:spPr>
        <p:txBody>
          <a:bodyPr wrap="square" rtlCol="0">
            <a:spAutoFit/>
          </a:bodyPr>
          <a:lstStyle/>
          <a:p>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x</a:t>
            </a:r>
            <a:r>
              <a:rPr lang="en-US" altLang="zh-CN" sz="2000" dirty="0">
                <a:solidFill>
                  <a:srgbClr val="CC00CC"/>
                </a:solidFill>
                <a:latin typeface="Times New Roman" panose="02020603050405020304" pitchFamily="18" charset="0"/>
                <a:cs typeface="Times New Roman" panose="02020603050405020304" pitchFamily="18" charset="0"/>
              </a:rPr>
              <a:t> = 5597, </a:t>
            </a:r>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p</a:t>
            </a:r>
            <a:r>
              <a:rPr lang="en-US" altLang="zh-CN" sz="2000" dirty="0">
                <a:solidFill>
                  <a:srgbClr val="CC00CC"/>
                </a:solidFill>
                <a:latin typeface="Times New Roman" panose="02020603050405020304" pitchFamily="18" charset="0"/>
                <a:cs typeface="Times New Roman" panose="02020603050405020304" pitchFamily="18" charset="0"/>
              </a:rPr>
              <a:t> = 3326 Hatori</a:t>
            </a:r>
          </a:p>
          <a:p>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x</a:t>
            </a:r>
            <a:r>
              <a:rPr lang="en-US" altLang="zh-CN" sz="2000" dirty="0">
                <a:solidFill>
                  <a:srgbClr val="008000"/>
                </a:solidFill>
                <a:latin typeface="Times New Roman" panose="02020603050405020304" pitchFamily="18" charset="0"/>
                <a:cs typeface="Times New Roman" panose="02020603050405020304" pitchFamily="18" charset="0"/>
              </a:rPr>
              <a:t> = 5597, </a:t>
            </a:r>
            <a:r>
              <a:rPr lang="en-US" altLang="zh-CN" sz="2000" i="1" dirty="0" err="1">
                <a:solidFill>
                  <a:srgbClr val="008000"/>
                </a:solidFill>
                <a:latin typeface="Times New Roman" panose="02020603050405020304" pitchFamily="18" charset="0"/>
                <a:cs typeface="Times New Roman" panose="02020603050405020304" pitchFamily="18" charset="0"/>
              </a:rPr>
              <a:t>E</a:t>
            </a:r>
            <a:r>
              <a:rPr lang="en-US" altLang="zh-CN" sz="2000" i="1" baseline="-25000" dirty="0" err="1">
                <a:solidFill>
                  <a:srgbClr val="008000"/>
                </a:solidFill>
                <a:latin typeface="Times New Roman" panose="02020603050405020304" pitchFamily="18" charset="0"/>
                <a:cs typeface="Times New Roman" panose="02020603050405020304" pitchFamily="18" charset="0"/>
              </a:rPr>
              <a:t>p</a:t>
            </a:r>
            <a:r>
              <a:rPr lang="en-US" altLang="zh-CN" sz="2000" dirty="0">
                <a:solidFill>
                  <a:srgbClr val="008000"/>
                </a:solidFill>
                <a:latin typeface="Times New Roman" panose="02020603050405020304" pitchFamily="18" charset="0"/>
                <a:cs typeface="Times New Roman" panose="02020603050405020304" pitchFamily="18" charset="0"/>
              </a:rPr>
              <a:t> = 3326 Thomas</a:t>
            </a:r>
          </a:p>
          <a:p>
            <a:endParaRPr lang="en-US" altLang="zh-CN" sz="2000" dirty="0">
              <a:latin typeface="Times New Roman" panose="02020603050405020304" pitchFamily="18" charset="0"/>
              <a:cs typeface="Times New Roman" panose="02020603050405020304" pitchFamily="18" charset="0"/>
            </a:endParaRPr>
          </a:p>
          <a:p>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x</a:t>
            </a:r>
            <a:r>
              <a:rPr lang="en-US" altLang="zh-CN" sz="2000" dirty="0">
                <a:solidFill>
                  <a:srgbClr val="CC00CC"/>
                </a:solidFill>
                <a:latin typeface="Times New Roman" panose="02020603050405020304" pitchFamily="18" charset="0"/>
                <a:cs typeface="Times New Roman" panose="02020603050405020304" pitchFamily="18" charset="0"/>
              </a:rPr>
              <a:t> = 6123, </a:t>
            </a:r>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p</a:t>
            </a:r>
            <a:r>
              <a:rPr lang="en-US" altLang="zh-CN" sz="2000" dirty="0">
                <a:solidFill>
                  <a:srgbClr val="CC00CC"/>
                </a:solidFill>
                <a:latin typeface="Times New Roman" panose="02020603050405020304" pitchFamily="18" charset="0"/>
                <a:cs typeface="Times New Roman" panose="02020603050405020304" pitchFamily="18" charset="0"/>
              </a:rPr>
              <a:t> = 3852, </a:t>
            </a:r>
            <a:r>
              <a:rPr lang="en-US" altLang="zh-CN" sz="2000" strike="sngStrike" dirty="0">
                <a:solidFill>
                  <a:srgbClr val="CC00CC"/>
                </a:solidFill>
                <a:latin typeface="Times New Roman" panose="02020603050405020304" pitchFamily="18" charset="0"/>
                <a:cs typeface="Times New Roman" panose="02020603050405020304" pitchFamily="18" charset="0"/>
              </a:rPr>
              <a:t>2483</a:t>
            </a:r>
            <a:r>
              <a:rPr lang="en-US" altLang="zh-CN" sz="2000" dirty="0">
                <a:solidFill>
                  <a:srgbClr val="CC00CC"/>
                </a:solidFill>
                <a:latin typeface="Times New Roman" panose="02020603050405020304" pitchFamily="18" charset="0"/>
                <a:cs typeface="Times New Roman" panose="02020603050405020304" pitchFamily="18" charset="0"/>
              </a:rPr>
              <a:t> Hatori</a:t>
            </a:r>
          </a:p>
          <a:p>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x</a:t>
            </a:r>
            <a:r>
              <a:rPr lang="en-US" altLang="zh-CN" sz="2000" dirty="0">
                <a:solidFill>
                  <a:srgbClr val="0000FF"/>
                </a:solidFill>
                <a:latin typeface="Times New Roman" panose="02020603050405020304" pitchFamily="18" charset="0"/>
                <a:cs typeface="Times New Roman" panose="02020603050405020304" pitchFamily="18" charset="0"/>
              </a:rPr>
              <a:t> = 6131, </a:t>
            </a:r>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p</a:t>
            </a:r>
            <a:r>
              <a:rPr lang="en-US" altLang="zh-CN" sz="2000" dirty="0">
                <a:solidFill>
                  <a:srgbClr val="0000FF"/>
                </a:solidFill>
                <a:latin typeface="Times New Roman" panose="02020603050405020304" pitchFamily="18" charset="0"/>
                <a:cs typeface="Times New Roman" panose="02020603050405020304" pitchFamily="18" charset="0"/>
              </a:rPr>
              <a:t> = 3864, 2486 Robertson</a:t>
            </a:r>
          </a:p>
          <a:p>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x</a:t>
            </a:r>
            <a:r>
              <a:rPr lang="en-US" altLang="zh-CN" sz="2000" dirty="0">
                <a:solidFill>
                  <a:srgbClr val="008000"/>
                </a:solidFill>
                <a:latin typeface="Times New Roman" panose="02020603050405020304" pitchFamily="18" charset="0"/>
                <a:cs typeface="Times New Roman" panose="02020603050405020304" pitchFamily="18" charset="0"/>
              </a:rPr>
              <a:t> = 6170, </a:t>
            </a:r>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p</a:t>
            </a:r>
            <a:r>
              <a:rPr lang="en-US" altLang="zh-CN" sz="2000" dirty="0">
                <a:solidFill>
                  <a:srgbClr val="008000"/>
                </a:solidFill>
                <a:latin typeface="Times New Roman" panose="02020603050405020304" pitchFamily="18" charset="0"/>
                <a:cs typeface="Times New Roman" panose="02020603050405020304" pitchFamily="18" charset="0"/>
              </a:rPr>
              <a:t> = 3899 Thomas</a:t>
            </a:r>
          </a:p>
          <a:p>
            <a:endParaRPr lang="en-US" sz="2000" dirty="0">
              <a:latin typeface="Times New Roman" panose="02020603050405020304" pitchFamily="18" charset="0"/>
              <a:cs typeface="Times New Roman" panose="02020603050405020304" pitchFamily="18" charset="0"/>
            </a:endParaRPr>
          </a:p>
          <a:p>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x</a:t>
            </a:r>
            <a:r>
              <a:rPr lang="en-US" altLang="zh-CN" sz="2000" dirty="0">
                <a:solidFill>
                  <a:srgbClr val="CC00CC"/>
                </a:solidFill>
                <a:latin typeface="Times New Roman" panose="02020603050405020304" pitchFamily="18" charset="0"/>
                <a:cs typeface="Times New Roman" panose="02020603050405020304" pitchFamily="18" charset="0"/>
              </a:rPr>
              <a:t> = 6651, </a:t>
            </a:r>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p</a:t>
            </a:r>
            <a:r>
              <a:rPr lang="en-US" altLang="zh-CN" sz="2000" dirty="0">
                <a:solidFill>
                  <a:srgbClr val="CC00CC"/>
                </a:solidFill>
                <a:latin typeface="Times New Roman" panose="02020603050405020304" pitchFamily="18" charset="0"/>
                <a:cs typeface="Times New Roman" panose="02020603050405020304" pitchFamily="18" charset="0"/>
              </a:rPr>
              <a:t> = 4360, 3022 Hatori</a:t>
            </a:r>
          </a:p>
          <a:p>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x</a:t>
            </a:r>
            <a:r>
              <a:rPr lang="en-US" altLang="zh-CN" sz="2000" dirty="0">
                <a:solidFill>
                  <a:srgbClr val="0000FF"/>
                </a:solidFill>
                <a:latin typeface="Times New Roman" panose="02020603050405020304" pitchFamily="18" charset="0"/>
                <a:cs typeface="Times New Roman" panose="02020603050405020304" pitchFamily="18" charset="0"/>
              </a:rPr>
              <a:t> = 6660, </a:t>
            </a:r>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p</a:t>
            </a:r>
            <a:r>
              <a:rPr lang="en-US" altLang="zh-CN" sz="2000" dirty="0">
                <a:solidFill>
                  <a:srgbClr val="0000FF"/>
                </a:solidFill>
                <a:latin typeface="Times New Roman" panose="02020603050405020304" pitchFamily="18" charset="0"/>
                <a:cs typeface="Times New Roman" panose="02020603050405020304" pitchFamily="18" charset="0"/>
              </a:rPr>
              <a:t> = 3021 Robertson</a:t>
            </a:r>
          </a:p>
          <a:p>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x</a:t>
            </a:r>
            <a:r>
              <a:rPr lang="en-US" altLang="zh-CN" sz="2000" dirty="0">
                <a:solidFill>
                  <a:srgbClr val="008000"/>
                </a:solidFill>
                <a:latin typeface="Times New Roman" panose="02020603050405020304" pitchFamily="18" charset="0"/>
                <a:cs typeface="Times New Roman" panose="02020603050405020304" pitchFamily="18" charset="0"/>
              </a:rPr>
              <a:t> = 6620, </a:t>
            </a:r>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p</a:t>
            </a:r>
            <a:r>
              <a:rPr lang="en-US" altLang="zh-CN" sz="2000" dirty="0">
                <a:solidFill>
                  <a:srgbClr val="008000"/>
                </a:solidFill>
                <a:latin typeface="Times New Roman" panose="02020603050405020304" pitchFamily="18" charset="0"/>
                <a:cs typeface="Times New Roman" panose="02020603050405020304" pitchFamily="18" charset="0"/>
              </a:rPr>
              <a:t> = 2980 Thomas</a:t>
            </a:r>
          </a:p>
          <a:p>
            <a:endParaRPr lang="en-US" altLang="zh-CN" sz="2000" dirty="0">
              <a:latin typeface="Times New Roman" panose="02020603050405020304" pitchFamily="18" charset="0"/>
              <a:cs typeface="Times New Roman" panose="02020603050405020304" pitchFamily="18" charset="0"/>
            </a:endParaRPr>
          </a:p>
          <a:p>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x</a:t>
            </a:r>
            <a:r>
              <a:rPr lang="en-US" altLang="zh-CN" sz="2000" dirty="0">
                <a:solidFill>
                  <a:srgbClr val="CC00CC"/>
                </a:solidFill>
                <a:latin typeface="Times New Roman" panose="02020603050405020304" pitchFamily="18" charset="0"/>
                <a:cs typeface="Times New Roman" panose="02020603050405020304" pitchFamily="18" charset="0"/>
              </a:rPr>
              <a:t> = 7112, </a:t>
            </a:r>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p</a:t>
            </a:r>
            <a:r>
              <a:rPr lang="en-US" altLang="zh-CN" sz="2000" dirty="0">
                <a:solidFill>
                  <a:srgbClr val="CC00CC"/>
                </a:solidFill>
                <a:latin typeface="Times New Roman" panose="02020603050405020304" pitchFamily="18" charset="0"/>
                <a:cs typeface="Times New Roman" panose="02020603050405020304" pitchFamily="18" charset="0"/>
              </a:rPr>
              <a:t> = 4841, 3472 Hatori</a:t>
            </a:r>
          </a:p>
          <a:p>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x</a:t>
            </a:r>
            <a:r>
              <a:rPr lang="en-US" altLang="zh-CN" sz="2000" dirty="0">
                <a:solidFill>
                  <a:srgbClr val="0000FF"/>
                </a:solidFill>
                <a:latin typeface="Times New Roman" panose="02020603050405020304" pitchFamily="18" charset="0"/>
                <a:cs typeface="Times New Roman" panose="02020603050405020304" pitchFamily="18" charset="0"/>
              </a:rPr>
              <a:t> = 7112, </a:t>
            </a:r>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p</a:t>
            </a:r>
            <a:r>
              <a:rPr lang="en-US" altLang="zh-CN" sz="2000" dirty="0">
                <a:solidFill>
                  <a:srgbClr val="0000FF"/>
                </a:solidFill>
                <a:latin typeface="Times New Roman" panose="02020603050405020304" pitchFamily="18" charset="0"/>
                <a:cs typeface="Times New Roman" panose="02020603050405020304" pitchFamily="18" charset="0"/>
              </a:rPr>
              <a:t> = 4853, 3466 Robertson</a:t>
            </a:r>
          </a:p>
          <a:p>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x</a:t>
            </a:r>
            <a:r>
              <a:rPr lang="en-US" altLang="zh-CN" sz="2000" dirty="0">
                <a:solidFill>
                  <a:srgbClr val="008000"/>
                </a:solidFill>
                <a:latin typeface="Times New Roman" panose="02020603050405020304" pitchFamily="18" charset="0"/>
                <a:cs typeface="Times New Roman" panose="02020603050405020304" pitchFamily="18" charset="0"/>
              </a:rPr>
              <a:t> = 7107, </a:t>
            </a:r>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p</a:t>
            </a:r>
            <a:r>
              <a:rPr lang="en-US" altLang="zh-CN" sz="2000" dirty="0">
                <a:solidFill>
                  <a:srgbClr val="008000"/>
                </a:solidFill>
                <a:latin typeface="Times New Roman" panose="02020603050405020304" pitchFamily="18" charset="0"/>
                <a:cs typeface="Times New Roman" panose="02020603050405020304" pitchFamily="18" charset="0"/>
              </a:rPr>
              <a:t> = 4850, 3463 Thomas</a:t>
            </a:r>
          </a:p>
        </p:txBody>
      </p:sp>
      <p:sp>
        <p:nvSpPr>
          <p:cNvPr id="3" name="Rectangle 2"/>
          <p:cNvSpPr/>
          <p:nvPr/>
        </p:nvSpPr>
        <p:spPr>
          <a:xfrm>
            <a:off x="4253948" y="0"/>
            <a:ext cx="4890052" cy="3477875"/>
          </a:xfrm>
          <a:prstGeom prst="rect">
            <a:avLst/>
          </a:prstGeom>
        </p:spPr>
        <p:txBody>
          <a:bodyPr wrap="square">
            <a:spAutoFit/>
          </a:bodyPr>
          <a:lstStyle/>
          <a:p>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x</a:t>
            </a:r>
            <a:r>
              <a:rPr lang="en-US" altLang="zh-CN" sz="2000" dirty="0">
                <a:solidFill>
                  <a:srgbClr val="CC00CC"/>
                </a:solidFill>
                <a:latin typeface="Times New Roman" panose="02020603050405020304" pitchFamily="18" charset="0"/>
                <a:cs typeface="Times New Roman" panose="02020603050405020304" pitchFamily="18" charset="0"/>
              </a:rPr>
              <a:t> = 7248, </a:t>
            </a:r>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p</a:t>
            </a:r>
            <a:r>
              <a:rPr lang="en-US" altLang="zh-CN" sz="2000" dirty="0">
                <a:solidFill>
                  <a:srgbClr val="CC00CC"/>
                </a:solidFill>
                <a:latin typeface="Times New Roman" panose="02020603050405020304" pitchFamily="18" charset="0"/>
                <a:cs typeface="Times New Roman" panose="02020603050405020304" pitchFamily="18" charset="0"/>
              </a:rPr>
              <a:t> = 4997, 3608, </a:t>
            </a:r>
            <a:r>
              <a:rPr lang="en-US" altLang="zh-CN" sz="2000" strike="sngStrike" dirty="0">
                <a:solidFill>
                  <a:srgbClr val="CC00CC"/>
                </a:solidFill>
                <a:latin typeface="Times New Roman" panose="02020603050405020304" pitchFamily="18" charset="0"/>
                <a:cs typeface="Times New Roman" panose="02020603050405020304" pitchFamily="18" charset="0"/>
              </a:rPr>
              <a:t>846</a:t>
            </a:r>
            <a:r>
              <a:rPr lang="en-US" altLang="zh-CN" sz="2000" dirty="0">
                <a:solidFill>
                  <a:srgbClr val="CC00CC"/>
                </a:solidFill>
                <a:latin typeface="Times New Roman" panose="02020603050405020304" pitchFamily="18" charset="0"/>
                <a:cs typeface="Times New Roman" panose="02020603050405020304" pitchFamily="18" charset="0"/>
              </a:rPr>
              <a:t> Hatori</a:t>
            </a:r>
          </a:p>
          <a:p>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x</a:t>
            </a:r>
            <a:r>
              <a:rPr lang="en-US" altLang="zh-CN" sz="2000" dirty="0">
                <a:solidFill>
                  <a:srgbClr val="0000FF"/>
                </a:solidFill>
                <a:latin typeface="Times New Roman" panose="02020603050405020304" pitchFamily="18" charset="0"/>
                <a:cs typeface="Times New Roman" panose="02020603050405020304" pitchFamily="18" charset="0"/>
              </a:rPr>
              <a:t> = 7245, </a:t>
            </a:r>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p</a:t>
            </a:r>
            <a:r>
              <a:rPr lang="en-US" altLang="zh-CN" sz="2000" dirty="0">
                <a:solidFill>
                  <a:srgbClr val="0000FF"/>
                </a:solidFill>
                <a:latin typeface="Times New Roman" panose="02020603050405020304" pitchFamily="18" charset="0"/>
                <a:cs typeface="Times New Roman" panose="02020603050405020304" pitchFamily="18" charset="0"/>
              </a:rPr>
              <a:t> = 4992, 3597 Robertson</a:t>
            </a:r>
          </a:p>
          <a:p>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x</a:t>
            </a:r>
            <a:r>
              <a:rPr lang="en-US" altLang="zh-CN" sz="2000" dirty="0">
                <a:solidFill>
                  <a:srgbClr val="008000"/>
                </a:solidFill>
                <a:latin typeface="Times New Roman" panose="02020603050405020304" pitchFamily="18" charset="0"/>
                <a:cs typeface="Times New Roman" panose="02020603050405020304" pitchFamily="18" charset="0"/>
              </a:rPr>
              <a:t> = 7255, </a:t>
            </a:r>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p</a:t>
            </a:r>
            <a:r>
              <a:rPr lang="en-US" altLang="zh-CN" sz="2000" dirty="0">
                <a:solidFill>
                  <a:srgbClr val="008000"/>
                </a:solidFill>
                <a:latin typeface="Times New Roman" panose="02020603050405020304" pitchFamily="18" charset="0"/>
                <a:cs typeface="Times New Roman" panose="02020603050405020304" pitchFamily="18" charset="0"/>
              </a:rPr>
              <a:t> = 4986, 3610 Thomas</a:t>
            </a:r>
          </a:p>
          <a:p>
            <a:endParaRPr lang="en-US" altLang="zh-CN" sz="2000" dirty="0">
              <a:solidFill>
                <a:srgbClr val="008000"/>
              </a:solidFill>
              <a:latin typeface="Times New Roman" panose="02020603050405020304" pitchFamily="18" charset="0"/>
              <a:cs typeface="Times New Roman" panose="02020603050405020304" pitchFamily="18" charset="0"/>
            </a:endParaRPr>
          </a:p>
          <a:p>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x</a:t>
            </a:r>
            <a:r>
              <a:rPr lang="en-US" altLang="zh-CN" sz="2000" dirty="0">
                <a:solidFill>
                  <a:srgbClr val="CC00CC"/>
                </a:solidFill>
                <a:latin typeface="Times New Roman" panose="02020603050405020304" pitchFamily="18" charset="0"/>
                <a:cs typeface="Times New Roman" panose="02020603050405020304" pitchFamily="18" charset="0"/>
              </a:rPr>
              <a:t> = 7637, </a:t>
            </a:r>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p</a:t>
            </a:r>
            <a:r>
              <a:rPr lang="en-US" altLang="zh-CN" sz="2000" dirty="0">
                <a:solidFill>
                  <a:srgbClr val="CC00CC"/>
                </a:solidFill>
                <a:latin typeface="Times New Roman" panose="02020603050405020304" pitchFamily="18" charset="0"/>
                <a:cs typeface="Times New Roman" panose="02020603050405020304" pitchFamily="18" charset="0"/>
              </a:rPr>
              <a:t> = 5366 Hatori</a:t>
            </a:r>
          </a:p>
          <a:p>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x</a:t>
            </a:r>
            <a:r>
              <a:rPr lang="en-US" altLang="zh-CN" sz="2000" dirty="0">
                <a:solidFill>
                  <a:srgbClr val="0000FF"/>
                </a:solidFill>
                <a:latin typeface="Times New Roman" panose="02020603050405020304" pitchFamily="18" charset="0"/>
                <a:cs typeface="Times New Roman" panose="02020603050405020304" pitchFamily="18" charset="0"/>
              </a:rPr>
              <a:t> = 7665, </a:t>
            </a:r>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p</a:t>
            </a:r>
            <a:r>
              <a:rPr lang="en-US" altLang="zh-CN" sz="2000" dirty="0">
                <a:solidFill>
                  <a:srgbClr val="0000FF"/>
                </a:solidFill>
                <a:latin typeface="Times New Roman" panose="02020603050405020304" pitchFamily="18" charset="0"/>
                <a:cs typeface="Times New Roman" panose="02020603050405020304" pitchFamily="18" charset="0"/>
              </a:rPr>
              <a:t> = 5394 Robertson</a:t>
            </a:r>
          </a:p>
          <a:p>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x</a:t>
            </a:r>
            <a:r>
              <a:rPr lang="en-US" altLang="zh-CN" sz="2000" dirty="0">
                <a:solidFill>
                  <a:srgbClr val="008000"/>
                </a:solidFill>
                <a:latin typeface="Times New Roman" panose="02020603050405020304" pitchFamily="18" charset="0"/>
                <a:cs typeface="Times New Roman" panose="02020603050405020304" pitchFamily="18" charset="0"/>
              </a:rPr>
              <a:t> = 7678, </a:t>
            </a:r>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p</a:t>
            </a:r>
            <a:r>
              <a:rPr lang="en-US" altLang="zh-CN" sz="2000" dirty="0">
                <a:solidFill>
                  <a:srgbClr val="008000"/>
                </a:solidFill>
                <a:latin typeface="Times New Roman" panose="02020603050405020304" pitchFamily="18" charset="0"/>
                <a:cs typeface="Times New Roman" panose="02020603050405020304" pitchFamily="18" charset="0"/>
              </a:rPr>
              <a:t> = 5407 Thomas</a:t>
            </a:r>
          </a:p>
          <a:p>
            <a:endParaRPr lang="en-US" altLang="zh-CN" sz="2000" dirty="0">
              <a:latin typeface="Times New Roman" panose="02020603050405020304" pitchFamily="18" charset="0"/>
              <a:cs typeface="Times New Roman" panose="02020603050405020304" pitchFamily="18" charset="0"/>
            </a:endParaRPr>
          </a:p>
          <a:p>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x</a:t>
            </a:r>
            <a:r>
              <a:rPr lang="en-US" altLang="zh-CN" sz="2000" dirty="0">
                <a:solidFill>
                  <a:srgbClr val="CC00CC"/>
                </a:solidFill>
                <a:latin typeface="Times New Roman" panose="02020603050405020304" pitchFamily="18" charset="0"/>
                <a:cs typeface="Times New Roman" panose="02020603050405020304" pitchFamily="18" charset="0"/>
              </a:rPr>
              <a:t> = 8186, </a:t>
            </a:r>
            <a:r>
              <a:rPr lang="en-US" altLang="zh-CN" sz="2000" i="1" dirty="0">
                <a:solidFill>
                  <a:srgbClr val="CC00CC"/>
                </a:solidFill>
                <a:latin typeface="Times New Roman" panose="02020603050405020304" pitchFamily="18" charset="0"/>
                <a:cs typeface="Times New Roman" panose="02020603050405020304" pitchFamily="18" charset="0"/>
              </a:rPr>
              <a:t>E</a:t>
            </a:r>
            <a:r>
              <a:rPr lang="en-US" altLang="zh-CN" sz="2000" i="1" baseline="-25000" dirty="0">
                <a:solidFill>
                  <a:srgbClr val="CC00CC"/>
                </a:solidFill>
                <a:latin typeface="Times New Roman" panose="02020603050405020304" pitchFamily="18" charset="0"/>
                <a:cs typeface="Times New Roman" panose="02020603050405020304" pitchFamily="18" charset="0"/>
              </a:rPr>
              <a:t>p</a:t>
            </a:r>
            <a:r>
              <a:rPr lang="en-US" altLang="zh-CN" sz="2000" dirty="0">
                <a:solidFill>
                  <a:srgbClr val="CC00CC"/>
                </a:solidFill>
                <a:latin typeface="Times New Roman" panose="02020603050405020304" pitchFamily="18" charset="0"/>
                <a:cs typeface="Times New Roman" panose="02020603050405020304" pitchFamily="18" charset="0"/>
              </a:rPr>
              <a:t> = </a:t>
            </a:r>
            <a:r>
              <a:rPr lang="en-US" altLang="zh-CN" sz="2000" strike="sngStrike" dirty="0">
                <a:solidFill>
                  <a:srgbClr val="CC00CC"/>
                </a:solidFill>
                <a:latin typeface="Times New Roman" panose="02020603050405020304" pitchFamily="18" charset="0"/>
                <a:cs typeface="Times New Roman" panose="02020603050405020304" pitchFamily="18" charset="0"/>
              </a:rPr>
              <a:t>5918</a:t>
            </a:r>
            <a:r>
              <a:rPr lang="en-US" altLang="zh-CN" sz="2000" dirty="0">
                <a:solidFill>
                  <a:srgbClr val="CC00CC"/>
                </a:solidFill>
                <a:latin typeface="Times New Roman" panose="02020603050405020304" pitchFamily="18" charset="0"/>
                <a:cs typeface="Times New Roman" panose="02020603050405020304" pitchFamily="18" charset="0"/>
              </a:rPr>
              <a:t>, 4552, 1791 Hatori</a:t>
            </a:r>
          </a:p>
          <a:p>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x</a:t>
            </a:r>
            <a:r>
              <a:rPr lang="en-US" altLang="zh-CN" sz="2000" dirty="0">
                <a:solidFill>
                  <a:srgbClr val="0000FF"/>
                </a:solidFill>
                <a:latin typeface="Times New Roman" panose="02020603050405020304" pitchFamily="18" charset="0"/>
                <a:cs typeface="Times New Roman" panose="02020603050405020304" pitchFamily="18" charset="0"/>
              </a:rPr>
              <a:t> = 8197, </a:t>
            </a:r>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p</a:t>
            </a:r>
            <a:r>
              <a:rPr lang="en-US" altLang="zh-CN" sz="2000" dirty="0">
                <a:solidFill>
                  <a:srgbClr val="0000FF"/>
                </a:solidFill>
                <a:latin typeface="Times New Roman" panose="02020603050405020304" pitchFamily="18" charset="0"/>
                <a:cs typeface="Times New Roman" panose="02020603050405020304" pitchFamily="18" charset="0"/>
              </a:rPr>
              <a:t> = 4556, 1805, 1685 Robertson</a:t>
            </a:r>
          </a:p>
          <a:p>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x</a:t>
            </a:r>
            <a:r>
              <a:rPr lang="en-US" altLang="zh-CN" sz="2000" dirty="0">
                <a:solidFill>
                  <a:srgbClr val="008000"/>
                </a:solidFill>
                <a:latin typeface="Times New Roman" panose="02020603050405020304" pitchFamily="18" charset="0"/>
                <a:cs typeface="Times New Roman" panose="02020603050405020304" pitchFamily="18" charset="0"/>
              </a:rPr>
              <a:t> = 8193, </a:t>
            </a:r>
            <a:r>
              <a:rPr lang="en-US" altLang="zh-CN" sz="2000" i="1" dirty="0">
                <a:solidFill>
                  <a:srgbClr val="008000"/>
                </a:solidFill>
                <a:latin typeface="Times New Roman" panose="02020603050405020304" pitchFamily="18" charset="0"/>
                <a:cs typeface="Times New Roman" panose="02020603050405020304" pitchFamily="18" charset="0"/>
              </a:rPr>
              <a:t>E</a:t>
            </a:r>
            <a:r>
              <a:rPr lang="en-US" altLang="zh-CN" sz="2000" i="1" baseline="-25000" dirty="0">
                <a:solidFill>
                  <a:srgbClr val="008000"/>
                </a:solidFill>
                <a:latin typeface="Times New Roman" panose="02020603050405020304" pitchFamily="18" charset="0"/>
                <a:cs typeface="Times New Roman" panose="02020603050405020304" pitchFamily="18" charset="0"/>
              </a:rPr>
              <a:t>p</a:t>
            </a:r>
            <a:r>
              <a:rPr lang="en-US" altLang="zh-CN" sz="2000" dirty="0">
                <a:solidFill>
                  <a:srgbClr val="008000"/>
                </a:solidFill>
                <a:latin typeface="Times New Roman" panose="02020603050405020304" pitchFamily="18" charset="0"/>
                <a:cs typeface="Times New Roman" panose="02020603050405020304" pitchFamily="18" charset="0"/>
              </a:rPr>
              <a:t> = 4545, 1804 Thomas</a:t>
            </a:r>
          </a:p>
        </p:txBody>
      </p:sp>
      <p:sp>
        <p:nvSpPr>
          <p:cNvPr id="4" name="Rectangle 3"/>
          <p:cNvSpPr/>
          <p:nvPr/>
        </p:nvSpPr>
        <p:spPr>
          <a:xfrm>
            <a:off x="-4543" y="4826675"/>
            <a:ext cx="4284000" cy="2031325"/>
          </a:xfrm>
          <a:prstGeom prst="rect">
            <a:avLst/>
          </a:prstGeom>
        </p:spPr>
        <p:txBody>
          <a:bodyPr wrap="square">
            <a:spAutoFit/>
          </a:bodyPr>
          <a:lstStyle/>
          <a:p>
            <a:r>
              <a:rPr lang="en-US" altLang="zh-CN" i="1" dirty="0">
                <a:solidFill>
                  <a:srgbClr val="CC00CC"/>
                </a:solidFill>
                <a:latin typeface="Times New Roman" panose="02020603050405020304" pitchFamily="18" charset="0"/>
                <a:cs typeface="Times New Roman" panose="02020603050405020304" pitchFamily="18" charset="0"/>
              </a:rPr>
              <a:t>E</a:t>
            </a:r>
            <a:r>
              <a:rPr lang="en-US" altLang="zh-CN" i="1" baseline="-25000" dirty="0">
                <a:solidFill>
                  <a:srgbClr val="CC00CC"/>
                </a:solidFill>
                <a:latin typeface="Times New Roman" panose="02020603050405020304" pitchFamily="18" charset="0"/>
                <a:cs typeface="Times New Roman" panose="02020603050405020304" pitchFamily="18" charset="0"/>
              </a:rPr>
              <a:t>p</a:t>
            </a:r>
            <a:r>
              <a:rPr lang="en-US" altLang="zh-CN" dirty="0">
                <a:solidFill>
                  <a:srgbClr val="CC00CC"/>
                </a:solidFill>
                <a:latin typeface="Times New Roman" panose="02020603050405020304" pitchFamily="18" charset="0"/>
                <a:cs typeface="Times New Roman" panose="02020603050405020304" pitchFamily="18" charset="0"/>
              </a:rPr>
              <a:t> =</a:t>
            </a:r>
            <a:r>
              <a:rPr lang="en-US" dirty="0">
                <a:solidFill>
                  <a:srgbClr val="CC00CC"/>
                </a:solidFill>
                <a:latin typeface="Times New Roman" panose="02020603050405020304" pitchFamily="18" charset="0"/>
                <a:cs typeface="Times New Roman" panose="02020603050405020304" pitchFamily="18" charset="0"/>
              </a:rPr>
              <a:t> 3472(10), </a:t>
            </a:r>
            <a:r>
              <a:rPr lang="en-US" i="1" dirty="0" err="1">
                <a:solidFill>
                  <a:srgbClr val="CC00CC"/>
                </a:solidFill>
                <a:latin typeface="Times New Roman" panose="02020603050405020304" pitchFamily="18" charset="0"/>
                <a:cs typeface="Times New Roman" panose="02020603050405020304" pitchFamily="18" charset="0"/>
              </a:rPr>
              <a:t>I</a:t>
            </a:r>
            <a:r>
              <a:rPr lang="en-US" i="1" baseline="-25000" dirty="0" err="1">
                <a:solidFill>
                  <a:srgbClr val="CC00CC"/>
                </a:solidFill>
                <a:latin typeface="Times New Roman" panose="02020603050405020304" pitchFamily="18" charset="0"/>
                <a:cs typeface="Times New Roman" panose="02020603050405020304" pitchFamily="18" charset="0"/>
              </a:rPr>
              <a:t>p</a:t>
            </a:r>
            <a:r>
              <a:rPr lang="en-US" baseline="-25000" dirty="0" err="1">
                <a:solidFill>
                  <a:srgbClr val="CC00CC"/>
                </a:solidFill>
                <a:latin typeface="Times New Roman" panose="02020603050405020304" pitchFamily="18" charset="0"/>
                <a:cs typeface="Times New Roman" panose="02020603050405020304" pitchFamily="18" charset="0"/>
              </a:rPr>
              <a:t>rel</a:t>
            </a:r>
            <a:r>
              <a:rPr lang="en-US" dirty="0">
                <a:solidFill>
                  <a:srgbClr val="CC00CC"/>
                </a:solidFill>
                <a:latin typeface="Times New Roman" panose="02020603050405020304" pitchFamily="18" charset="0"/>
                <a:cs typeface="Times New Roman" panose="02020603050405020304" pitchFamily="18" charset="0"/>
              </a:rPr>
              <a:t> = 44.7(48)% </a:t>
            </a:r>
            <a:r>
              <a:rPr lang="en-US" altLang="zh-CN" dirty="0">
                <a:solidFill>
                  <a:srgbClr val="CC00CC"/>
                </a:solidFill>
                <a:latin typeface="Times New Roman" panose="02020603050405020304" pitchFamily="18" charset="0"/>
                <a:cs typeface="Times New Roman" panose="02020603050405020304" pitchFamily="18" charset="0"/>
              </a:rPr>
              <a:t>Hatori</a:t>
            </a:r>
          </a:p>
          <a:p>
            <a:r>
              <a:rPr lang="en-US" altLang="zh-CN" i="1" dirty="0">
                <a:solidFill>
                  <a:srgbClr val="0000FF"/>
                </a:solidFill>
                <a:latin typeface="Times New Roman" panose="02020603050405020304" pitchFamily="18" charset="0"/>
                <a:cs typeface="Times New Roman" panose="02020603050405020304" pitchFamily="18" charset="0"/>
              </a:rPr>
              <a:t>E</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a:t>
            </a:r>
            <a:r>
              <a:rPr lang="en-US" dirty="0">
                <a:solidFill>
                  <a:srgbClr val="0000FF"/>
                </a:solidFill>
                <a:latin typeface="Times New Roman" panose="02020603050405020304" pitchFamily="18" charset="0"/>
                <a:cs typeface="Times New Roman" panose="02020603050405020304" pitchFamily="18" charset="0"/>
              </a:rPr>
              <a:t> 3466(10), </a:t>
            </a:r>
            <a:r>
              <a:rPr lang="en-US" i="1" dirty="0" err="1">
                <a:solidFill>
                  <a:srgbClr val="0000FF"/>
                </a:solidFill>
                <a:latin typeface="Times New Roman" panose="02020603050405020304" pitchFamily="18" charset="0"/>
                <a:cs typeface="Times New Roman" panose="02020603050405020304" pitchFamily="18" charset="0"/>
              </a:rPr>
              <a:t>I</a:t>
            </a:r>
            <a:r>
              <a:rPr lang="en-US" i="1" baseline="-25000" dirty="0" err="1">
                <a:solidFill>
                  <a:srgbClr val="0000FF"/>
                </a:solidFill>
                <a:latin typeface="Times New Roman" panose="02020603050405020304" pitchFamily="18" charset="0"/>
                <a:cs typeface="Times New Roman" panose="02020603050405020304" pitchFamily="18" charset="0"/>
              </a:rPr>
              <a:t>p</a:t>
            </a:r>
            <a:r>
              <a:rPr lang="en-US" baseline="-25000" dirty="0" err="1">
                <a:solidFill>
                  <a:srgbClr val="0000FF"/>
                </a:solidFill>
                <a:latin typeface="Times New Roman" panose="02020603050405020304" pitchFamily="18" charset="0"/>
                <a:cs typeface="Times New Roman" panose="02020603050405020304" pitchFamily="18" charset="0"/>
              </a:rPr>
              <a:t>rel</a:t>
            </a:r>
            <a:r>
              <a:rPr lang="en-US" dirty="0">
                <a:solidFill>
                  <a:srgbClr val="0000FF"/>
                </a:solidFill>
                <a:latin typeface="Times New Roman" panose="02020603050405020304" pitchFamily="18" charset="0"/>
                <a:cs typeface="Times New Roman" panose="02020603050405020304" pitchFamily="18" charset="0"/>
              </a:rPr>
              <a:t> = 34.5(1)% </a:t>
            </a:r>
            <a:r>
              <a:rPr lang="en-US" altLang="zh-CN" dirty="0">
                <a:solidFill>
                  <a:srgbClr val="0000FF"/>
                </a:solidFill>
                <a:latin typeface="Times New Roman" panose="02020603050405020304" pitchFamily="18" charset="0"/>
                <a:cs typeface="Times New Roman" panose="02020603050405020304" pitchFamily="18" charset="0"/>
              </a:rPr>
              <a:t>Robertson</a:t>
            </a:r>
            <a:endParaRPr lang="en-US" dirty="0">
              <a:solidFill>
                <a:srgbClr val="0000FF"/>
              </a:solidFill>
              <a:latin typeface="Times New Roman" panose="02020603050405020304" pitchFamily="18" charset="0"/>
              <a:cs typeface="Times New Roman" panose="02020603050405020304" pitchFamily="18" charset="0"/>
            </a:endParaRPr>
          </a:p>
          <a:p>
            <a:r>
              <a:rPr lang="en-US" altLang="zh-CN" i="1" dirty="0">
                <a:solidFill>
                  <a:srgbClr val="008000"/>
                </a:solidFill>
                <a:latin typeface="Times New Roman" panose="02020603050405020304" pitchFamily="18" charset="0"/>
                <a:cs typeface="Times New Roman" panose="02020603050405020304" pitchFamily="18" charset="0"/>
              </a:rPr>
              <a:t>E</a:t>
            </a:r>
            <a:r>
              <a:rPr lang="en-US" altLang="zh-CN" i="1" baseline="-25000" dirty="0">
                <a:solidFill>
                  <a:srgbClr val="008000"/>
                </a:solidFill>
                <a:latin typeface="Times New Roman" panose="02020603050405020304" pitchFamily="18" charset="0"/>
                <a:cs typeface="Times New Roman" panose="02020603050405020304" pitchFamily="18" charset="0"/>
              </a:rPr>
              <a:t>p</a:t>
            </a:r>
            <a:r>
              <a:rPr lang="en-US" altLang="zh-CN" dirty="0">
                <a:solidFill>
                  <a:srgbClr val="008000"/>
                </a:solidFill>
                <a:latin typeface="Times New Roman" panose="02020603050405020304" pitchFamily="18" charset="0"/>
                <a:cs typeface="Times New Roman" panose="02020603050405020304" pitchFamily="18" charset="0"/>
              </a:rPr>
              <a:t> = </a:t>
            </a:r>
            <a:r>
              <a:rPr lang="en-US" dirty="0">
                <a:solidFill>
                  <a:srgbClr val="008000"/>
                </a:solidFill>
                <a:latin typeface="Times New Roman" panose="02020603050405020304" pitchFamily="18" charset="0"/>
                <a:cs typeface="Times New Roman" panose="02020603050405020304" pitchFamily="18" charset="0"/>
              </a:rPr>
              <a:t>3463(3), </a:t>
            </a:r>
            <a:r>
              <a:rPr lang="en-US" i="1" dirty="0" err="1">
                <a:solidFill>
                  <a:srgbClr val="008000"/>
                </a:solidFill>
                <a:latin typeface="Times New Roman" panose="02020603050405020304" pitchFamily="18" charset="0"/>
                <a:cs typeface="Times New Roman" panose="02020603050405020304" pitchFamily="18" charset="0"/>
              </a:rPr>
              <a:t>I</a:t>
            </a:r>
            <a:r>
              <a:rPr lang="en-US" i="1" baseline="-25000" dirty="0" err="1">
                <a:solidFill>
                  <a:srgbClr val="008000"/>
                </a:solidFill>
                <a:latin typeface="Times New Roman" panose="02020603050405020304" pitchFamily="18" charset="0"/>
                <a:cs typeface="Times New Roman" panose="02020603050405020304" pitchFamily="18" charset="0"/>
              </a:rPr>
              <a:t>p</a:t>
            </a:r>
            <a:r>
              <a:rPr lang="en-US" baseline="-25000" dirty="0" err="1">
                <a:solidFill>
                  <a:srgbClr val="008000"/>
                </a:solidFill>
                <a:latin typeface="Times New Roman" panose="02020603050405020304" pitchFamily="18" charset="0"/>
                <a:cs typeface="Times New Roman" panose="02020603050405020304" pitchFamily="18" charset="0"/>
              </a:rPr>
              <a:t>rel</a:t>
            </a:r>
            <a:r>
              <a:rPr lang="en-US" dirty="0">
                <a:solidFill>
                  <a:srgbClr val="008000"/>
                </a:solidFill>
                <a:latin typeface="Times New Roman" panose="02020603050405020304" pitchFamily="18" charset="0"/>
                <a:cs typeface="Times New Roman" panose="02020603050405020304" pitchFamily="18" charset="0"/>
              </a:rPr>
              <a:t> = 28.1(34)% </a:t>
            </a:r>
            <a:r>
              <a:rPr lang="en-US" altLang="zh-CN" dirty="0">
                <a:solidFill>
                  <a:srgbClr val="008000"/>
                </a:solidFill>
                <a:latin typeface="Times New Roman" panose="02020603050405020304" pitchFamily="18" charset="0"/>
                <a:cs typeface="Times New Roman" panose="02020603050405020304" pitchFamily="18" charset="0"/>
              </a:rPr>
              <a:t>Thomas</a:t>
            </a:r>
          </a:p>
          <a:p>
            <a:endParaRPr lang="en-US" dirty="0">
              <a:solidFill>
                <a:srgbClr val="008000"/>
              </a:solidFill>
              <a:latin typeface="Times New Roman" panose="02020603050405020304" pitchFamily="18" charset="0"/>
              <a:cs typeface="Times New Roman" panose="02020603050405020304" pitchFamily="18" charset="0"/>
            </a:endParaRPr>
          </a:p>
          <a:p>
            <a:r>
              <a:rPr lang="en-US" altLang="zh-CN" i="1" dirty="0">
                <a:solidFill>
                  <a:srgbClr val="CC00CC"/>
                </a:solidFill>
                <a:latin typeface="Times New Roman" panose="02020603050405020304" pitchFamily="18" charset="0"/>
                <a:cs typeface="Times New Roman" panose="02020603050405020304" pitchFamily="18" charset="0"/>
              </a:rPr>
              <a:t>E</a:t>
            </a:r>
            <a:r>
              <a:rPr lang="en-US" altLang="zh-CN" i="1" baseline="-25000" dirty="0">
                <a:solidFill>
                  <a:srgbClr val="CC00CC"/>
                </a:solidFill>
                <a:latin typeface="Times New Roman" panose="02020603050405020304" pitchFamily="18" charset="0"/>
                <a:cs typeface="Times New Roman" panose="02020603050405020304" pitchFamily="18" charset="0"/>
              </a:rPr>
              <a:t>p</a:t>
            </a:r>
            <a:r>
              <a:rPr lang="en-US" altLang="zh-CN" dirty="0">
                <a:solidFill>
                  <a:srgbClr val="CC00CC"/>
                </a:solidFill>
                <a:latin typeface="Times New Roman" panose="02020603050405020304" pitchFamily="18" charset="0"/>
                <a:cs typeface="Times New Roman" panose="02020603050405020304" pitchFamily="18" charset="0"/>
              </a:rPr>
              <a:t> = </a:t>
            </a:r>
            <a:r>
              <a:rPr lang="en-US" dirty="0">
                <a:solidFill>
                  <a:srgbClr val="CC00CC"/>
                </a:solidFill>
                <a:latin typeface="Times New Roman" panose="02020603050405020304" pitchFamily="18" charset="0"/>
                <a:cs typeface="Times New Roman" panose="02020603050405020304" pitchFamily="18" charset="0"/>
              </a:rPr>
              <a:t>3608(5), </a:t>
            </a:r>
            <a:r>
              <a:rPr lang="en-US" i="1" dirty="0" err="1">
                <a:solidFill>
                  <a:srgbClr val="CC00CC"/>
                </a:solidFill>
                <a:latin typeface="Times New Roman" panose="02020603050405020304" pitchFamily="18" charset="0"/>
                <a:cs typeface="Times New Roman" panose="02020603050405020304" pitchFamily="18" charset="0"/>
              </a:rPr>
              <a:t>I</a:t>
            </a:r>
            <a:r>
              <a:rPr lang="en-US" i="1" baseline="-25000" dirty="0" err="1">
                <a:solidFill>
                  <a:srgbClr val="CC00CC"/>
                </a:solidFill>
                <a:latin typeface="Times New Roman" panose="02020603050405020304" pitchFamily="18" charset="0"/>
                <a:cs typeface="Times New Roman" panose="02020603050405020304" pitchFamily="18" charset="0"/>
              </a:rPr>
              <a:t>p</a:t>
            </a:r>
            <a:r>
              <a:rPr lang="en-US" baseline="-25000" dirty="0" err="1">
                <a:solidFill>
                  <a:srgbClr val="CC00CC"/>
                </a:solidFill>
                <a:latin typeface="Times New Roman" panose="02020603050405020304" pitchFamily="18" charset="0"/>
                <a:cs typeface="Times New Roman" panose="02020603050405020304" pitchFamily="18" charset="0"/>
              </a:rPr>
              <a:t>rel</a:t>
            </a:r>
            <a:r>
              <a:rPr lang="en-US" dirty="0">
                <a:solidFill>
                  <a:srgbClr val="CC00CC"/>
                </a:solidFill>
                <a:latin typeface="Times New Roman" panose="02020603050405020304" pitchFamily="18" charset="0"/>
                <a:cs typeface="Times New Roman" panose="02020603050405020304" pitchFamily="18" charset="0"/>
              </a:rPr>
              <a:t> = 13.3(18)% </a:t>
            </a:r>
            <a:r>
              <a:rPr lang="en-US" altLang="zh-CN" dirty="0">
                <a:solidFill>
                  <a:srgbClr val="CC00CC"/>
                </a:solidFill>
                <a:latin typeface="Times New Roman" panose="02020603050405020304" pitchFamily="18" charset="0"/>
                <a:cs typeface="Times New Roman" panose="02020603050405020304" pitchFamily="18" charset="0"/>
              </a:rPr>
              <a:t>Hatori</a:t>
            </a:r>
          </a:p>
          <a:p>
            <a:r>
              <a:rPr lang="en-US" altLang="zh-CN" i="1" dirty="0">
                <a:solidFill>
                  <a:srgbClr val="0000FF"/>
                </a:solidFill>
                <a:latin typeface="Times New Roman" panose="02020603050405020304" pitchFamily="18" charset="0"/>
                <a:cs typeface="Times New Roman" panose="02020603050405020304" pitchFamily="18" charset="0"/>
              </a:rPr>
              <a:t>E</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a:t>
            </a:r>
            <a:r>
              <a:rPr lang="en-US" dirty="0">
                <a:solidFill>
                  <a:srgbClr val="0000FF"/>
                </a:solidFill>
                <a:latin typeface="Times New Roman" panose="02020603050405020304" pitchFamily="18" charset="0"/>
                <a:cs typeface="Times New Roman" panose="02020603050405020304" pitchFamily="18" charset="0"/>
              </a:rPr>
              <a:t> 3597(10), </a:t>
            </a:r>
            <a:r>
              <a:rPr lang="en-US" i="1" dirty="0" err="1">
                <a:solidFill>
                  <a:srgbClr val="0000FF"/>
                </a:solidFill>
                <a:latin typeface="Times New Roman" panose="02020603050405020304" pitchFamily="18" charset="0"/>
                <a:cs typeface="Times New Roman" panose="02020603050405020304" pitchFamily="18" charset="0"/>
              </a:rPr>
              <a:t>I</a:t>
            </a:r>
            <a:r>
              <a:rPr lang="en-US" i="1" baseline="-25000" dirty="0" err="1">
                <a:solidFill>
                  <a:srgbClr val="0000FF"/>
                </a:solidFill>
                <a:latin typeface="Times New Roman" panose="02020603050405020304" pitchFamily="18" charset="0"/>
                <a:cs typeface="Times New Roman" panose="02020603050405020304" pitchFamily="18" charset="0"/>
              </a:rPr>
              <a:t>p</a:t>
            </a:r>
            <a:r>
              <a:rPr lang="en-US" baseline="-25000" dirty="0" err="1">
                <a:solidFill>
                  <a:srgbClr val="0000FF"/>
                </a:solidFill>
                <a:latin typeface="Times New Roman" panose="02020603050405020304" pitchFamily="18" charset="0"/>
                <a:cs typeface="Times New Roman" panose="02020603050405020304" pitchFamily="18" charset="0"/>
              </a:rPr>
              <a:t>rel</a:t>
            </a:r>
            <a:r>
              <a:rPr lang="en-US" dirty="0">
                <a:solidFill>
                  <a:srgbClr val="0000FF"/>
                </a:solidFill>
                <a:latin typeface="Times New Roman" panose="02020603050405020304" pitchFamily="18" charset="0"/>
                <a:cs typeface="Times New Roman" panose="02020603050405020304" pitchFamily="18" charset="0"/>
              </a:rPr>
              <a:t> = 10.86(8)% </a:t>
            </a:r>
            <a:r>
              <a:rPr lang="en-US" altLang="zh-CN" dirty="0">
                <a:solidFill>
                  <a:srgbClr val="0000FF"/>
                </a:solidFill>
                <a:latin typeface="Times New Roman" panose="02020603050405020304" pitchFamily="18" charset="0"/>
                <a:cs typeface="Times New Roman" panose="02020603050405020304" pitchFamily="18" charset="0"/>
              </a:rPr>
              <a:t>Robertson</a:t>
            </a:r>
            <a:endParaRPr lang="en-US" dirty="0">
              <a:solidFill>
                <a:srgbClr val="0000FF"/>
              </a:solidFill>
              <a:latin typeface="Times New Roman" panose="02020603050405020304" pitchFamily="18" charset="0"/>
              <a:cs typeface="Times New Roman" panose="02020603050405020304" pitchFamily="18" charset="0"/>
            </a:endParaRPr>
          </a:p>
          <a:p>
            <a:r>
              <a:rPr lang="en-US" altLang="zh-CN" i="1" dirty="0">
                <a:solidFill>
                  <a:srgbClr val="008000"/>
                </a:solidFill>
                <a:latin typeface="Times New Roman" panose="02020603050405020304" pitchFamily="18" charset="0"/>
                <a:cs typeface="Times New Roman" panose="02020603050405020304" pitchFamily="18" charset="0"/>
              </a:rPr>
              <a:t>E</a:t>
            </a:r>
            <a:r>
              <a:rPr lang="en-US" altLang="zh-CN" i="1" baseline="-25000" dirty="0">
                <a:solidFill>
                  <a:srgbClr val="008000"/>
                </a:solidFill>
                <a:latin typeface="Times New Roman" panose="02020603050405020304" pitchFamily="18" charset="0"/>
                <a:cs typeface="Times New Roman" panose="02020603050405020304" pitchFamily="18" charset="0"/>
              </a:rPr>
              <a:t>p</a:t>
            </a:r>
            <a:r>
              <a:rPr lang="en-US" altLang="zh-CN" dirty="0">
                <a:solidFill>
                  <a:srgbClr val="008000"/>
                </a:solidFill>
                <a:latin typeface="Times New Roman" panose="02020603050405020304" pitchFamily="18" charset="0"/>
                <a:cs typeface="Times New Roman" panose="02020603050405020304" pitchFamily="18" charset="0"/>
              </a:rPr>
              <a:t> =</a:t>
            </a:r>
            <a:r>
              <a:rPr lang="en-US" dirty="0">
                <a:solidFill>
                  <a:srgbClr val="008000"/>
                </a:solidFill>
                <a:latin typeface="Times New Roman" panose="02020603050405020304" pitchFamily="18" charset="0"/>
                <a:cs typeface="Times New Roman" panose="02020603050405020304" pitchFamily="18" charset="0"/>
              </a:rPr>
              <a:t> 3610(11), </a:t>
            </a:r>
            <a:r>
              <a:rPr lang="en-US" i="1" dirty="0" err="1">
                <a:solidFill>
                  <a:srgbClr val="008000"/>
                </a:solidFill>
                <a:latin typeface="Times New Roman" panose="02020603050405020304" pitchFamily="18" charset="0"/>
                <a:cs typeface="Times New Roman" panose="02020603050405020304" pitchFamily="18" charset="0"/>
              </a:rPr>
              <a:t>I</a:t>
            </a:r>
            <a:r>
              <a:rPr lang="en-US" i="1" baseline="-25000" dirty="0" err="1">
                <a:solidFill>
                  <a:srgbClr val="008000"/>
                </a:solidFill>
                <a:latin typeface="Times New Roman" panose="02020603050405020304" pitchFamily="18" charset="0"/>
                <a:cs typeface="Times New Roman" panose="02020603050405020304" pitchFamily="18" charset="0"/>
              </a:rPr>
              <a:t>p</a:t>
            </a:r>
            <a:r>
              <a:rPr lang="en-US" baseline="-25000" dirty="0" err="1">
                <a:solidFill>
                  <a:srgbClr val="008000"/>
                </a:solidFill>
                <a:latin typeface="Times New Roman" panose="02020603050405020304" pitchFamily="18" charset="0"/>
                <a:cs typeface="Times New Roman" panose="02020603050405020304" pitchFamily="18" charset="0"/>
              </a:rPr>
              <a:t>rel</a:t>
            </a:r>
            <a:r>
              <a:rPr lang="en-US" dirty="0">
                <a:solidFill>
                  <a:srgbClr val="008000"/>
                </a:solidFill>
                <a:latin typeface="Times New Roman" panose="02020603050405020304" pitchFamily="18" charset="0"/>
                <a:cs typeface="Times New Roman" panose="02020603050405020304" pitchFamily="18" charset="0"/>
              </a:rPr>
              <a:t> = 5.9(18)% </a:t>
            </a:r>
            <a:r>
              <a:rPr lang="en-US" altLang="zh-CN" dirty="0">
                <a:solidFill>
                  <a:srgbClr val="008000"/>
                </a:solidFill>
                <a:latin typeface="Times New Roman" panose="02020603050405020304" pitchFamily="18" charset="0"/>
                <a:cs typeface="Times New Roman" panose="02020603050405020304" pitchFamily="18" charset="0"/>
              </a:rPr>
              <a:t>Thomas</a:t>
            </a:r>
          </a:p>
        </p:txBody>
      </p:sp>
      <p:sp>
        <p:nvSpPr>
          <p:cNvPr id="5" name="Rectangle 4"/>
          <p:cNvSpPr/>
          <p:nvPr/>
        </p:nvSpPr>
        <p:spPr>
          <a:xfrm>
            <a:off x="4279457" y="5934670"/>
            <a:ext cx="4284000" cy="923330"/>
          </a:xfrm>
          <a:prstGeom prst="rect">
            <a:avLst/>
          </a:prstGeom>
        </p:spPr>
        <p:txBody>
          <a:bodyPr wrap="square">
            <a:spAutoFit/>
          </a:bodyPr>
          <a:lstStyle/>
          <a:p>
            <a:r>
              <a:rPr lang="en-US" altLang="zh-CN" i="1" dirty="0">
                <a:solidFill>
                  <a:srgbClr val="CC00CC"/>
                </a:solidFill>
                <a:latin typeface="Times New Roman" panose="02020603050405020304" pitchFamily="18" charset="0"/>
                <a:cs typeface="Times New Roman" panose="02020603050405020304" pitchFamily="18" charset="0"/>
              </a:rPr>
              <a:t>E</a:t>
            </a:r>
            <a:r>
              <a:rPr lang="en-US" altLang="zh-CN" i="1" baseline="-25000" dirty="0">
                <a:solidFill>
                  <a:srgbClr val="CC00CC"/>
                </a:solidFill>
                <a:latin typeface="Times New Roman" panose="02020603050405020304" pitchFamily="18" charset="0"/>
                <a:cs typeface="Times New Roman" panose="02020603050405020304" pitchFamily="18" charset="0"/>
              </a:rPr>
              <a:t>p</a:t>
            </a:r>
            <a:r>
              <a:rPr lang="en-US" altLang="zh-CN" dirty="0">
                <a:solidFill>
                  <a:srgbClr val="CC00CC"/>
                </a:solidFill>
                <a:latin typeface="Times New Roman" panose="02020603050405020304" pitchFamily="18" charset="0"/>
                <a:cs typeface="Times New Roman" panose="02020603050405020304" pitchFamily="18" charset="0"/>
              </a:rPr>
              <a:t> =</a:t>
            </a:r>
            <a:r>
              <a:rPr lang="en-US" dirty="0">
                <a:solidFill>
                  <a:srgbClr val="CC00CC"/>
                </a:solidFill>
                <a:latin typeface="Times New Roman" panose="02020603050405020304" pitchFamily="18" charset="0"/>
                <a:cs typeface="Times New Roman" panose="02020603050405020304" pitchFamily="18" charset="0"/>
              </a:rPr>
              <a:t> 4841(5), </a:t>
            </a:r>
            <a:r>
              <a:rPr lang="en-US" i="1" dirty="0" err="1">
                <a:solidFill>
                  <a:srgbClr val="CC00CC"/>
                </a:solidFill>
                <a:latin typeface="Times New Roman" panose="02020603050405020304" pitchFamily="18" charset="0"/>
                <a:cs typeface="Times New Roman" panose="02020603050405020304" pitchFamily="18" charset="0"/>
              </a:rPr>
              <a:t>I</a:t>
            </a:r>
            <a:r>
              <a:rPr lang="en-US" i="1" baseline="-25000" dirty="0" err="1">
                <a:solidFill>
                  <a:srgbClr val="CC00CC"/>
                </a:solidFill>
                <a:latin typeface="Times New Roman" panose="02020603050405020304" pitchFamily="18" charset="0"/>
                <a:cs typeface="Times New Roman" panose="02020603050405020304" pitchFamily="18" charset="0"/>
              </a:rPr>
              <a:t>p</a:t>
            </a:r>
            <a:r>
              <a:rPr lang="en-US" baseline="-25000" dirty="0" err="1">
                <a:solidFill>
                  <a:srgbClr val="CC00CC"/>
                </a:solidFill>
                <a:latin typeface="Times New Roman" panose="02020603050405020304" pitchFamily="18" charset="0"/>
                <a:cs typeface="Times New Roman" panose="02020603050405020304" pitchFamily="18" charset="0"/>
              </a:rPr>
              <a:t>rel</a:t>
            </a:r>
            <a:r>
              <a:rPr lang="en-US" dirty="0">
                <a:solidFill>
                  <a:srgbClr val="CC00CC"/>
                </a:solidFill>
                <a:latin typeface="Times New Roman" panose="02020603050405020304" pitchFamily="18" charset="0"/>
                <a:cs typeface="Times New Roman" panose="02020603050405020304" pitchFamily="18" charset="0"/>
              </a:rPr>
              <a:t> = 16.7(18)% </a:t>
            </a:r>
            <a:r>
              <a:rPr lang="en-US" altLang="zh-CN" dirty="0">
                <a:solidFill>
                  <a:srgbClr val="CC00CC"/>
                </a:solidFill>
                <a:latin typeface="Times New Roman" panose="02020603050405020304" pitchFamily="18" charset="0"/>
                <a:cs typeface="Times New Roman" panose="02020603050405020304" pitchFamily="18" charset="0"/>
              </a:rPr>
              <a:t>Hatori</a:t>
            </a:r>
          </a:p>
          <a:p>
            <a:r>
              <a:rPr lang="en-US" altLang="zh-CN" i="1" dirty="0">
                <a:solidFill>
                  <a:srgbClr val="0000FF"/>
                </a:solidFill>
                <a:latin typeface="Times New Roman" panose="02020603050405020304" pitchFamily="18" charset="0"/>
                <a:cs typeface="Times New Roman" panose="02020603050405020304" pitchFamily="18" charset="0"/>
              </a:rPr>
              <a:t>E</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a:t>
            </a:r>
            <a:r>
              <a:rPr lang="en-US" dirty="0">
                <a:solidFill>
                  <a:srgbClr val="0000FF"/>
                </a:solidFill>
                <a:latin typeface="Times New Roman" panose="02020603050405020304" pitchFamily="18" charset="0"/>
                <a:cs typeface="Times New Roman" panose="02020603050405020304" pitchFamily="18" charset="0"/>
              </a:rPr>
              <a:t> 4853(15), </a:t>
            </a:r>
            <a:r>
              <a:rPr lang="en-US" i="1" dirty="0" err="1">
                <a:solidFill>
                  <a:srgbClr val="0000FF"/>
                </a:solidFill>
                <a:latin typeface="Times New Roman" panose="02020603050405020304" pitchFamily="18" charset="0"/>
                <a:cs typeface="Times New Roman" panose="02020603050405020304" pitchFamily="18" charset="0"/>
              </a:rPr>
              <a:t>I</a:t>
            </a:r>
            <a:r>
              <a:rPr lang="en-US" i="1" baseline="-25000" dirty="0" err="1">
                <a:solidFill>
                  <a:srgbClr val="0000FF"/>
                </a:solidFill>
                <a:latin typeface="Times New Roman" panose="02020603050405020304" pitchFamily="18" charset="0"/>
                <a:cs typeface="Times New Roman" panose="02020603050405020304" pitchFamily="18" charset="0"/>
              </a:rPr>
              <a:t>p</a:t>
            </a:r>
            <a:r>
              <a:rPr lang="en-US" baseline="-25000" dirty="0" err="1">
                <a:solidFill>
                  <a:srgbClr val="0000FF"/>
                </a:solidFill>
                <a:latin typeface="Times New Roman" panose="02020603050405020304" pitchFamily="18" charset="0"/>
                <a:cs typeface="Times New Roman" panose="02020603050405020304" pitchFamily="18" charset="0"/>
              </a:rPr>
              <a:t>rel</a:t>
            </a:r>
            <a:r>
              <a:rPr lang="en-US" dirty="0">
                <a:solidFill>
                  <a:srgbClr val="0000FF"/>
                </a:solidFill>
                <a:latin typeface="Times New Roman" panose="02020603050405020304" pitchFamily="18" charset="0"/>
                <a:cs typeface="Times New Roman" panose="02020603050405020304" pitchFamily="18" charset="0"/>
              </a:rPr>
              <a:t> = 7.29(7)% </a:t>
            </a:r>
            <a:r>
              <a:rPr lang="en-US" altLang="zh-CN" dirty="0">
                <a:solidFill>
                  <a:srgbClr val="0000FF"/>
                </a:solidFill>
                <a:latin typeface="Times New Roman" panose="02020603050405020304" pitchFamily="18" charset="0"/>
                <a:cs typeface="Times New Roman" panose="02020603050405020304" pitchFamily="18" charset="0"/>
              </a:rPr>
              <a:t>Robertson</a:t>
            </a:r>
            <a:endParaRPr lang="en-US" dirty="0">
              <a:solidFill>
                <a:srgbClr val="0000FF"/>
              </a:solidFill>
              <a:latin typeface="Times New Roman" panose="02020603050405020304" pitchFamily="18" charset="0"/>
              <a:cs typeface="Times New Roman" panose="02020603050405020304" pitchFamily="18" charset="0"/>
            </a:endParaRPr>
          </a:p>
          <a:p>
            <a:r>
              <a:rPr lang="en-US" altLang="zh-CN" i="1" dirty="0">
                <a:solidFill>
                  <a:srgbClr val="008000"/>
                </a:solidFill>
                <a:latin typeface="Times New Roman" panose="02020603050405020304" pitchFamily="18" charset="0"/>
                <a:cs typeface="Times New Roman" panose="02020603050405020304" pitchFamily="18" charset="0"/>
              </a:rPr>
              <a:t>E</a:t>
            </a:r>
            <a:r>
              <a:rPr lang="en-US" altLang="zh-CN" i="1" baseline="-25000" dirty="0">
                <a:solidFill>
                  <a:srgbClr val="008000"/>
                </a:solidFill>
                <a:latin typeface="Times New Roman" panose="02020603050405020304" pitchFamily="18" charset="0"/>
                <a:cs typeface="Times New Roman" panose="02020603050405020304" pitchFamily="18" charset="0"/>
              </a:rPr>
              <a:t>p</a:t>
            </a:r>
            <a:r>
              <a:rPr lang="en-US" altLang="zh-CN" dirty="0">
                <a:solidFill>
                  <a:srgbClr val="008000"/>
                </a:solidFill>
                <a:latin typeface="Times New Roman" panose="02020603050405020304" pitchFamily="18" charset="0"/>
                <a:cs typeface="Times New Roman" panose="02020603050405020304" pitchFamily="18" charset="0"/>
              </a:rPr>
              <a:t> = </a:t>
            </a:r>
            <a:r>
              <a:rPr lang="en-US" dirty="0">
                <a:solidFill>
                  <a:srgbClr val="008000"/>
                </a:solidFill>
                <a:latin typeface="Times New Roman" panose="02020603050405020304" pitchFamily="18" charset="0"/>
                <a:cs typeface="Times New Roman" panose="02020603050405020304" pitchFamily="18" charset="0"/>
              </a:rPr>
              <a:t>4850(6), </a:t>
            </a:r>
            <a:r>
              <a:rPr lang="en-US" i="1" dirty="0" err="1">
                <a:solidFill>
                  <a:srgbClr val="008000"/>
                </a:solidFill>
                <a:latin typeface="Times New Roman" panose="02020603050405020304" pitchFamily="18" charset="0"/>
                <a:cs typeface="Times New Roman" panose="02020603050405020304" pitchFamily="18" charset="0"/>
              </a:rPr>
              <a:t>I</a:t>
            </a:r>
            <a:r>
              <a:rPr lang="en-US" i="1" baseline="-25000" dirty="0" err="1">
                <a:solidFill>
                  <a:srgbClr val="008000"/>
                </a:solidFill>
                <a:latin typeface="Times New Roman" panose="02020603050405020304" pitchFamily="18" charset="0"/>
                <a:cs typeface="Times New Roman" panose="02020603050405020304" pitchFamily="18" charset="0"/>
              </a:rPr>
              <a:t>p</a:t>
            </a:r>
            <a:r>
              <a:rPr lang="en-US" baseline="-25000" dirty="0" err="1">
                <a:solidFill>
                  <a:srgbClr val="008000"/>
                </a:solidFill>
                <a:latin typeface="Times New Roman" panose="02020603050405020304" pitchFamily="18" charset="0"/>
                <a:cs typeface="Times New Roman" panose="02020603050405020304" pitchFamily="18" charset="0"/>
              </a:rPr>
              <a:t>rel</a:t>
            </a:r>
            <a:r>
              <a:rPr lang="en-US" dirty="0">
                <a:solidFill>
                  <a:srgbClr val="008000"/>
                </a:solidFill>
                <a:latin typeface="Times New Roman" panose="02020603050405020304" pitchFamily="18" charset="0"/>
                <a:cs typeface="Times New Roman" panose="02020603050405020304" pitchFamily="18" charset="0"/>
              </a:rPr>
              <a:t> = 10.3(17)% </a:t>
            </a:r>
            <a:r>
              <a:rPr lang="en-US" altLang="zh-CN" dirty="0">
                <a:solidFill>
                  <a:srgbClr val="008000"/>
                </a:solidFill>
                <a:latin typeface="Times New Roman" panose="02020603050405020304" pitchFamily="18" charset="0"/>
                <a:cs typeface="Times New Roman" panose="02020603050405020304" pitchFamily="18" charset="0"/>
              </a:rPr>
              <a:t>Thomas</a:t>
            </a:r>
          </a:p>
        </p:txBody>
      </p:sp>
    </p:spTree>
    <p:extLst>
      <p:ext uri="{BB962C8B-B14F-4D97-AF65-F5344CB8AC3E}">
        <p14:creationId xmlns:p14="http://schemas.microsoft.com/office/powerpoint/2010/main" val="17503302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446550"/>
          </a:xfrm>
          <a:prstGeom prst="rect">
            <a:avLst/>
          </a:prstGeom>
          <a:noFill/>
        </p:spPr>
        <p:txBody>
          <a:bodyPr wrap="square" rtlCol="0">
            <a:spAutoFit/>
          </a:bodyPr>
          <a:lstStyle/>
          <a:p>
            <a:r>
              <a:rPr lang="en-US" sz="2200" dirty="0">
                <a:latin typeface="Times New Roman" panose="02020603050405020304" pitchFamily="18" charset="0"/>
                <a:cs typeface="Times New Roman" panose="02020603050405020304" pitchFamily="18" charset="0"/>
              </a:rPr>
              <a:t>A total of 10 broad states may be </a:t>
            </a:r>
            <a:r>
              <a:rPr lang="en-US" altLang="zh-CN" sz="2200" dirty="0">
                <a:latin typeface="Times New Roman" panose="02020603050405020304" pitchFamily="18" charset="0"/>
                <a:cs typeface="Times New Roman" panose="02020603050405020304" pitchFamily="18" charset="0"/>
              </a:rPr>
              <a:t>populated by allowed transitions in </a:t>
            </a:r>
            <a:r>
              <a:rPr lang="en-US" altLang="zh-CN" sz="2200" baseline="30000" dirty="0">
                <a:latin typeface="Times New Roman" panose="02020603050405020304" pitchFamily="18" charset="0"/>
                <a:cs typeface="Times New Roman" panose="02020603050405020304" pitchFamily="18" charset="0"/>
              </a:rPr>
              <a:t>25</a:t>
            </a:r>
            <a:r>
              <a:rPr lang="en-US" altLang="zh-CN" sz="2200" dirty="0">
                <a:latin typeface="Times New Roman" panose="02020603050405020304" pitchFamily="18" charset="0"/>
                <a:cs typeface="Times New Roman" panose="02020603050405020304" pitchFamily="18" charset="0"/>
              </a:rPr>
              <a:t>Si decay.</a:t>
            </a:r>
          </a:p>
          <a:p>
            <a:r>
              <a:rPr lang="en-US" sz="2200" dirty="0">
                <a:latin typeface="Times New Roman" panose="02020603050405020304" pitchFamily="18" charset="0"/>
                <a:cs typeface="Times New Roman" panose="02020603050405020304" pitchFamily="18" charset="0"/>
              </a:rPr>
              <a:t>The proton emissions from 7 of them were reported by Hatori.</a:t>
            </a:r>
          </a:p>
          <a:p>
            <a:r>
              <a:rPr lang="en-US" sz="2200" dirty="0">
                <a:latin typeface="Times New Roman" panose="02020603050405020304" pitchFamily="18" charset="0"/>
                <a:cs typeface="Times New Roman" panose="02020603050405020304" pitchFamily="18" charset="0"/>
              </a:rPr>
              <a:t>The proton emissions from 6 of them were reported by </a:t>
            </a:r>
            <a:r>
              <a:rPr lang="en-US" altLang="zh-CN" sz="2200" dirty="0">
                <a:latin typeface="Times New Roman" panose="02020603050405020304" pitchFamily="18" charset="0"/>
                <a:cs typeface="Times New Roman" panose="02020603050405020304" pitchFamily="18" charset="0"/>
              </a:rPr>
              <a:t>Robertson</a:t>
            </a:r>
            <a:r>
              <a:rPr lang="en-US" sz="2200" dirty="0">
                <a:latin typeface="Times New Roman" panose="02020603050405020304" pitchFamily="18" charset="0"/>
                <a:cs typeface="Times New Roman" panose="02020603050405020304" pitchFamily="18" charset="0"/>
              </a:rPr>
              <a:t>.</a:t>
            </a:r>
          </a:p>
          <a:p>
            <a:r>
              <a:rPr lang="en-US" sz="2200" dirty="0">
                <a:latin typeface="Times New Roman" panose="02020603050405020304" pitchFamily="18" charset="0"/>
                <a:cs typeface="Times New Roman" panose="02020603050405020304" pitchFamily="18" charset="0"/>
              </a:rPr>
              <a:t>The proton emissions from 5 of them were reported by </a:t>
            </a:r>
            <a:r>
              <a:rPr lang="en-US" altLang="zh-CN" sz="2200" dirty="0">
                <a:latin typeface="Times New Roman" panose="02020603050405020304" pitchFamily="18" charset="0"/>
                <a:cs typeface="Times New Roman" panose="02020603050405020304" pitchFamily="18" charset="0"/>
              </a:rPr>
              <a:t>Thomas</a:t>
            </a:r>
            <a:r>
              <a:rPr lang="en-US" sz="2200" dirty="0">
                <a:latin typeface="Times New Roman" panose="02020603050405020304" pitchFamily="18" charset="0"/>
                <a:cs typeface="Times New Roman" panose="02020603050405020304" pitchFamily="18" charset="0"/>
              </a:rPr>
              <a:t>.</a:t>
            </a:r>
          </a:p>
        </p:txBody>
      </p:sp>
      <p:sp>
        <p:nvSpPr>
          <p:cNvPr id="3" name="Rectangle 2"/>
          <p:cNvSpPr/>
          <p:nvPr/>
        </p:nvSpPr>
        <p:spPr>
          <a:xfrm>
            <a:off x="0" y="1446550"/>
            <a:ext cx="5735782" cy="1200329"/>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3/2</a:t>
            </a:r>
            <a:r>
              <a:rPr lang="en-US" sz="2400" baseline="30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6517(7) keV    </a:t>
            </a:r>
            <a:r>
              <a:rPr lang="en-US" altLang="zh-CN" sz="2400" dirty="0">
                <a:latin typeface="Times New Roman" panose="02020603050405020304" pitchFamily="18" charset="0"/>
                <a:cs typeface="Times New Roman" panose="02020603050405020304" pitchFamily="18" charset="0"/>
              </a:rPr>
              <a:t>Γ = </a:t>
            </a:r>
            <a:r>
              <a:rPr lang="en-US" sz="2400" dirty="0">
                <a:latin typeface="Times New Roman" panose="02020603050405020304" pitchFamily="18" charset="0"/>
                <a:cs typeface="Times New Roman" panose="02020603050405020304" pitchFamily="18" charset="0"/>
              </a:rPr>
              <a:t>64(16) keV</a:t>
            </a:r>
          </a:p>
          <a:p>
            <a:r>
              <a:rPr lang="en-US" sz="2400" dirty="0">
                <a:latin typeface="Times New Roman" panose="02020603050405020304" pitchFamily="18" charset="0"/>
                <a:cs typeface="Times New Roman" panose="02020603050405020304" pitchFamily="18" charset="0"/>
              </a:rPr>
              <a:t>5/2</a:t>
            </a:r>
            <a:r>
              <a:rPr lang="en-US" sz="2400" baseline="30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6829(4) keV    </a:t>
            </a:r>
            <a:r>
              <a:rPr lang="en-US" altLang="zh-CN" sz="2400" dirty="0">
                <a:latin typeface="Times New Roman" panose="02020603050405020304" pitchFamily="18" charset="0"/>
                <a:cs typeface="Times New Roman" panose="02020603050405020304" pitchFamily="18" charset="0"/>
              </a:rPr>
              <a:t>Γ = </a:t>
            </a:r>
            <a:r>
              <a:rPr lang="en-US" sz="2400" dirty="0">
                <a:latin typeface="Times New Roman" panose="02020603050405020304" pitchFamily="18" charset="0"/>
                <a:cs typeface="Times New Roman" panose="02020603050405020304" pitchFamily="18" charset="0"/>
              </a:rPr>
              <a:t>58(9) keV</a:t>
            </a:r>
          </a:p>
          <a:p>
            <a:r>
              <a:rPr lang="en-US" sz="2400" dirty="0">
                <a:latin typeface="Times New Roman" panose="02020603050405020304" pitchFamily="18" charset="0"/>
                <a:cs typeface="Times New Roman" panose="02020603050405020304" pitchFamily="18" charset="0"/>
              </a:rPr>
              <a:t>3/2</a:t>
            </a:r>
            <a:r>
              <a:rPr lang="en-US" sz="2400" baseline="30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7717(10) keV  </a:t>
            </a:r>
            <a:r>
              <a:rPr lang="en-US" altLang="zh-CN" sz="2400" dirty="0">
                <a:latin typeface="Times New Roman" panose="02020603050405020304" pitchFamily="18" charset="0"/>
                <a:cs typeface="Times New Roman" panose="02020603050405020304" pitchFamily="18" charset="0"/>
              </a:rPr>
              <a:t>Γ = </a:t>
            </a:r>
            <a:r>
              <a:rPr lang="en-US" sz="2400" dirty="0">
                <a:latin typeface="Times New Roman" panose="02020603050405020304" pitchFamily="18" charset="0"/>
                <a:cs typeface="Times New Roman" panose="02020603050405020304" pitchFamily="18" charset="0"/>
              </a:rPr>
              <a:t>230(20) keV</a:t>
            </a:r>
          </a:p>
        </p:txBody>
      </p:sp>
      <p:graphicFrame>
        <p:nvGraphicFramePr>
          <p:cNvPr id="4" name="Table 3"/>
          <p:cNvGraphicFramePr>
            <a:graphicFrameLocks noGrp="1"/>
          </p:cNvGraphicFramePr>
          <p:nvPr/>
        </p:nvGraphicFramePr>
        <p:xfrm>
          <a:off x="265236" y="2791500"/>
          <a:ext cx="8649092" cy="3964900"/>
        </p:xfrm>
        <a:graphic>
          <a:graphicData uri="http://schemas.openxmlformats.org/drawingml/2006/table">
            <a:tbl>
              <a:tblPr/>
              <a:tblGrid>
                <a:gridCol w="1552457">
                  <a:extLst>
                    <a:ext uri="{9D8B030D-6E8A-4147-A177-3AD203B41FA5}">
                      <a16:colId xmlns:a16="http://schemas.microsoft.com/office/drawing/2014/main" val="20000"/>
                    </a:ext>
                  </a:extLst>
                </a:gridCol>
                <a:gridCol w="1569245">
                  <a:extLst>
                    <a:ext uri="{9D8B030D-6E8A-4147-A177-3AD203B41FA5}">
                      <a16:colId xmlns:a16="http://schemas.microsoft.com/office/drawing/2014/main" val="20001"/>
                    </a:ext>
                  </a:extLst>
                </a:gridCol>
                <a:gridCol w="1893798">
                  <a:extLst>
                    <a:ext uri="{9D8B030D-6E8A-4147-A177-3AD203B41FA5}">
                      <a16:colId xmlns:a16="http://schemas.microsoft.com/office/drawing/2014/main" val="20002"/>
                    </a:ext>
                  </a:extLst>
                </a:gridCol>
                <a:gridCol w="1816796">
                  <a:extLst>
                    <a:ext uri="{9D8B030D-6E8A-4147-A177-3AD203B41FA5}">
                      <a16:colId xmlns:a16="http://schemas.microsoft.com/office/drawing/2014/main" val="20003"/>
                    </a:ext>
                  </a:extLst>
                </a:gridCol>
                <a:gridCol w="1816796">
                  <a:extLst>
                    <a:ext uri="{9D8B030D-6E8A-4147-A177-3AD203B41FA5}">
                      <a16:colId xmlns:a16="http://schemas.microsoft.com/office/drawing/2014/main" val="20004"/>
                    </a:ext>
                  </a:extLst>
                </a:gridCol>
              </a:tblGrid>
              <a:tr h="396490">
                <a:tc>
                  <a:txBody>
                    <a:bodyPr/>
                    <a:lstStyle/>
                    <a:p>
                      <a:pPr algn="ctr" fontAlgn="ctr"/>
                      <a:endParaRPr lang="en-US" sz="2000" b="0" i="1"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aseline="-25000" dirty="0">
                          <a:latin typeface="Cambria Math" panose="02040503050406030204" pitchFamily="18" charset="0"/>
                          <a:ea typeface="Cambria Math" panose="02040503050406030204" pitchFamily="18" charset="0"/>
                          <a:cs typeface="Times New Roman" panose="02020603050405020304" pitchFamily="18" charset="0"/>
                        </a:rPr>
                        <a:t>gs</a:t>
                      </a:r>
                      <a:endParaRPr lang="en-US" sz="2000" b="0" i="1"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baseline="-25000" dirty="0">
                          <a:latin typeface="Cambria Math" panose="02040503050406030204" pitchFamily="18" charset="0"/>
                          <a:ea typeface="Cambria Math" panose="02040503050406030204" pitchFamily="18" charset="0"/>
                          <a:cs typeface="Times New Roman" panose="02020603050405020304" pitchFamily="18" charset="0"/>
                        </a:rPr>
                        <a:t>p</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err="1">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err="1">
                          <a:latin typeface="Cambria Math" panose="02040503050406030204" pitchFamily="18" charset="0"/>
                          <a:ea typeface="Cambria Math" panose="02040503050406030204" pitchFamily="18" charset="0"/>
                          <a:cs typeface="Times New Roman" panose="02020603050405020304" pitchFamily="18" charset="0"/>
                        </a:rPr>
                        <a:t>γ</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I</a:t>
                      </a:r>
                      <a:r>
                        <a:rPr lang="en-US" sz="2000" b="0" i="0" u="none" strike="noStrike" baseline="-25000" dirty="0">
                          <a:solidFill>
                            <a:srgbClr val="000000"/>
                          </a:solidFill>
                          <a:effectLst/>
                          <a:latin typeface="Cambria Math" panose="02040503050406030204" pitchFamily="18" charset="0"/>
                          <a:ea typeface="Cambria Math" panose="02040503050406030204" pitchFamily="18" charset="0"/>
                        </a:rPr>
                        <a:t>tot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49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Hatori</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19.8(7)</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40.5(</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14)%</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38.9(11)%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99.2(19)%</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39649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20.9(12)%</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37.7(15)%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41.0(23)%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99.6(30)%</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9649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Thomas</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25(7)%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34.4(12)%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100.4(87)%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23.70%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38.39</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37.90%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4"/>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22.22</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39.37</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38.40</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USDCs</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21.30</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41.56</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37.14</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 scaled</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22.16%</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40.30</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37.55%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 scaled</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20.91</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40.77</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38.32</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8"/>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USDCs scaled</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21.52</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39.07</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39.40</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5" name="TextBox 4"/>
          <p:cNvSpPr txBox="1"/>
          <p:nvPr/>
        </p:nvSpPr>
        <p:spPr>
          <a:xfrm>
            <a:off x="5880100" y="1785104"/>
            <a:ext cx="641522" cy="523220"/>
          </a:xfrm>
          <a:prstGeom prst="rect">
            <a:avLst/>
          </a:prstGeom>
          <a:noFill/>
        </p:spPr>
        <p:txBody>
          <a:bodyPr wrap="none" rtlCol="0">
            <a:spAutoFit/>
          </a:bodyPr>
          <a:lstStyle/>
          <a:p>
            <a:r>
              <a:rPr lang="en-US" sz="2800" i="1" dirty="0">
                <a:latin typeface="Times New Roman" panose="02020603050405020304" pitchFamily="18" charset="0"/>
                <a:cs typeface="Times New Roman" panose="02020603050405020304" pitchFamily="18" charset="0"/>
              </a:rPr>
              <a:t>I</a:t>
            </a:r>
            <a:r>
              <a:rPr lang="en-US" altLang="zh-CN" sz="2800" i="1" baseline="-25000" dirty="0">
                <a:latin typeface="Times New Roman" panose="02020603050405020304" pitchFamily="18" charset="0"/>
                <a:cs typeface="Times New Roman" panose="02020603050405020304" pitchFamily="18" charset="0"/>
              </a:rPr>
              <a:t>β </a:t>
            </a:r>
            <a:r>
              <a:rPr lang="en-US" altLang="zh-C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30591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7C4BA3-386B-4688-B7E3-7D3FA962907D}"/>
              </a:ext>
            </a:extLst>
          </p:cNvPr>
          <p:cNvSpPr/>
          <p:nvPr/>
        </p:nvSpPr>
        <p:spPr>
          <a:xfrm>
            <a:off x="0" y="0"/>
            <a:ext cx="9144000" cy="4801314"/>
          </a:xfrm>
          <a:prstGeom prst="rect">
            <a:avLst/>
          </a:prstGeom>
        </p:spPr>
        <p:txBody>
          <a:bodyPr wrap="square">
            <a:spAutoFit/>
          </a:bodyPr>
          <a:lstStyle/>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Hi Moshe,</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OK, you are right. It is not so simple.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I will keep thinking, but I wish we could somehow verify the proton efficiency assumption.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One thing I thought about is: what if the beam is not entering the detector parallel to the beam axis? Then the beam could stop closer to the veto pads than we are assuming and we would lose events. I guess we could check this by looking at the veto-pad spectra to see if there is evidence for any full-energy 401-keV events in those pads. Does your approximation of the transverse beam distribution allow for this?</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Another related consistency check could be to compare the intensity of the 401 to 555-keV protons inferred by different methods. For example, from our proton spectrum directly versus the other methods we're employing or considering.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Chris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p:txBody>
      </p:sp>
    </p:spTree>
    <p:extLst>
      <p:ext uri="{BB962C8B-B14F-4D97-AF65-F5344CB8AC3E}">
        <p14:creationId xmlns:p14="http://schemas.microsoft.com/office/powerpoint/2010/main" val="114180790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3422732" cy="1785104"/>
          </a:xfrm>
          <a:prstGeom prst="rect">
            <a:avLst/>
          </a:prstGeom>
          <a:noFill/>
        </p:spPr>
        <p:txBody>
          <a:bodyPr wrap="none" rtlCol="0">
            <a:spAutoFit/>
          </a:bodyPr>
          <a:lstStyle/>
          <a:p>
            <a:r>
              <a:rPr lang="en-US" altLang="zh-CN" sz="2200" dirty="0">
                <a:latin typeface="Times New Roman" panose="02020603050405020304" pitchFamily="18" charset="0"/>
                <a:cs typeface="Times New Roman" panose="02020603050405020304" pitchFamily="18" charset="0"/>
              </a:rPr>
              <a:t>Moshe:</a:t>
            </a:r>
          </a:p>
          <a:p>
            <a:r>
              <a:rPr lang="en-US" altLang="zh-CN" sz="2200" dirty="0">
                <a:solidFill>
                  <a:srgbClr val="7030A0"/>
                </a:solidFill>
                <a:latin typeface="Times New Roman" panose="02020603050405020304" pitchFamily="18" charset="0"/>
                <a:cs typeface="Times New Roman" panose="02020603050405020304" pitchFamily="18" charset="0"/>
              </a:rPr>
              <a:t>1) Proton energies (</a:t>
            </a:r>
            <a:r>
              <a:rPr lang="en-US" altLang="zh-CN" sz="2200" i="1" dirty="0">
                <a:solidFill>
                  <a:srgbClr val="7030A0"/>
                </a:solidFill>
                <a:latin typeface="Times New Roman" panose="02020603050405020304" pitchFamily="18" charset="0"/>
                <a:cs typeface="Times New Roman" panose="02020603050405020304" pitchFamily="18" charset="0"/>
              </a:rPr>
              <a:t>E</a:t>
            </a:r>
            <a:r>
              <a:rPr lang="en-US" altLang="zh-CN" sz="2200" i="1" baseline="-25000" dirty="0">
                <a:solidFill>
                  <a:srgbClr val="7030A0"/>
                </a:solidFill>
                <a:latin typeface="Times New Roman" panose="02020603050405020304" pitchFamily="18" charset="0"/>
                <a:cs typeface="Times New Roman" panose="02020603050405020304" pitchFamily="18" charset="0"/>
              </a:rPr>
              <a:t>p</a:t>
            </a:r>
            <a:r>
              <a:rPr lang="en-US" altLang="zh-CN" sz="2200" dirty="0">
                <a:solidFill>
                  <a:srgbClr val="7030A0"/>
                </a:solidFill>
                <a:latin typeface="Times New Roman" panose="02020603050405020304" pitchFamily="18" charset="0"/>
                <a:cs typeface="Times New Roman" panose="02020603050405020304" pitchFamily="18" charset="0"/>
              </a:rPr>
              <a:t>)</a:t>
            </a:r>
          </a:p>
          <a:p>
            <a:r>
              <a:rPr lang="en-US" altLang="zh-CN" sz="2200" dirty="0">
                <a:solidFill>
                  <a:srgbClr val="7030A0"/>
                </a:solidFill>
                <a:latin typeface="Times New Roman" panose="02020603050405020304" pitchFamily="18" charset="0"/>
                <a:cs typeface="Times New Roman" panose="02020603050405020304" pitchFamily="18" charset="0"/>
              </a:rPr>
              <a:t>2) Uncertainties of </a:t>
            </a:r>
            <a:r>
              <a:rPr lang="en-US" altLang="zh-CN" sz="2200" i="1" dirty="0">
                <a:solidFill>
                  <a:srgbClr val="7030A0"/>
                </a:solidFill>
                <a:latin typeface="Times New Roman" panose="02020603050405020304" pitchFamily="18" charset="0"/>
                <a:cs typeface="Times New Roman" panose="02020603050405020304" pitchFamily="18" charset="0"/>
              </a:rPr>
              <a:t>E</a:t>
            </a:r>
            <a:r>
              <a:rPr lang="en-US" altLang="zh-CN" sz="2200" i="1" baseline="-25000" dirty="0">
                <a:solidFill>
                  <a:srgbClr val="7030A0"/>
                </a:solidFill>
                <a:latin typeface="Times New Roman" panose="02020603050405020304" pitchFamily="18" charset="0"/>
                <a:cs typeface="Times New Roman" panose="02020603050405020304" pitchFamily="18" charset="0"/>
              </a:rPr>
              <a:t>p</a:t>
            </a:r>
          </a:p>
          <a:p>
            <a:r>
              <a:rPr lang="en-US" altLang="zh-CN" sz="2200" dirty="0">
                <a:solidFill>
                  <a:srgbClr val="FF0000"/>
                </a:solidFill>
                <a:latin typeface="Times New Roman" panose="02020603050405020304" pitchFamily="18" charset="0"/>
                <a:cs typeface="Times New Roman" panose="02020603050405020304" pitchFamily="18" charset="0"/>
              </a:rPr>
              <a:t>3) </a:t>
            </a:r>
            <a:r>
              <a:rPr lang="en-US" altLang="zh-CN" sz="2200" i="1" dirty="0" err="1">
                <a:solidFill>
                  <a:srgbClr val="FF0000"/>
                </a:solidFill>
                <a:latin typeface="Times New Roman" panose="02020603050405020304" pitchFamily="18" charset="0"/>
                <a:cs typeface="Times New Roman" panose="02020603050405020304" pitchFamily="18" charset="0"/>
              </a:rPr>
              <a:t>pγ</a:t>
            </a:r>
            <a:r>
              <a:rPr lang="en-US" altLang="zh-CN" sz="2200" dirty="0">
                <a:solidFill>
                  <a:srgbClr val="FF0000"/>
                </a:solidFill>
                <a:latin typeface="Times New Roman" panose="02020603050405020304" pitchFamily="18" charset="0"/>
                <a:cs typeface="Times New Roman" panose="02020603050405020304" pitchFamily="18" charset="0"/>
              </a:rPr>
              <a:t> coincidence matrix</a:t>
            </a:r>
            <a:endParaRPr lang="en-US" sz="2200" dirty="0">
              <a:solidFill>
                <a:srgbClr val="FF0000"/>
              </a:solidFill>
              <a:latin typeface="Times New Roman" panose="02020603050405020304" pitchFamily="18" charset="0"/>
              <a:cs typeface="Times New Roman" panose="02020603050405020304" pitchFamily="18" charset="0"/>
            </a:endParaRPr>
          </a:p>
          <a:p>
            <a:r>
              <a:rPr lang="en-US" sz="2200" dirty="0">
                <a:solidFill>
                  <a:srgbClr val="0000FF"/>
                </a:solidFill>
                <a:latin typeface="Times New Roman" panose="02020603050405020304" pitchFamily="18" charset="0"/>
                <a:cs typeface="Times New Roman" panose="02020603050405020304" pitchFamily="18" charset="0"/>
              </a:rPr>
              <a:t>4) 1369-2754 </a:t>
            </a:r>
            <a:r>
              <a:rPr lang="en-US" altLang="zh-CN" sz="2200" i="1" dirty="0" err="1">
                <a:solidFill>
                  <a:srgbClr val="0000FF"/>
                </a:solidFill>
                <a:latin typeface="Times New Roman" panose="02020603050405020304" pitchFamily="18" charset="0"/>
                <a:cs typeface="Times New Roman" panose="02020603050405020304" pitchFamily="18" charset="0"/>
              </a:rPr>
              <a:t>γγ</a:t>
            </a:r>
            <a:r>
              <a:rPr lang="en-US" altLang="zh-CN" sz="2200" dirty="0">
                <a:solidFill>
                  <a:srgbClr val="0000FF"/>
                </a:solidFill>
                <a:latin typeface="Times New Roman" panose="02020603050405020304" pitchFamily="18" charset="0"/>
                <a:cs typeface="Times New Roman" panose="02020603050405020304" pitchFamily="18" charset="0"/>
              </a:rPr>
              <a:t> coincidence</a:t>
            </a:r>
            <a:endParaRPr lang="en-US" sz="2200" dirty="0">
              <a:solidFill>
                <a:srgbClr val="0000FF"/>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5505368" y="1400383"/>
            <a:ext cx="3241593" cy="769441"/>
          </a:xfrm>
          <a:prstGeom prst="rect">
            <a:avLst/>
          </a:prstGeom>
          <a:noFill/>
        </p:spPr>
        <p:txBody>
          <a:bodyPr wrap="none" rtlCol="0">
            <a:spAutoFit/>
          </a:bodyPr>
          <a:lstStyle/>
          <a:p>
            <a:r>
              <a:rPr lang="en-US" sz="2200" dirty="0">
                <a:solidFill>
                  <a:srgbClr val="0000FF"/>
                </a:solidFill>
                <a:latin typeface="Times New Roman" panose="02020603050405020304" pitchFamily="18" charset="0"/>
                <a:cs typeface="Times New Roman" panose="02020603050405020304" pitchFamily="18" charset="0"/>
              </a:rPr>
              <a:t>1369-2754 </a:t>
            </a:r>
            <a:r>
              <a:rPr lang="en-US" altLang="zh-CN" sz="2200" i="1" dirty="0" err="1">
                <a:solidFill>
                  <a:srgbClr val="0000FF"/>
                </a:solidFill>
                <a:latin typeface="Times New Roman" panose="02020603050405020304" pitchFamily="18" charset="0"/>
                <a:cs typeface="Times New Roman" panose="02020603050405020304" pitchFamily="18" charset="0"/>
              </a:rPr>
              <a:t>γγ</a:t>
            </a:r>
            <a:r>
              <a:rPr lang="en-US" altLang="zh-CN" sz="2200" dirty="0">
                <a:solidFill>
                  <a:srgbClr val="0000FF"/>
                </a:solidFill>
                <a:latin typeface="Times New Roman" panose="02020603050405020304" pitchFamily="18" charset="0"/>
                <a:cs typeface="Times New Roman" panose="02020603050405020304" pitchFamily="18" charset="0"/>
              </a:rPr>
              <a:t> coincidence</a:t>
            </a:r>
          </a:p>
          <a:p>
            <a:r>
              <a:rPr lang="en-US" sz="2200" dirty="0">
                <a:solidFill>
                  <a:srgbClr val="0000FF"/>
                </a:solidFill>
                <a:latin typeface="Times New Roman" panose="02020603050405020304" pitchFamily="18" charset="0"/>
                <a:cs typeface="Times New Roman" panose="02020603050405020304" pitchFamily="18" charset="0"/>
              </a:rPr>
              <a:t>1369-2870 </a:t>
            </a:r>
            <a:r>
              <a:rPr lang="en-US" altLang="zh-CN" sz="2200" i="1" dirty="0" err="1">
                <a:solidFill>
                  <a:srgbClr val="0000FF"/>
                </a:solidFill>
                <a:latin typeface="Times New Roman" panose="02020603050405020304" pitchFamily="18" charset="0"/>
                <a:cs typeface="Times New Roman" panose="02020603050405020304" pitchFamily="18" charset="0"/>
              </a:rPr>
              <a:t>γγ</a:t>
            </a:r>
            <a:r>
              <a:rPr lang="en-US" altLang="zh-CN" sz="2200" dirty="0">
                <a:solidFill>
                  <a:srgbClr val="0000FF"/>
                </a:solidFill>
                <a:latin typeface="Times New Roman" panose="02020603050405020304" pitchFamily="18" charset="0"/>
                <a:cs typeface="Times New Roman" panose="02020603050405020304" pitchFamily="18" charset="0"/>
              </a:rPr>
              <a:t> coincidence?</a:t>
            </a:r>
            <a:endParaRPr lang="en-US" sz="2200" dirty="0">
              <a:solidFill>
                <a:srgbClr val="0000FF"/>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5739279" y="2362200"/>
            <a:ext cx="2442695" cy="3868737"/>
          </a:xfrm>
          <a:prstGeom prst="rect">
            <a:avLst/>
          </a:prstGeom>
        </p:spPr>
      </p:pic>
    </p:spTree>
    <p:extLst>
      <p:ext uri="{BB962C8B-B14F-4D97-AF65-F5344CB8AC3E}">
        <p14:creationId xmlns:p14="http://schemas.microsoft.com/office/powerpoint/2010/main" val="202418450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43840" y="241969"/>
          <a:ext cx="6022207" cy="1854200"/>
        </p:xfrm>
        <a:graphic>
          <a:graphicData uri="http://schemas.openxmlformats.org/drawingml/2006/table">
            <a:tbl>
              <a:tblPr firstRow="1" bandRow="1">
                <a:tableStyleId>{2D5ABB26-0587-4C30-8999-92F81FD0307C}</a:tableStyleId>
              </a:tblPr>
              <a:tblGrid>
                <a:gridCol w="2315662">
                  <a:extLst>
                    <a:ext uri="{9D8B030D-6E8A-4147-A177-3AD203B41FA5}">
                      <a16:colId xmlns:a16="http://schemas.microsoft.com/office/drawing/2014/main" val="20000"/>
                    </a:ext>
                  </a:extLst>
                </a:gridCol>
                <a:gridCol w="1343631">
                  <a:extLst>
                    <a:ext uri="{9D8B030D-6E8A-4147-A177-3AD203B41FA5}">
                      <a16:colId xmlns:a16="http://schemas.microsoft.com/office/drawing/2014/main" val="20001"/>
                    </a:ext>
                  </a:extLst>
                </a:gridCol>
                <a:gridCol w="1282879">
                  <a:extLst>
                    <a:ext uri="{9D8B030D-6E8A-4147-A177-3AD203B41FA5}">
                      <a16:colId xmlns:a16="http://schemas.microsoft.com/office/drawing/2014/main" val="20002"/>
                    </a:ext>
                  </a:extLst>
                </a:gridCol>
                <a:gridCol w="1080035">
                  <a:extLst>
                    <a:ext uri="{9D8B030D-6E8A-4147-A177-3AD203B41FA5}">
                      <a16:colId xmlns:a16="http://schemas.microsoft.com/office/drawing/2014/main" val="20003"/>
                    </a:ext>
                  </a:extLst>
                </a:gridCol>
              </a:tblGrid>
              <a:tr h="370840">
                <a:tc>
                  <a:txBody>
                    <a:bodyPr/>
                    <a:lstStyle/>
                    <a:p>
                      <a:pPr algn="ctr"/>
                      <a:r>
                        <a:rPr lang="en-US" dirty="0">
                          <a:solidFill>
                            <a:schemeClr val="tx1"/>
                          </a:solidFill>
                          <a:latin typeface="Times New Roman" panose="02020603050405020304" pitchFamily="18" charset="0"/>
                          <a:cs typeface="Times New Roman" panose="02020603050405020304" pitchFamily="18" charset="0"/>
                        </a:rPr>
                        <a:t>Reference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i="1" dirty="0">
                          <a:solidFill>
                            <a:schemeClr val="tx1"/>
                          </a:solidFill>
                          <a:latin typeface="Times New Roman" panose="02020603050405020304" pitchFamily="18" charset="0"/>
                          <a:cs typeface="Times New Roman" panose="02020603050405020304" pitchFamily="18" charset="0"/>
                        </a:rPr>
                        <a:t>I</a:t>
                      </a:r>
                      <a:r>
                        <a:rPr lang="en-US" altLang="zh-CN" i="1" baseline="-25000" dirty="0">
                          <a:solidFill>
                            <a:schemeClr val="tx1"/>
                          </a:solidFill>
                          <a:latin typeface="Times New Roman" panose="02020603050405020304" pitchFamily="18" charset="0"/>
                          <a:cs typeface="Times New Roman" panose="02020603050405020304" pitchFamily="18" charset="0"/>
                        </a:rPr>
                        <a:t>β </a:t>
                      </a:r>
                      <a:r>
                        <a:rPr lang="en-US" altLang="zh-CN" i="0" baseline="0" dirty="0">
                          <a:solidFill>
                            <a:schemeClr val="tx1"/>
                          </a:solidFill>
                          <a:latin typeface="Times New Roman" panose="02020603050405020304" pitchFamily="18" charset="0"/>
                          <a:cs typeface="Times New Roman" panose="02020603050405020304" pitchFamily="18" charset="0"/>
                        </a:rPr>
                        <a:t>(</a:t>
                      </a:r>
                      <a:r>
                        <a:rPr lang="en-US" altLang="zh-CN"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i="1" dirty="0">
                          <a:solidFill>
                            <a:schemeClr val="tx1"/>
                          </a:solidFill>
                          <a:latin typeface="Times New Roman" panose="02020603050405020304" pitchFamily="18" charset="0"/>
                          <a:cs typeface="Times New Roman" panose="02020603050405020304" pitchFamily="18" charset="0"/>
                        </a:rPr>
                        <a:t>I</a:t>
                      </a:r>
                      <a:r>
                        <a:rPr lang="en-US" altLang="zh-CN" i="1" baseline="-25000" dirty="0">
                          <a:solidFill>
                            <a:schemeClr val="tx1"/>
                          </a:solidFill>
                          <a:latin typeface="Times New Roman" panose="02020603050405020304" pitchFamily="18" charset="0"/>
                          <a:cs typeface="Times New Roman" panose="02020603050405020304" pitchFamily="18" charset="0"/>
                        </a:rPr>
                        <a:t>βp </a:t>
                      </a:r>
                      <a:r>
                        <a:rPr lang="en-US" altLang="zh-CN" i="0" baseline="0" dirty="0">
                          <a:solidFill>
                            <a:schemeClr val="tx1"/>
                          </a:solidFill>
                          <a:latin typeface="Times New Roman" panose="02020603050405020304" pitchFamily="18" charset="0"/>
                          <a:cs typeface="Times New Roman" panose="02020603050405020304" pitchFamily="18" charset="0"/>
                        </a:rPr>
                        <a:t>(</a:t>
                      </a:r>
                      <a:r>
                        <a:rPr lang="en-US" altLang="zh-CN"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800" i="1" dirty="0">
                          <a:solidFill>
                            <a:schemeClr val="tx1"/>
                          </a:solidFill>
                          <a:latin typeface="Times New Roman" panose="02020603050405020304" pitchFamily="18" charset="0"/>
                          <a:cs typeface="Times New Roman" panose="02020603050405020304" pitchFamily="18" charset="0"/>
                        </a:rPr>
                        <a:t>I</a:t>
                      </a:r>
                      <a:r>
                        <a:rPr lang="en-US" altLang="zh-CN" sz="1800" i="1" baseline="-25000" dirty="0">
                          <a:solidFill>
                            <a:schemeClr val="tx1"/>
                          </a:solidFill>
                          <a:latin typeface="Times New Roman" panose="02020603050405020304" pitchFamily="18" charset="0"/>
                          <a:cs typeface="Times New Roman" panose="02020603050405020304" pitchFamily="18" charset="0"/>
                        </a:rPr>
                        <a:t>βγ</a:t>
                      </a:r>
                      <a:r>
                        <a:rPr lang="en-US" altLang="zh-CN" i="1" baseline="-25000" dirty="0">
                          <a:solidFill>
                            <a:schemeClr val="tx1"/>
                          </a:solidFill>
                          <a:latin typeface="Times New Roman" panose="02020603050405020304" pitchFamily="18" charset="0"/>
                          <a:cs typeface="Times New Roman" panose="02020603050405020304" pitchFamily="18" charset="0"/>
                        </a:rPr>
                        <a:t> </a:t>
                      </a:r>
                      <a:r>
                        <a:rPr lang="en-US" altLang="zh-CN" i="0" baseline="0" dirty="0">
                          <a:solidFill>
                            <a:schemeClr val="tx1"/>
                          </a:solidFill>
                          <a:latin typeface="Times New Roman" panose="02020603050405020304" pitchFamily="18" charset="0"/>
                          <a:cs typeface="Times New Roman" panose="02020603050405020304" pitchFamily="18" charset="0"/>
                        </a:rPr>
                        <a:t>(</a:t>
                      </a:r>
                      <a:r>
                        <a:rPr lang="en-US" altLang="zh-CN"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Hatori_NPA1992</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6.93(76) </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6.19(69)</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Robertson_PRC1993</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8.2(15)</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7.3(13)</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Thomas_EPJA2004</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4.8(3)</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4.75(32)</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GADGET</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800" dirty="0">
                          <a:solidFill>
                            <a:schemeClr val="tx1"/>
                          </a:solidFill>
                          <a:latin typeface="Times New Roman" panose="02020603050405020304" pitchFamily="18" charset="0"/>
                          <a:cs typeface="Times New Roman" panose="02020603050405020304" pitchFamily="18" charset="0"/>
                        </a:rPr>
                        <a:t>3.7(4)</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800" dirty="0">
                          <a:solidFill>
                            <a:schemeClr val="tx1"/>
                          </a:solidFill>
                          <a:latin typeface="Times New Roman" panose="02020603050405020304" pitchFamily="18" charset="0"/>
                          <a:cs typeface="Times New Roman" panose="02020603050405020304" pitchFamily="18" charset="0"/>
                        </a:rPr>
                        <a:t>3.0(4)</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800" dirty="0">
                          <a:solidFill>
                            <a:schemeClr val="tx1"/>
                          </a:solidFill>
                          <a:latin typeface="Times New Roman" panose="02020603050405020304" pitchFamily="18" charset="0"/>
                          <a:cs typeface="Times New Roman" panose="02020603050405020304" pitchFamily="18" charset="0"/>
                        </a:rPr>
                        <a:t>0.66(6)</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3" name="表格 2"/>
          <p:cNvGraphicFramePr>
            <a:graphicFrameLocks noGrp="1"/>
          </p:cNvGraphicFramePr>
          <p:nvPr/>
        </p:nvGraphicFramePr>
        <p:xfrm>
          <a:off x="219259" y="2606627"/>
          <a:ext cx="6158653" cy="2225040"/>
        </p:xfrm>
        <a:graphic>
          <a:graphicData uri="http://schemas.openxmlformats.org/drawingml/2006/table">
            <a:tbl>
              <a:tblPr firstRow="1" bandRow="1">
                <a:tableStyleId>{2D5ABB26-0587-4C30-8999-92F81FD0307C}</a:tableStyleId>
              </a:tblPr>
              <a:tblGrid>
                <a:gridCol w="2315662">
                  <a:extLst>
                    <a:ext uri="{9D8B030D-6E8A-4147-A177-3AD203B41FA5}">
                      <a16:colId xmlns:a16="http://schemas.microsoft.com/office/drawing/2014/main" val="20000"/>
                    </a:ext>
                  </a:extLst>
                </a:gridCol>
                <a:gridCol w="1343631">
                  <a:extLst>
                    <a:ext uri="{9D8B030D-6E8A-4147-A177-3AD203B41FA5}">
                      <a16:colId xmlns:a16="http://schemas.microsoft.com/office/drawing/2014/main" val="20001"/>
                    </a:ext>
                  </a:extLst>
                </a:gridCol>
                <a:gridCol w="1357630">
                  <a:extLst>
                    <a:ext uri="{9D8B030D-6E8A-4147-A177-3AD203B41FA5}">
                      <a16:colId xmlns:a16="http://schemas.microsoft.com/office/drawing/2014/main" val="20002"/>
                    </a:ext>
                  </a:extLst>
                </a:gridCol>
                <a:gridCol w="1141730">
                  <a:extLst>
                    <a:ext uri="{9D8B030D-6E8A-4147-A177-3AD203B41FA5}">
                      <a16:colId xmlns:a16="http://schemas.microsoft.com/office/drawing/2014/main" val="20003"/>
                    </a:ext>
                  </a:extLst>
                </a:gridCol>
              </a:tblGrid>
              <a:tr h="370840">
                <a:tc>
                  <a:txBody>
                    <a:bodyPr/>
                    <a:lstStyle/>
                    <a:p>
                      <a:pPr algn="ctr"/>
                      <a:r>
                        <a:rPr lang="en-US" dirty="0">
                          <a:solidFill>
                            <a:schemeClr val="tx1"/>
                          </a:solidFill>
                          <a:latin typeface="Times New Roman" panose="02020603050405020304" pitchFamily="18" charset="0"/>
                          <a:cs typeface="Times New Roman" panose="02020603050405020304" pitchFamily="18" charset="0"/>
                        </a:rPr>
                        <a:t>Gated/</a:t>
                      </a:r>
                      <a:r>
                        <a:rPr lang="en-US" dirty="0" err="1">
                          <a:solidFill>
                            <a:schemeClr val="tx1"/>
                          </a:solidFill>
                          <a:latin typeface="Times New Roman" panose="02020603050405020304" pitchFamily="18" charset="0"/>
                          <a:cs typeface="Times New Roman" panose="02020603050405020304" pitchFamily="18" charset="0"/>
                        </a:rPr>
                        <a:t>Ungated</a:t>
                      </a:r>
                      <a:r>
                        <a:rPr lang="en-US" baseline="0" dirty="0">
                          <a:solidFill>
                            <a:schemeClr val="tx1"/>
                          </a:solidFill>
                          <a:latin typeface="Times New Roman" panose="02020603050405020304" pitchFamily="18" charset="0"/>
                          <a:cs typeface="Times New Roman" panose="02020603050405020304" pitchFamily="18" charset="0"/>
                        </a:rPr>
                        <a:t> ratio</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i="0" dirty="0" err="1">
                          <a:solidFill>
                            <a:schemeClr val="tx1"/>
                          </a:solidFill>
                          <a:latin typeface="Times New Roman" panose="02020603050405020304" pitchFamily="18" charset="0"/>
                          <a:cs typeface="Times New Roman" panose="02020603050405020304" pitchFamily="18" charset="0"/>
                        </a:rPr>
                        <a:t>UpSeGA</a:t>
                      </a:r>
                      <a:endParaRPr lang="en-US" i="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i="0" dirty="0" err="1">
                          <a:solidFill>
                            <a:schemeClr val="tx1"/>
                          </a:solidFill>
                          <a:latin typeface="Times New Roman" panose="02020603050405020304" pitchFamily="18" charset="0"/>
                          <a:cs typeface="Times New Roman" panose="02020603050405020304" pitchFamily="18" charset="0"/>
                        </a:rPr>
                        <a:t>DownSeGA</a:t>
                      </a:r>
                      <a:endParaRPr lang="en-US" i="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800" i="0" dirty="0">
                          <a:solidFill>
                            <a:schemeClr val="tx1"/>
                          </a:solidFill>
                          <a:latin typeface="Times New Roman" panose="02020603050405020304" pitchFamily="18" charset="0"/>
                          <a:cs typeface="Times New Roman" panose="02020603050405020304" pitchFamily="18" charset="0"/>
                        </a:rPr>
                        <a:t>Deviation</a:t>
                      </a:r>
                      <a:endParaRPr lang="en-US" i="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1369-keV</a:t>
                      </a:r>
                      <a:r>
                        <a:rPr lang="en-US" altLang="zh-CN" baseline="0" dirty="0">
                          <a:solidFill>
                            <a:schemeClr val="tx1"/>
                          </a:solidFill>
                          <a:latin typeface="Times New Roman" panose="02020603050405020304" pitchFamily="18" charset="0"/>
                          <a:cs typeface="Times New Roman" panose="02020603050405020304" pitchFamily="18" charset="0"/>
                        </a:rPr>
                        <a:t> </a:t>
                      </a:r>
                      <a:r>
                        <a:rPr lang="en-US" altLang="zh-CN" baseline="30000" dirty="0">
                          <a:solidFill>
                            <a:schemeClr val="tx1"/>
                          </a:solidFill>
                          <a:latin typeface="Times New Roman" panose="02020603050405020304" pitchFamily="18" charset="0"/>
                          <a:cs typeface="Times New Roman" panose="02020603050405020304" pitchFamily="18" charset="0"/>
                        </a:rPr>
                        <a:t>25</a:t>
                      </a:r>
                      <a:r>
                        <a:rPr lang="en-US" altLang="zh-CN" baseline="0" dirty="0">
                          <a:solidFill>
                            <a:schemeClr val="tx1"/>
                          </a:solidFill>
                          <a:latin typeface="Times New Roman" panose="02020603050405020304" pitchFamily="18" charset="0"/>
                          <a:cs typeface="Times New Roman" panose="02020603050405020304" pitchFamily="18" charset="0"/>
                        </a:rPr>
                        <a:t>Si(</a:t>
                      </a:r>
                      <a:r>
                        <a:rPr lang="en-US" altLang="zh-CN" i="1" baseline="0" dirty="0">
                          <a:solidFill>
                            <a:schemeClr val="tx1"/>
                          </a:solidFill>
                          <a:latin typeface="Times New Roman" panose="02020603050405020304" pitchFamily="18" charset="0"/>
                          <a:cs typeface="Times New Roman" panose="02020603050405020304" pitchFamily="18" charset="0"/>
                        </a:rPr>
                        <a:t>β</a:t>
                      </a:r>
                      <a:r>
                        <a:rPr lang="en-US" altLang="zh-CN" i="1" baseline="0" dirty="0" err="1">
                          <a:solidFill>
                            <a:schemeClr val="tx1"/>
                          </a:solidFill>
                          <a:latin typeface="Times New Roman" panose="02020603050405020304" pitchFamily="18" charset="0"/>
                          <a:cs typeface="Times New Roman" panose="02020603050405020304" pitchFamily="18" charset="0"/>
                        </a:rPr>
                        <a:t>pγ</a:t>
                      </a:r>
                      <a:r>
                        <a:rPr lang="en-US" altLang="zh-CN" baseline="0"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0.2369(13)</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0.2389(18)</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solidFill>
                            <a:schemeClr val="tx1"/>
                          </a:solidFill>
                          <a:latin typeface="Times New Roman" panose="02020603050405020304" pitchFamily="18" charset="0"/>
                          <a:cs typeface="Times New Roman" panose="02020603050405020304" pitchFamily="18" charset="0"/>
                        </a:rPr>
                        <a:t>0.90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tx1"/>
                          </a:solidFill>
                          <a:latin typeface="Times New Roman" panose="02020603050405020304" pitchFamily="18" charset="0"/>
                          <a:cs typeface="Times New Roman" panose="02020603050405020304" pitchFamily="18" charset="0"/>
                        </a:rPr>
                        <a:t>452-keV</a:t>
                      </a:r>
                      <a:r>
                        <a:rPr lang="en-US" altLang="zh-CN" baseline="0" dirty="0">
                          <a:solidFill>
                            <a:schemeClr val="tx1"/>
                          </a:solidFill>
                          <a:latin typeface="Times New Roman" panose="02020603050405020304" pitchFamily="18" charset="0"/>
                          <a:cs typeface="Times New Roman" panose="02020603050405020304" pitchFamily="18" charset="0"/>
                        </a:rPr>
                        <a:t> </a:t>
                      </a:r>
                      <a:r>
                        <a:rPr lang="en-US" altLang="zh-CN" baseline="30000" dirty="0">
                          <a:solidFill>
                            <a:schemeClr val="tx1"/>
                          </a:solidFill>
                          <a:latin typeface="Times New Roman" panose="02020603050405020304" pitchFamily="18" charset="0"/>
                          <a:cs typeface="Times New Roman" panose="02020603050405020304" pitchFamily="18" charset="0"/>
                        </a:rPr>
                        <a:t>25</a:t>
                      </a:r>
                      <a:r>
                        <a:rPr lang="en-US" altLang="zh-CN" baseline="0" dirty="0">
                          <a:solidFill>
                            <a:schemeClr val="tx1"/>
                          </a:solidFill>
                          <a:latin typeface="Times New Roman" panose="02020603050405020304" pitchFamily="18" charset="0"/>
                          <a:cs typeface="Times New Roman" panose="02020603050405020304" pitchFamily="18" charset="0"/>
                        </a:rPr>
                        <a:t>Si(</a:t>
                      </a:r>
                      <a:r>
                        <a:rPr lang="en-US" altLang="zh-CN" i="1" baseline="0" dirty="0">
                          <a:solidFill>
                            <a:schemeClr val="tx1"/>
                          </a:solidFill>
                          <a:latin typeface="Times New Roman" panose="02020603050405020304" pitchFamily="18" charset="0"/>
                          <a:cs typeface="Times New Roman" panose="02020603050405020304" pitchFamily="18" charset="0"/>
                        </a:rPr>
                        <a:t>βγ</a:t>
                      </a:r>
                      <a:r>
                        <a:rPr lang="en-US" altLang="zh-CN" baseline="0"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0.0246(8)</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0.0245(12)</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-0.10</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tx1"/>
                          </a:solidFill>
                          <a:latin typeface="Times New Roman" panose="02020603050405020304" pitchFamily="18" charset="0"/>
                          <a:cs typeface="Times New Roman" panose="02020603050405020304" pitchFamily="18" charset="0"/>
                        </a:rPr>
                        <a:t>2754-keV</a:t>
                      </a:r>
                      <a:r>
                        <a:rPr lang="en-US" altLang="zh-CN" baseline="0" dirty="0">
                          <a:solidFill>
                            <a:schemeClr val="tx1"/>
                          </a:solidFill>
                          <a:latin typeface="Times New Roman" panose="02020603050405020304" pitchFamily="18" charset="0"/>
                          <a:cs typeface="Times New Roman" panose="02020603050405020304" pitchFamily="18" charset="0"/>
                        </a:rPr>
                        <a:t> </a:t>
                      </a:r>
                      <a:r>
                        <a:rPr lang="en-US" altLang="zh-CN" baseline="30000" dirty="0">
                          <a:solidFill>
                            <a:schemeClr val="tx1"/>
                          </a:solidFill>
                          <a:latin typeface="Times New Roman" panose="02020603050405020304" pitchFamily="18" charset="0"/>
                          <a:cs typeface="Times New Roman" panose="02020603050405020304" pitchFamily="18" charset="0"/>
                        </a:rPr>
                        <a:t>25</a:t>
                      </a:r>
                      <a:r>
                        <a:rPr lang="en-US" altLang="zh-CN" baseline="0" dirty="0">
                          <a:solidFill>
                            <a:schemeClr val="tx1"/>
                          </a:solidFill>
                          <a:latin typeface="Times New Roman" panose="02020603050405020304" pitchFamily="18" charset="0"/>
                          <a:cs typeface="Times New Roman" panose="02020603050405020304" pitchFamily="18" charset="0"/>
                        </a:rPr>
                        <a:t>Si(</a:t>
                      </a:r>
                      <a:r>
                        <a:rPr lang="en-US" altLang="zh-CN" i="1" baseline="0" dirty="0">
                          <a:solidFill>
                            <a:schemeClr val="tx1"/>
                          </a:solidFill>
                          <a:latin typeface="Times New Roman" panose="02020603050405020304" pitchFamily="18" charset="0"/>
                          <a:cs typeface="Times New Roman" panose="02020603050405020304" pitchFamily="18" charset="0"/>
                        </a:rPr>
                        <a:t>β</a:t>
                      </a:r>
                      <a:r>
                        <a:rPr lang="en-US" altLang="zh-CN" i="1" baseline="0" dirty="0" err="1">
                          <a:solidFill>
                            <a:schemeClr val="tx1"/>
                          </a:solidFill>
                          <a:latin typeface="Times New Roman" panose="02020603050405020304" pitchFamily="18" charset="0"/>
                          <a:cs typeface="Times New Roman" panose="02020603050405020304" pitchFamily="18" charset="0"/>
                        </a:rPr>
                        <a:t>pγ</a:t>
                      </a:r>
                      <a:r>
                        <a:rPr lang="en-US" altLang="zh-CN" baseline="0"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0.233(9)</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0.248(12)</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solidFill>
                            <a:schemeClr val="tx1"/>
                          </a:solidFill>
                          <a:latin typeface="Times New Roman" panose="02020603050405020304" pitchFamily="18" charset="0"/>
                          <a:cs typeface="Times New Roman" panose="02020603050405020304" pitchFamily="18" charset="0"/>
                        </a:rPr>
                        <a:t>0.97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tx1"/>
                          </a:solidFill>
                          <a:latin typeface="Times New Roman" panose="02020603050405020304" pitchFamily="18" charset="0"/>
                          <a:cs typeface="Times New Roman" panose="02020603050405020304" pitchFamily="18" charset="0"/>
                        </a:rPr>
                        <a:t>1612-keV</a:t>
                      </a:r>
                      <a:r>
                        <a:rPr lang="en-US" altLang="zh-CN" baseline="0" dirty="0">
                          <a:solidFill>
                            <a:schemeClr val="tx1"/>
                          </a:solidFill>
                          <a:latin typeface="Times New Roman" panose="02020603050405020304" pitchFamily="18" charset="0"/>
                          <a:cs typeface="Times New Roman" panose="02020603050405020304" pitchFamily="18" charset="0"/>
                        </a:rPr>
                        <a:t> </a:t>
                      </a:r>
                      <a:r>
                        <a:rPr lang="en-US" altLang="zh-CN" baseline="30000" dirty="0">
                          <a:solidFill>
                            <a:schemeClr val="tx1"/>
                          </a:solidFill>
                          <a:latin typeface="Times New Roman" panose="02020603050405020304" pitchFamily="18" charset="0"/>
                          <a:cs typeface="Times New Roman" panose="02020603050405020304" pitchFamily="18" charset="0"/>
                        </a:rPr>
                        <a:t>25</a:t>
                      </a:r>
                      <a:r>
                        <a:rPr lang="en-US" altLang="zh-CN" baseline="0" dirty="0">
                          <a:solidFill>
                            <a:schemeClr val="tx1"/>
                          </a:solidFill>
                          <a:latin typeface="Times New Roman" panose="02020603050405020304" pitchFamily="18" charset="0"/>
                          <a:cs typeface="Times New Roman" panose="02020603050405020304" pitchFamily="18" charset="0"/>
                        </a:rPr>
                        <a:t>Si(</a:t>
                      </a:r>
                      <a:r>
                        <a:rPr lang="en-US" altLang="zh-CN" i="1" baseline="0" dirty="0">
                          <a:solidFill>
                            <a:schemeClr val="tx1"/>
                          </a:solidFill>
                          <a:latin typeface="Times New Roman" panose="02020603050405020304" pitchFamily="18" charset="0"/>
                          <a:cs typeface="Times New Roman" panose="02020603050405020304" pitchFamily="18" charset="0"/>
                        </a:rPr>
                        <a:t>βγ</a:t>
                      </a:r>
                      <a:r>
                        <a:rPr lang="en-US" altLang="zh-CN" baseline="0"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800" dirty="0">
                          <a:solidFill>
                            <a:schemeClr val="tx1"/>
                          </a:solidFill>
                          <a:latin typeface="Times New Roman" panose="02020603050405020304" pitchFamily="18" charset="0"/>
                          <a:cs typeface="Times New Roman" panose="02020603050405020304" pitchFamily="18" charset="0"/>
                        </a:rPr>
                        <a:t>0.0257(5)</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800" dirty="0">
                          <a:solidFill>
                            <a:schemeClr val="tx1"/>
                          </a:solidFill>
                          <a:latin typeface="Times New Roman" panose="02020603050405020304" pitchFamily="18" charset="0"/>
                          <a:cs typeface="Times New Roman" panose="02020603050405020304" pitchFamily="18" charset="0"/>
                        </a:rPr>
                        <a:t>0.0249(7)</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solidFill>
                            <a:schemeClr val="tx1"/>
                          </a:solidFill>
                          <a:latin typeface="Times New Roman" panose="02020603050405020304" pitchFamily="18" charset="0"/>
                          <a:cs typeface="Times New Roman" panose="02020603050405020304" pitchFamily="18" charset="0"/>
                        </a:rPr>
                        <a:t>-0.91</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Times New Roman" panose="02020603050405020304" pitchFamily="18" charset="0"/>
                          <a:cs typeface="Times New Roman" panose="02020603050405020304" pitchFamily="18" charset="0"/>
                        </a:rPr>
                        <a:t>451</a:t>
                      </a:r>
                      <a:r>
                        <a:rPr lang="en-US" altLang="zh-CN" dirty="0">
                          <a:solidFill>
                            <a:schemeClr val="tx1"/>
                          </a:solidFill>
                          <a:latin typeface="Times New Roman" panose="02020603050405020304" pitchFamily="18" charset="0"/>
                          <a:cs typeface="Times New Roman" panose="02020603050405020304" pitchFamily="18" charset="0"/>
                        </a:rPr>
                        <a:t>-keV</a:t>
                      </a:r>
                      <a:r>
                        <a:rPr lang="en-US" altLang="zh-CN" baseline="0" dirty="0">
                          <a:solidFill>
                            <a:schemeClr val="tx1"/>
                          </a:solidFill>
                          <a:latin typeface="Times New Roman" panose="02020603050405020304" pitchFamily="18" charset="0"/>
                          <a:cs typeface="Times New Roman" panose="02020603050405020304" pitchFamily="18" charset="0"/>
                        </a:rPr>
                        <a:t> </a:t>
                      </a:r>
                      <a:r>
                        <a:rPr lang="en-US" altLang="zh-CN" baseline="30000" dirty="0">
                          <a:solidFill>
                            <a:schemeClr val="tx1"/>
                          </a:solidFill>
                          <a:latin typeface="Times New Roman" panose="02020603050405020304" pitchFamily="18" charset="0"/>
                          <a:cs typeface="Times New Roman" panose="02020603050405020304" pitchFamily="18" charset="0"/>
                        </a:rPr>
                        <a:t>23</a:t>
                      </a:r>
                      <a:r>
                        <a:rPr lang="en-US" altLang="zh-CN" baseline="0" dirty="0">
                          <a:solidFill>
                            <a:schemeClr val="tx1"/>
                          </a:solidFill>
                          <a:latin typeface="Times New Roman" panose="02020603050405020304" pitchFamily="18" charset="0"/>
                          <a:cs typeface="Times New Roman" panose="02020603050405020304" pitchFamily="18" charset="0"/>
                        </a:rPr>
                        <a:t>Al(</a:t>
                      </a:r>
                      <a:r>
                        <a:rPr lang="en-US" altLang="zh-CN" i="1" baseline="0" dirty="0">
                          <a:solidFill>
                            <a:schemeClr val="tx1"/>
                          </a:solidFill>
                          <a:latin typeface="Times New Roman" panose="02020603050405020304" pitchFamily="18" charset="0"/>
                          <a:cs typeface="Times New Roman" panose="02020603050405020304" pitchFamily="18" charset="0"/>
                        </a:rPr>
                        <a:t>βγ</a:t>
                      </a:r>
                      <a:r>
                        <a:rPr lang="en-US" altLang="zh-CN" baseline="0"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solidFill>
                            <a:schemeClr val="tx1"/>
                          </a:solidFill>
                          <a:latin typeface="Times New Roman" panose="02020603050405020304" pitchFamily="18" charset="0"/>
                          <a:cs typeface="Times New Roman" panose="02020603050405020304" pitchFamily="18" charset="0"/>
                        </a:rPr>
                        <a:t>0.0265(3)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solidFill>
                            <a:schemeClr val="tx1"/>
                          </a:solidFill>
                          <a:latin typeface="Times New Roman" panose="02020603050405020304" pitchFamily="18" charset="0"/>
                          <a:cs typeface="Times New Roman" panose="02020603050405020304" pitchFamily="18" charset="0"/>
                        </a:rPr>
                        <a:t>0.0299(6)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87665805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nvSpPr>
        <p:spPr>
          <a:xfrm rot="10800000">
            <a:off x="4923744" y="2635628"/>
            <a:ext cx="461665" cy="1361911"/>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7902  50(4)%</a:t>
            </a:r>
          </a:p>
        </p:txBody>
      </p:sp>
      <p:cxnSp>
        <p:nvCxnSpPr>
          <p:cNvPr id="3" name="直接连接符 2"/>
          <p:cNvCxnSpPr/>
          <p:nvPr/>
        </p:nvCxnSpPr>
        <p:spPr>
          <a:xfrm>
            <a:off x="1617105" y="2263523"/>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17105" y="196554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1191" y="1420416"/>
            <a:ext cx="1202573"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4238.24(3)</a:t>
            </a:r>
          </a:p>
        </p:txBody>
      </p:sp>
      <p:cxnSp>
        <p:nvCxnSpPr>
          <p:cNvPr id="8" name="直接连接符 7"/>
          <p:cNvCxnSpPr/>
          <p:nvPr/>
        </p:nvCxnSpPr>
        <p:spPr>
          <a:xfrm>
            <a:off x="1617105" y="4299314"/>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617105" y="5379761"/>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68933" y="6478043"/>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890060" y="1965546"/>
            <a:ext cx="0" cy="3414215"/>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977736" y="2263523"/>
            <a:ext cx="0" cy="2035791"/>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2433898" y="1965546"/>
            <a:ext cx="0" cy="2333768"/>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521574" y="4299314"/>
            <a:ext cx="0" cy="1080447"/>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5020" y="2121239"/>
            <a:ext cx="143661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4122.889(12)</a:t>
            </a:r>
          </a:p>
        </p:txBody>
      </p:sp>
      <p:sp>
        <p:nvSpPr>
          <p:cNvPr id="28" name="文本框 27"/>
          <p:cNvSpPr txBox="1"/>
          <p:nvPr/>
        </p:nvSpPr>
        <p:spPr>
          <a:xfrm>
            <a:off x="-25020" y="4101001"/>
            <a:ext cx="131959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1368.672(5)</a:t>
            </a:r>
          </a:p>
        </p:txBody>
      </p:sp>
      <p:sp>
        <p:nvSpPr>
          <p:cNvPr id="29" name="文本框 28"/>
          <p:cNvSpPr txBox="1"/>
          <p:nvPr/>
        </p:nvSpPr>
        <p:spPr>
          <a:xfrm>
            <a:off x="1443784" y="5051373"/>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30" name="文本框 29"/>
          <p:cNvSpPr txBox="1"/>
          <p:nvPr/>
        </p:nvSpPr>
        <p:spPr>
          <a:xfrm>
            <a:off x="1443784" y="3979310"/>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31" name="文本框 30"/>
          <p:cNvSpPr txBox="1"/>
          <p:nvPr/>
        </p:nvSpPr>
        <p:spPr>
          <a:xfrm>
            <a:off x="1443784" y="195547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32" name="文本框 31"/>
          <p:cNvSpPr txBox="1"/>
          <p:nvPr/>
        </p:nvSpPr>
        <p:spPr>
          <a:xfrm>
            <a:off x="1443784" y="1627215"/>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254515" y="5400202"/>
            <a:ext cx="9044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24</a:t>
            </a:r>
            <a:r>
              <a:rPr lang="en-US" altLang="zh-CN" dirty="0">
                <a:latin typeface="Times New Roman" panose="02020603050405020304" pitchFamily="18" charset="0"/>
                <a:cs typeface="Times New Roman" panose="02020603050405020304" pitchFamily="18" charset="0"/>
              </a:rPr>
              <a:t>Mg+</a:t>
            </a:r>
            <a:r>
              <a:rPr lang="en-US" altLang="zh-CN" i="1" dirty="0">
                <a:latin typeface="Times New Roman" panose="02020603050405020304" pitchFamily="18" charset="0"/>
                <a:cs typeface="Times New Roman" panose="02020603050405020304" pitchFamily="18" charset="0"/>
              </a:rPr>
              <a:t>p</a:t>
            </a:r>
            <a:endParaRPr lang="en-US" i="1"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5764960" y="6492651"/>
            <a:ext cx="569387"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p:txBody>
      </p:sp>
      <p:sp>
        <p:nvSpPr>
          <p:cNvPr id="36" name="文本框 35"/>
          <p:cNvSpPr txBox="1"/>
          <p:nvPr/>
        </p:nvSpPr>
        <p:spPr>
          <a:xfrm>
            <a:off x="7635901" y="133908"/>
            <a:ext cx="5309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endParaRPr lang="en-US" dirty="0">
              <a:latin typeface="Times New Roman" panose="02020603050405020304" pitchFamily="18" charset="0"/>
              <a:cs typeface="Times New Roman" panose="02020603050405020304" pitchFamily="18" charset="0"/>
            </a:endParaRPr>
          </a:p>
        </p:txBody>
      </p:sp>
      <p:cxnSp>
        <p:nvCxnSpPr>
          <p:cNvPr id="40" name="直接连接符 39"/>
          <p:cNvCxnSpPr/>
          <p:nvPr/>
        </p:nvCxnSpPr>
        <p:spPr>
          <a:xfrm>
            <a:off x="5024651" y="1015178"/>
            <a:ext cx="15595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8507103" y="-50758"/>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42" name="文本框 41"/>
          <p:cNvSpPr txBox="1"/>
          <p:nvPr/>
        </p:nvSpPr>
        <p:spPr>
          <a:xfrm rot="10800000">
            <a:off x="1494485" y="2670232"/>
            <a:ext cx="461665" cy="1426031"/>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4237.96(6) </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3" name="文本框 42"/>
          <p:cNvSpPr txBox="1"/>
          <p:nvPr/>
        </p:nvSpPr>
        <p:spPr>
          <a:xfrm rot="10800000">
            <a:off x="2058912" y="2310743"/>
            <a:ext cx="461665" cy="1863652"/>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2869.50(6)</a:t>
            </a:r>
            <a:r>
              <a:rPr lang="en-US" altLang="zh-CN" i="1" dirty="0">
                <a:solidFill>
                  <a:srgbClr val="0000CC"/>
                </a:solidFill>
                <a:latin typeface="Times New Roman" panose="02020603050405020304" pitchFamily="18" charset="0"/>
                <a:cs typeface="Times New Roman" panose="02020603050405020304" pitchFamily="18" charset="0"/>
              </a:rPr>
              <a:t> M</a:t>
            </a:r>
            <a:r>
              <a:rPr lang="en-US" altLang="zh-CN" dirty="0">
                <a:solidFill>
                  <a:srgbClr val="0000CC"/>
                </a:solidFill>
                <a:latin typeface="Times New Roman" panose="02020603050405020304" pitchFamily="18" charset="0"/>
                <a:cs typeface="Times New Roman" panose="02020603050405020304" pitchFamily="18" charset="0"/>
              </a:rPr>
              <a:t>1+</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4" name="文本框 43"/>
          <p:cNvSpPr txBox="1"/>
          <p:nvPr/>
        </p:nvSpPr>
        <p:spPr>
          <a:xfrm rot="10800000">
            <a:off x="2602749" y="2369898"/>
            <a:ext cx="461665" cy="1648272"/>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2754.007(11) </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5" name="文本框 44"/>
          <p:cNvSpPr txBox="1"/>
          <p:nvPr/>
        </p:nvSpPr>
        <p:spPr>
          <a:xfrm rot="10800000">
            <a:off x="3127946" y="3830591"/>
            <a:ext cx="461665" cy="154144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1368.626(5) </a:t>
            </a:r>
            <a:r>
              <a:rPr lang="en-US" i="1" dirty="0">
                <a:solidFill>
                  <a:srgbClr val="0000CC"/>
                </a:solidFill>
                <a:latin typeface="Times New Roman" panose="02020603050405020304" pitchFamily="18" charset="0"/>
                <a:cs typeface="Times New Roman" panose="02020603050405020304" pitchFamily="18" charset="0"/>
              </a:rPr>
              <a:t>E</a:t>
            </a:r>
            <a:r>
              <a:rPr lang="en-US" dirty="0">
                <a:solidFill>
                  <a:srgbClr val="0000CC"/>
                </a:solidFill>
                <a:latin typeface="Times New Roman" panose="02020603050405020304" pitchFamily="18" charset="0"/>
                <a:cs typeface="Times New Roman" panose="02020603050405020304" pitchFamily="18" charset="0"/>
              </a:rPr>
              <a:t>2</a:t>
            </a:r>
          </a:p>
        </p:txBody>
      </p:sp>
      <p:cxnSp>
        <p:nvCxnSpPr>
          <p:cNvPr id="49" name="直接箭头连接符 48"/>
          <p:cNvCxnSpPr/>
          <p:nvPr/>
        </p:nvCxnSpPr>
        <p:spPr>
          <a:xfrm flipH="1">
            <a:off x="3778757" y="1015178"/>
            <a:ext cx="1241966" cy="124196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H="1">
            <a:off x="3777107" y="1015178"/>
            <a:ext cx="1225793" cy="93788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H="1">
            <a:off x="3777105" y="1015178"/>
            <a:ext cx="1243618" cy="3272066"/>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a:off x="3777107" y="1015178"/>
            <a:ext cx="1243616" cy="435723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797441" y="6293377"/>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61" name="文本框 60"/>
              <p:cNvSpPr txBox="1"/>
              <p:nvPr/>
            </p:nvSpPr>
            <p:spPr>
              <a:xfrm rot="17108042">
                <a:off x="3478761" y="4079481"/>
                <a:ext cx="1609415" cy="276999"/>
              </a:xfrm>
              <a:prstGeom prst="rect">
                <a:avLst/>
              </a:prstGeom>
              <a:noFill/>
            </p:spPr>
            <p:txBody>
              <a:bodyPr wrap="none" lIns="0" tIns="0" rIns="0" bIns="0" rtlCol="0">
                <a:spAutoFit/>
              </a:bodyPr>
              <a:lstStyle/>
              <a:p>
                <a14:m>
                  <m:oMath xmlns:m="http://schemas.openxmlformats.org/officeDocument/2006/math">
                    <m:r>
                      <a:rPr lang="en-US" altLang="zh-CN" i="1">
                        <a:solidFill>
                          <a:srgbClr val="C00000"/>
                        </a:solidFill>
                        <a:latin typeface="Cambria Math" panose="02040503050406030204" pitchFamily="18" charset="0"/>
                        <a:cs typeface="Times New Roman" panose="02020603050405020304" pitchFamily="18" charset="0"/>
                      </a:rPr>
                      <m:t>5631</m:t>
                    </m:r>
                  </m:oMath>
                </a14:m>
                <a:r>
                  <a:rPr lang="en-US" dirty="0">
                    <a:solidFill>
                      <a:srgbClr val="C00000"/>
                    </a:solidFill>
                    <a:latin typeface="Times New Roman" panose="02020603050405020304" pitchFamily="18" charset="0"/>
                    <a:cs typeface="Times New Roman" panose="02020603050405020304" pitchFamily="18" charset="0"/>
                  </a:rPr>
                  <a:t>  2.39(20)%</a:t>
                </a:r>
              </a:p>
            </p:txBody>
          </p:sp>
        </mc:Choice>
        <mc:Fallback xmlns="">
          <p:sp>
            <p:nvSpPr>
              <p:cNvPr id="61" name="文本框 60"/>
              <p:cNvSpPr txBox="1">
                <a:spLocks noRot="1" noChangeAspect="1" noMove="1" noResize="1" noEditPoints="1" noAdjustHandles="1" noChangeArrowheads="1" noChangeShapeType="1" noTextEdit="1"/>
              </p:cNvSpPr>
              <p:nvPr/>
            </p:nvSpPr>
            <p:spPr>
              <a:xfrm rot="17108042">
                <a:off x="3478761" y="4079481"/>
                <a:ext cx="1609415" cy="276999"/>
              </a:xfrm>
              <a:prstGeom prst="rect">
                <a:avLst/>
              </a:prstGeom>
              <a:blipFill rotWithShape="0">
                <a:blip r:embed="rId3"/>
                <a:stretch>
                  <a:fillRect l="-1754" t="-9328" r="-23684" b="-5224"/>
                </a:stretch>
              </a:blipFill>
            </p:spPr>
            <p:txBody>
              <a:bodyPr/>
              <a:lstStyle/>
              <a:p>
                <a:r>
                  <a:rPr lang="en-US">
                    <a:noFill/>
                  </a:rPr>
                  <a:t> </a:t>
                </a:r>
              </a:p>
            </p:txBody>
          </p:sp>
        </mc:Fallback>
      </mc:AlternateContent>
      <p:sp>
        <p:nvSpPr>
          <p:cNvPr id="69" name="文本框 68"/>
          <p:cNvSpPr txBox="1"/>
          <p:nvPr/>
        </p:nvSpPr>
        <p:spPr>
          <a:xfrm>
            <a:off x="6609497" y="828648"/>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70" name="文本框 69"/>
              <p:cNvSpPr txBox="1"/>
              <p:nvPr/>
            </p:nvSpPr>
            <p:spPr>
              <a:xfrm rot="17412669">
                <a:off x="3151953" y="3118012"/>
                <a:ext cx="1667123" cy="276999"/>
              </a:xfrm>
              <a:prstGeom prst="rect">
                <a:avLst/>
              </a:prstGeom>
              <a:noFill/>
            </p:spPr>
            <p:txBody>
              <a:bodyPr wrap="none" lIns="0" tIns="0" rIns="0" bIns="0" rtlCol="0">
                <a:spAutoFit/>
              </a:bodyPr>
              <a:lstStyle/>
              <a:p>
                <a14:m>
                  <m:oMath xmlns:m="http://schemas.openxmlformats.org/officeDocument/2006/math">
                    <m:r>
                      <a:rPr lang="en-US" altLang="zh-CN" i="1">
                        <a:solidFill>
                          <a:srgbClr val="C00000"/>
                        </a:solidFill>
                        <a:latin typeface="Cambria Math" panose="02040503050406030204" pitchFamily="18" charset="0"/>
                        <a:cs typeface="Times New Roman" panose="02020603050405020304" pitchFamily="18" charset="0"/>
                      </a:rPr>
                      <m:t>4262</m:t>
                    </m:r>
                  </m:oMath>
                </a14:m>
                <a:r>
                  <a:rPr lang="en-US" dirty="0">
                    <a:solidFill>
                      <a:srgbClr val="C00000"/>
                    </a:solidFill>
                    <a:latin typeface="Times New Roman" panose="02020603050405020304" pitchFamily="18" charset="0"/>
                    <a:cs typeface="Times New Roman" panose="02020603050405020304" pitchFamily="18" charset="0"/>
                  </a:rPr>
                  <a:t>   9.54(66)%</a:t>
                </a:r>
              </a:p>
            </p:txBody>
          </p:sp>
        </mc:Choice>
        <mc:Fallback xmlns="">
          <p:sp>
            <p:nvSpPr>
              <p:cNvPr id="70" name="文本框 69"/>
              <p:cNvSpPr txBox="1">
                <a:spLocks noRot="1" noChangeAspect="1" noMove="1" noResize="1" noEditPoints="1" noAdjustHandles="1" noChangeArrowheads="1" noChangeShapeType="1" noTextEdit="1"/>
              </p:cNvSpPr>
              <p:nvPr/>
            </p:nvSpPr>
            <p:spPr>
              <a:xfrm rot="17412669">
                <a:off x="3151953" y="3118012"/>
                <a:ext cx="1667123" cy="276999"/>
              </a:xfrm>
              <a:prstGeom prst="rect">
                <a:avLst/>
              </a:prstGeom>
              <a:blipFill rotWithShape="0">
                <a:blip r:embed="rId4"/>
                <a:stretch>
                  <a:fillRect l="-725" t="-9524" r="-21014" b="-4762"/>
                </a:stretch>
              </a:blipFill>
            </p:spPr>
            <p:txBody>
              <a:bodyPr/>
              <a:lstStyle/>
              <a:p>
                <a:r>
                  <a:rPr lang="en-US">
                    <a:noFill/>
                  </a:rPr>
                  <a:t> </a:t>
                </a:r>
              </a:p>
            </p:txBody>
          </p:sp>
        </mc:Fallback>
      </mc:AlternateContent>
      <p:sp>
        <p:nvSpPr>
          <p:cNvPr id="71" name="文本框 70"/>
          <p:cNvSpPr txBox="1"/>
          <p:nvPr/>
        </p:nvSpPr>
        <p:spPr>
          <a:xfrm rot="-2700000">
            <a:off x="3410921" y="1891218"/>
            <a:ext cx="1615827" cy="276999"/>
          </a:xfrm>
          <a:prstGeom prst="rect">
            <a:avLst/>
          </a:prstGeom>
          <a:noFill/>
        </p:spPr>
        <p:txBody>
          <a:bodyPr wrap="none" lIns="0" tIns="0" rIns="0" bIns="0" rtlCol="0">
            <a:spAutoFit/>
          </a:bodyPr>
          <a:lstStyle/>
          <a:p>
            <a:r>
              <a:rPr lang="en-US" altLang="zh-CN" dirty="0">
                <a:solidFill>
                  <a:srgbClr val="C00000"/>
                </a:solidFill>
                <a:latin typeface="Times New Roman" panose="02020603050405020304" pitchFamily="18" charset="0"/>
                <a:cs typeface="Times New Roman" panose="02020603050405020304" pitchFamily="18" charset="0"/>
              </a:rPr>
              <a:t>1508</a:t>
            </a:r>
            <a:r>
              <a:rPr lang="en-US" dirty="0">
                <a:solidFill>
                  <a:srgbClr val="C00000"/>
                </a:solidFill>
                <a:latin typeface="Times New Roman" panose="02020603050405020304" pitchFamily="18" charset="0"/>
                <a:cs typeface="Times New Roman" panose="02020603050405020304" pitchFamily="18" charset="0"/>
              </a:rPr>
              <a:t>   0.48(14)%</a:t>
            </a:r>
          </a:p>
        </p:txBody>
      </p:sp>
      <mc:AlternateContent xmlns:mc="http://schemas.openxmlformats.org/markup-compatibility/2006" xmlns:a14="http://schemas.microsoft.com/office/drawing/2010/main">
        <mc:Choice Requires="a14">
          <p:sp>
            <p:nvSpPr>
              <p:cNvPr id="72" name="文本框 71"/>
              <p:cNvSpPr txBox="1"/>
              <p:nvPr/>
            </p:nvSpPr>
            <p:spPr>
              <a:xfrm rot="19350248">
                <a:off x="3406800" y="1227906"/>
                <a:ext cx="1658531" cy="276999"/>
              </a:xfrm>
              <a:prstGeom prst="rect">
                <a:avLst/>
              </a:prstGeom>
              <a:noFill/>
            </p:spPr>
            <p:txBody>
              <a:bodyPr wrap="none" lIns="0" tIns="0" rIns="0" bIns="0" rtlCol="0">
                <a:spAutoFit/>
              </a:bodyPr>
              <a:lstStyle/>
              <a:p>
                <a14:m>
                  <m:oMath xmlns:m="http://schemas.openxmlformats.org/officeDocument/2006/math">
                    <m:r>
                      <a:rPr lang="en-US" altLang="zh-CN" i="1">
                        <a:solidFill>
                          <a:srgbClr val="C00000"/>
                        </a:solidFill>
                        <a:latin typeface="Cambria Math" panose="02040503050406030204" pitchFamily="18" charset="0"/>
                        <a:ea typeface="Cambria Math" panose="02040503050406030204" pitchFamily="18" charset="0"/>
                      </a:rPr>
                      <m:t>1393</m:t>
                    </m:r>
                  </m:oMath>
                </a14:m>
                <a:r>
                  <a:rPr lang="en-US" dirty="0">
                    <a:solidFill>
                      <a:srgbClr val="C00000"/>
                    </a:solidFill>
                    <a:latin typeface="Times New Roman" panose="02020603050405020304" pitchFamily="18" charset="0"/>
                    <a:cs typeface="Times New Roman" panose="02020603050405020304" pitchFamily="18" charset="0"/>
                  </a:rPr>
                  <a:t>   0.41(11)%</a:t>
                </a:r>
              </a:p>
            </p:txBody>
          </p:sp>
        </mc:Choice>
        <mc:Fallback xmlns="">
          <p:sp>
            <p:nvSpPr>
              <p:cNvPr id="72" name="文本框 71"/>
              <p:cNvSpPr txBox="1">
                <a:spLocks noRot="1" noChangeAspect="1" noMove="1" noResize="1" noEditPoints="1" noAdjustHandles="1" noChangeArrowheads="1" noChangeShapeType="1" noTextEdit="1"/>
              </p:cNvSpPr>
              <p:nvPr/>
            </p:nvSpPr>
            <p:spPr>
              <a:xfrm rot="19350248">
                <a:off x="3406800" y="1227906"/>
                <a:ext cx="1658531" cy="276999"/>
              </a:xfrm>
              <a:prstGeom prst="rect">
                <a:avLst/>
              </a:prstGeom>
              <a:blipFill rotWithShape="0">
                <a:blip r:embed="rId5"/>
                <a:stretch>
                  <a:fillRect l="-3689" t="-11881" r="-13115" b="-5446"/>
                </a:stretch>
              </a:blipFill>
            </p:spPr>
            <p:txBody>
              <a:bodyPr/>
              <a:lstStyle/>
              <a:p>
                <a:r>
                  <a:rPr lang="en-US">
                    <a:noFill/>
                  </a:rPr>
                  <a:t> </a:t>
                </a:r>
              </a:p>
            </p:txBody>
          </p:sp>
        </mc:Fallback>
      </mc:AlternateContent>
      <p:sp>
        <p:nvSpPr>
          <p:cNvPr id="73" name="文本框 72"/>
          <p:cNvSpPr txBox="1"/>
          <p:nvPr/>
        </p:nvSpPr>
        <p:spPr>
          <a:xfrm>
            <a:off x="41191" y="2413590"/>
            <a:ext cx="1479892"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22(2) fs</a:t>
            </a:r>
          </a:p>
        </p:txBody>
      </p:sp>
      <p:sp>
        <p:nvSpPr>
          <p:cNvPr id="74" name="文本框 73"/>
          <p:cNvSpPr txBox="1"/>
          <p:nvPr/>
        </p:nvSpPr>
        <p:spPr>
          <a:xfrm>
            <a:off x="27856" y="1698826"/>
            <a:ext cx="1492716"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41(4) fs</a:t>
            </a:r>
          </a:p>
        </p:txBody>
      </p:sp>
      <p:sp>
        <p:nvSpPr>
          <p:cNvPr id="75" name="文本框 74"/>
          <p:cNvSpPr txBox="1"/>
          <p:nvPr/>
        </p:nvSpPr>
        <p:spPr>
          <a:xfrm>
            <a:off x="41191" y="4398706"/>
            <a:ext cx="1691489"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1.33(6) </a:t>
            </a:r>
            <a:r>
              <a:rPr lang="en-US" dirty="0" err="1">
                <a:latin typeface="Times New Roman" panose="02020603050405020304" pitchFamily="18" charset="0"/>
                <a:cs typeface="Times New Roman" panose="02020603050405020304" pitchFamily="18" charset="0"/>
              </a:rPr>
              <a:t>ps</a:t>
            </a:r>
            <a:endParaRPr lang="en-US" dirty="0">
              <a:latin typeface="Times New Roman" panose="02020603050405020304" pitchFamily="18" charset="0"/>
              <a:cs typeface="Times New Roman" panose="02020603050405020304" pitchFamily="18" charset="0"/>
            </a:endParaRPr>
          </a:p>
        </p:txBody>
      </p:sp>
      <p:cxnSp>
        <p:nvCxnSpPr>
          <p:cNvPr id="47" name="直接箭头连接符 46"/>
          <p:cNvCxnSpPr/>
          <p:nvPr/>
        </p:nvCxnSpPr>
        <p:spPr>
          <a:xfrm>
            <a:off x="5334223" y="1015178"/>
            <a:ext cx="0" cy="5448258"/>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5792186" y="1013314"/>
            <a:ext cx="0" cy="4911236"/>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6284041" y="1013314"/>
            <a:ext cx="0" cy="4587386"/>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3823118" y="5199365"/>
            <a:ext cx="1204176"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2271.38(7)</a:t>
            </a:r>
          </a:p>
        </p:txBody>
      </p:sp>
      <p:sp>
        <p:nvSpPr>
          <p:cNvPr id="14" name="矩形 13"/>
          <p:cNvSpPr/>
          <p:nvPr/>
        </p:nvSpPr>
        <p:spPr>
          <a:xfrm>
            <a:off x="7250123" y="828863"/>
            <a:ext cx="1204176"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7902.0(14)</a:t>
            </a:r>
          </a:p>
        </p:txBody>
      </p:sp>
      <p:cxnSp>
        <p:nvCxnSpPr>
          <p:cNvPr id="63" name="直接连接符 62"/>
          <p:cNvCxnSpPr/>
          <p:nvPr/>
        </p:nvCxnSpPr>
        <p:spPr>
          <a:xfrm>
            <a:off x="5068933" y="5942984"/>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068933" y="5617989"/>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068933" y="6221471"/>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47181" y="4562256"/>
            <a:ext cx="96853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451.7(5)</a:t>
            </a:r>
            <a:endParaRPr lang="zh-CN" altLang="en-US" dirty="0">
              <a:latin typeface="Times New Roman" panose="02020603050405020304" pitchFamily="18" charset="0"/>
              <a:cs typeface="Times New Roman" panose="02020603050405020304" pitchFamily="18" charset="0"/>
            </a:endParaRPr>
          </a:p>
        </p:txBody>
      </p:sp>
      <p:sp>
        <p:nvSpPr>
          <p:cNvPr id="58" name="文本框 56"/>
          <p:cNvSpPr txBox="1"/>
          <p:nvPr/>
        </p:nvSpPr>
        <p:spPr>
          <a:xfrm>
            <a:off x="6758073" y="4555823"/>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1/2</a:t>
            </a:r>
            <a:r>
              <a:rPr lang="en-US" baseline="30000" dirty="0">
                <a:latin typeface="Times New Roman" panose="02020603050405020304" pitchFamily="18" charset="0"/>
                <a:cs typeface="Times New Roman" panose="02020603050405020304" pitchFamily="18" charset="0"/>
              </a:rPr>
              <a:t>+</a:t>
            </a:r>
          </a:p>
        </p:txBody>
      </p:sp>
      <p:sp>
        <p:nvSpPr>
          <p:cNvPr id="67" name="文本框 56"/>
          <p:cNvSpPr txBox="1"/>
          <p:nvPr/>
        </p:nvSpPr>
        <p:spPr>
          <a:xfrm>
            <a:off x="6777323" y="2815077"/>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p>
        </p:txBody>
      </p:sp>
      <p:sp>
        <p:nvSpPr>
          <p:cNvPr id="68" name="文本框 56"/>
          <p:cNvSpPr txBox="1"/>
          <p:nvPr/>
        </p:nvSpPr>
        <p:spPr>
          <a:xfrm>
            <a:off x="6757338" y="2298154"/>
            <a:ext cx="720069"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(7/2)</a:t>
            </a:r>
            <a:r>
              <a:rPr lang="en-US" baseline="30000" dirty="0">
                <a:latin typeface="Times New Roman" panose="02020603050405020304" pitchFamily="18" charset="0"/>
                <a:cs typeface="Times New Roman" panose="02020603050405020304" pitchFamily="18" charset="0"/>
              </a:rPr>
              <a:t>+</a:t>
            </a:r>
          </a:p>
        </p:txBody>
      </p:sp>
      <p:sp>
        <p:nvSpPr>
          <p:cNvPr id="76" name="TextBox 75"/>
          <p:cNvSpPr txBox="1"/>
          <p:nvPr/>
        </p:nvSpPr>
        <p:spPr>
          <a:xfrm>
            <a:off x="7364730" y="2815924"/>
            <a:ext cx="96853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944.9(5)</a:t>
            </a:r>
            <a:endParaRPr lang="zh-CN" altLang="en-US" dirty="0">
              <a:latin typeface="Times New Roman" panose="02020603050405020304" pitchFamily="18" charset="0"/>
              <a:cs typeface="Times New Roman" panose="02020603050405020304" pitchFamily="18" charset="0"/>
            </a:endParaRPr>
          </a:p>
        </p:txBody>
      </p:sp>
      <p:sp>
        <p:nvSpPr>
          <p:cNvPr id="77" name="TextBox 76"/>
          <p:cNvSpPr txBox="1"/>
          <p:nvPr/>
        </p:nvSpPr>
        <p:spPr>
          <a:xfrm>
            <a:off x="7364730" y="2316626"/>
            <a:ext cx="1088760"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1612.5(5)</a:t>
            </a:r>
            <a:endParaRPr lang="zh-CN" altLang="en-US" dirty="0">
              <a:latin typeface="Times New Roman" panose="02020603050405020304" pitchFamily="18" charset="0"/>
              <a:cs typeface="Times New Roman" panose="02020603050405020304" pitchFamily="18" charset="0"/>
            </a:endParaRPr>
          </a:p>
        </p:txBody>
      </p:sp>
      <p:sp>
        <p:nvSpPr>
          <p:cNvPr id="78" name="文本框 77"/>
          <p:cNvSpPr txBox="1"/>
          <p:nvPr/>
        </p:nvSpPr>
        <p:spPr>
          <a:xfrm rot="10800000">
            <a:off x="5407853" y="1989852"/>
            <a:ext cx="461665" cy="1650452"/>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6955  13.0(21)%</a:t>
            </a:r>
          </a:p>
        </p:txBody>
      </p:sp>
      <p:sp>
        <p:nvSpPr>
          <p:cNvPr id="79" name="文本框 78"/>
          <p:cNvSpPr txBox="1"/>
          <p:nvPr/>
        </p:nvSpPr>
        <p:spPr>
          <a:xfrm rot="10800000">
            <a:off x="5893991" y="1822498"/>
            <a:ext cx="461665" cy="1361911"/>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6289  37(4)%</a:t>
            </a:r>
          </a:p>
        </p:txBody>
      </p:sp>
      <mc:AlternateContent xmlns:mc="http://schemas.openxmlformats.org/markup-compatibility/2006" xmlns:a14="http://schemas.microsoft.com/office/drawing/2010/main">
        <mc:Choice Requires="a14">
          <p:sp>
            <p:nvSpPr>
              <p:cNvPr id="62" name="矩形 61"/>
              <p:cNvSpPr/>
              <p:nvPr/>
            </p:nvSpPr>
            <p:spPr>
              <a:xfrm>
                <a:off x="91155" y="6019363"/>
                <a:ext cx="2073516" cy="391517"/>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sSub>
                        <m:sSubPr>
                          <m:ctrlPr>
                            <a:rPr lang="en-US" i="1" smtClean="0">
                              <a:solidFill>
                                <a:srgbClr val="7030A0"/>
                              </a:solidFill>
                              <a:latin typeface="Cambria Math" panose="02040503050406030204" pitchFamily="18" charset="0"/>
                            </a:rPr>
                          </m:ctrlPr>
                        </m:sSubPr>
                        <m:e>
                          <m:r>
                            <a:rPr lang="en-US" b="0" i="1" smtClean="0">
                              <a:solidFill>
                                <a:srgbClr val="7030A0"/>
                              </a:solidFill>
                              <a:latin typeface="Cambria Math" panose="02040503050406030204" pitchFamily="18" charset="0"/>
                            </a:rPr>
                            <m:t>𝐼</m:t>
                          </m:r>
                        </m:e>
                        <m:sub>
                          <m:r>
                            <a:rPr lang="en-US" altLang="zh-CN" i="1">
                              <a:solidFill>
                                <a:srgbClr val="7030A0"/>
                              </a:solidFill>
                              <a:latin typeface="Cambria Math" panose="02040503050406030204" pitchFamily="18" charset="0"/>
                            </a:rPr>
                            <m:t>𝛾</m:t>
                          </m:r>
                        </m:sub>
                      </m:sSub>
                      <m:r>
                        <a:rPr lang="en-US" altLang="zh-CN" b="0" i="1" smtClean="0">
                          <a:solidFill>
                            <a:srgbClr val="7030A0"/>
                          </a:solidFill>
                          <a:latin typeface="Cambria Math" panose="02040503050406030204" pitchFamily="18" charset="0"/>
                        </a:rPr>
                        <m:t>=</m:t>
                      </m:r>
                      <m:r>
                        <a:rPr lang="en-US" altLang="zh-CN" i="1">
                          <a:solidFill>
                            <a:srgbClr val="7030A0"/>
                          </a:solidFill>
                          <a:latin typeface="Cambria Math" panose="02040503050406030204" pitchFamily="18" charset="0"/>
                        </a:rPr>
                        <m:t>0.</m:t>
                      </m:r>
                      <m:r>
                        <a:rPr lang="en-US" altLang="zh-CN" b="0" i="1" smtClean="0">
                          <a:solidFill>
                            <a:srgbClr val="7030A0"/>
                          </a:solidFill>
                          <a:latin typeface="Cambria Math" panose="02040503050406030204" pitchFamily="18" charset="0"/>
                        </a:rPr>
                        <m:t>21</m:t>
                      </m:r>
                      <m:r>
                        <a:rPr lang="en-US" altLang="zh-CN" i="1">
                          <a:solidFill>
                            <a:srgbClr val="7030A0"/>
                          </a:solidFill>
                          <a:latin typeface="Cambria Math" panose="02040503050406030204" pitchFamily="18" charset="0"/>
                        </a:rPr>
                        <m:t>±</m:t>
                      </m:r>
                      <m:r>
                        <a:rPr lang="en-US" altLang="zh-CN" b="0" i="1" smtClean="0">
                          <a:solidFill>
                            <a:srgbClr val="7030A0"/>
                          </a:solidFill>
                          <a:latin typeface="Cambria Math" panose="02040503050406030204" pitchFamily="18" charset="0"/>
                        </a:rPr>
                        <m:t>0.04%</m:t>
                      </m:r>
                    </m:oMath>
                  </m:oMathPara>
                </a14:m>
                <a:endParaRPr lang="en-US" dirty="0">
                  <a:solidFill>
                    <a:srgbClr val="7030A0"/>
                  </a:solidFill>
                </a:endParaRPr>
              </a:p>
            </p:txBody>
          </p:sp>
        </mc:Choice>
        <mc:Fallback xmlns="">
          <p:sp>
            <p:nvSpPr>
              <p:cNvPr id="62" name="矩形 61"/>
              <p:cNvSpPr>
                <a:spLocks noRot="1" noChangeAspect="1" noMove="1" noResize="1" noEditPoints="1" noAdjustHandles="1" noChangeArrowheads="1" noChangeShapeType="1" noTextEdit="1"/>
              </p:cNvSpPr>
              <p:nvPr/>
            </p:nvSpPr>
            <p:spPr>
              <a:xfrm>
                <a:off x="91155" y="6019363"/>
                <a:ext cx="2073516" cy="391517"/>
              </a:xfrm>
              <a:prstGeom prst="rect">
                <a:avLst/>
              </a:prstGeom>
              <a:blipFill>
                <a:blip r:embed="rId6"/>
                <a:stretch>
                  <a:fillRect b="-307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4" name="矩形 63"/>
              <p:cNvSpPr/>
              <p:nvPr/>
            </p:nvSpPr>
            <p:spPr>
              <a:xfrm>
                <a:off x="91155" y="6403180"/>
                <a:ext cx="1949252" cy="390748"/>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sSub>
                        <m:sSubPr>
                          <m:ctrlPr>
                            <a:rPr lang="en-US" i="1" smtClean="0">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𝐼</m:t>
                          </m:r>
                        </m:e>
                        <m:sub>
                          <m:r>
                            <a:rPr lang="en-US" altLang="zh-CN" b="0" i="1" smtClean="0">
                              <a:solidFill>
                                <a:srgbClr val="FF0000"/>
                              </a:solidFill>
                              <a:latin typeface="Cambria Math" panose="02040503050406030204" pitchFamily="18" charset="0"/>
                            </a:rPr>
                            <m:t>𝑝</m:t>
                          </m:r>
                        </m:sub>
                      </m:sSub>
                      <m:r>
                        <a:rPr lang="en-US" altLang="zh-CN" i="1">
                          <a:solidFill>
                            <a:srgbClr val="FF0000"/>
                          </a:solidFill>
                          <a:latin typeface="Cambria Math" panose="02040503050406030204" pitchFamily="18" charset="0"/>
                        </a:rPr>
                        <m:t>=</m:t>
                      </m:r>
                      <m:r>
                        <a:rPr lang="en-US" altLang="zh-CN" b="0" i="1" smtClean="0">
                          <a:solidFill>
                            <a:srgbClr val="FF0000"/>
                          </a:solidFill>
                          <a:latin typeface="Cambria Math" panose="02040503050406030204" pitchFamily="18" charset="0"/>
                        </a:rPr>
                        <m:t>10.3</m:t>
                      </m:r>
                      <m:r>
                        <a:rPr lang="en-US" altLang="zh-CN" b="0" i="1" smtClean="0">
                          <a:solidFill>
                            <a:srgbClr val="FF0000"/>
                          </a:solidFill>
                          <a:latin typeface="Cambria Math" panose="02040503050406030204" pitchFamily="18" charset="0"/>
                          <a:ea typeface="Cambria Math" panose="02040503050406030204" pitchFamily="18" charset="0"/>
                        </a:rPr>
                        <m:t>±2.7</m:t>
                      </m:r>
                      <m:r>
                        <a:rPr lang="en-US" altLang="zh-CN" i="1">
                          <a:solidFill>
                            <a:srgbClr val="FF0000"/>
                          </a:solidFill>
                          <a:latin typeface="Cambria Math" panose="02040503050406030204" pitchFamily="18" charset="0"/>
                        </a:rPr>
                        <m:t>%</m:t>
                      </m:r>
                    </m:oMath>
                  </m:oMathPara>
                </a14:m>
                <a:endParaRPr lang="en-US" dirty="0">
                  <a:solidFill>
                    <a:srgbClr val="FF0000"/>
                  </a:solidFill>
                </a:endParaRPr>
              </a:p>
            </p:txBody>
          </p:sp>
        </mc:Choice>
        <mc:Fallback xmlns="">
          <p:sp>
            <p:nvSpPr>
              <p:cNvPr id="64" name="矩形 63"/>
              <p:cNvSpPr>
                <a:spLocks noRot="1" noChangeAspect="1" noMove="1" noResize="1" noEditPoints="1" noAdjustHandles="1" noChangeArrowheads="1" noChangeShapeType="1" noTextEdit="1"/>
              </p:cNvSpPr>
              <p:nvPr/>
            </p:nvSpPr>
            <p:spPr>
              <a:xfrm>
                <a:off x="91155" y="6403180"/>
                <a:ext cx="1949252" cy="390748"/>
              </a:xfrm>
              <a:prstGeom prst="rect">
                <a:avLst/>
              </a:prstGeom>
              <a:blipFill>
                <a:blip r:embed="rId7"/>
                <a:stretch>
                  <a:fillRect b="-468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3"/>
              <p:cNvSpPr/>
              <p:nvPr/>
            </p:nvSpPr>
            <p:spPr>
              <a:xfrm>
                <a:off x="2233504" y="6067341"/>
                <a:ext cx="2245038"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prstClr val="black"/>
                              </a:solidFill>
                              <a:latin typeface="Cambria Math" panose="02040503050406030204" pitchFamily="18" charset="0"/>
                            </a:rPr>
                          </m:ctrlPr>
                        </m:fPr>
                        <m:num>
                          <m:sSub>
                            <m:sSubPr>
                              <m:ctrlPr>
                                <a:rPr lang="en-US" sz="1900" i="1">
                                  <a:solidFill>
                                    <a:prstClr val="black"/>
                                  </a:solidFill>
                                  <a:latin typeface="Cambria Math" panose="02040503050406030204" pitchFamily="18" charset="0"/>
                                </a:rPr>
                              </m:ctrlPr>
                            </m:sSubPr>
                            <m:e>
                              <m:r>
                                <a:rPr lang="en-US" sz="1900" i="1">
                                  <a:solidFill>
                                    <a:prstClr val="black"/>
                                  </a:solidFill>
                                  <a:latin typeface="Cambria Math" panose="02040503050406030204" pitchFamily="18" charset="0"/>
                                </a:rPr>
                                <m:t>𝛤</m:t>
                              </m:r>
                            </m:e>
                            <m:sub>
                              <m:r>
                                <a:rPr lang="en-US" sz="1900" i="1">
                                  <a:solidFill>
                                    <a:prstClr val="black"/>
                                  </a:solidFill>
                                  <a:latin typeface="Cambria Math" panose="02040503050406030204" pitchFamily="18" charset="0"/>
                                </a:rPr>
                                <m:t>𝛾</m:t>
                              </m:r>
                            </m:sub>
                          </m:sSub>
                        </m:num>
                        <m:den>
                          <m:sSub>
                            <m:sSubPr>
                              <m:ctrlPr>
                                <a:rPr lang="en-US" sz="1900" i="1">
                                  <a:solidFill>
                                    <a:prstClr val="black"/>
                                  </a:solidFill>
                                  <a:latin typeface="Cambria Math" panose="02040503050406030204" pitchFamily="18" charset="0"/>
                                </a:rPr>
                              </m:ctrlPr>
                            </m:sSubPr>
                            <m:e>
                              <m:r>
                                <a:rPr lang="en-US" sz="1900" i="1">
                                  <a:solidFill>
                                    <a:prstClr val="black"/>
                                  </a:solidFill>
                                  <a:latin typeface="Cambria Math" panose="02040503050406030204" pitchFamily="18" charset="0"/>
                                </a:rPr>
                                <m:t>𝛤</m:t>
                              </m:r>
                            </m:e>
                            <m:sub>
                              <m:r>
                                <a:rPr lang="en-US" sz="1900" i="1">
                                  <a:solidFill>
                                    <a:prstClr val="black"/>
                                  </a:solidFill>
                                  <a:latin typeface="Cambria Math" panose="02040503050406030204" pitchFamily="18" charset="0"/>
                                </a:rPr>
                                <m:t>𝑝</m:t>
                              </m:r>
                            </m:sub>
                          </m:sSub>
                        </m:den>
                      </m:f>
                      <m:r>
                        <a:rPr lang="en-US" altLang="zh-CN" sz="1900" i="1" smtClean="0">
                          <a:solidFill>
                            <a:prstClr val="black"/>
                          </a:solidFill>
                          <a:latin typeface="Cambria Math" panose="02040503050406030204" pitchFamily="18" charset="0"/>
                        </a:rPr>
                        <m:t>=</m:t>
                      </m:r>
                      <m:r>
                        <a:rPr lang="en-US" altLang="zh-CN" sz="1900" b="0" i="0" smtClean="0">
                          <a:solidFill>
                            <a:prstClr val="black"/>
                          </a:solidFill>
                          <a:latin typeface="Cambria Math" panose="02040503050406030204" pitchFamily="18" charset="0"/>
                        </a:rPr>
                        <m:t>0.0</m:t>
                      </m:r>
                      <m:r>
                        <a:rPr lang="en-US" altLang="zh-CN" sz="1900" b="0" i="1" smtClean="0">
                          <a:solidFill>
                            <a:prstClr val="black"/>
                          </a:solidFill>
                          <a:latin typeface="Cambria Math" panose="02040503050406030204" pitchFamily="18" charset="0"/>
                        </a:rPr>
                        <m:t>21</m:t>
                      </m:r>
                      <m:r>
                        <a:rPr lang="en-US" altLang="zh-CN" sz="1900" b="0" i="1" smtClean="0">
                          <a:solidFill>
                            <a:prstClr val="black"/>
                          </a:solidFill>
                          <a:latin typeface="Cambria Math" panose="02040503050406030204" pitchFamily="18" charset="0"/>
                          <a:ea typeface="Cambria Math" panose="02040503050406030204" pitchFamily="18" charset="0"/>
                        </a:rPr>
                        <m:t>±0.006</m:t>
                      </m:r>
                    </m:oMath>
                  </m:oMathPara>
                </a14:m>
                <a:endParaRPr lang="en-US" sz="1900" dirty="0"/>
              </a:p>
            </p:txBody>
          </p:sp>
        </mc:Choice>
        <mc:Fallback xmlns="">
          <p:sp>
            <p:nvSpPr>
              <p:cNvPr id="4" name="矩形 3"/>
              <p:cNvSpPr>
                <a:spLocks noRot="1" noChangeAspect="1" noMove="1" noResize="1" noEditPoints="1" noAdjustHandles="1" noChangeArrowheads="1" noChangeShapeType="1" noTextEdit="1"/>
              </p:cNvSpPr>
              <p:nvPr/>
            </p:nvSpPr>
            <p:spPr>
              <a:xfrm>
                <a:off x="2233504" y="6067341"/>
                <a:ext cx="2245038" cy="729495"/>
              </a:xfrm>
              <a:prstGeom prst="rect">
                <a:avLst/>
              </a:prstGeom>
              <a:blipFill>
                <a:blip r:embed="rId8"/>
                <a:stretch>
                  <a:fillRect/>
                </a:stretch>
              </a:blipFill>
            </p:spPr>
            <p:txBody>
              <a:bodyPr/>
              <a:lstStyle/>
              <a:p>
                <a:r>
                  <a:rPr lang="zh-CN" altLang="en-US">
                    <a:noFill/>
                  </a:rPr>
                  <a:t> </a:t>
                </a:r>
              </a:p>
            </p:txBody>
          </p:sp>
        </mc:Fallback>
      </mc:AlternateContent>
      <p:cxnSp>
        <p:nvCxnSpPr>
          <p:cNvPr id="80" name="直接箭头连接符 79"/>
          <p:cNvCxnSpPr/>
          <p:nvPr/>
        </p:nvCxnSpPr>
        <p:spPr>
          <a:xfrm flipH="1">
            <a:off x="6623409" y="138469"/>
            <a:ext cx="641749" cy="271183"/>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57067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p:nvPr/>
        </p:nvSpPr>
        <p:spPr>
          <a:xfrm>
            <a:off x="82759" y="67235"/>
            <a:ext cx="8967112" cy="7078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t>For a narrow isolated resonance, the resonance strength can be calculated using the well-known relation</a:t>
            </a:r>
          </a:p>
        </p:txBody>
      </p:sp>
      <mc:AlternateContent xmlns:mc="http://schemas.openxmlformats.org/markup-compatibility/2006" xmlns:a14="http://schemas.microsoft.com/office/drawing/2010/main">
        <mc:Choice Requires="a14">
          <p:sp>
            <p:nvSpPr>
              <p:cNvPr id="3" name="矩形 2"/>
              <p:cNvSpPr/>
              <p:nvPr/>
            </p:nvSpPr>
            <p:spPr>
              <a:xfrm>
                <a:off x="167475" y="863085"/>
                <a:ext cx="6930537" cy="353481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57200" fontAlgn="base">
                  <a:spcBef>
                    <a:spcPct val="0"/>
                  </a:spcBef>
                  <a:spcAft>
                    <a:spcPct val="0"/>
                  </a:spcAft>
                </a:pPr>
                <a14:m>
                  <m:oMathPara xmlns:m="http://schemas.openxmlformats.org/officeDocument/2006/math">
                    <m:oMathParaPr>
                      <m:jc m:val="left"/>
                    </m:oMathParaPr>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𝑟</m:t>
                              </m:r>
                            </m:sub>
                          </m:sSub>
                          <m:r>
                            <a:rPr lang="en-US">
                              <a:solidFill>
                                <a:prstClr val="black"/>
                              </a:solidFill>
                              <a:latin typeface="Cambria Math" panose="02040503050406030204" pitchFamily="18" charset="0"/>
                            </a:rPr>
                            <m:t>+1</m:t>
                          </m:r>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den>
                      </m:f>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den>
                      </m:f>
                    </m:oMath>
                  </m:oMathPara>
                </a14:m>
                <a:endParaRPr lang="en-US" i="1" dirty="0">
                  <a:solidFill>
                    <a:prstClr val="black"/>
                  </a:solidFill>
                  <a:latin typeface="Cambria Math" panose="02040503050406030204" pitchFamily="18" charset="0"/>
                </a:endParaRPr>
              </a:p>
              <a:p>
                <a:pPr algn="r" defTabSz="457200" fontAlgn="base">
                  <a:spcBef>
                    <a:spcPct val="0"/>
                  </a:spcBef>
                  <a:spcAft>
                    <a:spcPct val="0"/>
                  </a:spcAft>
                </a:pPr>
                <a14:m>
                  <m:oMathPara xmlns:m="http://schemas.openxmlformats.org/officeDocument/2006/math">
                    <m:oMathParaPr>
                      <m:jc m:val="left"/>
                    </m:oMathParaPr>
                    <m:oMath xmlns:m="http://schemas.openxmlformats.org/officeDocument/2006/math">
                      <m:r>
                        <a:rPr lang="en-US" b="0" i="1" smtClean="0">
                          <a:solidFill>
                            <a:prstClr val="black"/>
                          </a:solidFill>
                          <a:latin typeface="Cambria Math" panose="02040503050406030204" pitchFamily="18" charset="0"/>
                        </a:rPr>
                        <m:t>      </m:t>
                      </m:r>
                      <m:r>
                        <a:rPr lang="en-US" i="1">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𝑟</m:t>
                              </m:r>
                            </m:sub>
                          </m:sSub>
                          <m:r>
                            <a:rPr lang="en-US">
                              <a:solidFill>
                                <a:prstClr val="black"/>
                              </a:solidFill>
                              <a:latin typeface="Cambria Math" panose="02040503050406030204" pitchFamily="18" charset="0"/>
                            </a:rPr>
                            <m:t>+1</m:t>
                          </m:r>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den>
                      </m:f>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rPr>
                            <m:t>𝑝</m:t>
                          </m:r>
                        </m:sub>
                      </m:sSub>
                      <m:d>
                        <m:dPr>
                          <m:ctrlPr>
                            <a:rPr lang="en-US" i="1">
                              <a:solidFill>
                                <a:prstClr val="black"/>
                              </a:solidFill>
                              <a:latin typeface="Cambria Math" panose="02040503050406030204" pitchFamily="18" charset="0"/>
                            </a:rPr>
                          </m:ctrlPr>
                        </m:dPr>
                        <m:e>
                          <m:r>
                            <a:rPr lang="en-US" i="1">
                              <a:solidFill>
                                <a:prstClr val="black"/>
                              </a:solidFill>
                              <a:latin typeface="Cambria Math" panose="02040503050406030204" pitchFamily="18" charset="0"/>
                            </a:rPr>
                            <m:t>1−</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rPr>
                                <m:t>𝑝</m:t>
                              </m:r>
                            </m:sub>
                          </m:sSub>
                        </m:e>
                      </m:d>
                      <m:f>
                        <m:fPr>
                          <m:ctrlPr>
                            <a:rPr lang="en-US" i="1">
                              <a:solidFill>
                                <a:prstClr val="black"/>
                              </a:solidFill>
                              <a:latin typeface="Cambria Math" panose="02040503050406030204" pitchFamily="18" charset="0"/>
                            </a:rPr>
                          </m:ctrlPr>
                        </m:fPr>
                        <m:num>
                          <m:r>
                            <a:rPr lang="en-US" i="1">
                              <a:solidFill>
                                <a:prstClr val="black"/>
                              </a:solidFill>
                              <a:latin typeface="Cambria Math" panose="02040503050406030204" pitchFamily="18" charset="0"/>
                            </a:rPr>
                            <m:t>ℏ</m:t>
                          </m:r>
                        </m:num>
                        <m:den>
                          <m:r>
                            <a:rPr lang="en-US" i="1">
                              <a:solidFill>
                                <a:prstClr val="black"/>
                              </a:solidFill>
                              <a:latin typeface="Cambria Math" panose="02040503050406030204" pitchFamily="18" charset="0"/>
                            </a:rPr>
                            <m:t>𝜏</m:t>
                          </m:r>
                        </m:den>
                      </m:f>
                    </m:oMath>
                  </m:oMathPara>
                </a14:m>
                <a:endParaRPr lang="en-US" dirty="0">
                  <a:solidFill>
                    <a:prstClr val="black"/>
                  </a:solidFill>
                  <a:ea typeface="ヒラギノ角ゴ Pro W3"/>
                </a:endParaRPr>
              </a:p>
              <a:p>
                <a:pPr algn="r" defTabSz="457200" fontAlgn="base">
                  <a:spcBef>
                    <a:spcPct val="0"/>
                  </a:spcBef>
                  <a:spcAft>
                    <a:spcPct val="0"/>
                  </a:spcAft>
                </a:pPr>
                <a14:m>
                  <m:oMathPara xmlns:m="http://schemas.openxmlformats.org/officeDocument/2006/math">
                    <m:oMathParaPr>
                      <m:jc m:val="left"/>
                    </m:oMathParaPr>
                    <m:oMath xmlns:m="http://schemas.openxmlformats.org/officeDocument/2006/math">
                      <m:r>
                        <a:rPr lang="en-US" b="0" i="1" smtClean="0">
                          <a:solidFill>
                            <a:prstClr val="black"/>
                          </a:solidFill>
                          <a:latin typeface="Cambria Math" panose="02040503050406030204" pitchFamily="18" charset="0"/>
                        </a:rPr>
                        <m:t>      </m:t>
                      </m:r>
                      <m:r>
                        <a:rPr lang="en-US" i="1">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𝑟</m:t>
                              </m:r>
                            </m:sub>
                          </m:sSub>
                          <m:r>
                            <a:rPr lang="en-US">
                              <a:solidFill>
                                <a:prstClr val="black"/>
                              </a:solidFill>
                              <a:latin typeface="Cambria Math" panose="02040503050406030204" pitchFamily="18" charset="0"/>
                            </a:rPr>
                            <m:t>+1</m:t>
                          </m:r>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den>
                      </m:f>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rPr>
                            <m:t>𝑝</m:t>
                          </m:r>
                        </m:sub>
                      </m:sSub>
                      <m:d>
                        <m:dPr>
                          <m:ctrlPr>
                            <a:rPr lang="en-US" i="1">
                              <a:solidFill>
                                <a:prstClr val="black"/>
                              </a:solidFill>
                              <a:latin typeface="Cambria Math" panose="02040503050406030204" pitchFamily="18" charset="0"/>
                            </a:rPr>
                          </m:ctrlPr>
                        </m:dPr>
                        <m:e>
                          <m:r>
                            <a:rPr lang="en-US" i="1">
                              <a:solidFill>
                                <a:prstClr val="black"/>
                              </a:solidFill>
                              <a:latin typeface="Cambria Math" panose="02040503050406030204" pitchFamily="18" charset="0"/>
                            </a:rPr>
                            <m:t>1−</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rPr>
                                <m:t>𝑝</m:t>
                              </m:r>
                            </m:sub>
                          </m:sSub>
                        </m:e>
                      </m:d>
                      <m:r>
                        <a:rPr lang="el-GR" i="1" smtClean="0">
                          <a:solidFill>
                            <a:prstClr val="black"/>
                          </a:solidFill>
                          <a:latin typeface="Cambria Math" panose="02040503050406030204" pitchFamily="18" charset="0"/>
                          <a:ea typeface="Cambria Math" panose="02040503050406030204" pitchFamily="18" charset="0"/>
                        </a:rPr>
                        <m:t>𝛤</m:t>
                      </m:r>
                    </m:oMath>
                  </m:oMathPara>
                </a14:m>
                <a:endParaRPr lang="en-US" i="1" dirty="0">
                  <a:solidFill>
                    <a:prstClr val="black"/>
                  </a:solidFill>
                  <a:ea typeface="ヒラギノ角ゴ Pro W3"/>
                </a:endParaRPr>
              </a:p>
              <a:p>
                <a:pPr algn="r" defTabSz="457200" fontAlgn="base">
                  <a:spcBef>
                    <a:spcPct val="0"/>
                  </a:spcBef>
                  <a:spcAft>
                    <a:spcPct val="0"/>
                  </a:spcAft>
                </a:pPr>
                <a14:m>
                  <m:oMathPara xmlns:m="http://schemas.openxmlformats.org/officeDocument/2006/math">
                    <m:oMathParaPr>
                      <m:jc m:val="left"/>
                    </m:oMathParaPr>
                    <m:oMath xmlns:m="http://schemas.openxmlformats.org/officeDocument/2006/math">
                      <m:r>
                        <a:rPr lang="en-US" b="0" i="1" smtClean="0">
                          <a:solidFill>
                            <a:prstClr val="black"/>
                          </a:solidFill>
                          <a:latin typeface="Cambria Math" panose="02040503050406030204" pitchFamily="18" charset="0"/>
                        </a:rPr>
                        <m:t>      </m:t>
                      </m:r>
                      <m:r>
                        <a:rPr lang="en-US" i="1">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𝑟</m:t>
                              </m:r>
                            </m:sub>
                          </m:sSub>
                          <m:r>
                            <a:rPr lang="en-US">
                              <a:solidFill>
                                <a:prstClr val="black"/>
                              </a:solidFill>
                              <a:latin typeface="Cambria Math" panose="02040503050406030204" pitchFamily="18" charset="0"/>
                            </a:rPr>
                            <m:t>+1</m:t>
                          </m:r>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den>
                      </m:f>
                      <m:d>
                        <m:dPr>
                          <m:ctrlPr>
                            <a:rPr lang="en-US" i="1">
                              <a:solidFill>
                                <a:prstClr val="black"/>
                              </a:solidFill>
                              <a:latin typeface="Cambria Math" panose="02040503050406030204" pitchFamily="18" charset="0"/>
                            </a:rPr>
                          </m:ctrlPr>
                        </m:dPr>
                        <m:e>
                          <m:r>
                            <a:rPr lang="en-US" i="1">
                              <a:solidFill>
                                <a:prstClr val="black"/>
                              </a:solidFill>
                              <a:latin typeface="Cambria Math" panose="02040503050406030204" pitchFamily="18" charset="0"/>
                            </a:rPr>
                            <m:t>1−</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smtClean="0">
                                  <a:solidFill>
                                    <a:prstClr val="black"/>
                                  </a:solidFill>
                                  <a:latin typeface="Cambria Math" panose="02040503050406030204" pitchFamily="18" charset="0"/>
                                  <a:ea typeface="Cambria Math" panose="02040503050406030204" pitchFamily="18" charset="0"/>
                                </a:rPr>
                                <m:t>𝛾</m:t>
                              </m:r>
                            </m:sub>
                          </m:sSub>
                        </m:e>
                      </m:d>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smtClean="0">
                              <a:solidFill>
                                <a:prstClr val="black"/>
                              </a:solidFill>
                              <a:latin typeface="Cambria Math" panose="02040503050406030204" pitchFamily="18" charset="0"/>
                              <a:ea typeface="Cambria Math" panose="02040503050406030204" pitchFamily="18" charset="0"/>
                            </a:rPr>
                            <m:t>𝛾</m:t>
                          </m:r>
                        </m:sub>
                      </m:sSub>
                      <m:r>
                        <a:rPr lang="el-GR" i="1">
                          <a:solidFill>
                            <a:prstClr val="black"/>
                          </a:solidFill>
                          <a:latin typeface="Cambria Math" panose="02040503050406030204" pitchFamily="18" charset="0"/>
                          <a:ea typeface="Cambria Math" panose="02040503050406030204" pitchFamily="18" charset="0"/>
                        </a:rPr>
                        <m:t>𝛤</m:t>
                      </m:r>
                    </m:oMath>
                  </m:oMathPara>
                </a14:m>
                <a:endParaRPr lang="en-US" i="1" dirty="0">
                  <a:solidFill>
                    <a:prstClr val="black"/>
                  </a:solidFill>
                  <a:ea typeface="ヒラギノ角ゴ Pro W3"/>
                </a:endParaRPr>
              </a:p>
              <a:p>
                <a:pPr defTabSz="457200" fontAlgn="base">
                  <a:spcBef>
                    <a:spcPct val="0"/>
                  </a:spcBef>
                  <a:spcAft>
                    <a:spcPct val="0"/>
                  </a:spcAft>
                </a:pPr>
                <a:endParaRPr lang="en-US" i="1" dirty="0">
                  <a:solidFill>
                    <a:prstClr val="black"/>
                  </a:solidFill>
                  <a:ea typeface="ヒラギノ角ゴ Pro W3"/>
                </a:endParaRPr>
              </a:p>
              <a:p>
                <a:pPr defTabSz="457200" fontAlgn="base">
                  <a:spcBef>
                    <a:spcPct val="0"/>
                  </a:spcBef>
                  <a:spcAft>
                    <a:spcPct val="0"/>
                  </a:spcAft>
                </a:pPr>
                <a14:m>
                  <m:oMathPara xmlns:m="http://schemas.openxmlformats.org/officeDocument/2006/math">
                    <m:oMathParaPr>
                      <m:jc m:val="left"/>
                    </m:oMathParaPr>
                    <m:oMath xmlns:m="http://schemas.openxmlformats.org/officeDocument/2006/math">
                      <m:r>
                        <a:rPr lang="el-GR" i="1">
                          <a:solidFill>
                            <a:prstClr val="black"/>
                          </a:solidFill>
                          <a:latin typeface="Cambria Math" panose="02040503050406030204" pitchFamily="18" charset="0"/>
                          <a:ea typeface="Cambria Math" panose="02040503050406030204" pitchFamily="18" charset="0"/>
                        </a:rPr>
                        <m:t>𝛤</m:t>
                      </m:r>
                      <m:r>
                        <a:rPr lang="en-US" altLang="zh-CN" i="1" smtClean="0">
                          <a:solidFill>
                            <a:prstClr val="black"/>
                          </a:solidFill>
                          <a:latin typeface="Cambria Math" panose="02040503050406030204" pitchFamily="18" charset="0"/>
                          <a:ea typeface="Cambria Math" panose="02040503050406030204" pitchFamily="18" charset="0"/>
                        </a:rPr>
                        <m:t>=</m:t>
                      </m:r>
                      <m:f>
                        <m:fPr>
                          <m:ctrlPr>
                            <a:rPr lang="en-US" i="1">
                              <a:solidFill>
                                <a:prstClr val="black"/>
                              </a:solidFill>
                              <a:latin typeface="Cambria Math" panose="02040503050406030204" pitchFamily="18" charset="0"/>
                            </a:rPr>
                          </m:ctrlPr>
                        </m:fPr>
                        <m:num>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smtClean="0">
                                      <a:solidFill>
                                        <a:prstClr val="black"/>
                                      </a:solidFill>
                                      <a:latin typeface="Cambria Math" panose="02040503050406030204" pitchFamily="18" charset="0"/>
                                      <a:ea typeface="Cambria Math" panose="02040503050406030204" pitchFamily="18" charset="0"/>
                                    </a:rPr>
                                    <m:t>𝛾</m:t>
                                  </m:r>
                                </m:sub>
                              </m:sSub>
                              <m:r>
                                <a:rPr lang="en-US">
                                  <a:solidFill>
                                    <a:prstClr val="black"/>
                                  </a:solidFill>
                                  <a:latin typeface="Cambria Math" panose="02040503050406030204" pitchFamily="18" charset="0"/>
                                </a:rPr>
                                <m:t>+1</m:t>
                              </m:r>
                            </m:e>
                          </m:d>
                        </m:den>
                      </m:f>
                      <m:f>
                        <m:fPr>
                          <m:ctrlPr>
                            <a:rPr lang="en-US" i="1">
                              <a:solidFill>
                                <a:prstClr val="black"/>
                              </a:solidFill>
                              <a:latin typeface="Cambria Math" panose="02040503050406030204" pitchFamily="18" charset="0"/>
                            </a:rPr>
                          </m:ctrlPr>
                        </m:fPr>
                        <m:num>
                          <m:r>
                            <a:rPr lang="en-US" i="1">
                              <a:solidFill>
                                <a:prstClr val="black"/>
                              </a:solidFill>
                              <a:latin typeface="Cambria Math" panose="02040503050406030204" pitchFamily="18" charset="0"/>
                            </a:rPr>
                            <m:t>𝜔𝛾</m:t>
                          </m:r>
                        </m:num>
                        <m:den>
                          <m:d>
                            <m:dPr>
                              <m:ctrlPr>
                                <a:rPr lang="en-US" i="1">
                                  <a:solidFill>
                                    <a:prstClr val="black"/>
                                  </a:solidFill>
                                  <a:latin typeface="Cambria Math" panose="02040503050406030204" pitchFamily="18" charset="0"/>
                                </a:rPr>
                              </m:ctrlPr>
                            </m:dPr>
                            <m:e>
                              <m:r>
                                <a:rPr lang="en-US" i="1">
                                  <a:solidFill>
                                    <a:prstClr val="black"/>
                                  </a:solidFill>
                                  <a:latin typeface="Cambria Math" panose="02040503050406030204" pitchFamily="18" charset="0"/>
                                </a:rPr>
                                <m:t>1−</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ea typeface="Cambria Math" panose="02040503050406030204" pitchFamily="18" charset="0"/>
                                    </a:rPr>
                                    <m:t>𝛾</m:t>
                                  </m:r>
                                </m:sub>
                              </m:sSub>
                            </m:e>
                          </m:d>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ea typeface="Cambria Math" panose="02040503050406030204" pitchFamily="18" charset="0"/>
                                </a:rPr>
                                <m:t>𝛾</m:t>
                              </m:r>
                            </m:sub>
                          </m:sSub>
                        </m:den>
                      </m:f>
                      <m:r>
                        <a:rPr lang="en-US" b="0" i="1" smtClean="0">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ea typeface="Cambria Math" panose="02040503050406030204" pitchFamily="18" charset="0"/>
                                    </a:rPr>
                                    <m:t>𝛾</m:t>
                                  </m:r>
                                </m:sub>
                              </m:sSub>
                              <m:r>
                                <a:rPr lang="en-US">
                                  <a:solidFill>
                                    <a:prstClr val="black"/>
                                  </a:solidFill>
                                  <a:latin typeface="Cambria Math" panose="02040503050406030204" pitchFamily="18" charset="0"/>
                                </a:rPr>
                                <m:t>+1</m:t>
                              </m:r>
                            </m:e>
                          </m:d>
                        </m:den>
                      </m:f>
                      <m:f>
                        <m:fPr>
                          <m:ctrlPr>
                            <a:rPr lang="en-US" i="1">
                              <a:solidFill>
                                <a:prstClr val="black"/>
                              </a:solidFill>
                              <a:latin typeface="Cambria Math" panose="02040503050406030204" pitchFamily="18" charset="0"/>
                            </a:rPr>
                          </m:ctrlPr>
                        </m:fPr>
                        <m:num>
                          <m:r>
                            <a:rPr lang="en-US" i="1">
                              <a:solidFill>
                                <a:prstClr val="black"/>
                              </a:solidFill>
                              <a:latin typeface="Cambria Math" panose="02040503050406030204" pitchFamily="18" charset="0"/>
                            </a:rPr>
                            <m:t>𝜔𝛾</m:t>
                          </m:r>
                        </m:num>
                        <m:den>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ea typeface="Cambria Math" panose="02040503050406030204" pitchFamily="18" charset="0"/>
                                </a:rPr>
                                <m:t>𝑝</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ea typeface="Cambria Math" panose="02040503050406030204" pitchFamily="18" charset="0"/>
                                </a:rPr>
                                <m:t>𝛾</m:t>
                              </m:r>
                            </m:sub>
                          </m:sSub>
                        </m:den>
                      </m:f>
                    </m:oMath>
                  </m:oMathPara>
                </a14:m>
                <a:endParaRPr lang="en-US" i="1" dirty="0">
                  <a:solidFill>
                    <a:prstClr val="black"/>
                  </a:solidFill>
                  <a:ea typeface="ヒラギノ角ゴ Pro W3"/>
                </a:endParaRPr>
              </a:p>
            </p:txBody>
          </p:sp>
        </mc:Choice>
        <mc:Fallback xmlns="">
          <p:sp>
            <p:nvSpPr>
              <p:cNvPr id="3" name="矩形 2"/>
              <p:cNvSpPr>
                <a:spLocks noRot="1" noChangeAspect="1" noMove="1" noResize="1" noEditPoints="1" noAdjustHandles="1" noChangeArrowheads="1" noChangeShapeType="1" noTextEdit="1"/>
              </p:cNvSpPr>
              <p:nvPr/>
            </p:nvSpPr>
            <p:spPr>
              <a:xfrm>
                <a:off x="167475" y="863085"/>
                <a:ext cx="6930537" cy="3534814"/>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文本框 7"/>
              <p:cNvSpPr txBox="1"/>
              <p:nvPr/>
            </p:nvSpPr>
            <p:spPr>
              <a:xfrm>
                <a:off x="167475" y="4757670"/>
                <a:ext cx="3585597" cy="172925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fontAlgn="base">
                  <a:spcBef>
                    <a:spcPct val="0"/>
                  </a:spcBef>
                  <a:spcAft>
                    <a:spcPct val="0"/>
                  </a:spcAft>
                </a:pPr>
                <a14:m>
                  <m:oMath xmlns:m="http://schemas.openxmlformats.org/officeDocument/2006/math">
                    <m:sSub>
                      <m:sSubPr>
                        <m:ctrlPr>
                          <a:rPr lang="en-US" altLang="zh-CN" sz="2000" i="1">
                            <a:solidFill>
                              <a:prstClr val="black"/>
                            </a:solidFill>
                            <a:latin typeface="Cambria Math" panose="02040503050406030204" pitchFamily="18" charset="0"/>
                          </a:rPr>
                        </m:ctrlPr>
                      </m:sSubPr>
                      <m:e>
                        <m:r>
                          <a:rPr lang="el-GR" altLang="zh-CN" sz="2000" i="1" smtClean="0">
                            <a:solidFill>
                              <a:prstClr val="black"/>
                            </a:solidFill>
                            <a:latin typeface="Cambria Math" panose="02040503050406030204" pitchFamily="18" charset="0"/>
                            <a:ea typeface="Cambria Math" panose="02040503050406030204" pitchFamily="18" charset="0"/>
                          </a:rPr>
                          <m:t>𝛤</m:t>
                        </m:r>
                      </m:e>
                      <m:sub>
                        <m:r>
                          <a:rPr lang="en-US" altLang="zh-CN" sz="2000" i="1">
                            <a:solidFill>
                              <a:prstClr val="black"/>
                            </a:solidFill>
                            <a:latin typeface="Cambria Math" panose="02040503050406030204" pitchFamily="18" charset="0"/>
                          </a:rPr>
                          <m:t>𝑝</m:t>
                        </m:r>
                      </m:sub>
                    </m:sSub>
                    <m:r>
                      <a:rPr lang="en-US" altLang="zh-CN" sz="2000" b="0" i="1" smtClean="0">
                        <a:solidFill>
                          <a:prstClr val="black"/>
                        </a:solidFill>
                        <a:latin typeface="Cambria Math" panose="02040503050406030204" pitchFamily="18" charset="0"/>
                      </a:rPr>
                      <m:t>: </m:t>
                    </m:r>
                  </m:oMath>
                </a14:m>
                <a:r>
                  <a:rPr lang="en-US" altLang="zh-CN" sz="2000" dirty="0">
                    <a:solidFill>
                      <a:srgbClr val="000000"/>
                    </a:solidFill>
                    <a:latin typeface="+mj-lt"/>
                    <a:cs typeface="Times New Roman" panose="02020603050405020304" pitchFamily="18" charset="0"/>
                  </a:rPr>
                  <a:t>Proton partial width</a:t>
                </a:r>
              </a:p>
              <a:p>
                <a:pPr defTabSz="457200" fontAlgn="base">
                  <a:spcBef>
                    <a:spcPct val="0"/>
                  </a:spcBef>
                  <a:spcAft>
                    <a:spcPct val="0"/>
                  </a:spcAft>
                </a:pPr>
                <a14:m>
                  <m:oMath xmlns:m="http://schemas.openxmlformats.org/officeDocument/2006/math">
                    <m:sSub>
                      <m:sSubPr>
                        <m:ctrlPr>
                          <a:rPr lang="en-US" altLang="zh-CN" sz="2000" i="1">
                            <a:solidFill>
                              <a:prstClr val="black"/>
                            </a:solidFill>
                            <a:latin typeface="Cambria Math" panose="02040503050406030204" pitchFamily="18" charset="0"/>
                          </a:rPr>
                        </m:ctrlPr>
                      </m:sSubPr>
                      <m:e>
                        <m:r>
                          <a:rPr lang="el-GR" altLang="zh-CN" sz="2000" i="1">
                            <a:solidFill>
                              <a:prstClr val="black"/>
                            </a:solidFill>
                            <a:latin typeface="Cambria Math" panose="02040503050406030204" pitchFamily="18" charset="0"/>
                            <a:ea typeface="Cambria Math" panose="02040503050406030204" pitchFamily="18" charset="0"/>
                          </a:rPr>
                          <m:t>𝛤</m:t>
                        </m:r>
                      </m:e>
                      <m:sub>
                        <m:r>
                          <a:rPr lang="zh-CN" altLang="en-US" sz="2000" i="1" smtClean="0">
                            <a:solidFill>
                              <a:prstClr val="black"/>
                            </a:solidFill>
                            <a:latin typeface="Cambria Math" panose="02040503050406030204" pitchFamily="18" charset="0"/>
                          </a:rPr>
                          <m:t>𝛾</m:t>
                        </m:r>
                      </m:sub>
                    </m:sSub>
                    <m:r>
                      <a:rPr lang="en-US" altLang="zh-CN" sz="2000" i="1">
                        <a:solidFill>
                          <a:prstClr val="black"/>
                        </a:solidFill>
                        <a:latin typeface="Cambria Math" panose="02040503050406030204" pitchFamily="18" charset="0"/>
                      </a:rPr>
                      <m:t>: </m:t>
                    </m:r>
                  </m:oMath>
                </a14:m>
                <a:r>
                  <a:rPr lang="en-US" altLang="zh-CN" sz="2000" i="1" dirty="0">
                    <a:solidFill>
                      <a:srgbClr val="000000"/>
                    </a:solidFill>
                    <a:latin typeface="+mj-lt"/>
                    <a:cs typeface="Times New Roman" panose="02020603050405020304" pitchFamily="18" charset="0"/>
                  </a:rPr>
                  <a:t>γ</a:t>
                </a:r>
                <a:r>
                  <a:rPr lang="en-US" altLang="zh-CN" sz="2000" dirty="0">
                    <a:solidFill>
                      <a:srgbClr val="000000"/>
                    </a:solidFill>
                    <a:latin typeface="+mj-lt"/>
                    <a:cs typeface="Times New Roman" panose="02020603050405020304" pitchFamily="18" charset="0"/>
                  </a:rPr>
                  <a:t>-ray partial</a:t>
                </a:r>
                <a:r>
                  <a:rPr lang="en-US" altLang="zh-CN" sz="2000" i="1" dirty="0">
                    <a:solidFill>
                      <a:srgbClr val="000000"/>
                    </a:solidFill>
                    <a:latin typeface="+mj-lt"/>
                    <a:cs typeface="Times New Roman" panose="02020603050405020304" pitchFamily="18" charset="0"/>
                  </a:rPr>
                  <a:t> </a:t>
                </a:r>
                <a:r>
                  <a:rPr lang="en-US" altLang="zh-CN" sz="2000" dirty="0">
                    <a:solidFill>
                      <a:srgbClr val="000000"/>
                    </a:solidFill>
                    <a:latin typeface="+mj-lt"/>
                    <a:cs typeface="Times New Roman" panose="02020603050405020304" pitchFamily="18" charset="0"/>
                  </a:rPr>
                  <a:t>width</a:t>
                </a:r>
                <a:endParaRPr lang="en-US" sz="2000" dirty="0">
                  <a:solidFill>
                    <a:prstClr val="black"/>
                  </a:solidFill>
                  <a:latin typeface="+mj-lt"/>
                  <a:ea typeface="ヒラギノ角ゴ Pro W3"/>
                </a:endParaRPr>
              </a:p>
              <a:p>
                <a:pPr defTabSz="457200" fontAlgn="base">
                  <a:spcBef>
                    <a:spcPct val="0"/>
                  </a:spcBef>
                  <a:spcAft>
                    <a:spcPct val="0"/>
                  </a:spcAft>
                </a:pPr>
                <a14:m>
                  <m:oMath xmlns:m="http://schemas.openxmlformats.org/officeDocument/2006/math">
                    <m:sSub>
                      <m:sSubPr>
                        <m:ctrlPr>
                          <a:rPr lang="en-US" sz="2000" i="1" smtClean="0">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𝐵</m:t>
                        </m:r>
                      </m:e>
                      <m:sub>
                        <m:r>
                          <a:rPr lang="en-US" sz="2000" i="1">
                            <a:solidFill>
                              <a:prstClr val="black"/>
                            </a:solidFill>
                            <a:latin typeface="Cambria Math" panose="02040503050406030204" pitchFamily="18" charset="0"/>
                          </a:rPr>
                          <m:t>𝑝</m:t>
                        </m:r>
                      </m:sub>
                    </m:sSub>
                  </m:oMath>
                </a14:m>
                <a:r>
                  <a:rPr lang="en-US" sz="2000" dirty="0">
                    <a:solidFill>
                      <a:prstClr val="black"/>
                    </a:solidFill>
                    <a:latin typeface="+mj-lt"/>
                    <a:ea typeface="ヒラギノ角ゴ Pro W3"/>
                  </a:rPr>
                  <a:t>: Proton branching ratio</a:t>
                </a:r>
              </a:p>
              <a:p>
                <a:pPr defTabSz="457200" fontAlgn="base">
                  <a:spcBef>
                    <a:spcPct val="0"/>
                  </a:spcBef>
                  <a:spcAft>
                    <a:spcPct val="0"/>
                  </a:spcAft>
                </a:pPr>
                <a14:m>
                  <m:oMath xmlns:m="http://schemas.openxmlformats.org/officeDocument/2006/math">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𝐵</m:t>
                        </m:r>
                      </m:e>
                      <m:sub>
                        <m:r>
                          <a:rPr lang="en-US" altLang="zh-CN" sz="2000" i="1">
                            <a:solidFill>
                              <a:prstClr val="black"/>
                            </a:solidFill>
                            <a:latin typeface="Cambria Math" panose="02040503050406030204" pitchFamily="18" charset="0"/>
                          </a:rPr>
                          <m:t>𝛾</m:t>
                        </m:r>
                      </m:sub>
                    </m:sSub>
                  </m:oMath>
                </a14:m>
                <a:r>
                  <a:rPr lang="en-US" sz="2000" dirty="0">
                    <a:solidFill>
                      <a:prstClr val="black"/>
                    </a:solidFill>
                    <a:latin typeface="+mj-lt"/>
                    <a:ea typeface="ヒラギノ角ゴ Pro W3"/>
                  </a:rPr>
                  <a:t>: </a:t>
                </a:r>
                <a:r>
                  <a:rPr lang="en-US" altLang="zh-CN" sz="2000" i="1" dirty="0">
                    <a:solidFill>
                      <a:prstClr val="black"/>
                    </a:solidFill>
                    <a:latin typeface="+mj-lt"/>
                    <a:ea typeface="ヒラギノ角ゴ Pro W3"/>
                  </a:rPr>
                  <a:t>γ</a:t>
                </a:r>
                <a:r>
                  <a:rPr lang="en-US" altLang="zh-CN" sz="2000" dirty="0">
                    <a:solidFill>
                      <a:prstClr val="black"/>
                    </a:solidFill>
                    <a:latin typeface="+mj-lt"/>
                    <a:ea typeface="ヒラギノ角ゴ Pro W3"/>
                  </a:rPr>
                  <a:t>-ray branching ratio</a:t>
                </a:r>
              </a:p>
              <a:p>
                <a:pPr defTabSz="457200" fontAlgn="base">
                  <a:spcBef>
                    <a:spcPct val="0"/>
                  </a:spcBef>
                  <a:spcAft>
                    <a:spcPct val="0"/>
                  </a:spcAft>
                </a:pPr>
                <a14:m>
                  <m:oMath xmlns:m="http://schemas.openxmlformats.org/officeDocument/2006/math">
                    <m:r>
                      <a:rPr lang="en-US" sz="2000" i="1">
                        <a:solidFill>
                          <a:prstClr val="black"/>
                        </a:solidFill>
                        <a:latin typeface="Cambria Math" panose="02040503050406030204" pitchFamily="18" charset="0"/>
                      </a:rPr>
                      <m:t>𝜏</m:t>
                    </m:r>
                  </m:oMath>
                </a14:m>
                <a:r>
                  <a:rPr lang="en-US" sz="2000" dirty="0">
                    <a:solidFill>
                      <a:prstClr val="black"/>
                    </a:solidFill>
                    <a:latin typeface="+mj-lt"/>
                    <a:ea typeface="ヒラギノ角ゴ Pro W3"/>
                  </a:rPr>
                  <a:t>: Lifetime of the </a:t>
                </a:r>
                <a:r>
                  <a:rPr lang="en-US" sz="2000" baseline="30000" dirty="0">
                    <a:solidFill>
                      <a:prstClr val="black"/>
                    </a:solidFill>
                    <a:latin typeface="+mj-lt"/>
                    <a:ea typeface="ヒラギノ角ゴ Pro W3"/>
                  </a:rPr>
                  <a:t>25</a:t>
                </a:r>
                <a:r>
                  <a:rPr lang="en-US" altLang="zh-CN" sz="2000" dirty="0">
                    <a:solidFill>
                      <a:prstClr val="black"/>
                    </a:solidFill>
                    <a:latin typeface="+mj-lt"/>
                    <a:ea typeface="ヒラギノ角ゴ Pro W3"/>
                  </a:rPr>
                  <a:t>Al</a:t>
                </a:r>
                <a:r>
                  <a:rPr lang="en-US" sz="2000" dirty="0">
                    <a:solidFill>
                      <a:prstClr val="black"/>
                    </a:solidFill>
                    <a:latin typeface="+mj-lt"/>
                    <a:ea typeface="ヒラギノ角ゴ Pro W3"/>
                  </a:rPr>
                  <a:t> resonances</a:t>
                </a:r>
              </a:p>
            </p:txBody>
          </p:sp>
        </mc:Choice>
        <mc:Fallback xmlns="">
          <p:sp>
            <p:nvSpPr>
              <p:cNvPr id="4" name="文本框 7"/>
              <p:cNvSpPr txBox="1">
                <a:spLocks noRot="1" noChangeAspect="1" noMove="1" noResize="1" noEditPoints="1" noAdjustHandles="1" noChangeArrowheads="1" noChangeShapeType="1" noTextEdit="1"/>
              </p:cNvSpPr>
              <p:nvPr/>
            </p:nvSpPr>
            <p:spPr>
              <a:xfrm>
                <a:off x="167475" y="4757670"/>
                <a:ext cx="3585597" cy="1729256"/>
              </a:xfrm>
              <a:prstGeom prst="rect">
                <a:avLst/>
              </a:prstGeom>
              <a:blipFill rotWithShape="0">
                <a:blip r:embed="rId3"/>
                <a:stretch>
                  <a:fillRect t="-1408" r="-1019" b="-5282"/>
                </a:stretch>
              </a:blipFill>
            </p:spPr>
            <p:txBody>
              <a:bodyPr/>
              <a:lstStyle/>
              <a:p>
                <a:r>
                  <a:rPr lang="en-US">
                    <a:noFill/>
                  </a:rPr>
                  <a:t> </a:t>
                </a:r>
              </a:p>
            </p:txBody>
          </p:sp>
        </mc:Fallback>
      </mc:AlternateContent>
    </p:spTree>
    <p:extLst>
      <p:ext uri="{BB962C8B-B14F-4D97-AF65-F5344CB8AC3E}">
        <p14:creationId xmlns:p14="http://schemas.microsoft.com/office/powerpoint/2010/main" val="229241186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0" y="2950942"/>
                <a:ext cx="4218206" cy="7177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𝑟</m:t>
                              </m:r>
                            </m:sub>
                          </m:sSub>
                          <m:r>
                            <a:rPr lang="en-US">
                              <a:solidFill>
                                <a:prstClr val="black"/>
                              </a:solidFill>
                              <a:latin typeface="Cambria Math" panose="02040503050406030204" pitchFamily="18" charset="0"/>
                            </a:rPr>
                            <m:t>+1</m:t>
                          </m:r>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den>
                      </m:f>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r>
                                <a:rPr lang="en-US" b="0" i="1" smtClean="0">
                                  <a:solidFill>
                                    <a:prstClr val="black"/>
                                  </a:solidFill>
                                  <a:latin typeface="Cambria Math" panose="02040503050406030204" pitchFamily="18" charset="0"/>
                                </a:rPr>
                                <m:t>0</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r>
                            <a:rPr lang="el-GR" i="1" smtClean="0">
                              <a:solidFill>
                                <a:prstClr val="black"/>
                              </a:solidFill>
                              <a:latin typeface="Cambria Math" panose="02040503050406030204" pitchFamily="18" charset="0"/>
                              <a:ea typeface="Cambria Math" panose="02040503050406030204" pitchFamily="18" charset="0"/>
                            </a:rPr>
                            <m:t>𝛤</m:t>
                          </m:r>
                        </m:den>
                      </m:f>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3</m:t>
                      </m:r>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r>
                                <a:rPr lang="en-US" i="1">
                                  <a:solidFill>
                                    <a:prstClr val="black"/>
                                  </a:solidFill>
                                  <a:latin typeface="Cambria Math" panose="02040503050406030204" pitchFamily="18" charset="0"/>
                                </a:rPr>
                                <m:t>0</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r>
                            <a:rPr lang="el-GR" i="1">
                              <a:solidFill>
                                <a:prstClr val="black"/>
                              </a:solidFill>
                              <a:latin typeface="Cambria Math" panose="02040503050406030204" pitchFamily="18" charset="0"/>
                              <a:ea typeface="Cambria Math" panose="02040503050406030204" pitchFamily="18" charset="0"/>
                            </a:rPr>
                            <m:t>𝛤</m:t>
                          </m:r>
                        </m:den>
                      </m:f>
                    </m:oMath>
                  </m:oMathPara>
                </a14:m>
                <a:endParaRPr lang="en-US" dirty="0">
                  <a:latin typeface="Times New Roman" panose="02020603050405020304" pitchFamily="18" charset="0"/>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0" y="2950942"/>
                <a:ext cx="4218206" cy="717761"/>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0" y="1665235"/>
                <a:ext cx="7058214" cy="1243930"/>
              </a:xfrm>
              <a:prstGeom prst="rect">
                <a:avLst/>
              </a:prstGeom>
            </p:spPr>
            <p:txBody>
              <a:bodyPr wrap="none">
                <a:spAutoFit/>
              </a:bodyPr>
              <a:lstStyle/>
              <a:p>
                <a14:m>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r>
                      <a:rPr lang="en-US" b="0" i="0" smtClean="0">
                        <a:solidFill>
                          <a:prstClr val="black"/>
                        </a:solidFill>
                        <a:latin typeface="Cambria Math" panose="02040503050406030204" pitchFamily="18" charset="0"/>
                      </a:rPr>
                      <m:t>0.25</m:t>
                    </m:r>
                    <m:r>
                      <a:rPr lang="en-US" b="0" i="1" smtClean="0">
                        <a:solidFill>
                          <a:prstClr val="black"/>
                        </a:solidFill>
                        <a:latin typeface="Cambria Math" panose="02040503050406030204" pitchFamily="18" charset="0"/>
                        <a:ea typeface="Cambria Math" panose="02040503050406030204" pitchFamily="18" charset="0"/>
                      </a:rPr>
                      <m:t>±0.06 </m:t>
                    </m:r>
                    <m:r>
                      <m:rPr>
                        <m:sty m:val="p"/>
                      </m:rPr>
                      <a:rPr lang="en-US" altLang="zh-CN" i="1">
                        <a:solidFill>
                          <a:prstClr val="black"/>
                        </a:solidFill>
                        <a:latin typeface="Cambria Math" panose="02040503050406030204" pitchFamily="18" charset="0"/>
                        <a:ea typeface="Cambria Math" panose="02040503050406030204" pitchFamily="18" charset="0"/>
                      </a:rPr>
                      <m:t>e</m:t>
                    </m:r>
                    <m:r>
                      <m:rPr>
                        <m:sty m:val="p"/>
                      </m:rPr>
                      <a:rPr lang="en-US" altLang="zh-CN" b="0" i="0" smtClean="0">
                        <a:solidFill>
                          <a:prstClr val="black"/>
                        </a:solidFill>
                        <a:latin typeface="Cambria Math" panose="02040503050406030204" pitchFamily="18" charset="0"/>
                        <a:ea typeface="Cambria Math" panose="02040503050406030204" pitchFamily="18" charset="0"/>
                      </a:rPr>
                      <m:t>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Rogers_CJP1977 </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m:t>
                    </m:r>
                    <m:r>
                      <a:rPr lang="en-US" altLang="zh-CN" b="0" i="1" smtClean="0">
                        <a:solidFill>
                          <a:prstClr val="black"/>
                        </a:solidFill>
                        <a:latin typeface="Cambria Math" panose="02040503050406030204" pitchFamily="18" charset="0"/>
                      </a:rPr>
                      <m:t>68</m:t>
                    </m:r>
                    <m:r>
                      <a:rPr lang="en-US" altLang="zh-CN" b="0" i="1" smtClean="0">
                        <a:solidFill>
                          <a:prstClr val="black"/>
                        </a:solidFill>
                        <a:latin typeface="Cambria Math" panose="02040503050406030204" pitchFamily="18" charset="0"/>
                        <a:ea typeface="Cambria Math" panose="02040503050406030204" pitchFamily="18" charset="0"/>
                      </a:rPr>
                      <m:t>±0.013</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Sextro_Thesis1973, Reeder_PR1966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zh-CN" altLang="el-GR" i="1" smtClean="0">
                            <a:solidFill>
                              <a:prstClr val="black"/>
                            </a:solidFill>
                            <a:latin typeface="Cambria Math" panose="02040503050406030204" pitchFamily="18" charset="0"/>
                            <a:ea typeface="Cambria Math" panose="02040503050406030204" pitchFamily="18" charset="0"/>
                          </a:rPr>
                          <m:t>𝛾</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0.50</m:t>
                    </m:r>
                    <m:r>
                      <a:rPr lang="en-US" altLang="zh-CN" i="1">
                        <a:solidFill>
                          <a:prstClr val="black"/>
                        </a:solidFill>
                        <a:latin typeface="Cambria Math" panose="02040503050406030204" pitchFamily="18" charset="0"/>
                        <a:ea typeface="Cambria Math" panose="02040503050406030204" pitchFamily="18" charset="0"/>
                      </a:rPr>
                      <m:t>±</m:t>
                    </m:r>
                    <m:r>
                      <a:rPr lang="en-US" altLang="zh-CN" b="0" i="1" smtClean="0">
                        <a:solidFill>
                          <a:prstClr val="black"/>
                        </a:solidFill>
                        <a:latin typeface="Cambria Math" panose="02040503050406030204" pitchFamily="18" charset="0"/>
                        <a:ea typeface="Cambria Math" panose="02040503050406030204" pitchFamily="18" charset="0"/>
                      </a:rPr>
                      <m:t>0.13</m:t>
                    </m:r>
                    <m:r>
                      <a:rPr lang="en-US" altLang="zh-CN" i="1">
                        <a:solidFill>
                          <a:prstClr val="black"/>
                        </a:solidFill>
                        <a:latin typeface="Cambria Math" panose="02040503050406030204" pitchFamily="18" charset="0"/>
                        <a:ea typeface="Cambria Math" panose="02040503050406030204" pitchFamily="18" charset="0"/>
                      </a:rPr>
                      <m:t>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Rogers_CJP1977 </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p:txBody>
          </p:sp>
        </mc:Choice>
        <mc:Fallback xmlns="">
          <p:sp>
            <p:nvSpPr>
              <p:cNvPr id="5" name="矩形 4"/>
              <p:cNvSpPr>
                <a:spLocks noRot="1" noChangeAspect="1" noMove="1" noResize="1" noEditPoints="1" noAdjustHandles="1" noChangeArrowheads="1" noChangeShapeType="1" noTextEdit="1"/>
              </p:cNvSpPr>
              <p:nvPr/>
            </p:nvSpPr>
            <p:spPr>
              <a:xfrm>
                <a:off x="0" y="1665235"/>
                <a:ext cx="7058214" cy="1243930"/>
              </a:xfrm>
              <a:prstGeom prst="rect">
                <a:avLst/>
              </a:prstGeom>
              <a:blipFill rotWithShape="0">
                <a:blip r:embed="rId3"/>
                <a:stretch>
                  <a:fillRect t="-2451" b="-490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0" y="0"/>
                <a:ext cx="7757866" cy="1264577"/>
              </a:xfrm>
              <a:prstGeom prst="rect">
                <a:avLst/>
              </a:prstGeom>
            </p:spPr>
            <p:txBody>
              <a:bodyPr wrap="square">
                <a:spAutoFit/>
              </a:bodyPr>
              <a:lstStyle/>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105</m:t>
                    </m:r>
                    <m:r>
                      <a:rPr lang="en-US" altLang="zh-CN" b="0" i="1" smtClean="0">
                        <a:solidFill>
                          <a:prstClr val="black"/>
                        </a:solidFill>
                        <a:latin typeface="Cambria Math" panose="02040503050406030204" pitchFamily="18" charset="0"/>
                        <a:ea typeface="Cambria Math" panose="02040503050406030204" pitchFamily="18" charset="0"/>
                      </a:rPr>
                      <m:t>±18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 </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b="0" i="1" smtClean="0">
                            <a:solidFill>
                              <a:prstClr val="black"/>
                            </a:solidFill>
                            <a:latin typeface="Cambria Math" panose="02040503050406030204" pitchFamily="18" charset="0"/>
                            <a:ea typeface="Cambria Math" panose="02040503050406030204" pitchFamily="18" charset="0"/>
                          </a:rPr>
                          <m:t>𝑝</m:t>
                        </m:r>
                        <m:r>
                          <a:rPr lang="en-US" altLang="zh-CN" b="0" i="1" smtClean="0">
                            <a:solidFill>
                              <a:prstClr val="black"/>
                            </a:solidFill>
                            <a:latin typeface="Cambria Math" panose="02040503050406030204" pitchFamily="18" charset="0"/>
                            <a:ea typeface="Cambria Math" panose="02040503050406030204" pitchFamily="18" charset="0"/>
                          </a:rPr>
                          <m:t>0</m:t>
                        </m:r>
                      </m:sub>
                    </m:sSub>
                    <m:r>
                      <a:rPr lang="en-US" altLang="zh-CN" b="0" i="1" smtClean="0">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0.17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Reeder_PR1966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18</m:t>
                    </m:r>
                    <m:r>
                      <a:rPr lang="en-US" altLang="zh-CN" i="1">
                        <a:solidFill>
                          <a:prstClr val="black"/>
                        </a:solidFill>
                        <a:latin typeface="Cambria Math" panose="02040503050406030204" pitchFamily="18" charset="0"/>
                        <a:ea typeface="Cambria Math" panose="02040503050406030204" pitchFamily="18" charset="0"/>
                      </a:rPr>
                      <m:t>±</m:t>
                    </m:r>
                    <m:r>
                      <a:rPr lang="en-US" altLang="zh-CN" b="0" i="1" smtClean="0">
                        <a:solidFill>
                          <a:prstClr val="black"/>
                        </a:solidFill>
                        <a:latin typeface="Cambria Math" panose="02040503050406030204" pitchFamily="18" charset="0"/>
                        <a:ea typeface="Cambria Math" panose="02040503050406030204" pitchFamily="18" charset="0"/>
                      </a:rPr>
                      <m:t>4 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a:t>
                </a:r>
                <a:r>
                  <a:rPr lang="en-US" baseline="30000" dirty="0">
                    <a:latin typeface="Times New Roman" panose="02020603050405020304" pitchFamily="18" charset="0"/>
                    <a:cs typeface="Times New Roman" panose="02020603050405020304" pitchFamily="18" charset="0"/>
                  </a:rPr>
                  <a:t> 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p:txBody>
          </p:sp>
        </mc:Choice>
        <mc:Fallback xmlns="">
          <p:sp>
            <p:nvSpPr>
              <p:cNvPr id="6" name="矩形 5"/>
              <p:cNvSpPr>
                <a:spLocks noRot="1" noChangeAspect="1" noMove="1" noResize="1" noEditPoints="1" noAdjustHandles="1" noChangeArrowheads="1" noChangeShapeType="1" noTextEdit="1"/>
              </p:cNvSpPr>
              <p:nvPr/>
            </p:nvSpPr>
            <p:spPr>
              <a:xfrm>
                <a:off x="0" y="0"/>
                <a:ext cx="7757866" cy="1264577"/>
              </a:xfrm>
              <a:prstGeom prst="rect">
                <a:avLst/>
              </a:prstGeom>
              <a:blipFill rotWithShape="0">
                <a:blip r:embed="rId4"/>
                <a:stretch>
                  <a:fillRect t="-2415" b="-53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5724809" y="0"/>
                <a:ext cx="2033057" cy="369332"/>
              </a:xfrm>
              <a:prstGeom prst="rect">
                <a:avLst/>
              </a:prstGeom>
            </p:spPr>
            <p:txBody>
              <a:bodyPr wrap="none">
                <a:spAutoFit/>
              </a:bodyPr>
              <a:lstStyle/>
              <a:p>
                <a:r>
                  <a:rPr lang="zh-CN" altLang="en-US" dirty="0">
                    <a:latin typeface="Times New Roman" panose="02020603050405020304" pitchFamily="18" charset="0"/>
                    <a:cs typeface="Times New Roman" panose="02020603050405020304" pitchFamily="18" charset="0"/>
                  </a:rPr>
                  <a:t>→ </a:t>
                </a:r>
                <a14:m>
                  <m:oMath xmlns:m="http://schemas.openxmlformats.org/officeDocument/2006/math">
                    <m:r>
                      <a:rPr lang="zh-CN" altLang="el-GR" i="1">
                        <a:solidFill>
                          <a:prstClr val="black"/>
                        </a:solidFill>
                        <a:latin typeface="Cambria Math" panose="02040503050406030204" pitchFamily="18" charset="0"/>
                        <a:ea typeface="Cambria Math" panose="02040503050406030204" pitchFamily="18" charset="0"/>
                      </a:rPr>
                      <m:t>𝜏</m:t>
                    </m:r>
                    <m:r>
                      <a:rPr lang="en-US" altLang="zh-CN" i="1">
                        <a:solidFill>
                          <a:prstClr val="black"/>
                        </a:solidFill>
                        <a:latin typeface="Cambria Math" panose="02040503050406030204" pitchFamily="18" charset="0"/>
                      </a:rPr>
                      <m:t>=6.3</m:t>
                    </m:r>
                    <m:r>
                      <a:rPr lang="en-US" altLang="zh-CN" i="1">
                        <a:solidFill>
                          <a:prstClr val="black"/>
                        </a:solidFill>
                        <a:latin typeface="Cambria Math" panose="02040503050406030204" pitchFamily="18" charset="0"/>
                        <a:ea typeface="Cambria Math" panose="02040503050406030204" pitchFamily="18" charset="0"/>
                      </a:rPr>
                      <m:t>±1.1 </m:t>
                    </m:r>
                    <m:r>
                      <m:rPr>
                        <m:sty m:val="p"/>
                      </m:rPr>
                      <a:rPr lang="en-US" altLang="zh-CN" i="1">
                        <a:solidFill>
                          <a:prstClr val="black"/>
                        </a:solidFill>
                        <a:latin typeface="Cambria Math" panose="02040503050406030204" pitchFamily="18" charset="0"/>
                        <a:ea typeface="Cambria Math" panose="02040503050406030204" pitchFamily="18" charset="0"/>
                      </a:rPr>
                      <m:t>as</m:t>
                    </m:r>
                  </m:oMath>
                </a14:m>
                <a:endParaRPr lang="en-US" dirty="0">
                  <a:latin typeface="Times New Roman" panose="02020603050405020304" pitchFamily="18" charset="0"/>
                  <a:cs typeface="Times New Roman" panose="02020603050405020304" pitchFamily="18" charset="0"/>
                </a:endParaRPr>
              </a:p>
            </p:txBody>
          </p:sp>
        </mc:Choice>
        <mc:Fallback xmlns="">
          <p:sp>
            <p:nvSpPr>
              <p:cNvPr id="7" name="矩形 6"/>
              <p:cNvSpPr>
                <a:spLocks noRot="1" noChangeAspect="1" noMove="1" noResize="1" noEditPoints="1" noAdjustHandles="1" noChangeArrowheads="1" noChangeShapeType="1" noTextEdit="1"/>
              </p:cNvSpPr>
              <p:nvPr/>
            </p:nvSpPr>
            <p:spPr>
              <a:xfrm>
                <a:off x="5724809" y="0"/>
                <a:ext cx="2033057" cy="369332"/>
              </a:xfrm>
              <a:prstGeom prst="rect">
                <a:avLst/>
              </a:prstGeom>
              <a:blipFill rotWithShape="0">
                <a:blip r:embed="rId5"/>
                <a:stretch>
                  <a:fillRect l="-2395"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6497488" y="3039028"/>
                <a:ext cx="2520755"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srgbClr val="0000FF"/>
                              </a:solidFill>
                              <a:latin typeface="Cambria Math" panose="02040503050406030204" pitchFamily="18" charset="0"/>
                            </a:rPr>
                          </m:ctrlPr>
                        </m:fPr>
                        <m:num>
                          <m:sSub>
                            <m:sSubPr>
                              <m:ctrlPr>
                                <a:rPr lang="en-US" sz="1900" i="1">
                                  <a:solidFill>
                                    <a:srgbClr val="0000FF"/>
                                  </a:solidFill>
                                  <a:latin typeface="Cambria Math" panose="02040503050406030204" pitchFamily="18" charset="0"/>
                                </a:rPr>
                              </m:ctrlPr>
                            </m:sSubPr>
                            <m:e>
                              <m:r>
                                <a:rPr lang="en-US" sz="1900" i="1">
                                  <a:solidFill>
                                    <a:srgbClr val="0000FF"/>
                                  </a:solidFill>
                                  <a:latin typeface="Cambria Math" panose="02040503050406030204" pitchFamily="18" charset="0"/>
                                </a:rPr>
                                <m:t>𝛤</m:t>
                              </m:r>
                            </m:e>
                            <m:sub>
                              <m:r>
                                <a:rPr lang="en-US" sz="1900" i="1">
                                  <a:solidFill>
                                    <a:srgbClr val="0000FF"/>
                                  </a:solidFill>
                                  <a:latin typeface="Cambria Math" panose="02040503050406030204" pitchFamily="18" charset="0"/>
                                </a:rPr>
                                <m:t>𝛾</m:t>
                              </m:r>
                            </m:sub>
                          </m:sSub>
                        </m:num>
                        <m:den>
                          <m:sSub>
                            <m:sSubPr>
                              <m:ctrlPr>
                                <a:rPr lang="en-US" sz="1900" i="1">
                                  <a:solidFill>
                                    <a:srgbClr val="0000FF"/>
                                  </a:solidFill>
                                  <a:latin typeface="Cambria Math" panose="02040503050406030204" pitchFamily="18" charset="0"/>
                                </a:rPr>
                              </m:ctrlPr>
                            </m:sSubPr>
                            <m:e>
                              <m:r>
                                <a:rPr lang="en-US" sz="1900" i="1">
                                  <a:solidFill>
                                    <a:srgbClr val="0000FF"/>
                                  </a:solidFill>
                                  <a:latin typeface="Cambria Math" panose="02040503050406030204" pitchFamily="18" charset="0"/>
                                </a:rPr>
                                <m:t>𝛤</m:t>
                              </m:r>
                            </m:e>
                            <m:sub>
                              <m:r>
                                <a:rPr lang="en-US" sz="1900" i="1">
                                  <a:solidFill>
                                    <a:srgbClr val="0000FF"/>
                                  </a:solidFill>
                                  <a:latin typeface="Cambria Math" panose="02040503050406030204" pitchFamily="18" charset="0"/>
                                </a:rPr>
                                <m:t>𝑝</m:t>
                              </m:r>
                            </m:sub>
                          </m:sSub>
                        </m:den>
                      </m:f>
                      <m:r>
                        <a:rPr lang="en-US" altLang="zh-CN" sz="1900" i="1" smtClean="0">
                          <a:solidFill>
                            <a:srgbClr val="0000FF"/>
                          </a:solidFill>
                          <a:latin typeface="Cambria Math" panose="02040503050406030204" pitchFamily="18" charset="0"/>
                        </a:rPr>
                        <m:t>=</m:t>
                      </m:r>
                      <m:r>
                        <a:rPr lang="en-US" altLang="zh-CN" sz="1900" b="0" i="0" smtClean="0">
                          <a:solidFill>
                            <a:srgbClr val="0000FF"/>
                          </a:solidFill>
                          <a:latin typeface="Cambria Math" panose="02040503050406030204" pitchFamily="18" charset="0"/>
                        </a:rPr>
                        <m:t>0.004</m:t>
                      </m:r>
                      <m:r>
                        <a:rPr lang="en-US" altLang="zh-CN" sz="1900" b="0" i="1" smtClean="0">
                          <a:solidFill>
                            <a:srgbClr val="0000FF"/>
                          </a:solidFill>
                          <a:latin typeface="Cambria Math" panose="02040503050406030204" pitchFamily="18" charset="0"/>
                        </a:rPr>
                        <m:t>8</m:t>
                      </m:r>
                      <m:r>
                        <a:rPr lang="en-US" altLang="zh-CN" sz="1900" b="0" i="1" smtClean="0">
                          <a:solidFill>
                            <a:srgbClr val="0000FF"/>
                          </a:solidFill>
                          <a:latin typeface="Cambria Math" panose="02040503050406030204" pitchFamily="18" charset="0"/>
                          <a:ea typeface="Cambria Math" panose="02040503050406030204" pitchFamily="18" charset="0"/>
                        </a:rPr>
                        <m:t>±0.0015</m:t>
                      </m:r>
                    </m:oMath>
                  </m:oMathPara>
                </a14:m>
                <a:endParaRPr lang="en-US" sz="1900" dirty="0">
                  <a:solidFill>
                    <a:srgbClr val="0000FF"/>
                  </a:solidFill>
                  <a:latin typeface="Times New Roman" panose="02020603050405020304" pitchFamily="18" charset="0"/>
                  <a:cs typeface="Times New Roman" panose="02020603050405020304" pitchFamily="18" charset="0"/>
                </a:endParaRPr>
              </a:p>
            </p:txBody>
          </p:sp>
        </mc:Choice>
        <mc:Fallback xmlns="">
          <p:sp>
            <p:nvSpPr>
              <p:cNvPr id="10" name="矩形 9"/>
              <p:cNvSpPr>
                <a:spLocks noRot="1" noChangeAspect="1" noMove="1" noResize="1" noEditPoints="1" noAdjustHandles="1" noChangeArrowheads="1" noChangeShapeType="1" noTextEdit="1"/>
              </p:cNvSpPr>
              <p:nvPr/>
            </p:nvSpPr>
            <p:spPr>
              <a:xfrm>
                <a:off x="6497488" y="3039028"/>
                <a:ext cx="2520755" cy="729495"/>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矩形 10"/>
              <p:cNvSpPr/>
              <p:nvPr/>
            </p:nvSpPr>
            <p:spPr>
              <a:xfrm>
                <a:off x="14939" y="4295564"/>
                <a:ext cx="9129061" cy="689932"/>
              </a:xfrm>
              <a:prstGeom prst="rect">
                <a:avLst/>
              </a:prstGeom>
            </p:spPr>
            <p:txBody>
              <a:bodyPr wrap="square">
                <a:spAutoFit/>
              </a:bodyPr>
              <a:lstStyle/>
              <a:p>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n-US" altLang="zh-CN" b="0" i="1" smtClean="0">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m:t>
                    </m:r>
                    <m:r>
                      <a:rPr lang="en-US" altLang="zh-CN" b="0" i="1" smtClean="0">
                        <a:solidFill>
                          <a:prstClr val="black"/>
                        </a:solidFill>
                        <a:latin typeface="Cambria Math" panose="02040503050406030204" pitchFamily="18" charset="0"/>
                      </a:rPr>
                      <m:t>23</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m:t>
                    </m:r>
                  </m:oMath>
                </a14:m>
                <a:r>
                  <a:rPr lang="en-US" dirty="0">
                    <a:latin typeface="Times New Roman" panose="02020603050405020304" pitchFamily="18" charset="0"/>
                    <a:cs typeface="Times New Roman" panose="02020603050405020304" pitchFamily="18" charset="0"/>
                  </a:rPr>
                  <a:t>4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Thomas_EPJA2004, Robertson_PRC1993, Hatori_NPA1992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n-US" altLang="zh-CN" i="1">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𝛾</m:t>
                        </m:r>
                      </m:sub>
                    </m:sSub>
                    <m:r>
                      <a:rPr lang="en-US" altLang="zh-CN" i="1">
                        <a:solidFill>
                          <a:prstClr val="black"/>
                        </a:solidFill>
                        <a:latin typeface="Cambria Math" panose="02040503050406030204" pitchFamily="18" charset="0"/>
                      </a:rPr>
                      <m:t>=0.</m:t>
                    </m:r>
                    <m:r>
                      <a:rPr lang="en-US" altLang="zh-CN" b="0" i="1" smtClean="0">
                        <a:solidFill>
                          <a:prstClr val="black"/>
                        </a:solidFill>
                        <a:latin typeface="Cambria Math" panose="02040503050406030204" pitchFamily="18" charset="0"/>
                      </a:rPr>
                      <m:t>00166</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m:t>
                    </m:r>
                    <m:r>
                      <a:rPr lang="en-US" altLang="zh-CN" i="1">
                        <a:solidFill>
                          <a:prstClr val="black"/>
                        </a:solidFill>
                        <a:latin typeface="Cambria Math" panose="02040503050406030204" pitchFamily="18" charset="0"/>
                        <a:ea typeface="Cambria Math" panose="02040503050406030204" pitchFamily="18" charset="0"/>
                      </a:rPr>
                      <m:t>0</m:t>
                    </m:r>
                    <m:r>
                      <a:rPr lang="en-US" altLang="zh-CN" b="0" i="1" smtClean="0">
                        <a:solidFill>
                          <a:prstClr val="black"/>
                        </a:solidFill>
                        <a:latin typeface="Cambria Math" panose="02040503050406030204" pitchFamily="18" charset="0"/>
                        <a:ea typeface="Cambria Math" panose="02040503050406030204" pitchFamily="18" charset="0"/>
                      </a:rPr>
                      <m:t>2</m:t>
                    </m:r>
                    <m:r>
                      <a:rPr lang="en-US" altLang="zh-CN" i="1">
                        <a:solidFill>
                          <a:prstClr val="black"/>
                        </a:solidFill>
                        <a:latin typeface="Cambria Math" panose="02040503050406030204" pitchFamily="18" charset="0"/>
                        <a:ea typeface="Cambria Math" panose="02040503050406030204" pitchFamily="18" charset="0"/>
                      </a:rPr>
                      <m:t>8</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GADGET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βγ</a:t>
                </a:r>
                <a:r>
                  <a:rPr lang="en-US" altLang="zh-CN" dirty="0">
                    <a:latin typeface="Times New Roman" panose="02020603050405020304" pitchFamily="18" charset="0"/>
                    <a:cs typeface="Times New Roman" panose="02020603050405020304" pitchFamily="18" charset="0"/>
                  </a:rPr>
                  <a:t>)</a:t>
                </a:r>
              </a:p>
            </p:txBody>
          </p:sp>
        </mc:Choice>
        <mc:Fallback xmlns="">
          <p:sp>
            <p:nvSpPr>
              <p:cNvPr id="11" name="矩形 10"/>
              <p:cNvSpPr>
                <a:spLocks noRot="1" noChangeAspect="1" noMove="1" noResize="1" noEditPoints="1" noAdjustHandles="1" noChangeArrowheads="1" noChangeShapeType="1" noTextEdit="1"/>
              </p:cNvSpPr>
              <p:nvPr/>
            </p:nvSpPr>
            <p:spPr>
              <a:xfrm>
                <a:off x="14939" y="4295564"/>
                <a:ext cx="9129061" cy="689932"/>
              </a:xfrm>
              <a:prstGeom prst="rect">
                <a:avLst/>
              </a:prstGeom>
              <a:blipFill rotWithShape="0">
                <a:blip r:embed="rId7"/>
                <a:stretch>
                  <a:fillRect t="-5310" b="-97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矩形 11"/>
              <p:cNvSpPr/>
              <p:nvPr/>
            </p:nvSpPr>
            <p:spPr>
              <a:xfrm>
                <a:off x="6497485" y="4640530"/>
                <a:ext cx="2520755"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schemeClr val="tx1"/>
                              </a:solidFill>
                              <a:latin typeface="Cambria Math" panose="02040503050406030204" pitchFamily="18" charset="0"/>
                            </a:rPr>
                          </m:ctrlPr>
                        </m:fPr>
                        <m:num>
                          <m:sSub>
                            <m:sSubPr>
                              <m:ctrlPr>
                                <a:rPr lang="en-US" sz="1900" i="1">
                                  <a:solidFill>
                                    <a:schemeClr val="tx1"/>
                                  </a:solidFill>
                                  <a:latin typeface="Cambria Math" panose="02040503050406030204" pitchFamily="18" charset="0"/>
                                </a:rPr>
                              </m:ctrlPr>
                            </m:sSubPr>
                            <m:e>
                              <m:r>
                                <a:rPr lang="en-US" sz="1900" i="1">
                                  <a:solidFill>
                                    <a:schemeClr val="tx1"/>
                                  </a:solidFill>
                                  <a:latin typeface="Cambria Math" panose="02040503050406030204" pitchFamily="18" charset="0"/>
                                </a:rPr>
                                <m:t>𝛤</m:t>
                              </m:r>
                            </m:e>
                            <m:sub>
                              <m:r>
                                <a:rPr lang="en-US" sz="1900" i="1">
                                  <a:solidFill>
                                    <a:schemeClr val="tx1"/>
                                  </a:solidFill>
                                  <a:latin typeface="Cambria Math" panose="02040503050406030204" pitchFamily="18" charset="0"/>
                                </a:rPr>
                                <m:t>𝛾</m:t>
                              </m:r>
                            </m:sub>
                          </m:sSub>
                        </m:num>
                        <m:den>
                          <m:sSub>
                            <m:sSubPr>
                              <m:ctrlPr>
                                <a:rPr lang="en-US" sz="1900" i="1">
                                  <a:solidFill>
                                    <a:schemeClr val="tx1"/>
                                  </a:solidFill>
                                  <a:latin typeface="Cambria Math" panose="02040503050406030204" pitchFamily="18" charset="0"/>
                                </a:rPr>
                              </m:ctrlPr>
                            </m:sSubPr>
                            <m:e>
                              <m:r>
                                <a:rPr lang="en-US" sz="1900" i="1">
                                  <a:solidFill>
                                    <a:schemeClr val="tx1"/>
                                  </a:solidFill>
                                  <a:latin typeface="Cambria Math" panose="02040503050406030204" pitchFamily="18" charset="0"/>
                                </a:rPr>
                                <m:t>𝛤</m:t>
                              </m:r>
                            </m:e>
                            <m:sub>
                              <m:r>
                                <a:rPr lang="en-US" sz="1900" i="1">
                                  <a:solidFill>
                                    <a:schemeClr val="tx1"/>
                                  </a:solidFill>
                                  <a:latin typeface="Cambria Math" panose="02040503050406030204" pitchFamily="18" charset="0"/>
                                </a:rPr>
                                <m:t>𝑝</m:t>
                              </m:r>
                            </m:sub>
                          </m:sSub>
                        </m:den>
                      </m:f>
                      <m:r>
                        <a:rPr lang="en-US" altLang="zh-CN" sz="1900" i="1" smtClean="0">
                          <a:solidFill>
                            <a:schemeClr val="tx1"/>
                          </a:solidFill>
                          <a:latin typeface="Cambria Math" panose="02040503050406030204" pitchFamily="18" charset="0"/>
                        </a:rPr>
                        <m:t>=</m:t>
                      </m:r>
                      <m:r>
                        <a:rPr lang="en-US" altLang="zh-CN" sz="1900" b="0" i="0" smtClean="0">
                          <a:solidFill>
                            <a:schemeClr val="tx1"/>
                          </a:solidFill>
                          <a:latin typeface="Cambria Math" panose="02040503050406030204" pitchFamily="18" charset="0"/>
                        </a:rPr>
                        <m:t>0.013</m:t>
                      </m:r>
                      <m:r>
                        <a:rPr lang="en-US" altLang="zh-CN" sz="1900" b="0" i="1" smtClean="0">
                          <a:solidFill>
                            <a:schemeClr val="tx1"/>
                          </a:solidFill>
                          <a:latin typeface="Cambria Math" panose="02040503050406030204" pitchFamily="18" charset="0"/>
                        </a:rPr>
                        <m:t>4</m:t>
                      </m:r>
                      <m:r>
                        <a:rPr lang="en-US" altLang="zh-CN" sz="1900" b="0" i="1" smtClean="0">
                          <a:solidFill>
                            <a:schemeClr val="tx1"/>
                          </a:solidFill>
                          <a:latin typeface="Cambria Math" panose="02040503050406030204" pitchFamily="18" charset="0"/>
                          <a:ea typeface="Cambria Math" panose="02040503050406030204" pitchFamily="18" charset="0"/>
                        </a:rPr>
                        <m:t>±0.0023</m:t>
                      </m:r>
                    </m:oMath>
                  </m:oMathPara>
                </a14:m>
                <a:endParaRPr lang="en-US" sz="1900" dirty="0">
                  <a:solidFill>
                    <a:schemeClr val="tx1"/>
                  </a:solidFill>
                  <a:latin typeface="Times New Roman" panose="02020603050405020304" pitchFamily="18" charset="0"/>
                  <a:cs typeface="Times New Roman" panose="02020603050405020304" pitchFamily="18" charset="0"/>
                </a:endParaRPr>
              </a:p>
            </p:txBody>
          </p:sp>
        </mc:Choice>
        <mc:Fallback xmlns="">
          <p:sp>
            <p:nvSpPr>
              <p:cNvPr id="12" name="矩形 11"/>
              <p:cNvSpPr>
                <a:spLocks noRot="1" noChangeAspect="1" noMove="1" noResize="1" noEditPoints="1" noAdjustHandles="1" noChangeArrowheads="1" noChangeShapeType="1" noTextEdit="1"/>
              </p:cNvSpPr>
              <p:nvPr/>
            </p:nvSpPr>
            <p:spPr>
              <a:xfrm>
                <a:off x="6497485" y="4640530"/>
                <a:ext cx="2520755" cy="729495"/>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矩形 12"/>
              <p:cNvSpPr/>
              <p:nvPr/>
            </p:nvSpPr>
            <p:spPr>
              <a:xfrm>
                <a:off x="14939" y="5748287"/>
                <a:ext cx="5836024" cy="689932"/>
              </a:xfrm>
              <a:prstGeom prst="rect">
                <a:avLst/>
              </a:prstGeom>
            </p:spPr>
            <p:txBody>
              <a:bodyPr wrap="square">
                <a:spAutoFit/>
              </a:bodyPr>
              <a:lstStyle/>
              <a:p>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n-US" altLang="zh-CN" b="0" i="1" smtClean="0">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m:t>
                    </m:r>
                    <m:r>
                      <a:rPr lang="en-US" altLang="zh-CN" b="0" i="1" smtClean="0">
                        <a:solidFill>
                          <a:prstClr val="black"/>
                        </a:solidFill>
                        <a:latin typeface="Cambria Math" panose="02040503050406030204" pitchFamily="18" charset="0"/>
                      </a:rPr>
                      <m:t>28</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08</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Thomas_EPJA2004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n-US" altLang="zh-CN" i="1">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𝛾</m:t>
                        </m:r>
                      </m:sub>
                    </m:sSub>
                    <m:r>
                      <a:rPr lang="en-US" altLang="zh-CN" i="1">
                        <a:solidFill>
                          <a:prstClr val="black"/>
                        </a:solidFill>
                        <a:latin typeface="Cambria Math" panose="02040503050406030204" pitchFamily="18" charset="0"/>
                      </a:rPr>
                      <m:t>=0.</m:t>
                    </m:r>
                    <m:r>
                      <a:rPr lang="en-US" altLang="zh-CN" b="0" i="1" smtClean="0">
                        <a:solidFill>
                          <a:prstClr val="black"/>
                        </a:solidFill>
                        <a:latin typeface="Cambria Math" panose="02040503050406030204" pitchFamily="18" charset="0"/>
                      </a:rPr>
                      <m:t>00166</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m:t>
                    </m:r>
                    <m:r>
                      <a:rPr lang="en-US" altLang="zh-CN" i="1">
                        <a:solidFill>
                          <a:prstClr val="black"/>
                        </a:solidFill>
                        <a:latin typeface="Cambria Math" panose="02040503050406030204" pitchFamily="18" charset="0"/>
                        <a:ea typeface="Cambria Math" panose="02040503050406030204" pitchFamily="18" charset="0"/>
                      </a:rPr>
                      <m:t>0</m:t>
                    </m:r>
                    <m:r>
                      <a:rPr lang="en-US" altLang="zh-CN" b="0" i="1" smtClean="0">
                        <a:solidFill>
                          <a:prstClr val="black"/>
                        </a:solidFill>
                        <a:latin typeface="Cambria Math" panose="02040503050406030204" pitchFamily="18" charset="0"/>
                        <a:ea typeface="Cambria Math" panose="02040503050406030204" pitchFamily="18" charset="0"/>
                      </a:rPr>
                      <m:t>2</m:t>
                    </m:r>
                    <m:r>
                      <a:rPr lang="en-US" altLang="zh-CN" i="1">
                        <a:solidFill>
                          <a:prstClr val="black"/>
                        </a:solidFill>
                        <a:latin typeface="Cambria Math" panose="02040503050406030204" pitchFamily="18" charset="0"/>
                        <a:ea typeface="Cambria Math" panose="02040503050406030204" pitchFamily="18" charset="0"/>
                      </a:rPr>
                      <m:t>8</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GADGET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βγ</a:t>
                </a:r>
                <a:r>
                  <a:rPr lang="en-US" altLang="zh-CN" dirty="0">
                    <a:latin typeface="Times New Roman" panose="02020603050405020304" pitchFamily="18" charset="0"/>
                    <a:cs typeface="Times New Roman" panose="02020603050405020304" pitchFamily="18" charset="0"/>
                  </a:rPr>
                  <a:t>)</a:t>
                </a:r>
              </a:p>
            </p:txBody>
          </p:sp>
        </mc:Choice>
        <mc:Fallback xmlns="">
          <p:sp>
            <p:nvSpPr>
              <p:cNvPr id="13" name="矩形 12"/>
              <p:cNvSpPr>
                <a:spLocks noRot="1" noChangeAspect="1" noMove="1" noResize="1" noEditPoints="1" noAdjustHandles="1" noChangeArrowheads="1" noChangeShapeType="1" noTextEdit="1"/>
              </p:cNvSpPr>
              <p:nvPr/>
            </p:nvSpPr>
            <p:spPr>
              <a:xfrm>
                <a:off x="14939" y="5748287"/>
                <a:ext cx="5836024" cy="689932"/>
              </a:xfrm>
              <a:prstGeom prst="rect">
                <a:avLst/>
              </a:prstGeom>
              <a:blipFill rotWithShape="0">
                <a:blip r:embed="rId9"/>
                <a:stretch>
                  <a:fillRect t="-5310" b="-97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矩形 13"/>
              <p:cNvSpPr/>
              <p:nvPr/>
            </p:nvSpPr>
            <p:spPr>
              <a:xfrm>
                <a:off x="6497488" y="5710972"/>
                <a:ext cx="2520755"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srgbClr val="FF0000"/>
                              </a:solidFill>
                              <a:latin typeface="Cambria Math" panose="02040503050406030204" pitchFamily="18" charset="0"/>
                            </a:rPr>
                          </m:ctrlPr>
                        </m:fPr>
                        <m:num>
                          <m:sSub>
                            <m:sSubPr>
                              <m:ctrlPr>
                                <a:rPr lang="en-US" sz="1900" i="1">
                                  <a:solidFill>
                                    <a:srgbClr val="FF0000"/>
                                  </a:solidFill>
                                  <a:latin typeface="Cambria Math" panose="02040503050406030204" pitchFamily="18" charset="0"/>
                                </a:rPr>
                              </m:ctrlPr>
                            </m:sSubPr>
                            <m:e>
                              <m:r>
                                <a:rPr lang="en-US" sz="1900" i="1">
                                  <a:solidFill>
                                    <a:srgbClr val="FF0000"/>
                                  </a:solidFill>
                                  <a:latin typeface="Cambria Math" panose="02040503050406030204" pitchFamily="18" charset="0"/>
                                </a:rPr>
                                <m:t>𝛤</m:t>
                              </m:r>
                            </m:e>
                            <m:sub>
                              <m:r>
                                <a:rPr lang="en-US" sz="1900" i="1">
                                  <a:solidFill>
                                    <a:srgbClr val="FF0000"/>
                                  </a:solidFill>
                                  <a:latin typeface="Cambria Math" panose="02040503050406030204" pitchFamily="18" charset="0"/>
                                </a:rPr>
                                <m:t>𝛾</m:t>
                              </m:r>
                            </m:sub>
                          </m:sSub>
                        </m:num>
                        <m:den>
                          <m:sSub>
                            <m:sSubPr>
                              <m:ctrlPr>
                                <a:rPr lang="en-US" sz="1900" i="1">
                                  <a:solidFill>
                                    <a:srgbClr val="FF0000"/>
                                  </a:solidFill>
                                  <a:latin typeface="Cambria Math" panose="02040503050406030204" pitchFamily="18" charset="0"/>
                                </a:rPr>
                              </m:ctrlPr>
                            </m:sSubPr>
                            <m:e>
                              <m:r>
                                <a:rPr lang="en-US" sz="1900" i="1">
                                  <a:solidFill>
                                    <a:srgbClr val="FF0000"/>
                                  </a:solidFill>
                                  <a:latin typeface="Cambria Math" panose="02040503050406030204" pitchFamily="18" charset="0"/>
                                </a:rPr>
                                <m:t>𝛤</m:t>
                              </m:r>
                            </m:e>
                            <m:sub>
                              <m:r>
                                <a:rPr lang="en-US" sz="1900" i="1">
                                  <a:solidFill>
                                    <a:srgbClr val="FF0000"/>
                                  </a:solidFill>
                                  <a:latin typeface="Cambria Math" panose="02040503050406030204" pitchFamily="18" charset="0"/>
                                </a:rPr>
                                <m:t>𝑝</m:t>
                              </m:r>
                            </m:sub>
                          </m:sSub>
                        </m:den>
                      </m:f>
                      <m:r>
                        <a:rPr lang="en-US" altLang="zh-CN" sz="1900" i="1" smtClean="0">
                          <a:solidFill>
                            <a:srgbClr val="FF0000"/>
                          </a:solidFill>
                          <a:latin typeface="Cambria Math" panose="02040503050406030204" pitchFamily="18" charset="0"/>
                        </a:rPr>
                        <m:t>=</m:t>
                      </m:r>
                      <m:r>
                        <a:rPr lang="en-US" altLang="zh-CN" sz="1900" b="0" i="0" smtClean="0">
                          <a:solidFill>
                            <a:srgbClr val="FF0000"/>
                          </a:solidFill>
                          <a:latin typeface="Cambria Math" panose="02040503050406030204" pitchFamily="18" charset="0"/>
                        </a:rPr>
                        <m:t>0.0130</m:t>
                      </m:r>
                      <m:r>
                        <a:rPr lang="en-US" altLang="zh-CN" sz="1900" b="0" i="1" smtClean="0">
                          <a:solidFill>
                            <a:srgbClr val="FF0000"/>
                          </a:solidFill>
                          <a:latin typeface="Cambria Math" panose="02040503050406030204" pitchFamily="18" charset="0"/>
                          <a:ea typeface="Cambria Math" panose="02040503050406030204" pitchFamily="18" charset="0"/>
                        </a:rPr>
                        <m:t>±0.0023</m:t>
                      </m:r>
                    </m:oMath>
                  </m:oMathPara>
                </a14:m>
                <a:endParaRPr lang="en-US" sz="1900" dirty="0">
                  <a:solidFill>
                    <a:srgbClr val="FF0000"/>
                  </a:solidFill>
                  <a:latin typeface="Times New Roman" panose="02020603050405020304" pitchFamily="18" charset="0"/>
                  <a:cs typeface="Times New Roman" panose="02020603050405020304" pitchFamily="18" charset="0"/>
                </a:endParaRPr>
              </a:p>
            </p:txBody>
          </p:sp>
        </mc:Choice>
        <mc:Fallback xmlns="">
          <p:sp>
            <p:nvSpPr>
              <p:cNvPr id="14" name="矩形 13"/>
              <p:cNvSpPr>
                <a:spLocks noRot="1" noChangeAspect="1" noMove="1" noResize="1" noEditPoints="1" noAdjustHandles="1" noChangeArrowheads="1" noChangeShapeType="1" noTextEdit="1"/>
              </p:cNvSpPr>
              <p:nvPr/>
            </p:nvSpPr>
            <p:spPr>
              <a:xfrm>
                <a:off x="6497488" y="5710972"/>
                <a:ext cx="2520755" cy="729495"/>
              </a:xfrm>
              <a:prstGeom prst="rect">
                <a:avLst/>
              </a:prstGeom>
              <a:blipFill rotWithShape="0">
                <a:blip r:embed="rId10"/>
                <a:stretch>
                  <a:fillRect/>
                </a:stretch>
              </a:blipFill>
            </p:spPr>
            <p:txBody>
              <a:bodyPr/>
              <a:lstStyle/>
              <a:p>
                <a:r>
                  <a:rPr lang="en-US">
                    <a:noFill/>
                  </a:rPr>
                  <a:t> </a:t>
                </a:r>
              </a:p>
            </p:txBody>
          </p:sp>
        </mc:Fallback>
      </mc:AlternateContent>
      <p:sp>
        <p:nvSpPr>
          <p:cNvPr id="15" name="TextBox 14"/>
          <p:cNvSpPr txBox="1"/>
          <p:nvPr/>
        </p:nvSpPr>
        <p:spPr>
          <a:xfrm>
            <a:off x="14939" y="6485574"/>
            <a:ext cx="995722" cy="369332"/>
          </a:xfrm>
          <a:prstGeom prst="rect">
            <a:avLst/>
          </a:prstGeom>
          <a:noFill/>
        </p:spPr>
        <p:txBody>
          <a:bodyPr wrap="none" rtlCol="0">
            <a:spAutoFit/>
          </a:bodyPr>
          <a:lstStyle/>
          <a:p>
            <a:r>
              <a:rPr lang="en-US" altLang="zh-CN" dirty="0"/>
              <a:t>obsolete</a:t>
            </a:r>
            <a:endParaRPr lang="zh-CN" altLang="en-US" dirty="0"/>
          </a:p>
        </p:txBody>
      </p:sp>
    </p:spTree>
    <p:extLst>
      <p:ext uri="{BB962C8B-B14F-4D97-AF65-F5344CB8AC3E}">
        <p14:creationId xmlns:p14="http://schemas.microsoft.com/office/powerpoint/2010/main" val="184530417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0" y="2950942"/>
                <a:ext cx="4218206" cy="7177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𝑟</m:t>
                              </m:r>
                            </m:sub>
                          </m:sSub>
                          <m:r>
                            <a:rPr lang="en-US">
                              <a:solidFill>
                                <a:prstClr val="black"/>
                              </a:solidFill>
                              <a:latin typeface="Cambria Math" panose="02040503050406030204" pitchFamily="18" charset="0"/>
                            </a:rPr>
                            <m:t>+1</m:t>
                          </m:r>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den>
                      </m:f>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r>
                                <a:rPr lang="en-US" b="0" i="1" smtClean="0">
                                  <a:solidFill>
                                    <a:prstClr val="black"/>
                                  </a:solidFill>
                                  <a:latin typeface="Cambria Math" panose="02040503050406030204" pitchFamily="18" charset="0"/>
                                </a:rPr>
                                <m:t>0</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r>
                            <a:rPr lang="el-GR" i="1" smtClean="0">
                              <a:solidFill>
                                <a:prstClr val="black"/>
                              </a:solidFill>
                              <a:latin typeface="Cambria Math" panose="02040503050406030204" pitchFamily="18" charset="0"/>
                              <a:ea typeface="Cambria Math" panose="02040503050406030204" pitchFamily="18" charset="0"/>
                            </a:rPr>
                            <m:t>𝛤</m:t>
                          </m:r>
                        </m:den>
                      </m:f>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3</m:t>
                      </m:r>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r>
                                <a:rPr lang="en-US" i="1">
                                  <a:solidFill>
                                    <a:prstClr val="black"/>
                                  </a:solidFill>
                                  <a:latin typeface="Cambria Math" panose="02040503050406030204" pitchFamily="18" charset="0"/>
                                </a:rPr>
                                <m:t>0</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r>
                            <a:rPr lang="el-GR" i="1">
                              <a:solidFill>
                                <a:prstClr val="black"/>
                              </a:solidFill>
                              <a:latin typeface="Cambria Math" panose="02040503050406030204" pitchFamily="18" charset="0"/>
                              <a:ea typeface="Cambria Math" panose="02040503050406030204" pitchFamily="18" charset="0"/>
                            </a:rPr>
                            <m:t>𝛤</m:t>
                          </m:r>
                        </m:den>
                      </m:f>
                    </m:oMath>
                  </m:oMathPara>
                </a14:m>
                <a:endParaRPr lang="en-US" dirty="0">
                  <a:latin typeface="Times New Roman" panose="02020603050405020304" pitchFamily="18" charset="0"/>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0" y="2950942"/>
                <a:ext cx="4218206" cy="717761"/>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0" y="1665235"/>
                <a:ext cx="7058214" cy="1243930"/>
              </a:xfrm>
              <a:prstGeom prst="rect">
                <a:avLst/>
              </a:prstGeom>
            </p:spPr>
            <p:txBody>
              <a:bodyPr wrap="none">
                <a:spAutoFit/>
              </a:bodyPr>
              <a:lstStyle/>
              <a:p>
                <a14:m>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r>
                      <a:rPr lang="en-US" b="0" i="0" smtClean="0">
                        <a:solidFill>
                          <a:prstClr val="black"/>
                        </a:solidFill>
                        <a:latin typeface="Cambria Math" panose="02040503050406030204" pitchFamily="18" charset="0"/>
                      </a:rPr>
                      <m:t>0.25</m:t>
                    </m:r>
                    <m:r>
                      <a:rPr lang="en-US" b="0" i="1" smtClean="0">
                        <a:solidFill>
                          <a:prstClr val="black"/>
                        </a:solidFill>
                        <a:latin typeface="Cambria Math" panose="02040503050406030204" pitchFamily="18" charset="0"/>
                        <a:ea typeface="Cambria Math" panose="02040503050406030204" pitchFamily="18" charset="0"/>
                      </a:rPr>
                      <m:t>±0.06 </m:t>
                    </m:r>
                    <m:r>
                      <m:rPr>
                        <m:sty m:val="p"/>
                      </m:rPr>
                      <a:rPr lang="en-US" altLang="zh-CN" i="1">
                        <a:solidFill>
                          <a:prstClr val="black"/>
                        </a:solidFill>
                        <a:latin typeface="Cambria Math" panose="02040503050406030204" pitchFamily="18" charset="0"/>
                        <a:ea typeface="Cambria Math" panose="02040503050406030204" pitchFamily="18" charset="0"/>
                      </a:rPr>
                      <m:t>e</m:t>
                    </m:r>
                    <m:r>
                      <m:rPr>
                        <m:sty m:val="p"/>
                      </m:rPr>
                      <a:rPr lang="en-US" altLang="zh-CN" b="0" i="0" smtClean="0">
                        <a:solidFill>
                          <a:prstClr val="black"/>
                        </a:solidFill>
                        <a:latin typeface="Cambria Math" panose="02040503050406030204" pitchFamily="18" charset="0"/>
                        <a:ea typeface="Cambria Math" panose="02040503050406030204" pitchFamily="18" charset="0"/>
                      </a:rPr>
                      <m:t>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Rogers_CJP1977 </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m:t>
                    </m:r>
                    <m:r>
                      <a:rPr lang="en-US" altLang="zh-CN" b="0" i="1" smtClean="0">
                        <a:solidFill>
                          <a:prstClr val="black"/>
                        </a:solidFill>
                        <a:latin typeface="Cambria Math" panose="02040503050406030204" pitchFamily="18" charset="0"/>
                      </a:rPr>
                      <m:t>68</m:t>
                    </m:r>
                    <m:r>
                      <a:rPr lang="en-US" altLang="zh-CN" b="0" i="1" smtClean="0">
                        <a:solidFill>
                          <a:prstClr val="black"/>
                        </a:solidFill>
                        <a:latin typeface="Cambria Math" panose="02040503050406030204" pitchFamily="18" charset="0"/>
                        <a:ea typeface="Cambria Math" panose="02040503050406030204" pitchFamily="18" charset="0"/>
                      </a:rPr>
                      <m:t>±0.013</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Sextro_Thesis1973, Reeder_PR1966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smtClean="0">
                            <a:solidFill>
                              <a:srgbClr val="0000FF"/>
                            </a:solidFill>
                            <a:latin typeface="Cambria Math" panose="02040503050406030204" pitchFamily="18" charset="0"/>
                            <a:ea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l-GR" i="1" smtClean="0">
                            <a:solidFill>
                              <a:srgbClr val="0000FF"/>
                            </a:solidFill>
                            <a:latin typeface="Cambria Math" panose="02040503050406030204" pitchFamily="18" charset="0"/>
                            <a:ea typeface="Cambria Math" panose="02040503050406030204" pitchFamily="18" charset="0"/>
                          </a:rPr>
                          <m:t>𝛾</m:t>
                        </m:r>
                      </m:sub>
                    </m:sSub>
                    <m:r>
                      <a:rPr lang="en-US" altLang="zh-CN" i="1">
                        <a:solidFill>
                          <a:srgbClr val="0000FF"/>
                        </a:solidFill>
                        <a:latin typeface="Cambria Math" panose="02040503050406030204" pitchFamily="18" charset="0"/>
                      </a:rPr>
                      <m:t>=</m:t>
                    </m:r>
                    <m:r>
                      <a:rPr lang="en-US" altLang="zh-CN" b="0" i="1" smtClean="0">
                        <a:solidFill>
                          <a:srgbClr val="0000FF"/>
                        </a:solidFill>
                        <a:latin typeface="Cambria Math" panose="02040503050406030204" pitchFamily="18" charset="0"/>
                      </a:rPr>
                      <m:t>0.50</m:t>
                    </m:r>
                    <m:r>
                      <a:rPr lang="en-US" altLang="zh-CN" i="1">
                        <a:solidFill>
                          <a:srgbClr val="0000FF"/>
                        </a:solidFill>
                        <a:latin typeface="Cambria Math" panose="02040503050406030204" pitchFamily="18" charset="0"/>
                        <a:ea typeface="Cambria Math" panose="02040503050406030204" pitchFamily="18" charset="0"/>
                      </a:rPr>
                      <m:t>±</m:t>
                    </m:r>
                    <m:r>
                      <a:rPr lang="en-US" altLang="zh-CN" b="0" i="1" smtClean="0">
                        <a:solidFill>
                          <a:srgbClr val="0000FF"/>
                        </a:solidFill>
                        <a:latin typeface="Cambria Math" panose="02040503050406030204" pitchFamily="18" charset="0"/>
                        <a:ea typeface="Cambria Math" panose="02040503050406030204" pitchFamily="18" charset="0"/>
                      </a:rPr>
                      <m:t>0.13</m:t>
                    </m:r>
                    <m:r>
                      <a:rPr lang="en-US" altLang="zh-CN" i="1">
                        <a:solidFill>
                          <a:srgbClr val="0000FF"/>
                        </a:solidFill>
                        <a:latin typeface="Cambria Math" panose="02040503050406030204" pitchFamily="18" charset="0"/>
                        <a:ea typeface="Cambria Math" panose="02040503050406030204" pitchFamily="18" charset="0"/>
                      </a:rPr>
                      <m:t> </m:t>
                    </m:r>
                    <m:r>
                      <m:rPr>
                        <m:sty m:val="p"/>
                      </m:rPr>
                      <a:rPr lang="en-US" altLang="zh-CN" i="1">
                        <a:solidFill>
                          <a:srgbClr val="0000FF"/>
                        </a:solidFill>
                        <a:latin typeface="Cambria Math" panose="02040503050406030204" pitchFamily="18" charset="0"/>
                        <a:ea typeface="Cambria Math" panose="02040503050406030204" pitchFamily="18" charset="0"/>
                      </a:rPr>
                      <m:t>eV</m:t>
                    </m:r>
                  </m:oMath>
                </a14:m>
                <a:r>
                  <a:rPr lang="en-US" dirty="0">
                    <a:solidFill>
                      <a:srgbClr val="0000FF"/>
                    </a:solidFill>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Rogers_CJP1977 </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p:txBody>
          </p:sp>
        </mc:Choice>
        <mc:Fallback xmlns="">
          <p:sp>
            <p:nvSpPr>
              <p:cNvPr id="5" name="矩形 4"/>
              <p:cNvSpPr>
                <a:spLocks noRot="1" noChangeAspect="1" noMove="1" noResize="1" noEditPoints="1" noAdjustHandles="1" noChangeArrowheads="1" noChangeShapeType="1" noTextEdit="1"/>
              </p:cNvSpPr>
              <p:nvPr/>
            </p:nvSpPr>
            <p:spPr>
              <a:xfrm>
                <a:off x="0" y="1665235"/>
                <a:ext cx="7058214" cy="1243930"/>
              </a:xfrm>
              <a:prstGeom prst="rect">
                <a:avLst/>
              </a:prstGeom>
              <a:blipFill rotWithShape="0">
                <a:blip r:embed="rId3"/>
                <a:stretch>
                  <a:fillRect t="-2451" b="-490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0" y="0"/>
                <a:ext cx="7757866" cy="1264577"/>
              </a:xfrm>
              <a:prstGeom prst="rect">
                <a:avLst/>
              </a:prstGeom>
            </p:spPr>
            <p:txBody>
              <a:bodyPr wrap="square">
                <a:spAutoFit/>
              </a:bodyPr>
              <a:lstStyle/>
              <a:p>
                <a:pPr algn="just"/>
                <a14:m>
                  <m:oMath xmlns:m="http://schemas.openxmlformats.org/officeDocument/2006/math">
                    <m:sSub>
                      <m:sSubPr>
                        <m:ctrlPr>
                          <a:rPr lang="el-GR" altLang="zh-CN" i="1" smtClean="0">
                            <a:solidFill>
                              <a:srgbClr val="0000FF"/>
                            </a:solidFill>
                            <a:latin typeface="Cambria Math" panose="02040503050406030204" pitchFamily="18" charset="0"/>
                            <a:ea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en-US" altLang="zh-CN" i="1">
                            <a:solidFill>
                              <a:srgbClr val="0000FF"/>
                            </a:solidFill>
                            <a:latin typeface="Cambria Math" panose="02040503050406030204" pitchFamily="18" charset="0"/>
                            <a:ea typeface="Cambria Math" panose="02040503050406030204" pitchFamily="18" charset="0"/>
                          </a:rPr>
                          <m:t>𝑝</m:t>
                        </m:r>
                      </m:sub>
                    </m:sSub>
                    <m:r>
                      <a:rPr lang="en-US" altLang="zh-CN" i="1">
                        <a:solidFill>
                          <a:srgbClr val="0000FF"/>
                        </a:solidFill>
                        <a:latin typeface="Cambria Math" panose="02040503050406030204" pitchFamily="18" charset="0"/>
                      </a:rPr>
                      <m:t>=</m:t>
                    </m:r>
                    <m:r>
                      <a:rPr lang="en-US" altLang="zh-CN" b="0" i="1" smtClean="0">
                        <a:solidFill>
                          <a:srgbClr val="0000FF"/>
                        </a:solidFill>
                        <a:latin typeface="Cambria Math" panose="02040503050406030204" pitchFamily="18" charset="0"/>
                      </a:rPr>
                      <m:t>105</m:t>
                    </m:r>
                    <m:r>
                      <a:rPr lang="en-US" altLang="zh-CN" b="0" i="1" smtClean="0">
                        <a:solidFill>
                          <a:srgbClr val="0000FF"/>
                        </a:solidFill>
                        <a:latin typeface="Cambria Math" panose="02040503050406030204" pitchFamily="18" charset="0"/>
                        <a:ea typeface="Cambria Math" panose="02040503050406030204" pitchFamily="18" charset="0"/>
                      </a:rPr>
                      <m:t>±18 </m:t>
                    </m:r>
                    <m:r>
                      <m:rPr>
                        <m:sty m:val="p"/>
                      </m:rPr>
                      <a:rPr lang="en-US" altLang="zh-CN" i="1">
                        <a:solidFill>
                          <a:srgbClr val="0000FF"/>
                        </a:solidFill>
                        <a:latin typeface="Cambria Math" panose="02040503050406030204" pitchFamily="18" charset="0"/>
                        <a:ea typeface="Cambria Math" panose="02040503050406030204" pitchFamily="18" charset="0"/>
                      </a:rPr>
                      <m:t>eV</m:t>
                    </m:r>
                  </m:oMath>
                </a14:m>
                <a:r>
                  <a:rPr lang="en-US" dirty="0">
                    <a:solidFill>
                      <a:srgbClr val="0000FF"/>
                    </a:solidFill>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 </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b="0" i="1" smtClean="0">
                            <a:solidFill>
                              <a:prstClr val="black"/>
                            </a:solidFill>
                            <a:latin typeface="Cambria Math" panose="02040503050406030204" pitchFamily="18" charset="0"/>
                            <a:ea typeface="Cambria Math" panose="02040503050406030204" pitchFamily="18" charset="0"/>
                          </a:rPr>
                          <m:t>𝑝</m:t>
                        </m:r>
                        <m:r>
                          <a:rPr lang="en-US" altLang="zh-CN" b="0" i="1" smtClean="0">
                            <a:solidFill>
                              <a:prstClr val="black"/>
                            </a:solidFill>
                            <a:latin typeface="Cambria Math" panose="02040503050406030204" pitchFamily="18" charset="0"/>
                            <a:ea typeface="Cambria Math" panose="02040503050406030204" pitchFamily="18" charset="0"/>
                          </a:rPr>
                          <m:t>0</m:t>
                        </m:r>
                      </m:sub>
                    </m:sSub>
                    <m:r>
                      <a:rPr lang="en-US" altLang="zh-CN" b="0" i="1" smtClean="0">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0.17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Reeder_PR1966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18</m:t>
                    </m:r>
                    <m:r>
                      <a:rPr lang="en-US" altLang="zh-CN" i="1">
                        <a:solidFill>
                          <a:prstClr val="black"/>
                        </a:solidFill>
                        <a:latin typeface="Cambria Math" panose="02040503050406030204" pitchFamily="18" charset="0"/>
                        <a:ea typeface="Cambria Math" panose="02040503050406030204" pitchFamily="18" charset="0"/>
                      </a:rPr>
                      <m:t>±</m:t>
                    </m:r>
                    <m:r>
                      <a:rPr lang="en-US" altLang="zh-CN" b="0" i="1" smtClean="0">
                        <a:solidFill>
                          <a:prstClr val="black"/>
                        </a:solidFill>
                        <a:latin typeface="Cambria Math" panose="02040503050406030204" pitchFamily="18" charset="0"/>
                        <a:ea typeface="Cambria Math" panose="02040503050406030204" pitchFamily="18" charset="0"/>
                      </a:rPr>
                      <m:t>4 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a:t>
                </a:r>
                <a:r>
                  <a:rPr lang="en-US" baseline="30000" dirty="0">
                    <a:latin typeface="Times New Roman" panose="02020603050405020304" pitchFamily="18" charset="0"/>
                    <a:cs typeface="Times New Roman" panose="02020603050405020304" pitchFamily="18" charset="0"/>
                  </a:rPr>
                  <a:t> 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p:txBody>
          </p:sp>
        </mc:Choice>
        <mc:Fallback xmlns="">
          <p:sp>
            <p:nvSpPr>
              <p:cNvPr id="6" name="矩形 5"/>
              <p:cNvSpPr>
                <a:spLocks noRot="1" noChangeAspect="1" noMove="1" noResize="1" noEditPoints="1" noAdjustHandles="1" noChangeArrowheads="1" noChangeShapeType="1" noTextEdit="1"/>
              </p:cNvSpPr>
              <p:nvPr/>
            </p:nvSpPr>
            <p:spPr>
              <a:xfrm>
                <a:off x="0" y="0"/>
                <a:ext cx="7757866" cy="1264577"/>
              </a:xfrm>
              <a:prstGeom prst="rect">
                <a:avLst/>
              </a:prstGeom>
              <a:blipFill rotWithShape="0">
                <a:blip r:embed="rId4"/>
                <a:stretch>
                  <a:fillRect t="-2415" b="-53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5724809" y="0"/>
                <a:ext cx="2033057" cy="369332"/>
              </a:xfrm>
              <a:prstGeom prst="rect">
                <a:avLst/>
              </a:prstGeom>
            </p:spPr>
            <p:txBody>
              <a:bodyPr wrap="none">
                <a:spAutoFit/>
              </a:bodyPr>
              <a:lstStyle/>
              <a:p>
                <a:r>
                  <a:rPr lang="zh-CN" altLang="en-US" dirty="0">
                    <a:latin typeface="Times New Roman" panose="02020603050405020304" pitchFamily="18" charset="0"/>
                    <a:cs typeface="Times New Roman" panose="02020603050405020304" pitchFamily="18" charset="0"/>
                  </a:rPr>
                  <a:t>→ </a:t>
                </a:r>
                <a14:m>
                  <m:oMath xmlns:m="http://schemas.openxmlformats.org/officeDocument/2006/math">
                    <m:r>
                      <a:rPr lang="zh-CN" altLang="el-GR" i="1">
                        <a:solidFill>
                          <a:prstClr val="black"/>
                        </a:solidFill>
                        <a:latin typeface="Cambria Math" panose="02040503050406030204" pitchFamily="18" charset="0"/>
                        <a:ea typeface="Cambria Math" panose="02040503050406030204" pitchFamily="18" charset="0"/>
                      </a:rPr>
                      <m:t>𝜏</m:t>
                    </m:r>
                    <m:r>
                      <a:rPr lang="en-US" altLang="zh-CN" i="1">
                        <a:solidFill>
                          <a:prstClr val="black"/>
                        </a:solidFill>
                        <a:latin typeface="Cambria Math" panose="02040503050406030204" pitchFamily="18" charset="0"/>
                      </a:rPr>
                      <m:t>=6.3</m:t>
                    </m:r>
                    <m:r>
                      <a:rPr lang="en-US" altLang="zh-CN" i="1">
                        <a:solidFill>
                          <a:prstClr val="black"/>
                        </a:solidFill>
                        <a:latin typeface="Cambria Math" panose="02040503050406030204" pitchFamily="18" charset="0"/>
                        <a:ea typeface="Cambria Math" panose="02040503050406030204" pitchFamily="18" charset="0"/>
                      </a:rPr>
                      <m:t>±1.1 </m:t>
                    </m:r>
                    <m:r>
                      <m:rPr>
                        <m:sty m:val="p"/>
                      </m:rPr>
                      <a:rPr lang="en-US" altLang="zh-CN" i="1">
                        <a:solidFill>
                          <a:prstClr val="black"/>
                        </a:solidFill>
                        <a:latin typeface="Cambria Math" panose="02040503050406030204" pitchFamily="18" charset="0"/>
                        <a:ea typeface="Cambria Math" panose="02040503050406030204" pitchFamily="18" charset="0"/>
                      </a:rPr>
                      <m:t>as</m:t>
                    </m:r>
                  </m:oMath>
                </a14:m>
                <a:endParaRPr lang="en-US" dirty="0">
                  <a:latin typeface="Times New Roman" panose="02020603050405020304" pitchFamily="18" charset="0"/>
                  <a:cs typeface="Times New Roman" panose="02020603050405020304" pitchFamily="18" charset="0"/>
                </a:endParaRPr>
              </a:p>
            </p:txBody>
          </p:sp>
        </mc:Choice>
        <mc:Fallback xmlns="">
          <p:sp>
            <p:nvSpPr>
              <p:cNvPr id="7" name="矩形 6"/>
              <p:cNvSpPr>
                <a:spLocks noRot="1" noChangeAspect="1" noMove="1" noResize="1" noEditPoints="1" noAdjustHandles="1" noChangeArrowheads="1" noChangeShapeType="1" noTextEdit="1"/>
              </p:cNvSpPr>
              <p:nvPr/>
            </p:nvSpPr>
            <p:spPr>
              <a:xfrm>
                <a:off x="5724809" y="0"/>
                <a:ext cx="2033057" cy="369332"/>
              </a:xfrm>
              <a:prstGeom prst="rect">
                <a:avLst/>
              </a:prstGeom>
              <a:blipFill rotWithShape="0">
                <a:blip r:embed="rId5"/>
                <a:stretch>
                  <a:fillRect l="-2395"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6497488" y="3039028"/>
                <a:ext cx="2414059" cy="587533"/>
              </a:xfrm>
              <a:prstGeom prst="rect">
                <a:avLst/>
              </a:prstGeom>
            </p:spPr>
            <p:txBody>
              <a:bodyPr wrap="none">
                <a:spAutoFit/>
              </a:bodyPr>
              <a:lstStyle/>
              <a:p>
                <a14:m>
                  <m:oMath xmlns:m="http://schemas.openxmlformats.org/officeDocument/2006/math">
                    <m:f>
                      <m:fPr>
                        <m:ctrlPr>
                          <a:rPr lang="en-US" sz="1900" i="1" smtClean="0">
                            <a:solidFill>
                              <a:srgbClr val="0000FF"/>
                            </a:solidFill>
                            <a:latin typeface="Cambria Math" panose="02040503050406030204" pitchFamily="18" charset="0"/>
                          </a:rPr>
                        </m:ctrlPr>
                      </m:fPr>
                      <m:num>
                        <m:sSub>
                          <m:sSubPr>
                            <m:ctrlPr>
                              <a:rPr lang="en-US" sz="1900" i="1">
                                <a:solidFill>
                                  <a:srgbClr val="0000FF"/>
                                </a:solidFill>
                                <a:latin typeface="Cambria Math" panose="02040503050406030204" pitchFamily="18" charset="0"/>
                              </a:rPr>
                            </m:ctrlPr>
                          </m:sSubPr>
                          <m:e>
                            <m:r>
                              <a:rPr lang="en-US" sz="1900" i="1">
                                <a:solidFill>
                                  <a:srgbClr val="0000FF"/>
                                </a:solidFill>
                                <a:latin typeface="Cambria Math" panose="02040503050406030204" pitchFamily="18" charset="0"/>
                              </a:rPr>
                              <m:t>𝛤</m:t>
                            </m:r>
                          </m:e>
                          <m:sub>
                            <m:r>
                              <a:rPr lang="en-US" sz="1900" i="1">
                                <a:solidFill>
                                  <a:srgbClr val="0000FF"/>
                                </a:solidFill>
                                <a:latin typeface="Cambria Math" panose="02040503050406030204" pitchFamily="18" charset="0"/>
                              </a:rPr>
                              <m:t>𝛾</m:t>
                            </m:r>
                          </m:sub>
                        </m:sSub>
                      </m:num>
                      <m:den>
                        <m:sSub>
                          <m:sSubPr>
                            <m:ctrlPr>
                              <a:rPr lang="en-US" sz="1900" i="1">
                                <a:solidFill>
                                  <a:srgbClr val="0000FF"/>
                                </a:solidFill>
                                <a:latin typeface="Cambria Math" panose="02040503050406030204" pitchFamily="18" charset="0"/>
                              </a:rPr>
                            </m:ctrlPr>
                          </m:sSubPr>
                          <m:e>
                            <m:r>
                              <a:rPr lang="en-US" sz="1900" i="1">
                                <a:solidFill>
                                  <a:srgbClr val="0000FF"/>
                                </a:solidFill>
                                <a:latin typeface="Cambria Math" panose="02040503050406030204" pitchFamily="18" charset="0"/>
                              </a:rPr>
                              <m:t>𝛤</m:t>
                            </m:r>
                          </m:e>
                          <m:sub>
                            <m:r>
                              <a:rPr lang="en-US" sz="1900" i="1">
                                <a:solidFill>
                                  <a:srgbClr val="0000FF"/>
                                </a:solidFill>
                                <a:latin typeface="Cambria Math" panose="02040503050406030204" pitchFamily="18" charset="0"/>
                              </a:rPr>
                              <m:t>𝑝</m:t>
                            </m:r>
                          </m:sub>
                        </m:sSub>
                      </m:den>
                    </m:f>
                    <m:r>
                      <a:rPr lang="en-US" altLang="zh-CN" sz="1900" i="1" smtClean="0">
                        <a:solidFill>
                          <a:srgbClr val="0000FF"/>
                        </a:solidFill>
                        <a:latin typeface="Cambria Math" panose="02040503050406030204" pitchFamily="18" charset="0"/>
                      </a:rPr>
                      <m:t>=</m:t>
                    </m:r>
                    <m:r>
                      <a:rPr lang="en-US" altLang="zh-CN" sz="1900" b="0" i="0" smtClean="0">
                        <a:solidFill>
                          <a:srgbClr val="0000FF"/>
                        </a:solidFill>
                        <a:latin typeface="Cambria Math" panose="02040503050406030204" pitchFamily="18" charset="0"/>
                      </a:rPr>
                      <m:t>0.004</m:t>
                    </m:r>
                    <m:r>
                      <a:rPr lang="en-US" altLang="zh-CN" sz="1900" b="0" i="1" smtClean="0">
                        <a:solidFill>
                          <a:srgbClr val="0000FF"/>
                        </a:solidFill>
                        <a:latin typeface="Cambria Math" panose="02040503050406030204" pitchFamily="18" charset="0"/>
                      </a:rPr>
                      <m:t>7</m:t>
                    </m:r>
                    <m:r>
                      <a:rPr lang="en-US" altLang="zh-CN" sz="1900" b="0" i="1" smtClean="0">
                        <a:solidFill>
                          <a:srgbClr val="0000FF"/>
                        </a:solidFill>
                        <a:latin typeface="Cambria Math" panose="02040503050406030204" pitchFamily="18" charset="0"/>
                        <a:ea typeface="Cambria Math" panose="02040503050406030204" pitchFamily="18" charset="0"/>
                      </a:rPr>
                      <m:t>±0.001</m:t>
                    </m:r>
                  </m:oMath>
                </a14:m>
                <a:r>
                  <a:rPr lang="en-US" sz="1900" dirty="0">
                    <a:solidFill>
                      <a:srgbClr val="0000FF"/>
                    </a:solidFill>
                    <a:latin typeface="Times New Roman" panose="02020603050405020304" pitchFamily="18" charset="0"/>
                    <a:cs typeface="Times New Roman" panose="02020603050405020304" pitchFamily="18" charset="0"/>
                  </a:rPr>
                  <a:t>4</a:t>
                </a:r>
              </a:p>
            </p:txBody>
          </p:sp>
        </mc:Choice>
        <mc:Fallback xmlns="">
          <p:sp>
            <p:nvSpPr>
              <p:cNvPr id="10" name="矩形 9"/>
              <p:cNvSpPr>
                <a:spLocks noRot="1" noChangeAspect="1" noMove="1" noResize="1" noEditPoints="1" noAdjustHandles="1" noChangeArrowheads="1" noChangeShapeType="1" noTextEdit="1"/>
              </p:cNvSpPr>
              <p:nvPr/>
            </p:nvSpPr>
            <p:spPr>
              <a:xfrm>
                <a:off x="6497488" y="3039028"/>
                <a:ext cx="2414059" cy="587533"/>
              </a:xfrm>
              <a:prstGeom prst="rect">
                <a:avLst/>
              </a:prstGeom>
              <a:blipFill rotWithShape="0">
                <a:blip r:embed="rId6"/>
                <a:stretch>
                  <a:fillRect r="-1263" b="-1042"/>
                </a:stretch>
              </a:blipFill>
            </p:spPr>
            <p:txBody>
              <a:bodyPr/>
              <a:lstStyle/>
              <a:p>
                <a:r>
                  <a:rPr lang="en-US">
                    <a:noFill/>
                  </a:rPr>
                  <a:t> </a:t>
                </a:r>
              </a:p>
            </p:txBody>
          </p:sp>
        </mc:Fallback>
      </mc:AlternateContent>
      <p:sp>
        <p:nvSpPr>
          <p:cNvPr id="4" name="文本框 3"/>
          <p:cNvSpPr txBox="1"/>
          <p:nvPr/>
        </p:nvSpPr>
        <p:spPr>
          <a:xfrm>
            <a:off x="6993904" y="6347980"/>
            <a:ext cx="1527919" cy="369332"/>
          </a:xfrm>
          <a:prstGeom prst="rect">
            <a:avLst/>
          </a:prstGeom>
          <a:noFill/>
        </p:spPr>
        <p:txBody>
          <a:bodyPr wrap="none" rtlCol="0">
            <a:spAutoFit/>
          </a:bodyPr>
          <a:lstStyle/>
          <a:p>
            <a:r>
              <a:rPr lang="en-US" dirty="0"/>
              <a:t>3.2</a:t>
            </a:r>
            <a:r>
              <a:rPr lang="en-US" altLang="zh-CN" i="1" dirty="0"/>
              <a:t>σ</a:t>
            </a:r>
            <a:r>
              <a:rPr lang="en-US" altLang="zh-CN" dirty="0"/>
              <a:t> deviation</a:t>
            </a:r>
            <a:endParaRPr lang="en-US" dirty="0"/>
          </a:p>
        </p:txBody>
      </p:sp>
      <mc:AlternateContent xmlns:mc="http://schemas.openxmlformats.org/markup-compatibility/2006" xmlns:a14="http://schemas.microsoft.com/office/drawing/2010/main">
        <mc:Choice Requires="a14">
          <p:sp>
            <p:nvSpPr>
              <p:cNvPr id="13" name="矩形 12"/>
              <p:cNvSpPr/>
              <p:nvPr/>
            </p:nvSpPr>
            <p:spPr>
              <a:xfrm>
                <a:off x="14939" y="4295564"/>
                <a:ext cx="9129061" cy="689932"/>
              </a:xfrm>
              <a:prstGeom prst="rect">
                <a:avLst/>
              </a:prstGeom>
            </p:spPr>
            <p:txBody>
              <a:bodyPr wrap="square">
                <a:spAutoFit/>
              </a:bodyPr>
              <a:lstStyle/>
              <a:p>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n-US" altLang="zh-CN" b="0" i="1" smtClean="0">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m:t>
                    </m:r>
                    <m:r>
                      <a:rPr lang="en-US" altLang="zh-CN" b="0" i="1" smtClean="0">
                        <a:solidFill>
                          <a:prstClr val="black"/>
                        </a:solidFill>
                        <a:latin typeface="Cambria Math" panose="02040503050406030204" pitchFamily="18" charset="0"/>
                      </a:rPr>
                      <m:t>23</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m:t>
                    </m:r>
                  </m:oMath>
                </a14:m>
                <a:r>
                  <a:rPr lang="en-US" dirty="0">
                    <a:latin typeface="Times New Roman" panose="02020603050405020304" pitchFamily="18" charset="0"/>
                    <a:cs typeface="Times New Roman" panose="02020603050405020304" pitchFamily="18" charset="0"/>
                  </a:rPr>
                  <a:t>4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Thomas_EPJA2004, Robertson_PRC1993, Hatori_NPA1992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n-US" altLang="zh-CN" i="1">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𝛾</m:t>
                        </m:r>
                      </m:sub>
                    </m:sSub>
                    <m:r>
                      <a:rPr lang="en-US" altLang="zh-CN" i="1">
                        <a:solidFill>
                          <a:prstClr val="black"/>
                        </a:solidFill>
                        <a:latin typeface="Cambria Math" panose="02040503050406030204" pitchFamily="18" charset="0"/>
                      </a:rPr>
                      <m:t>=0.</m:t>
                    </m:r>
                    <m:r>
                      <a:rPr lang="en-US" altLang="zh-CN" b="0" i="1" smtClean="0">
                        <a:solidFill>
                          <a:prstClr val="black"/>
                        </a:solidFill>
                        <a:latin typeface="Cambria Math" panose="02040503050406030204" pitchFamily="18" charset="0"/>
                      </a:rPr>
                      <m:t>00166</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m:t>
                    </m:r>
                    <m:r>
                      <a:rPr lang="en-US" altLang="zh-CN" i="1">
                        <a:solidFill>
                          <a:prstClr val="black"/>
                        </a:solidFill>
                        <a:latin typeface="Cambria Math" panose="02040503050406030204" pitchFamily="18" charset="0"/>
                        <a:ea typeface="Cambria Math" panose="02040503050406030204" pitchFamily="18" charset="0"/>
                      </a:rPr>
                      <m:t>0</m:t>
                    </m:r>
                    <m:r>
                      <a:rPr lang="en-US" altLang="zh-CN" b="0" i="1" smtClean="0">
                        <a:solidFill>
                          <a:prstClr val="black"/>
                        </a:solidFill>
                        <a:latin typeface="Cambria Math" panose="02040503050406030204" pitchFamily="18" charset="0"/>
                        <a:ea typeface="Cambria Math" panose="02040503050406030204" pitchFamily="18" charset="0"/>
                      </a:rPr>
                      <m:t>2</m:t>
                    </m:r>
                    <m:r>
                      <a:rPr lang="en-US" altLang="zh-CN" i="1">
                        <a:solidFill>
                          <a:prstClr val="black"/>
                        </a:solidFill>
                        <a:latin typeface="Cambria Math" panose="02040503050406030204" pitchFamily="18" charset="0"/>
                        <a:ea typeface="Cambria Math" panose="02040503050406030204" pitchFamily="18" charset="0"/>
                      </a:rPr>
                      <m:t>8</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GADGET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βγ</a:t>
                </a:r>
                <a:r>
                  <a:rPr lang="en-US" altLang="zh-CN" dirty="0">
                    <a:latin typeface="Times New Roman" panose="02020603050405020304" pitchFamily="18" charset="0"/>
                    <a:cs typeface="Times New Roman" panose="02020603050405020304" pitchFamily="18" charset="0"/>
                  </a:rPr>
                  <a:t>)</a:t>
                </a:r>
              </a:p>
            </p:txBody>
          </p:sp>
        </mc:Choice>
        <mc:Fallback xmlns="">
          <p:sp>
            <p:nvSpPr>
              <p:cNvPr id="13" name="矩形 12"/>
              <p:cNvSpPr>
                <a:spLocks noRot="1" noChangeAspect="1" noMove="1" noResize="1" noEditPoints="1" noAdjustHandles="1" noChangeArrowheads="1" noChangeShapeType="1" noTextEdit="1"/>
              </p:cNvSpPr>
              <p:nvPr/>
            </p:nvSpPr>
            <p:spPr>
              <a:xfrm>
                <a:off x="14939" y="4295564"/>
                <a:ext cx="9129061" cy="689932"/>
              </a:xfrm>
              <a:prstGeom prst="rect">
                <a:avLst/>
              </a:prstGeom>
              <a:blipFill rotWithShape="0">
                <a:blip r:embed="rId7"/>
                <a:stretch>
                  <a:fillRect t="-5310" b="-97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矩形 13"/>
              <p:cNvSpPr/>
              <p:nvPr/>
            </p:nvSpPr>
            <p:spPr>
              <a:xfrm>
                <a:off x="6497485" y="4640530"/>
                <a:ext cx="2520755"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srgbClr val="FF0000"/>
                              </a:solidFill>
                              <a:latin typeface="Cambria Math" panose="02040503050406030204" pitchFamily="18" charset="0"/>
                            </a:rPr>
                          </m:ctrlPr>
                        </m:fPr>
                        <m:num>
                          <m:sSub>
                            <m:sSubPr>
                              <m:ctrlPr>
                                <a:rPr lang="en-US" sz="1900" i="1">
                                  <a:solidFill>
                                    <a:srgbClr val="FF0000"/>
                                  </a:solidFill>
                                  <a:latin typeface="Cambria Math" panose="02040503050406030204" pitchFamily="18" charset="0"/>
                                </a:rPr>
                              </m:ctrlPr>
                            </m:sSubPr>
                            <m:e>
                              <m:r>
                                <a:rPr lang="en-US" sz="1900" i="1">
                                  <a:solidFill>
                                    <a:srgbClr val="FF0000"/>
                                  </a:solidFill>
                                  <a:latin typeface="Cambria Math" panose="02040503050406030204" pitchFamily="18" charset="0"/>
                                </a:rPr>
                                <m:t>𝛤</m:t>
                              </m:r>
                            </m:e>
                            <m:sub>
                              <m:r>
                                <a:rPr lang="en-US" sz="1900" i="1">
                                  <a:solidFill>
                                    <a:srgbClr val="FF0000"/>
                                  </a:solidFill>
                                  <a:latin typeface="Cambria Math" panose="02040503050406030204" pitchFamily="18" charset="0"/>
                                </a:rPr>
                                <m:t>𝛾</m:t>
                              </m:r>
                            </m:sub>
                          </m:sSub>
                        </m:num>
                        <m:den>
                          <m:sSub>
                            <m:sSubPr>
                              <m:ctrlPr>
                                <a:rPr lang="en-US" sz="1900" i="1">
                                  <a:solidFill>
                                    <a:srgbClr val="FF0000"/>
                                  </a:solidFill>
                                  <a:latin typeface="Cambria Math" panose="02040503050406030204" pitchFamily="18" charset="0"/>
                                </a:rPr>
                              </m:ctrlPr>
                            </m:sSubPr>
                            <m:e>
                              <m:r>
                                <a:rPr lang="en-US" sz="1900" i="1">
                                  <a:solidFill>
                                    <a:srgbClr val="FF0000"/>
                                  </a:solidFill>
                                  <a:latin typeface="Cambria Math" panose="02040503050406030204" pitchFamily="18" charset="0"/>
                                </a:rPr>
                                <m:t>𝛤</m:t>
                              </m:r>
                            </m:e>
                            <m:sub>
                              <m:r>
                                <a:rPr lang="en-US" sz="1900" i="1">
                                  <a:solidFill>
                                    <a:srgbClr val="FF0000"/>
                                  </a:solidFill>
                                  <a:latin typeface="Cambria Math" panose="02040503050406030204" pitchFamily="18" charset="0"/>
                                </a:rPr>
                                <m:t>𝑝</m:t>
                              </m:r>
                            </m:sub>
                          </m:sSub>
                        </m:den>
                      </m:f>
                      <m:r>
                        <a:rPr lang="en-US" altLang="zh-CN" sz="1900" i="1" smtClean="0">
                          <a:solidFill>
                            <a:srgbClr val="FF0000"/>
                          </a:solidFill>
                          <a:latin typeface="Cambria Math" panose="02040503050406030204" pitchFamily="18" charset="0"/>
                        </a:rPr>
                        <m:t>=</m:t>
                      </m:r>
                      <m:r>
                        <a:rPr lang="en-US" altLang="zh-CN" sz="1900" b="0" i="0" smtClean="0">
                          <a:solidFill>
                            <a:srgbClr val="FF0000"/>
                          </a:solidFill>
                          <a:latin typeface="Cambria Math" panose="02040503050406030204" pitchFamily="18" charset="0"/>
                        </a:rPr>
                        <m:t>0.013</m:t>
                      </m:r>
                      <m:r>
                        <a:rPr lang="en-US" altLang="zh-CN" sz="1900" b="0" i="1" smtClean="0">
                          <a:solidFill>
                            <a:srgbClr val="FF0000"/>
                          </a:solidFill>
                          <a:latin typeface="Cambria Math" panose="02040503050406030204" pitchFamily="18" charset="0"/>
                        </a:rPr>
                        <m:t>4</m:t>
                      </m:r>
                      <m:r>
                        <a:rPr lang="en-US" altLang="zh-CN" sz="1900" b="0" i="1" smtClean="0">
                          <a:solidFill>
                            <a:srgbClr val="FF0000"/>
                          </a:solidFill>
                          <a:latin typeface="Cambria Math" panose="02040503050406030204" pitchFamily="18" charset="0"/>
                          <a:ea typeface="Cambria Math" panose="02040503050406030204" pitchFamily="18" charset="0"/>
                        </a:rPr>
                        <m:t>±0.0023</m:t>
                      </m:r>
                    </m:oMath>
                  </m:oMathPara>
                </a14:m>
                <a:endParaRPr lang="en-US" sz="1900" dirty="0">
                  <a:solidFill>
                    <a:srgbClr val="FF0000"/>
                  </a:solidFill>
                  <a:latin typeface="Times New Roman" panose="02020603050405020304" pitchFamily="18" charset="0"/>
                  <a:cs typeface="Times New Roman" panose="02020603050405020304" pitchFamily="18" charset="0"/>
                </a:endParaRPr>
              </a:p>
            </p:txBody>
          </p:sp>
        </mc:Choice>
        <mc:Fallback xmlns="">
          <p:sp>
            <p:nvSpPr>
              <p:cNvPr id="14" name="矩形 13"/>
              <p:cNvSpPr>
                <a:spLocks noRot="1" noChangeAspect="1" noMove="1" noResize="1" noEditPoints="1" noAdjustHandles="1" noChangeArrowheads="1" noChangeShapeType="1" noTextEdit="1"/>
              </p:cNvSpPr>
              <p:nvPr/>
            </p:nvSpPr>
            <p:spPr>
              <a:xfrm>
                <a:off x="6497485" y="4640530"/>
                <a:ext cx="2520755" cy="729495"/>
              </a:xfrm>
              <a:prstGeom prst="rect">
                <a:avLst/>
              </a:prstGeom>
              <a:blipFill rotWithShape="0">
                <a:blip r:embed="rId8"/>
                <a:stretch>
                  <a:fillRect/>
                </a:stretch>
              </a:blipFill>
            </p:spPr>
            <p:txBody>
              <a:bodyPr/>
              <a:lstStyle/>
              <a:p>
                <a:r>
                  <a:rPr lang="en-US">
                    <a:noFill/>
                  </a:rPr>
                  <a:t> </a:t>
                </a:r>
              </a:p>
            </p:txBody>
          </p:sp>
        </mc:Fallback>
      </mc:AlternateContent>
      <p:sp>
        <p:nvSpPr>
          <p:cNvPr id="11" name="TextBox 10"/>
          <p:cNvSpPr txBox="1"/>
          <p:nvPr/>
        </p:nvSpPr>
        <p:spPr>
          <a:xfrm>
            <a:off x="14939" y="6485574"/>
            <a:ext cx="995722" cy="369332"/>
          </a:xfrm>
          <a:prstGeom prst="rect">
            <a:avLst/>
          </a:prstGeom>
          <a:noFill/>
        </p:spPr>
        <p:txBody>
          <a:bodyPr wrap="none" rtlCol="0">
            <a:spAutoFit/>
          </a:bodyPr>
          <a:lstStyle/>
          <a:p>
            <a:r>
              <a:rPr lang="en-US" altLang="zh-CN" dirty="0"/>
              <a:t>obsolete</a:t>
            </a:r>
            <a:endParaRPr lang="zh-CN" altLang="en-US" dirty="0"/>
          </a:p>
        </p:txBody>
      </p:sp>
    </p:spTree>
    <p:extLst>
      <p:ext uri="{BB962C8B-B14F-4D97-AF65-F5344CB8AC3E}">
        <p14:creationId xmlns:p14="http://schemas.microsoft.com/office/powerpoint/2010/main" val="7390678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0" y="2950942"/>
                <a:ext cx="4218206" cy="7177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𝑟</m:t>
                              </m:r>
                            </m:sub>
                          </m:sSub>
                          <m:r>
                            <a:rPr lang="en-US">
                              <a:solidFill>
                                <a:prstClr val="black"/>
                              </a:solidFill>
                              <a:latin typeface="Cambria Math" panose="02040503050406030204" pitchFamily="18" charset="0"/>
                            </a:rPr>
                            <m:t>+1</m:t>
                          </m:r>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den>
                      </m:f>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r>
                                <a:rPr lang="en-US" b="0" i="1" smtClean="0">
                                  <a:solidFill>
                                    <a:prstClr val="black"/>
                                  </a:solidFill>
                                  <a:latin typeface="Cambria Math" panose="02040503050406030204" pitchFamily="18" charset="0"/>
                                </a:rPr>
                                <m:t>0</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r>
                            <a:rPr lang="el-GR" i="1" smtClean="0">
                              <a:solidFill>
                                <a:prstClr val="black"/>
                              </a:solidFill>
                              <a:latin typeface="Cambria Math" panose="02040503050406030204" pitchFamily="18" charset="0"/>
                              <a:ea typeface="Cambria Math" panose="02040503050406030204" pitchFamily="18" charset="0"/>
                            </a:rPr>
                            <m:t>𝛤</m:t>
                          </m:r>
                        </m:den>
                      </m:f>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3</m:t>
                      </m:r>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r>
                                <a:rPr lang="en-US" i="1">
                                  <a:solidFill>
                                    <a:prstClr val="black"/>
                                  </a:solidFill>
                                  <a:latin typeface="Cambria Math" panose="02040503050406030204" pitchFamily="18" charset="0"/>
                                </a:rPr>
                                <m:t>0</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r>
                            <a:rPr lang="el-GR" i="1">
                              <a:solidFill>
                                <a:prstClr val="black"/>
                              </a:solidFill>
                              <a:latin typeface="Cambria Math" panose="02040503050406030204" pitchFamily="18" charset="0"/>
                              <a:ea typeface="Cambria Math" panose="02040503050406030204" pitchFamily="18" charset="0"/>
                            </a:rPr>
                            <m:t>𝛤</m:t>
                          </m:r>
                        </m:den>
                      </m:f>
                    </m:oMath>
                  </m:oMathPara>
                </a14:m>
                <a:endParaRPr lang="en-US" dirty="0">
                  <a:latin typeface="Times New Roman" panose="02020603050405020304" pitchFamily="18" charset="0"/>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0" y="2950942"/>
                <a:ext cx="4218206" cy="717761"/>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0" y="1665235"/>
                <a:ext cx="5279202" cy="1243930"/>
              </a:xfrm>
              <a:prstGeom prst="rect">
                <a:avLst/>
              </a:prstGeom>
            </p:spPr>
            <p:txBody>
              <a:bodyPr wrap="none">
                <a:spAutoFit/>
              </a:bodyPr>
              <a:lstStyle/>
              <a:p>
                <a14:m>
                  <m:oMath xmlns:m="http://schemas.openxmlformats.org/officeDocument/2006/math">
                    <m:r>
                      <m:rPr>
                        <m:sty m:val="p"/>
                      </m:rPr>
                      <a:rPr lang="en-US" i="0" smtClean="0">
                        <a:solidFill>
                          <a:prstClr val="black"/>
                        </a:solidFill>
                        <a:latin typeface="Cambria Math" panose="02040503050406030204" pitchFamily="18" charset="0"/>
                      </a:rPr>
                      <m:t>Yield</m:t>
                    </m:r>
                  </m:oMath>
                </a14:m>
                <a:r>
                  <a:rPr lang="zh-CN" altLang="en-US" dirty="0">
                    <a:latin typeface="Times New Roman" panose="02020603050405020304" pitchFamily="18" charset="0"/>
                    <a:cs typeface="Times New Roman" panose="02020603050405020304" pitchFamily="18" charset="0"/>
                  </a:rPr>
                  <a:t> ← </a:t>
                </a:r>
                <a:r>
                  <a:rPr lang="en-US" altLang="zh-CN" dirty="0">
                    <a:latin typeface="Times New Roman" panose="02020603050405020304" pitchFamily="18" charset="0"/>
                    <a:cs typeface="Times New Roman" panose="02020603050405020304" pitchFamily="18" charset="0"/>
                  </a:rPr>
                  <a:t>Morrison_PR1968 </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Reeder_PR1966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el-GR" altLang="zh-CN" i="1" smtClean="0">
                            <a:solidFill>
                              <a:srgbClr val="0000FF"/>
                            </a:solidFill>
                            <a:latin typeface="Cambria Math" panose="02040503050406030204" pitchFamily="18" charset="0"/>
                            <a:ea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l-GR" i="1" smtClean="0">
                            <a:solidFill>
                              <a:srgbClr val="0000FF"/>
                            </a:solidFill>
                            <a:latin typeface="Cambria Math" panose="02040503050406030204" pitchFamily="18" charset="0"/>
                            <a:ea typeface="Cambria Math" panose="02040503050406030204" pitchFamily="18" charset="0"/>
                          </a:rPr>
                          <m:t>𝛾</m:t>
                        </m:r>
                      </m:sub>
                    </m:sSub>
                    <m:r>
                      <a:rPr lang="en-US" altLang="zh-CN" i="1">
                        <a:solidFill>
                          <a:srgbClr val="0000FF"/>
                        </a:solidFill>
                        <a:latin typeface="Cambria Math" panose="02040503050406030204" pitchFamily="18" charset="0"/>
                      </a:rPr>
                      <m:t>=</m:t>
                    </m:r>
                    <m:r>
                      <a:rPr lang="en-US" altLang="zh-CN" b="0" i="1" smtClean="0">
                        <a:solidFill>
                          <a:srgbClr val="0000FF"/>
                        </a:solidFill>
                        <a:latin typeface="Cambria Math" panose="02040503050406030204" pitchFamily="18" charset="0"/>
                      </a:rPr>
                      <m:t>2.0</m:t>
                    </m:r>
                    <m:r>
                      <a:rPr lang="en-US" altLang="zh-CN" i="1">
                        <a:solidFill>
                          <a:srgbClr val="0000FF"/>
                        </a:solidFill>
                        <a:latin typeface="Cambria Math" panose="02040503050406030204" pitchFamily="18" charset="0"/>
                        <a:ea typeface="Cambria Math" panose="02040503050406030204" pitchFamily="18" charset="0"/>
                      </a:rPr>
                      <m:t>±</m:t>
                    </m:r>
                    <m:r>
                      <a:rPr lang="en-US" altLang="zh-CN" b="0" i="1" smtClean="0">
                        <a:solidFill>
                          <a:srgbClr val="0000FF"/>
                        </a:solidFill>
                        <a:latin typeface="Cambria Math" panose="02040503050406030204" pitchFamily="18" charset="0"/>
                        <a:ea typeface="Cambria Math" panose="02040503050406030204" pitchFamily="18" charset="0"/>
                      </a:rPr>
                      <m:t>1.0</m:t>
                    </m:r>
                    <m:r>
                      <a:rPr lang="en-US" altLang="zh-CN" i="1">
                        <a:solidFill>
                          <a:srgbClr val="0000FF"/>
                        </a:solidFill>
                        <a:latin typeface="Cambria Math" panose="02040503050406030204" pitchFamily="18" charset="0"/>
                        <a:ea typeface="Cambria Math" panose="02040503050406030204" pitchFamily="18" charset="0"/>
                      </a:rPr>
                      <m:t> </m:t>
                    </m:r>
                    <m:r>
                      <m:rPr>
                        <m:sty m:val="p"/>
                      </m:rPr>
                      <a:rPr lang="en-US" altLang="zh-CN" i="1">
                        <a:solidFill>
                          <a:srgbClr val="0000FF"/>
                        </a:solidFill>
                        <a:latin typeface="Cambria Math" panose="02040503050406030204" pitchFamily="18" charset="0"/>
                        <a:ea typeface="Cambria Math" panose="02040503050406030204" pitchFamily="18" charset="0"/>
                      </a:rPr>
                      <m:t>eV</m:t>
                    </m:r>
                  </m:oMath>
                </a14:m>
                <a:r>
                  <a:rPr lang="en-US" dirty="0">
                    <a:solidFill>
                      <a:srgbClr val="0000FF"/>
                    </a:solidFill>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Morrison_PR1968 </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endParaRPr lang="en-US" altLang="zh-CN" dirty="0">
                  <a:latin typeface="Times New Roman" panose="02020603050405020304" pitchFamily="18" charset="0"/>
                  <a:cs typeface="Times New Roman" panose="02020603050405020304" pitchFamily="18" charset="0"/>
                </a:endParaRPr>
              </a:p>
            </p:txBody>
          </p:sp>
        </mc:Choice>
        <mc:Fallback xmlns="">
          <p:sp>
            <p:nvSpPr>
              <p:cNvPr id="5" name="矩形 4"/>
              <p:cNvSpPr>
                <a:spLocks noRot="1" noChangeAspect="1" noMove="1" noResize="1" noEditPoints="1" noAdjustHandles="1" noChangeArrowheads="1" noChangeShapeType="1" noTextEdit="1"/>
              </p:cNvSpPr>
              <p:nvPr/>
            </p:nvSpPr>
            <p:spPr>
              <a:xfrm>
                <a:off x="0" y="1665235"/>
                <a:ext cx="5279202" cy="1243930"/>
              </a:xfrm>
              <a:prstGeom prst="rect">
                <a:avLst/>
              </a:prstGeom>
              <a:blipFill rotWithShape="0">
                <a:blip r:embed="rId3"/>
                <a:stretch>
                  <a:fillRect t="-2451" b="-490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0" y="0"/>
                <a:ext cx="7757866" cy="1264577"/>
              </a:xfrm>
              <a:prstGeom prst="rect">
                <a:avLst/>
              </a:prstGeom>
            </p:spPr>
            <p:txBody>
              <a:bodyPr wrap="square">
                <a:spAutoFit/>
              </a:bodyPr>
              <a:lstStyle/>
              <a:p>
                <a:pPr algn="just"/>
                <a14:m>
                  <m:oMath xmlns:m="http://schemas.openxmlformats.org/officeDocument/2006/math">
                    <m:sSub>
                      <m:sSubPr>
                        <m:ctrlPr>
                          <a:rPr lang="el-GR" altLang="zh-CN" i="1" smtClean="0">
                            <a:solidFill>
                              <a:srgbClr val="0000FF"/>
                            </a:solidFill>
                            <a:latin typeface="Cambria Math" panose="02040503050406030204" pitchFamily="18" charset="0"/>
                            <a:ea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en-US" altLang="zh-CN" i="1">
                            <a:solidFill>
                              <a:srgbClr val="0000FF"/>
                            </a:solidFill>
                            <a:latin typeface="Cambria Math" panose="02040503050406030204" pitchFamily="18" charset="0"/>
                            <a:ea typeface="Cambria Math" panose="02040503050406030204" pitchFamily="18" charset="0"/>
                          </a:rPr>
                          <m:t>𝑝</m:t>
                        </m:r>
                      </m:sub>
                    </m:sSub>
                    <m:r>
                      <a:rPr lang="en-US" altLang="zh-CN" i="1">
                        <a:solidFill>
                          <a:srgbClr val="0000FF"/>
                        </a:solidFill>
                        <a:latin typeface="Cambria Math" panose="02040503050406030204" pitchFamily="18" charset="0"/>
                      </a:rPr>
                      <m:t>=</m:t>
                    </m:r>
                    <m:r>
                      <a:rPr lang="en-US" altLang="zh-CN" b="0" i="1" smtClean="0">
                        <a:solidFill>
                          <a:srgbClr val="0000FF"/>
                        </a:solidFill>
                        <a:latin typeface="Cambria Math" panose="02040503050406030204" pitchFamily="18" charset="0"/>
                      </a:rPr>
                      <m:t>105</m:t>
                    </m:r>
                    <m:r>
                      <a:rPr lang="en-US" altLang="zh-CN" b="0" i="1" smtClean="0">
                        <a:solidFill>
                          <a:srgbClr val="0000FF"/>
                        </a:solidFill>
                        <a:latin typeface="Cambria Math" panose="02040503050406030204" pitchFamily="18" charset="0"/>
                        <a:ea typeface="Cambria Math" panose="02040503050406030204" pitchFamily="18" charset="0"/>
                      </a:rPr>
                      <m:t>±18 </m:t>
                    </m:r>
                    <m:r>
                      <m:rPr>
                        <m:sty m:val="p"/>
                      </m:rPr>
                      <a:rPr lang="en-US" altLang="zh-CN" i="1">
                        <a:solidFill>
                          <a:srgbClr val="0000FF"/>
                        </a:solidFill>
                        <a:latin typeface="Cambria Math" panose="02040503050406030204" pitchFamily="18" charset="0"/>
                        <a:ea typeface="Cambria Math" panose="02040503050406030204" pitchFamily="18" charset="0"/>
                      </a:rPr>
                      <m:t>eV</m:t>
                    </m:r>
                  </m:oMath>
                </a14:m>
                <a:r>
                  <a:rPr lang="en-US" dirty="0">
                    <a:solidFill>
                      <a:srgbClr val="0000FF"/>
                    </a:solidFill>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 </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b="0" i="1" smtClean="0">
                            <a:solidFill>
                              <a:prstClr val="black"/>
                            </a:solidFill>
                            <a:latin typeface="Cambria Math" panose="02040503050406030204" pitchFamily="18" charset="0"/>
                            <a:ea typeface="Cambria Math" panose="02040503050406030204" pitchFamily="18" charset="0"/>
                          </a:rPr>
                          <m:t>𝑝</m:t>
                        </m:r>
                        <m:r>
                          <a:rPr lang="en-US" altLang="zh-CN" b="0" i="1" smtClean="0">
                            <a:solidFill>
                              <a:prstClr val="black"/>
                            </a:solidFill>
                            <a:latin typeface="Cambria Math" panose="02040503050406030204" pitchFamily="18" charset="0"/>
                            <a:ea typeface="Cambria Math" panose="02040503050406030204" pitchFamily="18" charset="0"/>
                          </a:rPr>
                          <m:t>0</m:t>
                        </m:r>
                      </m:sub>
                    </m:sSub>
                    <m:r>
                      <a:rPr lang="en-US" altLang="zh-CN" b="0" i="1" smtClean="0">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0.17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Reeder_PR1966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18</m:t>
                    </m:r>
                    <m:r>
                      <a:rPr lang="en-US" altLang="zh-CN" i="1">
                        <a:solidFill>
                          <a:prstClr val="black"/>
                        </a:solidFill>
                        <a:latin typeface="Cambria Math" panose="02040503050406030204" pitchFamily="18" charset="0"/>
                        <a:ea typeface="Cambria Math" panose="02040503050406030204" pitchFamily="18" charset="0"/>
                      </a:rPr>
                      <m:t>±</m:t>
                    </m:r>
                    <m:r>
                      <a:rPr lang="en-US" altLang="zh-CN" b="0" i="1" smtClean="0">
                        <a:solidFill>
                          <a:prstClr val="black"/>
                        </a:solidFill>
                        <a:latin typeface="Cambria Math" panose="02040503050406030204" pitchFamily="18" charset="0"/>
                        <a:ea typeface="Cambria Math" panose="02040503050406030204" pitchFamily="18" charset="0"/>
                      </a:rPr>
                      <m:t>4 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a:t>
                </a:r>
                <a:r>
                  <a:rPr lang="en-US" baseline="30000" dirty="0">
                    <a:latin typeface="Times New Roman" panose="02020603050405020304" pitchFamily="18" charset="0"/>
                    <a:cs typeface="Times New Roman" panose="02020603050405020304" pitchFamily="18" charset="0"/>
                  </a:rPr>
                  <a:t> 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p:txBody>
          </p:sp>
        </mc:Choice>
        <mc:Fallback xmlns="">
          <p:sp>
            <p:nvSpPr>
              <p:cNvPr id="6" name="矩形 5"/>
              <p:cNvSpPr>
                <a:spLocks noRot="1" noChangeAspect="1" noMove="1" noResize="1" noEditPoints="1" noAdjustHandles="1" noChangeArrowheads="1" noChangeShapeType="1" noTextEdit="1"/>
              </p:cNvSpPr>
              <p:nvPr/>
            </p:nvSpPr>
            <p:spPr>
              <a:xfrm>
                <a:off x="0" y="0"/>
                <a:ext cx="7757866" cy="1264577"/>
              </a:xfrm>
              <a:prstGeom prst="rect">
                <a:avLst/>
              </a:prstGeom>
              <a:blipFill rotWithShape="0">
                <a:blip r:embed="rId4"/>
                <a:stretch>
                  <a:fillRect t="-2415" b="-53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5724809" y="0"/>
                <a:ext cx="2033057" cy="369332"/>
              </a:xfrm>
              <a:prstGeom prst="rect">
                <a:avLst/>
              </a:prstGeom>
            </p:spPr>
            <p:txBody>
              <a:bodyPr wrap="none">
                <a:spAutoFit/>
              </a:bodyPr>
              <a:lstStyle/>
              <a:p>
                <a:r>
                  <a:rPr lang="zh-CN" altLang="en-US" dirty="0">
                    <a:latin typeface="Times New Roman" panose="02020603050405020304" pitchFamily="18" charset="0"/>
                    <a:cs typeface="Times New Roman" panose="02020603050405020304" pitchFamily="18" charset="0"/>
                  </a:rPr>
                  <a:t>→ </a:t>
                </a:r>
                <a14:m>
                  <m:oMath xmlns:m="http://schemas.openxmlformats.org/officeDocument/2006/math">
                    <m:r>
                      <a:rPr lang="zh-CN" altLang="el-GR" i="1">
                        <a:solidFill>
                          <a:prstClr val="black"/>
                        </a:solidFill>
                        <a:latin typeface="Cambria Math" panose="02040503050406030204" pitchFamily="18" charset="0"/>
                        <a:ea typeface="Cambria Math" panose="02040503050406030204" pitchFamily="18" charset="0"/>
                      </a:rPr>
                      <m:t>𝜏</m:t>
                    </m:r>
                    <m:r>
                      <a:rPr lang="en-US" altLang="zh-CN" i="1">
                        <a:solidFill>
                          <a:prstClr val="black"/>
                        </a:solidFill>
                        <a:latin typeface="Cambria Math" panose="02040503050406030204" pitchFamily="18" charset="0"/>
                      </a:rPr>
                      <m:t>=6.3</m:t>
                    </m:r>
                    <m:r>
                      <a:rPr lang="en-US" altLang="zh-CN" i="1">
                        <a:solidFill>
                          <a:prstClr val="black"/>
                        </a:solidFill>
                        <a:latin typeface="Cambria Math" panose="02040503050406030204" pitchFamily="18" charset="0"/>
                        <a:ea typeface="Cambria Math" panose="02040503050406030204" pitchFamily="18" charset="0"/>
                      </a:rPr>
                      <m:t>±1.1 </m:t>
                    </m:r>
                    <m:r>
                      <m:rPr>
                        <m:sty m:val="p"/>
                      </m:rPr>
                      <a:rPr lang="en-US" altLang="zh-CN" i="1">
                        <a:solidFill>
                          <a:prstClr val="black"/>
                        </a:solidFill>
                        <a:latin typeface="Cambria Math" panose="02040503050406030204" pitchFamily="18" charset="0"/>
                        <a:ea typeface="Cambria Math" panose="02040503050406030204" pitchFamily="18" charset="0"/>
                      </a:rPr>
                      <m:t>as</m:t>
                    </m:r>
                  </m:oMath>
                </a14:m>
                <a:endParaRPr lang="en-US" dirty="0">
                  <a:latin typeface="Times New Roman" panose="02020603050405020304" pitchFamily="18" charset="0"/>
                  <a:cs typeface="Times New Roman" panose="02020603050405020304" pitchFamily="18" charset="0"/>
                </a:endParaRPr>
              </a:p>
            </p:txBody>
          </p:sp>
        </mc:Choice>
        <mc:Fallback xmlns="">
          <p:sp>
            <p:nvSpPr>
              <p:cNvPr id="7" name="矩形 6"/>
              <p:cNvSpPr>
                <a:spLocks noRot="1" noChangeAspect="1" noMove="1" noResize="1" noEditPoints="1" noAdjustHandles="1" noChangeArrowheads="1" noChangeShapeType="1" noTextEdit="1"/>
              </p:cNvSpPr>
              <p:nvPr/>
            </p:nvSpPr>
            <p:spPr>
              <a:xfrm>
                <a:off x="5724809" y="0"/>
                <a:ext cx="2033057" cy="369332"/>
              </a:xfrm>
              <a:prstGeom prst="rect">
                <a:avLst/>
              </a:prstGeom>
              <a:blipFill rotWithShape="0">
                <a:blip r:embed="rId5"/>
                <a:stretch>
                  <a:fillRect l="-2395"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6497488" y="3039028"/>
                <a:ext cx="2251450"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srgbClr val="0000FF"/>
                              </a:solidFill>
                              <a:latin typeface="Cambria Math" panose="02040503050406030204" pitchFamily="18" charset="0"/>
                            </a:rPr>
                          </m:ctrlPr>
                        </m:fPr>
                        <m:num>
                          <m:sSub>
                            <m:sSubPr>
                              <m:ctrlPr>
                                <a:rPr lang="en-US" sz="1900" i="1">
                                  <a:solidFill>
                                    <a:srgbClr val="0000FF"/>
                                  </a:solidFill>
                                  <a:latin typeface="Cambria Math" panose="02040503050406030204" pitchFamily="18" charset="0"/>
                                </a:rPr>
                              </m:ctrlPr>
                            </m:sSubPr>
                            <m:e>
                              <m:r>
                                <a:rPr lang="en-US" sz="1900" i="1">
                                  <a:solidFill>
                                    <a:srgbClr val="0000FF"/>
                                  </a:solidFill>
                                  <a:latin typeface="Cambria Math" panose="02040503050406030204" pitchFamily="18" charset="0"/>
                                </a:rPr>
                                <m:t>𝛤</m:t>
                              </m:r>
                            </m:e>
                            <m:sub>
                              <m:r>
                                <a:rPr lang="en-US" sz="1900" i="1">
                                  <a:solidFill>
                                    <a:srgbClr val="0000FF"/>
                                  </a:solidFill>
                                  <a:latin typeface="Cambria Math" panose="02040503050406030204" pitchFamily="18" charset="0"/>
                                </a:rPr>
                                <m:t>𝛾</m:t>
                              </m:r>
                            </m:sub>
                          </m:sSub>
                        </m:num>
                        <m:den>
                          <m:sSub>
                            <m:sSubPr>
                              <m:ctrlPr>
                                <a:rPr lang="en-US" sz="1900" i="1">
                                  <a:solidFill>
                                    <a:srgbClr val="0000FF"/>
                                  </a:solidFill>
                                  <a:latin typeface="Cambria Math" panose="02040503050406030204" pitchFamily="18" charset="0"/>
                                </a:rPr>
                              </m:ctrlPr>
                            </m:sSubPr>
                            <m:e>
                              <m:r>
                                <a:rPr lang="en-US" sz="1900" i="1">
                                  <a:solidFill>
                                    <a:srgbClr val="0000FF"/>
                                  </a:solidFill>
                                  <a:latin typeface="Cambria Math" panose="02040503050406030204" pitchFamily="18" charset="0"/>
                                </a:rPr>
                                <m:t>𝛤</m:t>
                              </m:r>
                            </m:e>
                            <m:sub>
                              <m:r>
                                <a:rPr lang="en-US" sz="1900" i="1">
                                  <a:solidFill>
                                    <a:srgbClr val="0000FF"/>
                                  </a:solidFill>
                                  <a:latin typeface="Cambria Math" panose="02040503050406030204" pitchFamily="18" charset="0"/>
                                </a:rPr>
                                <m:t>𝑝</m:t>
                              </m:r>
                            </m:sub>
                          </m:sSub>
                        </m:den>
                      </m:f>
                      <m:r>
                        <a:rPr lang="en-US" altLang="zh-CN" sz="1900" i="1" smtClean="0">
                          <a:solidFill>
                            <a:srgbClr val="0000FF"/>
                          </a:solidFill>
                          <a:latin typeface="Cambria Math" panose="02040503050406030204" pitchFamily="18" charset="0"/>
                        </a:rPr>
                        <m:t>=</m:t>
                      </m:r>
                      <m:r>
                        <a:rPr lang="en-US" altLang="zh-CN" sz="1900" b="0" i="0" smtClean="0">
                          <a:solidFill>
                            <a:srgbClr val="0000FF"/>
                          </a:solidFill>
                          <a:latin typeface="Cambria Math" panose="02040503050406030204" pitchFamily="18" charset="0"/>
                        </a:rPr>
                        <m:t>0.0</m:t>
                      </m:r>
                      <m:r>
                        <a:rPr lang="en-US" altLang="zh-CN" sz="1900" b="0" i="1" smtClean="0">
                          <a:solidFill>
                            <a:srgbClr val="0000FF"/>
                          </a:solidFill>
                          <a:latin typeface="Cambria Math" panose="02040503050406030204" pitchFamily="18" charset="0"/>
                        </a:rPr>
                        <m:t>19</m:t>
                      </m:r>
                      <m:r>
                        <a:rPr lang="en-US" altLang="zh-CN" sz="1900" b="0" i="1" smtClean="0">
                          <a:solidFill>
                            <a:srgbClr val="0000FF"/>
                          </a:solidFill>
                          <a:latin typeface="Cambria Math" panose="02040503050406030204" pitchFamily="18" charset="0"/>
                          <a:ea typeface="Cambria Math" panose="02040503050406030204" pitchFamily="18" charset="0"/>
                        </a:rPr>
                        <m:t>±0.010</m:t>
                      </m:r>
                    </m:oMath>
                  </m:oMathPara>
                </a14:m>
                <a:endParaRPr lang="en-US" sz="1900" dirty="0">
                  <a:solidFill>
                    <a:srgbClr val="0000FF"/>
                  </a:solidFill>
                  <a:latin typeface="Times New Roman" panose="02020603050405020304" pitchFamily="18" charset="0"/>
                  <a:cs typeface="Times New Roman" panose="02020603050405020304" pitchFamily="18" charset="0"/>
                </a:endParaRPr>
              </a:p>
            </p:txBody>
          </p:sp>
        </mc:Choice>
        <mc:Fallback xmlns="">
          <p:sp>
            <p:nvSpPr>
              <p:cNvPr id="10" name="矩形 9"/>
              <p:cNvSpPr>
                <a:spLocks noRot="1" noChangeAspect="1" noMove="1" noResize="1" noEditPoints="1" noAdjustHandles="1" noChangeArrowheads="1" noChangeShapeType="1" noTextEdit="1"/>
              </p:cNvSpPr>
              <p:nvPr/>
            </p:nvSpPr>
            <p:spPr>
              <a:xfrm>
                <a:off x="6497488" y="3039028"/>
                <a:ext cx="2251450" cy="729495"/>
              </a:xfrm>
              <a:prstGeom prst="rect">
                <a:avLst/>
              </a:prstGeom>
              <a:blipFill rotWithShape="0">
                <a:blip r:embed="rId6"/>
                <a:stretch>
                  <a:fillRect/>
                </a:stretch>
              </a:blipFill>
            </p:spPr>
            <p:txBody>
              <a:bodyPr/>
              <a:lstStyle/>
              <a:p>
                <a:r>
                  <a:rPr lang="en-US">
                    <a:noFill/>
                  </a:rPr>
                  <a:t> </a:t>
                </a:r>
              </a:p>
            </p:txBody>
          </p:sp>
        </mc:Fallback>
      </mc:AlternateContent>
      <p:sp>
        <p:nvSpPr>
          <p:cNvPr id="4" name="文本框 3"/>
          <p:cNvSpPr txBox="1"/>
          <p:nvPr/>
        </p:nvSpPr>
        <p:spPr>
          <a:xfrm>
            <a:off x="6993904" y="6347980"/>
            <a:ext cx="1760354" cy="369332"/>
          </a:xfrm>
          <a:prstGeom prst="rect">
            <a:avLst/>
          </a:prstGeom>
          <a:noFill/>
        </p:spPr>
        <p:txBody>
          <a:bodyPr wrap="none" rtlCol="0">
            <a:spAutoFit/>
          </a:bodyPr>
          <a:lstStyle/>
          <a:p>
            <a:r>
              <a:rPr lang="en-US" dirty="0"/>
              <a:t>–0.54</a:t>
            </a:r>
            <a:r>
              <a:rPr lang="en-US" altLang="zh-CN" i="1" dirty="0"/>
              <a:t>σ</a:t>
            </a:r>
            <a:r>
              <a:rPr lang="en-US" altLang="zh-CN" dirty="0"/>
              <a:t> deviation</a:t>
            </a:r>
            <a:endParaRPr lang="en-US" dirty="0"/>
          </a:p>
        </p:txBody>
      </p:sp>
      <mc:AlternateContent xmlns:mc="http://schemas.openxmlformats.org/markup-compatibility/2006" xmlns:a14="http://schemas.microsoft.com/office/drawing/2010/main">
        <mc:Choice Requires="a14">
          <p:sp>
            <p:nvSpPr>
              <p:cNvPr id="13" name="矩形 12"/>
              <p:cNvSpPr/>
              <p:nvPr/>
            </p:nvSpPr>
            <p:spPr>
              <a:xfrm>
                <a:off x="14939" y="4295564"/>
                <a:ext cx="9129061" cy="689932"/>
              </a:xfrm>
              <a:prstGeom prst="rect">
                <a:avLst/>
              </a:prstGeom>
            </p:spPr>
            <p:txBody>
              <a:bodyPr wrap="square">
                <a:spAutoFit/>
              </a:bodyPr>
              <a:lstStyle/>
              <a:p>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n-US" altLang="zh-CN" b="0" i="1" smtClean="0">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m:t>
                    </m:r>
                    <m:r>
                      <a:rPr lang="en-US" altLang="zh-CN" b="0" i="1" smtClean="0">
                        <a:solidFill>
                          <a:prstClr val="black"/>
                        </a:solidFill>
                        <a:latin typeface="Cambria Math" panose="02040503050406030204" pitchFamily="18" charset="0"/>
                      </a:rPr>
                      <m:t>23</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m:t>
                    </m:r>
                  </m:oMath>
                </a14:m>
                <a:r>
                  <a:rPr lang="en-US" dirty="0">
                    <a:latin typeface="Times New Roman" panose="02020603050405020304" pitchFamily="18" charset="0"/>
                    <a:cs typeface="Times New Roman" panose="02020603050405020304" pitchFamily="18" charset="0"/>
                  </a:rPr>
                  <a:t>4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Thomas_EPJA2004, Robertson_PRC1993, Hatori_NPA1992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n-US" altLang="zh-CN" i="1">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𝛾</m:t>
                        </m:r>
                      </m:sub>
                    </m:sSub>
                    <m:r>
                      <a:rPr lang="en-US" altLang="zh-CN" i="1">
                        <a:solidFill>
                          <a:prstClr val="black"/>
                        </a:solidFill>
                        <a:latin typeface="Cambria Math" panose="02040503050406030204" pitchFamily="18" charset="0"/>
                      </a:rPr>
                      <m:t>=0.</m:t>
                    </m:r>
                    <m:r>
                      <a:rPr lang="en-US" altLang="zh-CN" b="0" i="1" smtClean="0">
                        <a:solidFill>
                          <a:prstClr val="black"/>
                        </a:solidFill>
                        <a:latin typeface="Cambria Math" panose="02040503050406030204" pitchFamily="18" charset="0"/>
                      </a:rPr>
                      <m:t>00166</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m:t>
                    </m:r>
                    <m:r>
                      <a:rPr lang="en-US" altLang="zh-CN" i="1">
                        <a:solidFill>
                          <a:prstClr val="black"/>
                        </a:solidFill>
                        <a:latin typeface="Cambria Math" panose="02040503050406030204" pitchFamily="18" charset="0"/>
                        <a:ea typeface="Cambria Math" panose="02040503050406030204" pitchFamily="18" charset="0"/>
                      </a:rPr>
                      <m:t>0</m:t>
                    </m:r>
                    <m:r>
                      <a:rPr lang="en-US" altLang="zh-CN" b="0" i="1" smtClean="0">
                        <a:solidFill>
                          <a:prstClr val="black"/>
                        </a:solidFill>
                        <a:latin typeface="Cambria Math" panose="02040503050406030204" pitchFamily="18" charset="0"/>
                        <a:ea typeface="Cambria Math" panose="02040503050406030204" pitchFamily="18" charset="0"/>
                      </a:rPr>
                      <m:t>2</m:t>
                    </m:r>
                    <m:r>
                      <a:rPr lang="en-US" altLang="zh-CN" i="1">
                        <a:solidFill>
                          <a:prstClr val="black"/>
                        </a:solidFill>
                        <a:latin typeface="Cambria Math" panose="02040503050406030204" pitchFamily="18" charset="0"/>
                        <a:ea typeface="Cambria Math" panose="02040503050406030204" pitchFamily="18" charset="0"/>
                      </a:rPr>
                      <m:t>8</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GADGET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βγ</a:t>
                </a:r>
                <a:r>
                  <a:rPr lang="en-US" altLang="zh-CN" dirty="0">
                    <a:latin typeface="Times New Roman" panose="02020603050405020304" pitchFamily="18" charset="0"/>
                    <a:cs typeface="Times New Roman" panose="02020603050405020304" pitchFamily="18" charset="0"/>
                  </a:rPr>
                  <a:t>)</a:t>
                </a:r>
              </a:p>
            </p:txBody>
          </p:sp>
        </mc:Choice>
        <mc:Fallback xmlns="">
          <p:sp>
            <p:nvSpPr>
              <p:cNvPr id="13" name="矩形 12"/>
              <p:cNvSpPr>
                <a:spLocks noRot="1" noChangeAspect="1" noMove="1" noResize="1" noEditPoints="1" noAdjustHandles="1" noChangeArrowheads="1" noChangeShapeType="1" noTextEdit="1"/>
              </p:cNvSpPr>
              <p:nvPr/>
            </p:nvSpPr>
            <p:spPr>
              <a:xfrm>
                <a:off x="14939" y="4295564"/>
                <a:ext cx="9129061" cy="689932"/>
              </a:xfrm>
              <a:prstGeom prst="rect">
                <a:avLst/>
              </a:prstGeom>
              <a:blipFill rotWithShape="0">
                <a:blip r:embed="rId7"/>
                <a:stretch>
                  <a:fillRect t="-5310" b="-97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矩形 13"/>
              <p:cNvSpPr/>
              <p:nvPr/>
            </p:nvSpPr>
            <p:spPr>
              <a:xfrm>
                <a:off x="6497485" y="4640530"/>
                <a:ext cx="2520755"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srgbClr val="FF0000"/>
                              </a:solidFill>
                              <a:latin typeface="Cambria Math" panose="02040503050406030204" pitchFamily="18" charset="0"/>
                            </a:rPr>
                          </m:ctrlPr>
                        </m:fPr>
                        <m:num>
                          <m:sSub>
                            <m:sSubPr>
                              <m:ctrlPr>
                                <a:rPr lang="en-US" sz="1900" i="1">
                                  <a:solidFill>
                                    <a:srgbClr val="FF0000"/>
                                  </a:solidFill>
                                  <a:latin typeface="Cambria Math" panose="02040503050406030204" pitchFamily="18" charset="0"/>
                                </a:rPr>
                              </m:ctrlPr>
                            </m:sSubPr>
                            <m:e>
                              <m:r>
                                <a:rPr lang="en-US" sz="1900" i="1">
                                  <a:solidFill>
                                    <a:srgbClr val="FF0000"/>
                                  </a:solidFill>
                                  <a:latin typeface="Cambria Math" panose="02040503050406030204" pitchFamily="18" charset="0"/>
                                </a:rPr>
                                <m:t>𝛤</m:t>
                              </m:r>
                            </m:e>
                            <m:sub>
                              <m:r>
                                <a:rPr lang="en-US" sz="1900" i="1">
                                  <a:solidFill>
                                    <a:srgbClr val="FF0000"/>
                                  </a:solidFill>
                                  <a:latin typeface="Cambria Math" panose="02040503050406030204" pitchFamily="18" charset="0"/>
                                </a:rPr>
                                <m:t>𝛾</m:t>
                              </m:r>
                            </m:sub>
                          </m:sSub>
                        </m:num>
                        <m:den>
                          <m:sSub>
                            <m:sSubPr>
                              <m:ctrlPr>
                                <a:rPr lang="en-US" sz="1900" i="1">
                                  <a:solidFill>
                                    <a:srgbClr val="FF0000"/>
                                  </a:solidFill>
                                  <a:latin typeface="Cambria Math" panose="02040503050406030204" pitchFamily="18" charset="0"/>
                                </a:rPr>
                              </m:ctrlPr>
                            </m:sSubPr>
                            <m:e>
                              <m:r>
                                <a:rPr lang="en-US" sz="1900" i="1">
                                  <a:solidFill>
                                    <a:srgbClr val="FF0000"/>
                                  </a:solidFill>
                                  <a:latin typeface="Cambria Math" panose="02040503050406030204" pitchFamily="18" charset="0"/>
                                </a:rPr>
                                <m:t>𝛤</m:t>
                              </m:r>
                            </m:e>
                            <m:sub>
                              <m:r>
                                <a:rPr lang="en-US" sz="1900" i="1">
                                  <a:solidFill>
                                    <a:srgbClr val="FF0000"/>
                                  </a:solidFill>
                                  <a:latin typeface="Cambria Math" panose="02040503050406030204" pitchFamily="18" charset="0"/>
                                </a:rPr>
                                <m:t>𝑝</m:t>
                              </m:r>
                            </m:sub>
                          </m:sSub>
                        </m:den>
                      </m:f>
                      <m:r>
                        <a:rPr lang="en-US" altLang="zh-CN" sz="1900" i="1" smtClean="0">
                          <a:solidFill>
                            <a:srgbClr val="FF0000"/>
                          </a:solidFill>
                          <a:latin typeface="Cambria Math" panose="02040503050406030204" pitchFamily="18" charset="0"/>
                        </a:rPr>
                        <m:t>=</m:t>
                      </m:r>
                      <m:r>
                        <a:rPr lang="en-US" altLang="zh-CN" sz="1900" b="0" i="0" smtClean="0">
                          <a:solidFill>
                            <a:srgbClr val="FF0000"/>
                          </a:solidFill>
                          <a:latin typeface="Cambria Math" panose="02040503050406030204" pitchFamily="18" charset="0"/>
                        </a:rPr>
                        <m:t>0.013</m:t>
                      </m:r>
                      <m:r>
                        <a:rPr lang="en-US" altLang="zh-CN" sz="1900" b="0" i="1" smtClean="0">
                          <a:solidFill>
                            <a:srgbClr val="FF0000"/>
                          </a:solidFill>
                          <a:latin typeface="Cambria Math" panose="02040503050406030204" pitchFamily="18" charset="0"/>
                        </a:rPr>
                        <m:t>4</m:t>
                      </m:r>
                      <m:r>
                        <a:rPr lang="en-US" altLang="zh-CN" sz="1900" b="0" i="1" smtClean="0">
                          <a:solidFill>
                            <a:srgbClr val="FF0000"/>
                          </a:solidFill>
                          <a:latin typeface="Cambria Math" panose="02040503050406030204" pitchFamily="18" charset="0"/>
                          <a:ea typeface="Cambria Math" panose="02040503050406030204" pitchFamily="18" charset="0"/>
                        </a:rPr>
                        <m:t>±0.0023</m:t>
                      </m:r>
                    </m:oMath>
                  </m:oMathPara>
                </a14:m>
                <a:endParaRPr lang="en-US" sz="1900" dirty="0">
                  <a:solidFill>
                    <a:srgbClr val="FF0000"/>
                  </a:solidFill>
                  <a:latin typeface="Times New Roman" panose="02020603050405020304" pitchFamily="18" charset="0"/>
                  <a:cs typeface="Times New Roman" panose="02020603050405020304" pitchFamily="18" charset="0"/>
                </a:endParaRPr>
              </a:p>
            </p:txBody>
          </p:sp>
        </mc:Choice>
        <mc:Fallback xmlns="">
          <p:sp>
            <p:nvSpPr>
              <p:cNvPr id="14" name="矩形 13"/>
              <p:cNvSpPr>
                <a:spLocks noRot="1" noChangeAspect="1" noMove="1" noResize="1" noEditPoints="1" noAdjustHandles="1" noChangeArrowheads="1" noChangeShapeType="1" noTextEdit="1"/>
              </p:cNvSpPr>
              <p:nvPr/>
            </p:nvSpPr>
            <p:spPr>
              <a:xfrm>
                <a:off x="6497485" y="4640530"/>
                <a:ext cx="2520755" cy="729495"/>
              </a:xfrm>
              <a:prstGeom prst="rect">
                <a:avLst/>
              </a:prstGeom>
              <a:blipFill rotWithShape="0">
                <a:blip r:embed="rId8"/>
                <a:stretch>
                  <a:fillRect/>
                </a:stretch>
              </a:blipFill>
            </p:spPr>
            <p:txBody>
              <a:bodyPr/>
              <a:lstStyle/>
              <a:p>
                <a:r>
                  <a:rPr lang="en-US">
                    <a:noFill/>
                  </a:rPr>
                  <a:t> </a:t>
                </a:r>
              </a:p>
            </p:txBody>
          </p:sp>
        </mc:Fallback>
      </mc:AlternateContent>
      <p:sp>
        <p:nvSpPr>
          <p:cNvPr id="11" name="TextBox 10"/>
          <p:cNvSpPr txBox="1"/>
          <p:nvPr/>
        </p:nvSpPr>
        <p:spPr>
          <a:xfrm>
            <a:off x="14939" y="6485574"/>
            <a:ext cx="995722" cy="369332"/>
          </a:xfrm>
          <a:prstGeom prst="rect">
            <a:avLst/>
          </a:prstGeom>
          <a:noFill/>
        </p:spPr>
        <p:txBody>
          <a:bodyPr wrap="none" rtlCol="0">
            <a:spAutoFit/>
          </a:bodyPr>
          <a:lstStyle/>
          <a:p>
            <a:r>
              <a:rPr lang="en-US" altLang="zh-CN" dirty="0"/>
              <a:t>obsolete</a:t>
            </a:r>
            <a:endParaRPr lang="zh-CN" altLang="en-US" dirty="0"/>
          </a:p>
        </p:txBody>
      </p:sp>
    </p:spTree>
    <p:extLst>
      <p:ext uri="{BB962C8B-B14F-4D97-AF65-F5344CB8AC3E}">
        <p14:creationId xmlns:p14="http://schemas.microsoft.com/office/powerpoint/2010/main" val="100297069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矩形 3"/>
              <p:cNvSpPr/>
              <p:nvPr/>
            </p:nvSpPr>
            <p:spPr>
              <a:xfrm>
                <a:off x="0" y="26617"/>
                <a:ext cx="6689845" cy="1264577"/>
              </a:xfrm>
              <a:prstGeom prst="rect">
                <a:avLst/>
              </a:prstGeom>
            </p:spPr>
            <p:txBody>
              <a:bodyPr wrap="none">
                <a:spAutoFit/>
              </a:bodyPr>
              <a:lstStyle/>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155</m:t>
                    </m:r>
                    <m:r>
                      <a:rPr lang="en-US" altLang="zh-CN" b="0" i="1" smtClean="0">
                        <a:solidFill>
                          <a:prstClr val="black"/>
                        </a:solidFill>
                        <a:latin typeface="Cambria Math" panose="02040503050406030204" pitchFamily="18" charset="0"/>
                        <a:ea typeface="Cambria Math" panose="02040503050406030204" pitchFamily="18" charset="0"/>
                      </a:rPr>
                      <m:t>±50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Ikossi_NPA1976 </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b="0" i="1" smtClean="0">
                            <a:solidFill>
                              <a:prstClr val="black"/>
                            </a:solidFill>
                            <a:latin typeface="Cambria Math" panose="02040503050406030204" pitchFamily="18" charset="0"/>
                            <a:ea typeface="Cambria Math" panose="02040503050406030204" pitchFamily="18" charset="0"/>
                          </a:rPr>
                          <m:t>𝑝</m:t>
                        </m:r>
                        <m:r>
                          <a:rPr lang="en-US" altLang="zh-CN" b="0" i="1" smtClean="0">
                            <a:solidFill>
                              <a:prstClr val="black"/>
                            </a:solidFill>
                            <a:latin typeface="Cambria Math" panose="02040503050406030204" pitchFamily="18" charset="0"/>
                            <a:ea typeface="Cambria Math" panose="02040503050406030204" pitchFamily="18" charset="0"/>
                          </a:rPr>
                          <m:t>0</m:t>
                        </m:r>
                      </m:sub>
                    </m:sSub>
                    <m:r>
                      <a:rPr lang="en-US" altLang="zh-CN" b="0" i="1" smtClean="0">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0.17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Sextro_Thesis1973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rPr>
                      <m:t>=26</m:t>
                    </m:r>
                    <m:r>
                      <a:rPr lang="en-US" altLang="zh-CN" i="1">
                        <a:solidFill>
                          <a:prstClr val="black"/>
                        </a:solidFill>
                        <a:latin typeface="Cambria Math" panose="02040503050406030204" pitchFamily="18" charset="0"/>
                        <a:ea typeface="Cambria Math" panose="02040503050406030204" pitchFamily="18" charset="0"/>
                      </a:rPr>
                      <m:t>±9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Ikossi_NPA1976 , Ikossi_</a:t>
                </a:r>
                <a:r>
                  <a:rPr lang="en-US" altLang="zh-CN" dirty="0">
                    <a:latin typeface="Times New Roman" panose="02020603050405020304" pitchFamily="18" charset="0"/>
                    <a:cs typeface="Times New Roman" panose="02020603050405020304" pitchFamily="18" charset="0"/>
                  </a:rPr>
                  <a:t>PRL</a:t>
                </a:r>
                <a:r>
                  <a:rPr lang="en-US" dirty="0">
                    <a:latin typeface="Times New Roman" panose="02020603050405020304" pitchFamily="18" charset="0"/>
                    <a:cs typeface="Times New Roman" panose="02020603050405020304" pitchFamily="18" charset="0"/>
                  </a:rPr>
                  <a:t>1976 </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p:txBody>
          </p:sp>
        </mc:Choice>
        <mc:Fallback xmlns="">
          <p:sp>
            <p:nvSpPr>
              <p:cNvPr id="4" name="矩形 3"/>
              <p:cNvSpPr>
                <a:spLocks noRot="1" noChangeAspect="1" noMove="1" noResize="1" noEditPoints="1" noAdjustHandles="1" noChangeArrowheads="1" noChangeShapeType="1" noTextEdit="1"/>
              </p:cNvSpPr>
              <p:nvPr/>
            </p:nvSpPr>
            <p:spPr>
              <a:xfrm>
                <a:off x="0" y="26617"/>
                <a:ext cx="6689845" cy="1264577"/>
              </a:xfrm>
              <a:prstGeom prst="rect">
                <a:avLst/>
              </a:prstGeom>
              <a:blipFill rotWithShape="0">
                <a:blip r:embed="rId2"/>
                <a:stretch>
                  <a:fillRect t="-2404" b="-48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0" y="3308355"/>
                <a:ext cx="7567008" cy="3547125"/>
              </a:xfrm>
              <a:prstGeom prst="rect">
                <a:avLst/>
              </a:prstGeom>
            </p:spPr>
            <p:txBody>
              <a:bodyPr wrap="none">
                <a:spAutoFit/>
              </a:bodyPr>
              <a:lstStyle/>
              <a:p>
                <a14:m>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r>
                      <a:rPr lang="en-US" b="0" i="0" smtClean="0">
                        <a:solidFill>
                          <a:prstClr val="black"/>
                        </a:solidFill>
                        <a:latin typeface="Cambria Math" panose="02040503050406030204" pitchFamily="18" charset="0"/>
                      </a:rPr>
                      <m:t>0.25</m:t>
                    </m:r>
                    <m:r>
                      <a:rPr lang="en-US" b="0" i="1" smtClean="0">
                        <a:solidFill>
                          <a:prstClr val="black"/>
                        </a:solidFill>
                        <a:latin typeface="Cambria Math" panose="02040503050406030204" pitchFamily="18" charset="0"/>
                        <a:ea typeface="Cambria Math" panose="02040503050406030204" pitchFamily="18" charset="0"/>
                      </a:rPr>
                      <m:t>±0.06</m:t>
                    </m:r>
                    <m:r>
                      <a:rPr lang="en-US" b="0" i="0" smtClean="0">
                        <a:solidFill>
                          <a:prstClr val="black"/>
                        </a:solidFill>
                        <a:latin typeface="Cambria Math" panose="02040503050406030204" pitchFamily="18" charset="0"/>
                        <a:ea typeface="Cambria Math" panose="02040503050406030204" pitchFamily="18" charset="0"/>
                      </a:rPr>
                      <m:t> </m:t>
                    </m:r>
                    <m:r>
                      <m:rPr>
                        <m:sty m:val="p"/>
                      </m:rPr>
                      <a:rPr lang="en-US" b="0" i="0" smtClean="0">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Rogers_CJP1977 </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m:t>
                    </m:r>
                    <m:r>
                      <a:rPr lang="en-US" altLang="zh-CN" b="0" i="1" smtClean="0">
                        <a:solidFill>
                          <a:prstClr val="black"/>
                        </a:solidFill>
                        <a:latin typeface="Cambria Math" panose="02040503050406030204" pitchFamily="18" charset="0"/>
                      </a:rPr>
                      <m:t>68</m:t>
                    </m:r>
                    <m:r>
                      <a:rPr lang="en-US" altLang="zh-CN" b="0" i="1" smtClean="0">
                        <a:solidFill>
                          <a:prstClr val="black"/>
                        </a:solidFill>
                        <a:latin typeface="Cambria Math" panose="02040503050406030204" pitchFamily="18" charset="0"/>
                        <a:ea typeface="Cambria Math" panose="02040503050406030204" pitchFamily="18" charset="0"/>
                      </a:rPr>
                      <m:t>±0.013</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Sextro_Thesis1973, Reeder_PR1966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smtClean="0">
                            <a:solidFill>
                              <a:srgbClr val="0000FF"/>
                            </a:solidFill>
                            <a:latin typeface="Cambria Math" panose="02040503050406030204" pitchFamily="18" charset="0"/>
                            <a:ea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l-GR" i="1" smtClean="0">
                            <a:solidFill>
                              <a:srgbClr val="0000FF"/>
                            </a:solidFill>
                            <a:latin typeface="Cambria Math" panose="02040503050406030204" pitchFamily="18" charset="0"/>
                            <a:ea typeface="Cambria Math" panose="02040503050406030204" pitchFamily="18" charset="0"/>
                          </a:rPr>
                          <m:t>𝛾</m:t>
                        </m:r>
                      </m:sub>
                    </m:sSub>
                    <m:r>
                      <a:rPr lang="en-US" altLang="zh-CN" i="1">
                        <a:solidFill>
                          <a:srgbClr val="0000FF"/>
                        </a:solidFill>
                        <a:latin typeface="Cambria Math" panose="02040503050406030204" pitchFamily="18" charset="0"/>
                      </a:rPr>
                      <m:t>=</m:t>
                    </m:r>
                    <m:r>
                      <a:rPr lang="en-US" altLang="zh-CN" b="0" i="1" smtClean="0">
                        <a:solidFill>
                          <a:srgbClr val="0000FF"/>
                        </a:solidFill>
                        <a:latin typeface="Cambria Math" panose="02040503050406030204" pitchFamily="18" charset="0"/>
                      </a:rPr>
                      <m:t>0.50</m:t>
                    </m:r>
                    <m:r>
                      <a:rPr lang="en-US" altLang="zh-CN" i="1">
                        <a:solidFill>
                          <a:srgbClr val="0000FF"/>
                        </a:solidFill>
                        <a:latin typeface="Cambria Math" panose="02040503050406030204" pitchFamily="18" charset="0"/>
                        <a:ea typeface="Cambria Math" panose="02040503050406030204" pitchFamily="18" charset="0"/>
                      </a:rPr>
                      <m:t>±</m:t>
                    </m:r>
                    <m:r>
                      <a:rPr lang="en-US" altLang="zh-CN" b="0" i="1" smtClean="0">
                        <a:solidFill>
                          <a:srgbClr val="0000FF"/>
                        </a:solidFill>
                        <a:latin typeface="Cambria Math" panose="02040503050406030204" pitchFamily="18" charset="0"/>
                        <a:ea typeface="Cambria Math" panose="02040503050406030204" pitchFamily="18" charset="0"/>
                      </a:rPr>
                      <m:t>0.13</m:t>
                    </m:r>
                    <m:r>
                      <a:rPr lang="en-US" altLang="zh-CN" i="1">
                        <a:solidFill>
                          <a:srgbClr val="0000FF"/>
                        </a:solidFill>
                        <a:latin typeface="Cambria Math" panose="02040503050406030204" pitchFamily="18" charset="0"/>
                        <a:ea typeface="Cambria Math" panose="02040503050406030204" pitchFamily="18" charset="0"/>
                      </a:rPr>
                      <m:t> </m:t>
                    </m:r>
                    <m:r>
                      <m:rPr>
                        <m:sty m:val="p"/>
                      </m:rPr>
                      <a:rPr lang="en-US" altLang="zh-CN" i="1">
                        <a:solidFill>
                          <a:srgbClr val="0000FF"/>
                        </a:solidFill>
                        <a:latin typeface="Cambria Math" panose="02040503050406030204" pitchFamily="18" charset="0"/>
                        <a:ea typeface="Cambria Math" panose="02040503050406030204" pitchFamily="18" charset="0"/>
                      </a:rPr>
                      <m:t>eV</m:t>
                    </m:r>
                  </m:oMath>
                </a14:m>
                <a:r>
                  <a:rPr lang="en-US" dirty="0">
                    <a:solidFill>
                      <a:srgbClr val="0000FF"/>
                    </a:solidFill>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Rogers_CJP1977 </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a:p>
                <a:pPr algn="just"/>
                <a:endParaRPr lang="en-US"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=0.186</m:t>
                    </m:r>
                    <m:r>
                      <a:rPr lang="en-US" altLang="zh-CN" i="1">
                        <a:solidFill>
                          <a:prstClr val="black"/>
                        </a:solidFill>
                        <a:latin typeface="Cambria Math" panose="02040503050406030204" pitchFamily="18" charset="0"/>
                        <a:ea typeface="Cambria Math" panose="02040503050406030204" pitchFamily="18" charset="0"/>
                      </a:rPr>
                      <m:t>±0.019</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Thomas_EPJA2004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Para xmlns:m="http://schemas.openxmlformats.org/officeDocument/2006/math">
                    <m:oMathParaPr>
                      <m:jc m:val="left"/>
                    </m:oMathParaPr>
                    <m:oMath xmlns:m="http://schemas.openxmlformats.org/officeDocument/2006/math">
                      <m:sSub>
                        <m:sSubPr>
                          <m:ctrlPr>
                            <a:rPr lang="el-GR" altLang="zh-CN" i="1" smtClean="0">
                              <a:solidFill>
                                <a:srgbClr val="0000FF"/>
                              </a:solidFill>
                              <a:latin typeface="Cambria Math" panose="02040503050406030204" pitchFamily="18" charset="0"/>
                              <a:ea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l-GR" i="1">
                              <a:solidFill>
                                <a:srgbClr val="0000FF"/>
                              </a:solidFill>
                              <a:latin typeface="Cambria Math" panose="02040503050406030204" pitchFamily="18" charset="0"/>
                              <a:ea typeface="Cambria Math" panose="02040503050406030204" pitchFamily="18" charset="0"/>
                            </a:rPr>
                            <m:t>𝛾</m:t>
                          </m:r>
                        </m:sub>
                      </m:sSub>
                      <m:r>
                        <a:rPr lang="en-US" altLang="zh-CN" i="1">
                          <a:solidFill>
                            <a:srgbClr val="0000FF"/>
                          </a:solidFill>
                          <a:latin typeface="Cambria Math" panose="02040503050406030204" pitchFamily="18" charset="0"/>
                        </a:rPr>
                        <m:t>=0.</m:t>
                      </m:r>
                      <m:r>
                        <a:rPr lang="en-US" altLang="zh-CN" b="0" i="1" smtClean="0">
                          <a:solidFill>
                            <a:srgbClr val="0000FF"/>
                          </a:solidFill>
                          <a:latin typeface="Cambria Math" panose="02040503050406030204" pitchFamily="18" charset="0"/>
                        </a:rPr>
                        <m:t>45</m:t>
                      </m:r>
                      <m:r>
                        <a:rPr lang="en-US" altLang="zh-CN" i="1">
                          <a:solidFill>
                            <a:srgbClr val="0000FF"/>
                          </a:solidFill>
                          <a:latin typeface="Cambria Math" panose="02040503050406030204" pitchFamily="18" charset="0"/>
                          <a:ea typeface="Cambria Math" panose="02040503050406030204" pitchFamily="18" charset="0"/>
                        </a:rPr>
                        <m:t>±0.1</m:t>
                      </m:r>
                      <m:r>
                        <a:rPr lang="en-US" altLang="zh-CN" b="0" i="1" smtClean="0">
                          <a:solidFill>
                            <a:srgbClr val="0000FF"/>
                          </a:solidFill>
                          <a:latin typeface="Cambria Math" panose="02040503050406030204" pitchFamily="18" charset="0"/>
                          <a:ea typeface="Cambria Math" panose="02040503050406030204" pitchFamily="18" charset="0"/>
                        </a:rPr>
                        <m:t>2</m:t>
                      </m:r>
                      <m:r>
                        <a:rPr lang="en-US" altLang="zh-CN" i="1">
                          <a:solidFill>
                            <a:srgbClr val="0000FF"/>
                          </a:solidFill>
                          <a:latin typeface="Cambria Math" panose="02040503050406030204" pitchFamily="18" charset="0"/>
                          <a:ea typeface="Cambria Math" panose="02040503050406030204" pitchFamily="18" charset="0"/>
                        </a:rPr>
                        <m:t> </m:t>
                      </m:r>
                      <m:r>
                        <m:rPr>
                          <m:sty m:val="p"/>
                        </m:rPr>
                        <a:rPr lang="en-US" altLang="zh-CN" i="1">
                          <a:solidFill>
                            <a:srgbClr val="0000FF"/>
                          </a:solidFill>
                          <a:latin typeface="Cambria Math" panose="02040503050406030204" pitchFamily="18" charset="0"/>
                          <a:ea typeface="Cambria Math" panose="02040503050406030204" pitchFamily="18" charset="0"/>
                        </a:rPr>
                        <m:t>eV</m:t>
                      </m:r>
                    </m:oMath>
                  </m:oMathPara>
                </a14:m>
                <a:endParaRPr lang="en-US" dirty="0">
                  <a:solidFill>
                    <a:srgbClr val="0000FF"/>
                  </a:solidFill>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m:t>
                    </m:r>
                    <m:r>
                      <a:rPr lang="en-US" altLang="zh-CN" b="0" i="1" smtClean="0">
                        <a:solidFill>
                          <a:prstClr val="black"/>
                        </a:solidFill>
                        <a:latin typeface="Cambria Math" panose="02040503050406030204" pitchFamily="18" charset="0"/>
                      </a:rPr>
                      <m:t>39</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Thomas_EPJA2004, Robertson_PRC1993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Para xmlns:m="http://schemas.openxmlformats.org/officeDocument/2006/math">
                    <m:oMathParaPr>
                      <m:jc m:val="left"/>
                    </m:oMathParaPr>
                    <m:oMath xmlns:m="http://schemas.openxmlformats.org/officeDocument/2006/math">
                      <m:sSub>
                        <m:sSubPr>
                          <m:ctrlPr>
                            <a:rPr lang="el-GR" altLang="zh-CN" i="1" smtClean="0">
                              <a:solidFill>
                                <a:srgbClr val="0000FF"/>
                              </a:solidFill>
                              <a:latin typeface="Cambria Math" panose="02040503050406030204" pitchFamily="18" charset="0"/>
                              <a:ea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l-GR" i="1">
                              <a:solidFill>
                                <a:srgbClr val="0000FF"/>
                              </a:solidFill>
                              <a:latin typeface="Cambria Math" panose="02040503050406030204" pitchFamily="18" charset="0"/>
                              <a:ea typeface="Cambria Math" panose="02040503050406030204" pitchFamily="18" charset="0"/>
                            </a:rPr>
                            <m:t>𝛾</m:t>
                          </m:r>
                        </m:sub>
                      </m:sSub>
                      <m:r>
                        <a:rPr lang="en-US" altLang="zh-CN" i="1">
                          <a:solidFill>
                            <a:srgbClr val="0000FF"/>
                          </a:solidFill>
                          <a:latin typeface="Cambria Math" panose="02040503050406030204" pitchFamily="18" charset="0"/>
                        </a:rPr>
                        <m:t>=0.</m:t>
                      </m:r>
                      <m:r>
                        <a:rPr lang="en-US" altLang="zh-CN" b="0" i="1" smtClean="0">
                          <a:solidFill>
                            <a:srgbClr val="0000FF"/>
                          </a:solidFill>
                          <a:latin typeface="Cambria Math" panose="02040503050406030204" pitchFamily="18" charset="0"/>
                        </a:rPr>
                        <m:t>60</m:t>
                      </m:r>
                      <m:r>
                        <a:rPr lang="en-US" altLang="zh-CN" i="1">
                          <a:solidFill>
                            <a:srgbClr val="0000FF"/>
                          </a:solidFill>
                          <a:latin typeface="Cambria Math" panose="02040503050406030204" pitchFamily="18" charset="0"/>
                          <a:ea typeface="Cambria Math" panose="02040503050406030204" pitchFamily="18" charset="0"/>
                        </a:rPr>
                        <m:t>±0.1</m:t>
                      </m:r>
                      <m:r>
                        <a:rPr lang="en-US" altLang="zh-CN" b="0" i="1" smtClean="0">
                          <a:solidFill>
                            <a:srgbClr val="0000FF"/>
                          </a:solidFill>
                          <a:latin typeface="Cambria Math" panose="02040503050406030204" pitchFamily="18" charset="0"/>
                          <a:ea typeface="Cambria Math" panose="02040503050406030204" pitchFamily="18" charset="0"/>
                        </a:rPr>
                        <m:t>5</m:t>
                      </m:r>
                      <m:r>
                        <a:rPr lang="en-US" altLang="zh-CN" i="1">
                          <a:solidFill>
                            <a:srgbClr val="0000FF"/>
                          </a:solidFill>
                          <a:latin typeface="Cambria Math" panose="02040503050406030204" pitchFamily="18" charset="0"/>
                          <a:ea typeface="Cambria Math" panose="02040503050406030204" pitchFamily="18" charset="0"/>
                        </a:rPr>
                        <m:t> </m:t>
                      </m:r>
                      <m:r>
                        <m:rPr>
                          <m:sty m:val="p"/>
                        </m:rPr>
                        <a:rPr lang="en-US" altLang="zh-CN" i="1">
                          <a:solidFill>
                            <a:srgbClr val="0000FF"/>
                          </a:solidFill>
                          <a:latin typeface="Cambria Math" panose="02040503050406030204" pitchFamily="18" charset="0"/>
                          <a:ea typeface="Cambria Math" panose="02040503050406030204" pitchFamily="18" charset="0"/>
                        </a:rPr>
                        <m:t>eV</m:t>
                      </m:r>
                    </m:oMath>
                  </m:oMathPara>
                </a14:m>
                <a:endParaRPr lang="en-US" dirty="0">
                  <a:solidFill>
                    <a:srgbClr val="0000FF"/>
                  </a:solidFill>
                  <a:latin typeface="Times New Roman" panose="02020603050405020304" pitchFamily="18" charset="0"/>
                  <a:cs typeface="Times New Roman" panose="02020603050405020304" pitchFamily="18" charset="0"/>
                </a:endParaRPr>
              </a:p>
            </p:txBody>
          </p:sp>
        </mc:Choice>
        <mc:Fallback xmlns="">
          <p:sp>
            <p:nvSpPr>
              <p:cNvPr id="5" name="矩形 4"/>
              <p:cNvSpPr>
                <a:spLocks noRot="1" noChangeAspect="1" noMove="1" noResize="1" noEditPoints="1" noAdjustHandles="1" noChangeArrowheads="1" noChangeShapeType="1" noTextEdit="1"/>
              </p:cNvSpPr>
              <p:nvPr/>
            </p:nvSpPr>
            <p:spPr>
              <a:xfrm>
                <a:off x="0" y="3308355"/>
                <a:ext cx="7567008" cy="3547125"/>
              </a:xfrm>
              <a:prstGeom prst="rect">
                <a:avLst/>
              </a:prstGeom>
              <a:blipFill rotWithShape="0">
                <a:blip r:embed="rId3"/>
                <a:stretch>
                  <a:fillRect t="-103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0" y="1716860"/>
                <a:ext cx="7757866" cy="1264577"/>
              </a:xfrm>
              <a:prstGeom prst="rect">
                <a:avLst/>
              </a:prstGeom>
            </p:spPr>
            <p:txBody>
              <a:bodyPr wrap="square">
                <a:spAutoFit/>
              </a:bodyPr>
              <a:lstStyle/>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105</m:t>
                    </m:r>
                    <m:r>
                      <a:rPr lang="en-US" altLang="zh-CN" b="0" i="1" smtClean="0">
                        <a:solidFill>
                          <a:prstClr val="black"/>
                        </a:solidFill>
                        <a:latin typeface="Cambria Math" panose="02040503050406030204" pitchFamily="18" charset="0"/>
                        <a:ea typeface="Cambria Math" panose="02040503050406030204" pitchFamily="18" charset="0"/>
                      </a:rPr>
                      <m:t>±18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 </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b="0" i="1" smtClean="0">
                            <a:solidFill>
                              <a:prstClr val="black"/>
                            </a:solidFill>
                            <a:latin typeface="Cambria Math" panose="02040503050406030204" pitchFamily="18" charset="0"/>
                            <a:ea typeface="Cambria Math" panose="02040503050406030204" pitchFamily="18" charset="0"/>
                          </a:rPr>
                          <m:t>𝑝</m:t>
                        </m:r>
                        <m:r>
                          <a:rPr lang="en-US" altLang="zh-CN" b="0" i="1" smtClean="0">
                            <a:solidFill>
                              <a:prstClr val="black"/>
                            </a:solidFill>
                            <a:latin typeface="Cambria Math" panose="02040503050406030204" pitchFamily="18" charset="0"/>
                            <a:ea typeface="Cambria Math" panose="02040503050406030204" pitchFamily="18" charset="0"/>
                          </a:rPr>
                          <m:t>0</m:t>
                        </m:r>
                      </m:sub>
                    </m:sSub>
                    <m:r>
                      <a:rPr lang="en-US" altLang="zh-CN" b="0" i="1" smtClean="0">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0.17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Sextro_Thesis1973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18</m:t>
                    </m:r>
                    <m:r>
                      <a:rPr lang="en-US" altLang="zh-CN" i="1">
                        <a:solidFill>
                          <a:prstClr val="black"/>
                        </a:solidFill>
                        <a:latin typeface="Cambria Math" panose="02040503050406030204" pitchFamily="18" charset="0"/>
                        <a:ea typeface="Cambria Math" panose="02040503050406030204" pitchFamily="18" charset="0"/>
                      </a:rPr>
                      <m:t>±</m:t>
                    </m:r>
                    <m:r>
                      <a:rPr lang="en-US" altLang="zh-CN" b="0" i="1" smtClean="0">
                        <a:solidFill>
                          <a:prstClr val="black"/>
                        </a:solidFill>
                        <a:latin typeface="Cambria Math" panose="02040503050406030204" pitchFamily="18" charset="0"/>
                        <a:ea typeface="Cambria Math" panose="02040503050406030204" pitchFamily="18" charset="0"/>
                      </a:rPr>
                      <m:t>4 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a:t>
                </a:r>
                <a:r>
                  <a:rPr lang="en-US" baseline="30000" dirty="0">
                    <a:latin typeface="Times New Roman" panose="02020603050405020304" pitchFamily="18" charset="0"/>
                    <a:cs typeface="Times New Roman" panose="02020603050405020304" pitchFamily="18" charset="0"/>
                  </a:rPr>
                  <a:t> 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p:txBody>
          </p:sp>
        </mc:Choice>
        <mc:Fallback xmlns="">
          <p:sp>
            <p:nvSpPr>
              <p:cNvPr id="6" name="矩形 5"/>
              <p:cNvSpPr>
                <a:spLocks noRot="1" noChangeAspect="1" noMove="1" noResize="1" noEditPoints="1" noAdjustHandles="1" noChangeArrowheads="1" noChangeShapeType="1" noTextEdit="1"/>
              </p:cNvSpPr>
              <p:nvPr/>
            </p:nvSpPr>
            <p:spPr>
              <a:xfrm>
                <a:off x="0" y="1716860"/>
                <a:ext cx="7757866" cy="1264577"/>
              </a:xfrm>
              <a:prstGeom prst="rect">
                <a:avLst/>
              </a:prstGeom>
              <a:blipFill rotWithShape="0">
                <a:blip r:embed="rId4"/>
                <a:stretch>
                  <a:fillRect t="-2899" b="-53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5647079" y="1761449"/>
                <a:ext cx="2033057" cy="369332"/>
              </a:xfrm>
              <a:prstGeom prst="rect">
                <a:avLst/>
              </a:prstGeom>
            </p:spPr>
            <p:txBody>
              <a:bodyPr wrap="none">
                <a:spAutoFit/>
              </a:bodyPr>
              <a:lstStyle/>
              <a:p>
                <a:r>
                  <a:rPr lang="zh-CN" altLang="en-US" dirty="0">
                    <a:latin typeface="Times New Roman" panose="02020603050405020304" pitchFamily="18" charset="0"/>
                    <a:cs typeface="Times New Roman" panose="02020603050405020304" pitchFamily="18" charset="0"/>
                  </a:rPr>
                  <a:t>→ </a:t>
                </a:r>
                <a14:m>
                  <m:oMath xmlns:m="http://schemas.openxmlformats.org/officeDocument/2006/math">
                    <m:r>
                      <a:rPr lang="zh-CN" altLang="el-GR" i="1">
                        <a:solidFill>
                          <a:prstClr val="black"/>
                        </a:solidFill>
                        <a:latin typeface="Cambria Math" panose="02040503050406030204" pitchFamily="18" charset="0"/>
                        <a:ea typeface="Cambria Math" panose="02040503050406030204" pitchFamily="18" charset="0"/>
                      </a:rPr>
                      <m:t>𝜏</m:t>
                    </m:r>
                    <m:r>
                      <a:rPr lang="en-US" altLang="zh-CN" i="1">
                        <a:solidFill>
                          <a:prstClr val="black"/>
                        </a:solidFill>
                        <a:latin typeface="Cambria Math" panose="02040503050406030204" pitchFamily="18" charset="0"/>
                      </a:rPr>
                      <m:t>=6.3</m:t>
                    </m:r>
                    <m:r>
                      <a:rPr lang="en-US" altLang="zh-CN" i="1">
                        <a:solidFill>
                          <a:prstClr val="black"/>
                        </a:solidFill>
                        <a:latin typeface="Cambria Math" panose="02040503050406030204" pitchFamily="18" charset="0"/>
                        <a:ea typeface="Cambria Math" panose="02040503050406030204" pitchFamily="18" charset="0"/>
                      </a:rPr>
                      <m:t>±1.1 </m:t>
                    </m:r>
                    <m:r>
                      <m:rPr>
                        <m:sty m:val="p"/>
                      </m:rPr>
                      <a:rPr lang="en-US" altLang="zh-CN" i="1">
                        <a:solidFill>
                          <a:prstClr val="black"/>
                        </a:solidFill>
                        <a:latin typeface="Cambria Math" panose="02040503050406030204" pitchFamily="18" charset="0"/>
                        <a:ea typeface="Cambria Math" panose="02040503050406030204" pitchFamily="18" charset="0"/>
                      </a:rPr>
                      <m:t>as</m:t>
                    </m:r>
                  </m:oMath>
                </a14:m>
                <a:endParaRPr lang="en-US" dirty="0">
                  <a:latin typeface="Times New Roman" panose="02020603050405020304" pitchFamily="18" charset="0"/>
                  <a:cs typeface="Times New Roman" panose="02020603050405020304" pitchFamily="18" charset="0"/>
                </a:endParaRPr>
              </a:p>
            </p:txBody>
          </p:sp>
        </mc:Choice>
        <mc:Fallback xmlns="">
          <p:sp>
            <p:nvSpPr>
              <p:cNvPr id="7" name="矩形 6"/>
              <p:cNvSpPr>
                <a:spLocks noRot="1" noChangeAspect="1" noMove="1" noResize="1" noEditPoints="1" noAdjustHandles="1" noChangeArrowheads="1" noChangeShapeType="1" noTextEdit="1"/>
              </p:cNvSpPr>
              <p:nvPr/>
            </p:nvSpPr>
            <p:spPr>
              <a:xfrm>
                <a:off x="5647079" y="1761449"/>
                <a:ext cx="2033057" cy="369332"/>
              </a:xfrm>
              <a:prstGeom prst="rect">
                <a:avLst/>
              </a:prstGeom>
              <a:blipFill rotWithShape="0">
                <a:blip r:embed="rId5"/>
                <a:stretch>
                  <a:fillRect l="-2395" t="-9836" b="-24590"/>
                </a:stretch>
              </a:blipFill>
            </p:spPr>
            <p:txBody>
              <a:bodyPr/>
              <a:lstStyle/>
              <a:p>
                <a:r>
                  <a:rPr lang="en-US">
                    <a:noFill/>
                  </a:rPr>
                  <a:t> </a:t>
                </a:r>
              </a:p>
            </p:txBody>
          </p:sp>
        </mc:Fallback>
      </mc:AlternateContent>
      <p:sp>
        <p:nvSpPr>
          <p:cNvPr id="8" name="TextBox 7"/>
          <p:cNvSpPr txBox="1"/>
          <p:nvPr/>
        </p:nvSpPr>
        <p:spPr>
          <a:xfrm>
            <a:off x="8148278" y="6486148"/>
            <a:ext cx="995722" cy="369332"/>
          </a:xfrm>
          <a:prstGeom prst="rect">
            <a:avLst/>
          </a:prstGeom>
          <a:noFill/>
        </p:spPr>
        <p:txBody>
          <a:bodyPr wrap="none" rtlCol="0">
            <a:spAutoFit/>
          </a:bodyPr>
          <a:lstStyle/>
          <a:p>
            <a:r>
              <a:rPr lang="en-US" altLang="zh-CN" dirty="0"/>
              <a:t>obsolete</a:t>
            </a:r>
            <a:endParaRPr lang="zh-CN" altLang="en-US" dirty="0"/>
          </a:p>
        </p:txBody>
      </p:sp>
    </p:spTree>
    <p:extLst>
      <p:ext uri="{BB962C8B-B14F-4D97-AF65-F5344CB8AC3E}">
        <p14:creationId xmlns:p14="http://schemas.microsoft.com/office/powerpoint/2010/main" val="415637215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0" y="2950942"/>
                <a:ext cx="4218206" cy="7177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𝑟</m:t>
                              </m:r>
                            </m:sub>
                          </m:sSub>
                          <m:r>
                            <a:rPr lang="en-US">
                              <a:solidFill>
                                <a:prstClr val="black"/>
                              </a:solidFill>
                              <a:latin typeface="Cambria Math" panose="02040503050406030204" pitchFamily="18" charset="0"/>
                            </a:rPr>
                            <m:t>+1</m:t>
                          </m:r>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den>
                      </m:f>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r>
                                <a:rPr lang="en-US" b="0" i="1" smtClean="0">
                                  <a:solidFill>
                                    <a:prstClr val="black"/>
                                  </a:solidFill>
                                  <a:latin typeface="Cambria Math" panose="02040503050406030204" pitchFamily="18" charset="0"/>
                                </a:rPr>
                                <m:t>0</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r>
                            <a:rPr lang="el-GR" i="1" smtClean="0">
                              <a:solidFill>
                                <a:prstClr val="black"/>
                              </a:solidFill>
                              <a:latin typeface="Cambria Math" panose="02040503050406030204" pitchFamily="18" charset="0"/>
                              <a:ea typeface="Cambria Math" panose="02040503050406030204" pitchFamily="18" charset="0"/>
                            </a:rPr>
                            <m:t>𝛤</m:t>
                          </m:r>
                        </m:den>
                      </m:f>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3</m:t>
                      </m:r>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r>
                                <a:rPr lang="en-US" i="1">
                                  <a:solidFill>
                                    <a:prstClr val="black"/>
                                  </a:solidFill>
                                  <a:latin typeface="Cambria Math" panose="02040503050406030204" pitchFamily="18" charset="0"/>
                                </a:rPr>
                                <m:t>0</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r>
                            <a:rPr lang="el-GR" i="1">
                              <a:solidFill>
                                <a:prstClr val="black"/>
                              </a:solidFill>
                              <a:latin typeface="Cambria Math" panose="02040503050406030204" pitchFamily="18" charset="0"/>
                              <a:ea typeface="Cambria Math" panose="02040503050406030204" pitchFamily="18" charset="0"/>
                            </a:rPr>
                            <m:t>𝛤</m:t>
                          </m:r>
                        </m:den>
                      </m:f>
                    </m:oMath>
                  </m:oMathPara>
                </a14:m>
                <a:endParaRPr lang="en-US" dirty="0">
                  <a:latin typeface="Times New Roman" panose="02020603050405020304" pitchFamily="18" charset="0"/>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0" y="2950942"/>
                <a:ext cx="4218206" cy="717761"/>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0" y="1665235"/>
                <a:ext cx="7567008" cy="1243930"/>
              </a:xfrm>
              <a:prstGeom prst="rect">
                <a:avLst/>
              </a:prstGeom>
            </p:spPr>
            <p:txBody>
              <a:bodyPr wrap="none">
                <a:spAutoFit/>
              </a:bodyPr>
              <a:lstStyle/>
              <a:p>
                <a14:m>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r>
                      <a:rPr lang="en-US" b="0" i="0" smtClean="0">
                        <a:solidFill>
                          <a:prstClr val="black"/>
                        </a:solidFill>
                        <a:latin typeface="Cambria Math" panose="02040503050406030204" pitchFamily="18" charset="0"/>
                      </a:rPr>
                      <m:t>0.25</m:t>
                    </m:r>
                    <m:r>
                      <a:rPr lang="en-US" b="0" i="1" smtClean="0">
                        <a:solidFill>
                          <a:prstClr val="black"/>
                        </a:solidFill>
                        <a:latin typeface="Cambria Math" panose="02040503050406030204" pitchFamily="18" charset="0"/>
                        <a:ea typeface="Cambria Math" panose="02040503050406030204" pitchFamily="18" charset="0"/>
                      </a:rPr>
                      <m:t>±0.06 </m:t>
                    </m:r>
                    <m:r>
                      <m:rPr>
                        <m:sty m:val="p"/>
                      </m:rPr>
                      <a:rPr lang="en-US" altLang="zh-CN" i="1">
                        <a:solidFill>
                          <a:prstClr val="black"/>
                        </a:solidFill>
                        <a:latin typeface="Cambria Math" panose="02040503050406030204" pitchFamily="18" charset="0"/>
                        <a:ea typeface="Cambria Math" panose="02040503050406030204" pitchFamily="18" charset="0"/>
                      </a:rPr>
                      <m:t>e</m:t>
                    </m:r>
                    <m:r>
                      <m:rPr>
                        <m:sty m:val="p"/>
                      </m:rPr>
                      <a:rPr lang="en-US" altLang="zh-CN" b="0" i="0" smtClean="0">
                        <a:solidFill>
                          <a:prstClr val="black"/>
                        </a:solidFill>
                        <a:latin typeface="Cambria Math" panose="02040503050406030204" pitchFamily="18" charset="0"/>
                        <a:ea typeface="Cambria Math" panose="02040503050406030204" pitchFamily="18" charset="0"/>
                      </a:rPr>
                      <m:t>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Rogers_CJP1977 </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=0.139</m:t>
                    </m:r>
                    <m:r>
                      <a:rPr lang="en-US" altLang="zh-CN" i="1">
                        <a:solidFill>
                          <a:prstClr val="black"/>
                        </a:solidFill>
                        <a:latin typeface="Cambria Math" panose="02040503050406030204" pitchFamily="18" charset="0"/>
                        <a:ea typeface="Cambria Math" panose="02040503050406030204" pitchFamily="18" charset="0"/>
                      </a:rPr>
                      <m:t>±0.007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Thomas_EPJA2004, Robertson_PRC1993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Para xmlns:m="http://schemas.openxmlformats.org/officeDocument/2006/math">
                    <m:oMathParaPr>
                      <m:jc m:val="left"/>
                    </m:oMathParaPr>
                    <m:oMath xmlns:m="http://schemas.openxmlformats.org/officeDocument/2006/math">
                      <m:sSub>
                        <m:sSubPr>
                          <m:ctrlPr>
                            <a:rPr lang="el-GR" altLang="zh-CN" i="1">
                              <a:solidFill>
                                <a:srgbClr val="0000FF"/>
                              </a:solidFill>
                              <a:latin typeface="Cambria Math" panose="02040503050406030204" pitchFamily="18" charset="0"/>
                              <a:ea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l-GR" i="1">
                              <a:solidFill>
                                <a:srgbClr val="0000FF"/>
                              </a:solidFill>
                              <a:latin typeface="Cambria Math" panose="02040503050406030204" pitchFamily="18" charset="0"/>
                              <a:ea typeface="Cambria Math" panose="02040503050406030204" pitchFamily="18" charset="0"/>
                            </a:rPr>
                            <m:t>𝛾</m:t>
                          </m:r>
                        </m:sub>
                      </m:sSub>
                      <m:r>
                        <a:rPr lang="en-US" altLang="zh-CN" i="1">
                          <a:solidFill>
                            <a:srgbClr val="0000FF"/>
                          </a:solidFill>
                          <a:latin typeface="Cambria Math" panose="02040503050406030204" pitchFamily="18" charset="0"/>
                        </a:rPr>
                        <m:t>=0.60</m:t>
                      </m:r>
                      <m:r>
                        <a:rPr lang="en-US" altLang="zh-CN" i="1">
                          <a:solidFill>
                            <a:srgbClr val="0000FF"/>
                          </a:solidFill>
                          <a:latin typeface="Cambria Math" panose="02040503050406030204" pitchFamily="18" charset="0"/>
                          <a:ea typeface="Cambria Math" panose="02040503050406030204" pitchFamily="18" charset="0"/>
                        </a:rPr>
                        <m:t>±0.15 </m:t>
                      </m:r>
                      <m:r>
                        <m:rPr>
                          <m:sty m:val="p"/>
                        </m:rPr>
                        <a:rPr lang="en-US" altLang="zh-CN" i="1">
                          <a:solidFill>
                            <a:srgbClr val="0000FF"/>
                          </a:solidFill>
                          <a:latin typeface="Cambria Math" panose="02040503050406030204" pitchFamily="18" charset="0"/>
                          <a:ea typeface="Cambria Math" panose="02040503050406030204" pitchFamily="18" charset="0"/>
                        </a:rPr>
                        <m:t>eV</m:t>
                      </m:r>
                    </m:oMath>
                  </m:oMathPara>
                </a14:m>
                <a:endParaRPr lang="en-US" dirty="0">
                  <a:solidFill>
                    <a:srgbClr val="0000FF"/>
                  </a:solidFill>
                  <a:latin typeface="Times New Roman" panose="02020603050405020304" pitchFamily="18" charset="0"/>
                  <a:cs typeface="Times New Roman" panose="02020603050405020304" pitchFamily="18" charset="0"/>
                </a:endParaRPr>
              </a:p>
            </p:txBody>
          </p:sp>
        </mc:Choice>
        <mc:Fallback xmlns="">
          <p:sp>
            <p:nvSpPr>
              <p:cNvPr id="5" name="矩形 4"/>
              <p:cNvSpPr>
                <a:spLocks noRot="1" noChangeAspect="1" noMove="1" noResize="1" noEditPoints="1" noAdjustHandles="1" noChangeArrowheads="1" noChangeShapeType="1" noTextEdit="1"/>
              </p:cNvSpPr>
              <p:nvPr/>
            </p:nvSpPr>
            <p:spPr>
              <a:xfrm>
                <a:off x="0" y="1665235"/>
                <a:ext cx="7567008" cy="1243930"/>
              </a:xfrm>
              <a:prstGeom prst="rect">
                <a:avLst/>
              </a:prstGeom>
              <a:blipFill rotWithShape="0">
                <a:blip r:embed="rId3"/>
                <a:stretch>
                  <a:fillRect t="-2451" b="-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0" y="0"/>
                <a:ext cx="7757866" cy="1264577"/>
              </a:xfrm>
              <a:prstGeom prst="rect">
                <a:avLst/>
              </a:prstGeom>
            </p:spPr>
            <p:txBody>
              <a:bodyPr wrap="square">
                <a:spAutoFit/>
              </a:bodyPr>
              <a:lstStyle/>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105</m:t>
                    </m:r>
                    <m:r>
                      <a:rPr lang="en-US" altLang="zh-CN" b="0" i="1" smtClean="0">
                        <a:solidFill>
                          <a:prstClr val="black"/>
                        </a:solidFill>
                        <a:latin typeface="Cambria Math" panose="02040503050406030204" pitchFamily="18" charset="0"/>
                        <a:ea typeface="Cambria Math" panose="02040503050406030204" pitchFamily="18" charset="0"/>
                      </a:rPr>
                      <m:t>±18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 </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b="0" i="1" smtClean="0">
                            <a:solidFill>
                              <a:prstClr val="black"/>
                            </a:solidFill>
                            <a:latin typeface="Cambria Math" panose="02040503050406030204" pitchFamily="18" charset="0"/>
                            <a:ea typeface="Cambria Math" panose="02040503050406030204" pitchFamily="18" charset="0"/>
                          </a:rPr>
                          <m:t>𝑝</m:t>
                        </m:r>
                        <m:r>
                          <a:rPr lang="en-US" altLang="zh-CN" b="0" i="1" smtClean="0">
                            <a:solidFill>
                              <a:prstClr val="black"/>
                            </a:solidFill>
                            <a:latin typeface="Cambria Math" panose="02040503050406030204" pitchFamily="18" charset="0"/>
                            <a:ea typeface="Cambria Math" panose="02040503050406030204" pitchFamily="18" charset="0"/>
                          </a:rPr>
                          <m:t>0</m:t>
                        </m:r>
                      </m:sub>
                    </m:sSub>
                    <m:r>
                      <a:rPr lang="en-US" altLang="zh-CN" b="0" i="1" smtClean="0">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0.17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Sextro_Thesis1973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18</m:t>
                    </m:r>
                    <m:r>
                      <a:rPr lang="en-US" altLang="zh-CN" i="1">
                        <a:solidFill>
                          <a:prstClr val="black"/>
                        </a:solidFill>
                        <a:latin typeface="Cambria Math" panose="02040503050406030204" pitchFamily="18" charset="0"/>
                        <a:ea typeface="Cambria Math" panose="02040503050406030204" pitchFamily="18" charset="0"/>
                      </a:rPr>
                      <m:t>±</m:t>
                    </m:r>
                    <m:r>
                      <a:rPr lang="en-US" altLang="zh-CN" b="0" i="1" smtClean="0">
                        <a:solidFill>
                          <a:prstClr val="black"/>
                        </a:solidFill>
                        <a:latin typeface="Cambria Math" panose="02040503050406030204" pitchFamily="18" charset="0"/>
                        <a:ea typeface="Cambria Math" panose="02040503050406030204" pitchFamily="18" charset="0"/>
                      </a:rPr>
                      <m:t>4 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a:t>
                </a:r>
                <a:r>
                  <a:rPr lang="en-US" baseline="30000" dirty="0">
                    <a:latin typeface="Times New Roman" panose="02020603050405020304" pitchFamily="18" charset="0"/>
                    <a:cs typeface="Times New Roman" panose="02020603050405020304" pitchFamily="18" charset="0"/>
                  </a:rPr>
                  <a:t> 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p:txBody>
          </p:sp>
        </mc:Choice>
        <mc:Fallback xmlns="">
          <p:sp>
            <p:nvSpPr>
              <p:cNvPr id="6" name="矩形 5"/>
              <p:cNvSpPr>
                <a:spLocks noRot="1" noChangeAspect="1" noMove="1" noResize="1" noEditPoints="1" noAdjustHandles="1" noChangeArrowheads="1" noChangeShapeType="1" noTextEdit="1"/>
              </p:cNvSpPr>
              <p:nvPr/>
            </p:nvSpPr>
            <p:spPr>
              <a:xfrm>
                <a:off x="0" y="0"/>
                <a:ext cx="7757866" cy="1264577"/>
              </a:xfrm>
              <a:prstGeom prst="rect">
                <a:avLst/>
              </a:prstGeom>
              <a:blipFill rotWithShape="0">
                <a:blip r:embed="rId4"/>
                <a:stretch>
                  <a:fillRect t="-2415" b="-53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5724809" y="0"/>
                <a:ext cx="2033057" cy="369332"/>
              </a:xfrm>
              <a:prstGeom prst="rect">
                <a:avLst/>
              </a:prstGeom>
            </p:spPr>
            <p:txBody>
              <a:bodyPr wrap="none">
                <a:spAutoFit/>
              </a:bodyPr>
              <a:lstStyle/>
              <a:p>
                <a:r>
                  <a:rPr lang="zh-CN" altLang="en-US" dirty="0">
                    <a:latin typeface="Times New Roman" panose="02020603050405020304" pitchFamily="18" charset="0"/>
                    <a:cs typeface="Times New Roman" panose="02020603050405020304" pitchFamily="18" charset="0"/>
                  </a:rPr>
                  <a:t>→ </a:t>
                </a:r>
                <a14:m>
                  <m:oMath xmlns:m="http://schemas.openxmlformats.org/officeDocument/2006/math">
                    <m:r>
                      <a:rPr lang="zh-CN" altLang="el-GR" i="1">
                        <a:solidFill>
                          <a:prstClr val="black"/>
                        </a:solidFill>
                        <a:latin typeface="Cambria Math" panose="02040503050406030204" pitchFamily="18" charset="0"/>
                        <a:ea typeface="Cambria Math" panose="02040503050406030204" pitchFamily="18" charset="0"/>
                      </a:rPr>
                      <m:t>𝜏</m:t>
                    </m:r>
                    <m:r>
                      <a:rPr lang="en-US" altLang="zh-CN" i="1">
                        <a:solidFill>
                          <a:prstClr val="black"/>
                        </a:solidFill>
                        <a:latin typeface="Cambria Math" panose="02040503050406030204" pitchFamily="18" charset="0"/>
                      </a:rPr>
                      <m:t>=6.3</m:t>
                    </m:r>
                    <m:r>
                      <a:rPr lang="en-US" altLang="zh-CN" i="1">
                        <a:solidFill>
                          <a:prstClr val="black"/>
                        </a:solidFill>
                        <a:latin typeface="Cambria Math" panose="02040503050406030204" pitchFamily="18" charset="0"/>
                        <a:ea typeface="Cambria Math" panose="02040503050406030204" pitchFamily="18" charset="0"/>
                      </a:rPr>
                      <m:t>±1.1 </m:t>
                    </m:r>
                    <m:r>
                      <m:rPr>
                        <m:sty m:val="p"/>
                      </m:rPr>
                      <a:rPr lang="en-US" altLang="zh-CN" i="1">
                        <a:solidFill>
                          <a:prstClr val="black"/>
                        </a:solidFill>
                        <a:latin typeface="Cambria Math" panose="02040503050406030204" pitchFamily="18" charset="0"/>
                        <a:ea typeface="Cambria Math" panose="02040503050406030204" pitchFamily="18" charset="0"/>
                      </a:rPr>
                      <m:t>as</m:t>
                    </m:r>
                  </m:oMath>
                </a14:m>
                <a:endParaRPr lang="en-US" dirty="0">
                  <a:latin typeface="Times New Roman" panose="02020603050405020304" pitchFamily="18" charset="0"/>
                  <a:cs typeface="Times New Roman" panose="02020603050405020304" pitchFamily="18" charset="0"/>
                </a:endParaRPr>
              </a:p>
            </p:txBody>
          </p:sp>
        </mc:Choice>
        <mc:Fallback xmlns="">
          <p:sp>
            <p:nvSpPr>
              <p:cNvPr id="7" name="矩形 6"/>
              <p:cNvSpPr>
                <a:spLocks noRot="1" noChangeAspect="1" noMove="1" noResize="1" noEditPoints="1" noAdjustHandles="1" noChangeArrowheads="1" noChangeShapeType="1" noTextEdit="1"/>
              </p:cNvSpPr>
              <p:nvPr/>
            </p:nvSpPr>
            <p:spPr>
              <a:xfrm>
                <a:off x="5724809" y="0"/>
                <a:ext cx="2033057" cy="369332"/>
              </a:xfrm>
              <a:prstGeom prst="rect">
                <a:avLst/>
              </a:prstGeom>
              <a:blipFill rotWithShape="0">
                <a:blip r:embed="rId5"/>
                <a:stretch>
                  <a:fillRect l="-2395"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6497488" y="3039028"/>
                <a:ext cx="2520755"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srgbClr val="0000FF"/>
                              </a:solidFill>
                              <a:latin typeface="Cambria Math" panose="02040503050406030204" pitchFamily="18" charset="0"/>
                            </a:rPr>
                          </m:ctrlPr>
                        </m:fPr>
                        <m:num>
                          <m:sSub>
                            <m:sSubPr>
                              <m:ctrlPr>
                                <a:rPr lang="en-US" sz="1900" i="1">
                                  <a:solidFill>
                                    <a:srgbClr val="0000FF"/>
                                  </a:solidFill>
                                  <a:latin typeface="Cambria Math" panose="02040503050406030204" pitchFamily="18" charset="0"/>
                                </a:rPr>
                              </m:ctrlPr>
                            </m:sSubPr>
                            <m:e>
                              <m:r>
                                <a:rPr lang="en-US" sz="1900" i="1">
                                  <a:solidFill>
                                    <a:srgbClr val="0000FF"/>
                                  </a:solidFill>
                                  <a:latin typeface="Cambria Math" panose="02040503050406030204" pitchFamily="18" charset="0"/>
                                </a:rPr>
                                <m:t>𝛤</m:t>
                              </m:r>
                            </m:e>
                            <m:sub>
                              <m:r>
                                <a:rPr lang="en-US" sz="1900" i="1">
                                  <a:solidFill>
                                    <a:srgbClr val="0000FF"/>
                                  </a:solidFill>
                                  <a:latin typeface="Cambria Math" panose="02040503050406030204" pitchFamily="18" charset="0"/>
                                </a:rPr>
                                <m:t>𝛾</m:t>
                              </m:r>
                            </m:sub>
                          </m:sSub>
                        </m:num>
                        <m:den>
                          <m:sSub>
                            <m:sSubPr>
                              <m:ctrlPr>
                                <a:rPr lang="en-US" sz="1900" i="1">
                                  <a:solidFill>
                                    <a:srgbClr val="0000FF"/>
                                  </a:solidFill>
                                  <a:latin typeface="Cambria Math" panose="02040503050406030204" pitchFamily="18" charset="0"/>
                                </a:rPr>
                              </m:ctrlPr>
                            </m:sSubPr>
                            <m:e>
                              <m:r>
                                <a:rPr lang="en-US" sz="1900" i="1">
                                  <a:solidFill>
                                    <a:srgbClr val="0000FF"/>
                                  </a:solidFill>
                                  <a:latin typeface="Cambria Math" panose="02040503050406030204" pitchFamily="18" charset="0"/>
                                </a:rPr>
                                <m:t>𝛤</m:t>
                              </m:r>
                            </m:e>
                            <m:sub>
                              <m:r>
                                <a:rPr lang="en-US" sz="1900" i="1">
                                  <a:solidFill>
                                    <a:srgbClr val="0000FF"/>
                                  </a:solidFill>
                                  <a:latin typeface="Cambria Math" panose="02040503050406030204" pitchFamily="18" charset="0"/>
                                </a:rPr>
                                <m:t>𝑝</m:t>
                              </m:r>
                            </m:sub>
                          </m:sSub>
                        </m:den>
                      </m:f>
                      <m:r>
                        <a:rPr lang="en-US" altLang="zh-CN" sz="1900" i="1" smtClean="0">
                          <a:solidFill>
                            <a:srgbClr val="0000FF"/>
                          </a:solidFill>
                          <a:latin typeface="Cambria Math" panose="02040503050406030204" pitchFamily="18" charset="0"/>
                        </a:rPr>
                        <m:t>=</m:t>
                      </m:r>
                      <m:r>
                        <a:rPr lang="en-US" altLang="zh-CN" sz="1900" b="0" i="0" smtClean="0">
                          <a:solidFill>
                            <a:srgbClr val="0000FF"/>
                          </a:solidFill>
                          <a:latin typeface="Cambria Math" panose="02040503050406030204" pitchFamily="18" charset="0"/>
                        </a:rPr>
                        <m:t>0.00</m:t>
                      </m:r>
                      <m:r>
                        <a:rPr lang="en-US" altLang="zh-CN" sz="1900" b="0" i="1" smtClean="0">
                          <a:solidFill>
                            <a:srgbClr val="0000FF"/>
                          </a:solidFill>
                          <a:latin typeface="Cambria Math" panose="02040503050406030204" pitchFamily="18" charset="0"/>
                        </a:rPr>
                        <m:t>57</m:t>
                      </m:r>
                      <m:r>
                        <a:rPr lang="en-US" altLang="zh-CN" sz="1900" b="0" i="1" smtClean="0">
                          <a:solidFill>
                            <a:srgbClr val="0000FF"/>
                          </a:solidFill>
                          <a:latin typeface="Cambria Math" panose="02040503050406030204" pitchFamily="18" charset="0"/>
                          <a:ea typeface="Cambria Math" panose="02040503050406030204" pitchFamily="18" charset="0"/>
                        </a:rPr>
                        <m:t>±0.0017</m:t>
                      </m:r>
                    </m:oMath>
                  </m:oMathPara>
                </a14:m>
                <a:endParaRPr lang="en-US" sz="1900" dirty="0">
                  <a:solidFill>
                    <a:srgbClr val="0000FF"/>
                  </a:solidFill>
                  <a:latin typeface="Times New Roman" panose="02020603050405020304" pitchFamily="18" charset="0"/>
                  <a:cs typeface="Times New Roman" panose="02020603050405020304" pitchFamily="18" charset="0"/>
                </a:endParaRPr>
              </a:p>
            </p:txBody>
          </p:sp>
        </mc:Choice>
        <mc:Fallback xmlns="">
          <p:sp>
            <p:nvSpPr>
              <p:cNvPr id="10" name="矩形 9"/>
              <p:cNvSpPr>
                <a:spLocks noRot="1" noChangeAspect="1" noMove="1" noResize="1" noEditPoints="1" noAdjustHandles="1" noChangeArrowheads="1" noChangeShapeType="1" noTextEdit="1"/>
              </p:cNvSpPr>
              <p:nvPr/>
            </p:nvSpPr>
            <p:spPr>
              <a:xfrm>
                <a:off x="6497488" y="3039028"/>
                <a:ext cx="2520755" cy="729495"/>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矩形 12"/>
              <p:cNvSpPr/>
              <p:nvPr/>
            </p:nvSpPr>
            <p:spPr>
              <a:xfrm>
                <a:off x="14939" y="4750974"/>
                <a:ext cx="5836024" cy="689932"/>
              </a:xfrm>
              <a:prstGeom prst="rect">
                <a:avLst/>
              </a:prstGeom>
            </p:spPr>
            <p:txBody>
              <a:bodyPr wrap="square">
                <a:spAutoFit/>
              </a:bodyPr>
              <a:lstStyle/>
              <a:p>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n-US" altLang="zh-CN" b="0" i="1" smtClean="0">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m:t>
                    </m:r>
                    <m:r>
                      <a:rPr lang="en-US" altLang="zh-CN" b="0" i="1" smtClean="0">
                        <a:solidFill>
                          <a:prstClr val="black"/>
                        </a:solidFill>
                        <a:latin typeface="Cambria Math" panose="02040503050406030204" pitchFamily="18" charset="0"/>
                      </a:rPr>
                      <m:t>28</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08</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Thomas_EPJA2004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n-US" altLang="zh-CN" i="1">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𝛾</m:t>
                        </m:r>
                      </m:sub>
                    </m:sSub>
                    <m:r>
                      <a:rPr lang="en-US" altLang="zh-CN" i="1">
                        <a:solidFill>
                          <a:prstClr val="black"/>
                        </a:solidFill>
                        <a:latin typeface="Cambria Math" panose="02040503050406030204" pitchFamily="18" charset="0"/>
                      </a:rPr>
                      <m:t>=0.</m:t>
                    </m:r>
                    <m:r>
                      <a:rPr lang="en-US" altLang="zh-CN" b="0" i="1" smtClean="0">
                        <a:solidFill>
                          <a:prstClr val="black"/>
                        </a:solidFill>
                        <a:latin typeface="Cambria Math" panose="02040503050406030204" pitchFamily="18" charset="0"/>
                      </a:rPr>
                      <m:t>00166</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m:t>
                    </m:r>
                    <m:r>
                      <a:rPr lang="en-US" altLang="zh-CN" i="1">
                        <a:solidFill>
                          <a:prstClr val="black"/>
                        </a:solidFill>
                        <a:latin typeface="Cambria Math" panose="02040503050406030204" pitchFamily="18" charset="0"/>
                        <a:ea typeface="Cambria Math" panose="02040503050406030204" pitchFamily="18" charset="0"/>
                      </a:rPr>
                      <m:t>0</m:t>
                    </m:r>
                    <m:r>
                      <a:rPr lang="en-US" altLang="zh-CN" b="0" i="1" smtClean="0">
                        <a:solidFill>
                          <a:prstClr val="black"/>
                        </a:solidFill>
                        <a:latin typeface="Cambria Math" panose="02040503050406030204" pitchFamily="18" charset="0"/>
                        <a:ea typeface="Cambria Math" panose="02040503050406030204" pitchFamily="18" charset="0"/>
                      </a:rPr>
                      <m:t>2</m:t>
                    </m:r>
                    <m:r>
                      <a:rPr lang="en-US" altLang="zh-CN" i="1">
                        <a:solidFill>
                          <a:prstClr val="black"/>
                        </a:solidFill>
                        <a:latin typeface="Cambria Math" panose="02040503050406030204" pitchFamily="18" charset="0"/>
                        <a:ea typeface="Cambria Math" panose="02040503050406030204" pitchFamily="18" charset="0"/>
                      </a:rPr>
                      <m:t>8</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GADGET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βγ</a:t>
                </a:r>
                <a:r>
                  <a:rPr lang="en-US" altLang="zh-CN" dirty="0">
                    <a:latin typeface="Times New Roman" panose="02020603050405020304" pitchFamily="18" charset="0"/>
                    <a:cs typeface="Times New Roman" panose="02020603050405020304" pitchFamily="18" charset="0"/>
                  </a:rPr>
                  <a:t>)</a:t>
                </a:r>
              </a:p>
            </p:txBody>
          </p:sp>
        </mc:Choice>
        <mc:Fallback xmlns="">
          <p:sp>
            <p:nvSpPr>
              <p:cNvPr id="13" name="矩形 12"/>
              <p:cNvSpPr>
                <a:spLocks noRot="1" noChangeAspect="1" noMove="1" noResize="1" noEditPoints="1" noAdjustHandles="1" noChangeArrowheads="1" noChangeShapeType="1" noTextEdit="1"/>
              </p:cNvSpPr>
              <p:nvPr/>
            </p:nvSpPr>
            <p:spPr>
              <a:xfrm>
                <a:off x="14939" y="4750974"/>
                <a:ext cx="5836024" cy="689932"/>
              </a:xfrm>
              <a:prstGeom prst="rect">
                <a:avLst/>
              </a:prstGeom>
              <a:blipFill rotWithShape="0">
                <a:blip r:embed="rId7"/>
                <a:stretch>
                  <a:fillRect t="-4386" b="-877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矩形 13"/>
              <p:cNvSpPr/>
              <p:nvPr/>
            </p:nvSpPr>
            <p:spPr>
              <a:xfrm>
                <a:off x="6497488" y="4713659"/>
                <a:ext cx="2520755"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srgbClr val="FF0000"/>
                              </a:solidFill>
                              <a:latin typeface="Cambria Math" panose="02040503050406030204" pitchFamily="18" charset="0"/>
                            </a:rPr>
                          </m:ctrlPr>
                        </m:fPr>
                        <m:num>
                          <m:sSub>
                            <m:sSubPr>
                              <m:ctrlPr>
                                <a:rPr lang="en-US" sz="1900" i="1">
                                  <a:solidFill>
                                    <a:srgbClr val="FF0000"/>
                                  </a:solidFill>
                                  <a:latin typeface="Cambria Math" panose="02040503050406030204" pitchFamily="18" charset="0"/>
                                </a:rPr>
                              </m:ctrlPr>
                            </m:sSubPr>
                            <m:e>
                              <m:r>
                                <a:rPr lang="en-US" sz="1900" i="1">
                                  <a:solidFill>
                                    <a:srgbClr val="FF0000"/>
                                  </a:solidFill>
                                  <a:latin typeface="Cambria Math" panose="02040503050406030204" pitchFamily="18" charset="0"/>
                                </a:rPr>
                                <m:t>𝛤</m:t>
                              </m:r>
                            </m:e>
                            <m:sub>
                              <m:r>
                                <a:rPr lang="en-US" sz="1900" i="1">
                                  <a:solidFill>
                                    <a:srgbClr val="FF0000"/>
                                  </a:solidFill>
                                  <a:latin typeface="Cambria Math" panose="02040503050406030204" pitchFamily="18" charset="0"/>
                                </a:rPr>
                                <m:t>𝛾</m:t>
                              </m:r>
                            </m:sub>
                          </m:sSub>
                        </m:num>
                        <m:den>
                          <m:sSub>
                            <m:sSubPr>
                              <m:ctrlPr>
                                <a:rPr lang="en-US" sz="1900" i="1">
                                  <a:solidFill>
                                    <a:srgbClr val="FF0000"/>
                                  </a:solidFill>
                                  <a:latin typeface="Cambria Math" panose="02040503050406030204" pitchFamily="18" charset="0"/>
                                </a:rPr>
                              </m:ctrlPr>
                            </m:sSubPr>
                            <m:e>
                              <m:r>
                                <a:rPr lang="en-US" sz="1900" i="1">
                                  <a:solidFill>
                                    <a:srgbClr val="FF0000"/>
                                  </a:solidFill>
                                  <a:latin typeface="Cambria Math" panose="02040503050406030204" pitchFamily="18" charset="0"/>
                                </a:rPr>
                                <m:t>𝛤</m:t>
                              </m:r>
                            </m:e>
                            <m:sub>
                              <m:r>
                                <a:rPr lang="en-US" sz="1900" i="1">
                                  <a:solidFill>
                                    <a:srgbClr val="FF0000"/>
                                  </a:solidFill>
                                  <a:latin typeface="Cambria Math" panose="02040503050406030204" pitchFamily="18" charset="0"/>
                                </a:rPr>
                                <m:t>𝑝</m:t>
                              </m:r>
                            </m:sub>
                          </m:sSub>
                        </m:den>
                      </m:f>
                      <m:r>
                        <a:rPr lang="en-US" altLang="zh-CN" sz="1900" i="1" smtClean="0">
                          <a:solidFill>
                            <a:srgbClr val="FF0000"/>
                          </a:solidFill>
                          <a:latin typeface="Cambria Math" panose="02040503050406030204" pitchFamily="18" charset="0"/>
                        </a:rPr>
                        <m:t>=</m:t>
                      </m:r>
                      <m:r>
                        <a:rPr lang="en-US" altLang="zh-CN" sz="1900" b="0" i="0" smtClean="0">
                          <a:solidFill>
                            <a:srgbClr val="FF0000"/>
                          </a:solidFill>
                          <a:latin typeface="Cambria Math" panose="02040503050406030204" pitchFamily="18" charset="0"/>
                        </a:rPr>
                        <m:t>0.0130</m:t>
                      </m:r>
                      <m:r>
                        <a:rPr lang="en-US" altLang="zh-CN" sz="1900" b="0" i="1" smtClean="0">
                          <a:solidFill>
                            <a:srgbClr val="FF0000"/>
                          </a:solidFill>
                          <a:latin typeface="Cambria Math" panose="02040503050406030204" pitchFamily="18" charset="0"/>
                          <a:ea typeface="Cambria Math" panose="02040503050406030204" pitchFamily="18" charset="0"/>
                        </a:rPr>
                        <m:t>±0.0023</m:t>
                      </m:r>
                    </m:oMath>
                  </m:oMathPara>
                </a14:m>
                <a:endParaRPr lang="en-US" sz="1900" dirty="0">
                  <a:solidFill>
                    <a:srgbClr val="FF0000"/>
                  </a:solidFill>
                  <a:latin typeface="Times New Roman" panose="02020603050405020304" pitchFamily="18" charset="0"/>
                  <a:cs typeface="Times New Roman" panose="02020603050405020304" pitchFamily="18" charset="0"/>
                </a:endParaRPr>
              </a:p>
            </p:txBody>
          </p:sp>
        </mc:Choice>
        <mc:Fallback xmlns="">
          <p:sp>
            <p:nvSpPr>
              <p:cNvPr id="14" name="矩形 13"/>
              <p:cNvSpPr>
                <a:spLocks noRot="1" noChangeAspect="1" noMove="1" noResize="1" noEditPoints="1" noAdjustHandles="1" noChangeArrowheads="1" noChangeShapeType="1" noTextEdit="1"/>
              </p:cNvSpPr>
              <p:nvPr/>
            </p:nvSpPr>
            <p:spPr>
              <a:xfrm>
                <a:off x="6497488" y="4713659"/>
                <a:ext cx="2520755" cy="729495"/>
              </a:xfrm>
              <a:prstGeom prst="rect">
                <a:avLst/>
              </a:prstGeom>
              <a:blipFill rotWithShape="0">
                <a:blip r:embed="rId8"/>
                <a:stretch>
                  <a:fillRect/>
                </a:stretch>
              </a:blipFill>
            </p:spPr>
            <p:txBody>
              <a:bodyPr/>
              <a:lstStyle/>
              <a:p>
                <a:r>
                  <a:rPr lang="en-US">
                    <a:noFill/>
                  </a:rPr>
                  <a:t> </a:t>
                </a:r>
              </a:p>
            </p:txBody>
          </p:sp>
        </mc:Fallback>
      </mc:AlternateContent>
      <p:sp>
        <p:nvSpPr>
          <p:cNvPr id="15" name="文本框 14"/>
          <p:cNvSpPr txBox="1"/>
          <p:nvPr/>
        </p:nvSpPr>
        <p:spPr>
          <a:xfrm>
            <a:off x="6993904" y="6347980"/>
            <a:ext cx="1527919" cy="369332"/>
          </a:xfrm>
          <a:prstGeom prst="rect">
            <a:avLst/>
          </a:prstGeom>
          <a:noFill/>
        </p:spPr>
        <p:txBody>
          <a:bodyPr wrap="none" rtlCol="0">
            <a:spAutoFit/>
          </a:bodyPr>
          <a:lstStyle/>
          <a:p>
            <a:r>
              <a:rPr lang="en-US" dirty="0"/>
              <a:t>2.5</a:t>
            </a:r>
            <a:r>
              <a:rPr lang="en-US" altLang="zh-CN" i="1" dirty="0"/>
              <a:t>σ</a:t>
            </a:r>
            <a:r>
              <a:rPr lang="en-US" altLang="zh-CN" dirty="0"/>
              <a:t> deviation</a:t>
            </a:r>
            <a:endParaRPr lang="en-US" dirty="0"/>
          </a:p>
        </p:txBody>
      </p:sp>
      <p:sp>
        <p:nvSpPr>
          <p:cNvPr id="11" name="TextBox 10"/>
          <p:cNvSpPr txBox="1"/>
          <p:nvPr/>
        </p:nvSpPr>
        <p:spPr>
          <a:xfrm>
            <a:off x="0" y="6488805"/>
            <a:ext cx="995722" cy="369332"/>
          </a:xfrm>
          <a:prstGeom prst="rect">
            <a:avLst/>
          </a:prstGeom>
          <a:noFill/>
        </p:spPr>
        <p:txBody>
          <a:bodyPr wrap="none" rtlCol="0">
            <a:spAutoFit/>
          </a:bodyPr>
          <a:lstStyle/>
          <a:p>
            <a:r>
              <a:rPr lang="en-US" altLang="zh-CN" dirty="0"/>
              <a:t>obsolete</a:t>
            </a:r>
            <a:endParaRPr lang="zh-CN" altLang="en-US" dirty="0"/>
          </a:p>
        </p:txBody>
      </p:sp>
    </p:spTree>
    <p:extLst>
      <p:ext uri="{BB962C8B-B14F-4D97-AF65-F5344CB8AC3E}">
        <p14:creationId xmlns:p14="http://schemas.microsoft.com/office/powerpoint/2010/main" val="246073743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0" y="2950942"/>
                <a:ext cx="4218206" cy="7177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𝑟</m:t>
                              </m:r>
                            </m:sub>
                          </m:sSub>
                          <m:r>
                            <a:rPr lang="en-US">
                              <a:solidFill>
                                <a:prstClr val="black"/>
                              </a:solidFill>
                              <a:latin typeface="Cambria Math" panose="02040503050406030204" pitchFamily="18" charset="0"/>
                            </a:rPr>
                            <m:t>+1</m:t>
                          </m:r>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den>
                      </m:f>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r>
                                <a:rPr lang="en-US" b="0" i="1" smtClean="0">
                                  <a:solidFill>
                                    <a:prstClr val="black"/>
                                  </a:solidFill>
                                  <a:latin typeface="Cambria Math" panose="02040503050406030204" pitchFamily="18" charset="0"/>
                                </a:rPr>
                                <m:t>0</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r>
                            <a:rPr lang="el-GR" i="1" smtClean="0">
                              <a:solidFill>
                                <a:prstClr val="black"/>
                              </a:solidFill>
                              <a:latin typeface="Cambria Math" panose="02040503050406030204" pitchFamily="18" charset="0"/>
                              <a:ea typeface="Cambria Math" panose="02040503050406030204" pitchFamily="18" charset="0"/>
                            </a:rPr>
                            <m:t>𝛤</m:t>
                          </m:r>
                        </m:den>
                      </m:f>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3</m:t>
                      </m:r>
                      <m:f>
                        <m:fPr>
                          <m:ctrlPr>
                            <a:rPr lang="en-US" i="1">
                              <a:solidFill>
                                <a:prstClr val="black"/>
                              </a:solidFill>
                              <a:latin typeface="Cambria Math" panose="02040503050406030204" pitchFamily="18" charset="0"/>
                            </a:rPr>
                          </m:ctrlPr>
                        </m:fPr>
                        <m:num>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𝑝</m:t>
                              </m:r>
                              <m:r>
                                <a:rPr lang="en-US" i="1">
                                  <a:solidFill>
                                    <a:prstClr val="black"/>
                                  </a:solidFill>
                                  <a:latin typeface="Cambria Math" panose="02040503050406030204" pitchFamily="18" charset="0"/>
                                </a:rPr>
                                <m:t>0</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𝛤</m:t>
                              </m:r>
                            </m:e>
                            <m:sub>
                              <m:r>
                                <a:rPr lang="en-US" i="1">
                                  <a:solidFill>
                                    <a:prstClr val="black"/>
                                  </a:solidFill>
                                  <a:latin typeface="Cambria Math" panose="02040503050406030204" pitchFamily="18" charset="0"/>
                                </a:rPr>
                                <m:t>𝛾</m:t>
                              </m:r>
                            </m:sub>
                          </m:sSub>
                        </m:num>
                        <m:den>
                          <m:r>
                            <a:rPr lang="el-GR" i="1">
                              <a:solidFill>
                                <a:prstClr val="black"/>
                              </a:solidFill>
                              <a:latin typeface="Cambria Math" panose="02040503050406030204" pitchFamily="18" charset="0"/>
                              <a:ea typeface="Cambria Math" panose="02040503050406030204" pitchFamily="18" charset="0"/>
                            </a:rPr>
                            <m:t>𝛤</m:t>
                          </m:r>
                        </m:den>
                      </m:f>
                    </m:oMath>
                  </m:oMathPara>
                </a14:m>
                <a:endParaRPr lang="en-US" dirty="0">
                  <a:latin typeface="Times New Roman" panose="02020603050405020304" pitchFamily="18" charset="0"/>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0" y="2950942"/>
                <a:ext cx="4218206" cy="717761"/>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0" y="1665235"/>
                <a:ext cx="7567008" cy="1243930"/>
              </a:xfrm>
              <a:prstGeom prst="rect">
                <a:avLst/>
              </a:prstGeom>
            </p:spPr>
            <p:txBody>
              <a:bodyPr wrap="none">
                <a:spAutoFit/>
              </a:bodyPr>
              <a:lstStyle/>
              <a:p>
                <a14:m>
                  <m:oMath xmlns:m="http://schemas.openxmlformats.org/officeDocument/2006/math">
                    <m:r>
                      <a:rPr lang="en-US" i="1" smtClean="0">
                        <a:solidFill>
                          <a:prstClr val="black"/>
                        </a:solidFill>
                        <a:latin typeface="Cambria Math" panose="02040503050406030204" pitchFamily="18" charset="0"/>
                      </a:rPr>
                      <m:t>𝜔𝛾</m:t>
                    </m:r>
                    <m:r>
                      <a:rPr lang="en-US">
                        <a:solidFill>
                          <a:prstClr val="black"/>
                        </a:solidFill>
                        <a:latin typeface="Cambria Math" panose="02040503050406030204" pitchFamily="18" charset="0"/>
                      </a:rPr>
                      <m:t>=</m:t>
                    </m:r>
                    <m:r>
                      <a:rPr lang="en-US" b="0" i="0" smtClean="0">
                        <a:solidFill>
                          <a:prstClr val="black"/>
                        </a:solidFill>
                        <a:latin typeface="Cambria Math" panose="02040503050406030204" pitchFamily="18" charset="0"/>
                      </a:rPr>
                      <m:t>0.25</m:t>
                    </m:r>
                    <m:r>
                      <a:rPr lang="en-US" b="0" i="1" smtClean="0">
                        <a:solidFill>
                          <a:prstClr val="black"/>
                        </a:solidFill>
                        <a:latin typeface="Cambria Math" panose="02040503050406030204" pitchFamily="18" charset="0"/>
                        <a:ea typeface="Cambria Math" panose="02040503050406030204" pitchFamily="18" charset="0"/>
                      </a:rPr>
                      <m:t>±0.06 </m:t>
                    </m:r>
                    <m:r>
                      <m:rPr>
                        <m:sty m:val="p"/>
                      </m:rPr>
                      <a:rPr lang="en-US" altLang="zh-CN" i="1">
                        <a:solidFill>
                          <a:prstClr val="black"/>
                        </a:solidFill>
                        <a:latin typeface="Cambria Math" panose="02040503050406030204" pitchFamily="18" charset="0"/>
                        <a:ea typeface="Cambria Math" panose="02040503050406030204" pitchFamily="18" charset="0"/>
                      </a:rPr>
                      <m:t>e</m:t>
                    </m:r>
                    <m:r>
                      <m:rPr>
                        <m:sty m:val="p"/>
                      </m:rPr>
                      <a:rPr lang="en-US" altLang="zh-CN" b="0" i="0" smtClean="0">
                        <a:solidFill>
                          <a:prstClr val="black"/>
                        </a:solidFill>
                        <a:latin typeface="Cambria Math" panose="02040503050406030204" pitchFamily="18" charset="0"/>
                        <a:ea typeface="Cambria Math" panose="02040503050406030204" pitchFamily="18" charset="0"/>
                      </a:rPr>
                      <m:t>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Rogers_CJP1977 </a:t>
                </a: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=0.139</m:t>
                    </m:r>
                    <m:r>
                      <a:rPr lang="en-US" altLang="zh-CN" i="1">
                        <a:solidFill>
                          <a:prstClr val="black"/>
                        </a:solidFill>
                        <a:latin typeface="Cambria Math" panose="02040503050406030204" pitchFamily="18" charset="0"/>
                        <a:ea typeface="Cambria Math" panose="02040503050406030204" pitchFamily="18" charset="0"/>
                      </a:rPr>
                      <m:t>±0.007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Thomas_EPJA2004, Robertson_PRC1993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Para xmlns:m="http://schemas.openxmlformats.org/officeDocument/2006/math">
                    <m:oMathParaPr>
                      <m:jc m:val="left"/>
                    </m:oMathParaPr>
                    <m:oMath xmlns:m="http://schemas.openxmlformats.org/officeDocument/2006/math">
                      <m:sSub>
                        <m:sSubPr>
                          <m:ctrlPr>
                            <a:rPr lang="el-GR" altLang="zh-CN" i="1">
                              <a:solidFill>
                                <a:srgbClr val="0000FF"/>
                              </a:solidFill>
                              <a:latin typeface="Cambria Math" panose="02040503050406030204" pitchFamily="18" charset="0"/>
                              <a:ea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l-GR" i="1">
                              <a:solidFill>
                                <a:srgbClr val="0000FF"/>
                              </a:solidFill>
                              <a:latin typeface="Cambria Math" panose="02040503050406030204" pitchFamily="18" charset="0"/>
                              <a:ea typeface="Cambria Math" panose="02040503050406030204" pitchFamily="18" charset="0"/>
                            </a:rPr>
                            <m:t>𝛾</m:t>
                          </m:r>
                        </m:sub>
                      </m:sSub>
                      <m:r>
                        <a:rPr lang="en-US" altLang="zh-CN" i="1">
                          <a:solidFill>
                            <a:srgbClr val="0000FF"/>
                          </a:solidFill>
                          <a:latin typeface="Cambria Math" panose="02040503050406030204" pitchFamily="18" charset="0"/>
                        </a:rPr>
                        <m:t>=0.60</m:t>
                      </m:r>
                      <m:r>
                        <a:rPr lang="en-US" altLang="zh-CN" i="1">
                          <a:solidFill>
                            <a:srgbClr val="0000FF"/>
                          </a:solidFill>
                          <a:latin typeface="Cambria Math" panose="02040503050406030204" pitchFamily="18" charset="0"/>
                          <a:ea typeface="Cambria Math" panose="02040503050406030204" pitchFamily="18" charset="0"/>
                        </a:rPr>
                        <m:t>±0.15 </m:t>
                      </m:r>
                      <m:r>
                        <m:rPr>
                          <m:sty m:val="p"/>
                        </m:rPr>
                        <a:rPr lang="en-US" altLang="zh-CN" i="1">
                          <a:solidFill>
                            <a:srgbClr val="0000FF"/>
                          </a:solidFill>
                          <a:latin typeface="Cambria Math" panose="02040503050406030204" pitchFamily="18" charset="0"/>
                          <a:ea typeface="Cambria Math" panose="02040503050406030204" pitchFamily="18" charset="0"/>
                        </a:rPr>
                        <m:t>eV</m:t>
                      </m:r>
                    </m:oMath>
                  </m:oMathPara>
                </a14:m>
                <a:endParaRPr lang="en-US" dirty="0">
                  <a:solidFill>
                    <a:srgbClr val="0000FF"/>
                  </a:solidFill>
                  <a:latin typeface="Times New Roman" panose="02020603050405020304" pitchFamily="18" charset="0"/>
                  <a:cs typeface="Times New Roman" panose="02020603050405020304" pitchFamily="18" charset="0"/>
                </a:endParaRPr>
              </a:p>
            </p:txBody>
          </p:sp>
        </mc:Choice>
        <mc:Fallback xmlns="">
          <p:sp>
            <p:nvSpPr>
              <p:cNvPr id="5" name="矩形 4"/>
              <p:cNvSpPr>
                <a:spLocks noRot="1" noChangeAspect="1" noMove="1" noResize="1" noEditPoints="1" noAdjustHandles="1" noChangeArrowheads="1" noChangeShapeType="1" noTextEdit="1"/>
              </p:cNvSpPr>
              <p:nvPr/>
            </p:nvSpPr>
            <p:spPr>
              <a:xfrm>
                <a:off x="0" y="1665235"/>
                <a:ext cx="7567008" cy="1243930"/>
              </a:xfrm>
              <a:prstGeom prst="rect">
                <a:avLst/>
              </a:prstGeom>
              <a:blipFill rotWithShape="0">
                <a:blip r:embed="rId3"/>
                <a:stretch>
                  <a:fillRect t="-2451" b="-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0" y="0"/>
                <a:ext cx="7757866" cy="1264577"/>
              </a:xfrm>
              <a:prstGeom prst="rect">
                <a:avLst/>
              </a:prstGeom>
            </p:spPr>
            <p:txBody>
              <a:bodyPr wrap="square">
                <a:spAutoFit/>
              </a:bodyPr>
              <a:lstStyle/>
              <a:p>
                <a:pPr algn="just"/>
                <a14:m>
                  <m:oMath xmlns:m="http://schemas.openxmlformats.org/officeDocument/2006/math">
                    <m:sSub>
                      <m:sSubPr>
                        <m:ctrlPr>
                          <a:rPr lang="el-GR" altLang="zh-CN" i="1" smtClean="0">
                            <a:solidFill>
                              <a:srgbClr val="0000FF"/>
                            </a:solidFill>
                            <a:latin typeface="Cambria Math" panose="02040503050406030204" pitchFamily="18" charset="0"/>
                            <a:ea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en-US" altLang="zh-CN" i="1">
                            <a:solidFill>
                              <a:srgbClr val="0000FF"/>
                            </a:solidFill>
                            <a:latin typeface="Cambria Math" panose="02040503050406030204" pitchFamily="18" charset="0"/>
                            <a:ea typeface="Cambria Math" panose="02040503050406030204" pitchFamily="18" charset="0"/>
                          </a:rPr>
                          <m:t>𝑝</m:t>
                        </m:r>
                      </m:sub>
                    </m:sSub>
                    <m:r>
                      <a:rPr lang="en-US" altLang="zh-CN" i="1">
                        <a:solidFill>
                          <a:srgbClr val="0000FF"/>
                        </a:solidFill>
                        <a:latin typeface="Cambria Math" panose="02040503050406030204" pitchFamily="18" charset="0"/>
                      </a:rPr>
                      <m:t>=</m:t>
                    </m:r>
                    <m:r>
                      <a:rPr lang="en-US" altLang="zh-CN" b="0" i="1" smtClean="0">
                        <a:solidFill>
                          <a:srgbClr val="0000FF"/>
                        </a:solidFill>
                        <a:latin typeface="Cambria Math" panose="02040503050406030204" pitchFamily="18" charset="0"/>
                      </a:rPr>
                      <m:t>105</m:t>
                    </m:r>
                    <m:r>
                      <a:rPr lang="en-US" altLang="zh-CN" b="0" i="1" smtClean="0">
                        <a:solidFill>
                          <a:srgbClr val="0000FF"/>
                        </a:solidFill>
                        <a:latin typeface="Cambria Math" panose="02040503050406030204" pitchFamily="18" charset="0"/>
                        <a:ea typeface="Cambria Math" panose="02040503050406030204" pitchFamily="18" charset="0"/>
                      </a:rPr>
                      <m:t>±18 </m:t>
                    </m:r>
                    <m:r>
                      <m:rPr>
                        <m:sty m:val="p"/>
                      </m:rPr>
                      <a:rPr lang="en-US" altLang="zh-CN" i="1">
                        <a:solidFill>
                          <a:srgbClr val="0000FF"/>
                        </a:solidFill>
                        <a:latin typeface="Cambria Math" panose="02040503050406030204" pitchFamily="18" charset="0"/>
                        <a:ea typeface="Cambria Math" panose="02040503050406030204" pitchFamily="18" charset="0"/>
                      </a:rPr>
                      <m:t>eV</m:t>
                    </m:r>
                  </m:oMath>
                </a14:m>
                <a:r>
                  <a:rPr lang="en-US" dirty="0">
                    <a:solidFill>
                      <a:srgbClr val="0000FF"/>
                    </a:solidFill>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 </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a:p>
                <a:pPr algn="just"/>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b="0" i="1" smtClean="0">
                            <a:solidFill>
                              <a:prstClr val="black"/>
                            </a:solidFill>
                            <a:latin typeface="Cambria Math" panose="02040503050406030204" pitchFamily="18" charset="0"/>
                            <a:ea typeface="Cambria Math" panose="02040503050406030204" pitchFamily="18" charset="0"/>
                          </a:rPr>
                          <m:t>𝑝</m:t>
                        </m:r>
                        <m:r>
                          <a:rPr lang="en-US" altLang="zh-CN" b="0" i="1" smtClean="0">
                            <a:solidFill>
                              <a:prstClr val="black"/>
                            </a:solidFill>
                            <a:latin typeface="Cambria Math" panose="02040503050406030204" pitchFamily="18" charset="0"/>
                            <a:ea typeface="Cambria Math" panose="02040503050406030204" pitchFamily="18" charset="0"/>
                          </a:rPr>
                          <m:t>0</m:t>
                        </m:r>
                      </m:sub>
                    </m:sSub>
                    <m:r>
                      <a:rPr lang="en-US" altLang="zh-CN" b="0" i="1" smtClean="0">
                        <a:solidFill>
                          <a:prstClr val="black"/>
                        </a:solidFill>
                        <a:latin typeface="Cambria Math" panose="02040503050406030204" pitchFamily="18" charset="0"/>
                        <a:ea typeface="Cambria Math" panose="02040503050406030204" pitchFamily="18" charset="0"/>
                      </a:rPr>
                      <m:t>/</m:t>
                    </m:r>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0.17</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Sextro_Thesis1973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pPr algn="just"/>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algn="just"/>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l-GR" altLang="zh-CN" i="1">
                            <a:solidFill>
                              <a:prstClr val="black"/>
                            </a:solidFill>
                            <a:latin typeface="Cambria Math" panose="02040503050406030204" pitchFamily="18" charset="0"/>
                            <a:ea typeface="Cambria Math" panose="02040503050406030204" pitchFamily="18" charset="0"/>
                          </a:rPr>
                          <m:t>𝛤</m:t>
                        </m:r>
                      </m:e>
                      <m:sub>
                        <m:r>
                          <a:rPr lang="en-US" altLang="zh-CN" i="1">
                            <a:solidFill>
                              <a:prstClr val="black"/>
                            </a:solidFill>
                            <a:latin typeface="Cambria Math" panose="02040503050406030204" pitchFamily="18" charset="0"/>
                            <a:ea typeface="Cambria Math" panose="02040503050406030204" pitchFamily="18" charset="0"/>
                          </a:rPr>
                          <m:t>𝑝</m:t>
                        </m:r>
                        <m:r>
                          <a:rPr lang="en-US" altLang="zh-CN" i="1">
                            <a:solidFill>
                              <a:prstClr val="black"/>
                            </a:solidFill>
                            <a:latin typeface="Cambria Math" panose="02040503050406030204" pitchFamily="18" charset="0"/>
                            <a:ea typeface="Cambria Math" panose="02040503050406030204" pitchFamily="18" charset="0"/>
                          </a:rPr>
                          <m:t>0</m:t>
                        </m:r>
                      </m:sub>
                    </m:sSub>
                    <m:r>
                      <a:rPr lang="en-US" altLang="zh-CN" i="1">
                        <a:solidFill>
                          <a:prstClr val="black"/>
                        </a:solidFill>
                        <a:latin typeface="Cambria Math" panose="02040503050406030204" pitchFamily="18" charset="0"/>
                      </a:rPr>
                      <m:t>=</m:t>
                    </m:r>
                    <m:r>
                      <a:rPr lang="en-US" altLang="zh-CN" b="0" i="1" smtClean="0">
                        <a:solidFill>
                          <a:prstClr val="black"/>
                        </a:solidFill>
                        <a:latin typeface="Cambria Math" panose="02040503050406030204" pitchFamily="18" charset="0"/>
                      </a:rPr>
                      <m:t>18</m:t>
                    </m:r>
                    <m:r>
                      <a:rPr lang="en-US" altLang="zh-CN" i="1">
                        <a:solidFill>
                          <a:prstClr val="black"/>
                        </a:solidFill>
                        <a:latin typeface="Cambria Math" panose="02040503050406030204" pitchFamily="18" charset="0"/>
                        <a:ea typeface="Cambria Math" panose="02040503050406030204" pitchFamily="18" charset="0"/>
                      </a:rPr>
                      <m:t>±</m:t>
                    </m:r>
                    <m:r>
                      <a:rPr lang="en-US" altLang="zh-CN" b="0" i="1" smtClean="0">
                        <a:solidFill>
                          <a:prstClr val="black"/>
                        </a:solidFill>
                        <a:latin typeface="Cambria Math" panose="02040503050406030204" pitchFamily="18" charset="0"/>
                        <a:ea typeface="Cambria Math" panose="02040503050406030204" pitchFamily="18" charset="0"/>
                      </a:rPr>
                      <m:t>4 </m:t>
                    </m:r>
                    <m:r>
                      <m:rPr>
                        <m:sty m:val="p"/>
                      </m:rPr>
                      <a:rPr lang="en-US" altLang="zh-CN" i="1">
                        <a:solidFill>
                          <a:prstClr val="black"/>
                        </a:solidFill>
                        <a:latin typeface="Cambria Math" panose="02040503050406030204" pitchFamily="18" charset="0"/>
                        <a:ea typeface="Cambria Math" panose="02040503050406030204" pitchFamily="18" charset="0"/>
                      </a:rPr>
                      <m:t>eV</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Wilkerson</a:t>
                </a:r>
                <a:r>
                  <a:rPr lang="en-US" dirty="0">
                    <a:latin typeface="Times New Roman" panose="02020603050405020304" pitchFamily="18" charset="0"/>
                    <a:cs typeface="Times New Roman" panose="02020603050405020304" pitchFamily="18" charset="0"/>
                  </a:rPr>
                  <a:t>_NPA1992</a:t>
                </a:r>
                <a:r>
                  <a:rPr lang="en-US" baseline="30000" dirty="0">
                    <a:latin typeface="Times New Roman" panose="02020603050405020304" pitchFamily="18" charset="0"/>
                    <a:cs typeface="Times New Roman" panose="02020603050405020304" pitchFamily="18" charset="0"/>
                  </a:rPr>
                  <a:t> 25</a:t>
                </a:r>
                <a:r>
                  <a:rPr lang="en-US" dirty="0">
                    <a:latin typeface="Times New Roman" panose="02020603050405020304" pitchFamily="18" charset="0"/>
                    <a:cs typeface="Times New Roman" panose="02020603050405020304" pitchFamily="18" charset="0"/>
                  </a:rPr>
                  <a:t>Al(pol </a:t>
                </a:r>
                <a:r>
                  <a:rPr lang="en-US" i="1"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p>
            </p:txBody>
          </p:sp>
        </mc:Choice>
        <mc:Fallback xmlns="">
          <p:sp>
            <p:nvSpPr>
              <p:cNvPr id="6" name="矩形 5"/>
              <p:cNvSpPr>
                <a:spLocks noRot="1" noChangeAspect="1" noMove="1" noResize="1" noEditPoints="1" noAdjustHandles="1" noChangeArrowheads="1" noChangeShapeType="1" noTextEdit="1"/>
              </p:cNvSpPr>
              <p:nvPr/>
            </p:nvSpPr>
            <p:spPr>
              <a:xfrm>
                <a:off x="0" y="0"/>
                <a:ext cx="7757866" cy="1264577"/>
              </a:xfrm>
              <a:prstGeom prst="rect">
                <a:avLst/>
              </a:prstGeom>
              <a:blipFill rotWithShape="0">
                <a:blip r:embed="rId4"/>
                <a:stretch>
                  <a:fillRect t="-2415" b="-53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5724809" y="0"/>
                <a:ext cx="2033057" cy="369332"/>
              </a:xfrm>
              <a:prstGeom prst="rect">
                <a:avLst/>
              </a:prstGeom>
            </p:spPr>
            <p:txBody>
              <a:bodyPr wrap="none">
                <a:spAutoFit/>
              </a:bodyPr>
              <a:lstStyle/>
              <a:p>
                <a:r>
                  <a:rPr lang="zh-CN" altLang="en-US" dirty="0">
                    <a:latin typeface="Times New Roman" panose="02020603050405020304" pitchFamily="18" charset="0"/>
                    <a:cs typeface="Times New Roman" panose="02020603050405020304" pitchFamily="18" charset="0"/>
                  </a:rPr>
                  <a:t>→ </a:t>
                </a:r>
                <a14:m>
                  <m:oMath xmlns:m="http://schemas.openxmlformats.org/officeDocument/2006/math">
                    <m:r>
                      <a:rPr lang="zh-CN" altLang="el-GR" i="1">
                        <a:solidFill>
                          <a:prstClr val="black"/>
                        </a:solidFill>
                        <a:latin typeface="Cambria Math" panose="02040503050406030204" pitchFamily="18" charset="0"/>
                        <a:ea typeface="Cambria Math" panose="02040503050406030204" pitchFamily="18" charset="0"/>
                      </a:rPr>
                      <m:t>𝜏</m:t>
                    </m:r>
                    <m:r>
                      <a:rPr lang="en-US" altLang="zh-CN" i="1">
                        <a:solidFill>
                          <a:prstClr val="black"/>
                        </a:solidFill>
                        <a:latin typeface="Cambria Math" panose="02040503050406030204" pitchFamily="18" charset="0"/>
                      </a:rPr>
                      <m:t>=6.3</m:t>
                    </m:r>
                    <m:r>
                      <a:rPr lang="en-US" altLang="zh-CN" i="1">
                        <a:solidFill>
                          <a:prstClr val="black"/>
                        </a:solidFill>
                        <a:latin typeface="Cambria Math" panose="02040503050406030204" pitchFamily="18" charset="0"/>
                        <a:ea typeface="Cambria Math" panose="02040503050406030204" pitchFamily="18" charset="0"/>
                      </a:rPr>
                      <m:t>±1.1 </m:t>
                    </m:r>
                    <m:r>
                      <m:rPr>
                        <m:sty m:val="p"/>
                      </m:rPr>
                      <a:rPr lang="en-US" altLang="zh-CN" i="1">
                        <a:solidFill>
                          <a:prstClr val="black"/>
                        </a:solidFill>
                        <a:latin typeface="Cambria Math" panose="02040503050406030204" pitchFamily="18" charset="0"/>
                        <a:ea typeface="Cambria Math" panose="02040503050406030204" pitchFamily="18" charset="0"/>
                      </a:rPr>
                      <m:t>as</m:t>
                    </m:r>
                  </m:oMath>
                </a14:m>
                <a:endParaRPr lang="en-US" dirty="0">
                  <a:latin typeface="Times New Roman" panose="02020603050405020304" pitchFamily="18" charset="0"/>
                  <a:cs typeface="Times New Roman" panose="02020603050405020304" pitchFamily="18" charset="0"/>
                </a:endParaRPr>
              </a:p>
            </p:txBody>
          </p:sp>
        </mc:Choice>
        <mc:Fallback xmlns="">
          <p:sp>
            <p:nvSpPr>
              <p:cNvPr id="7" name="矩形 6"/>
              <p:cNvSpPr>
                <a:spLocks noRot="1" noChangeAspect="1" noMove="1" noResize="1" noEditPoints="1" noAdjustHandles="1" noChangeArrowheads="1" noChangeShapeType="1" noTextEdit="1"/>
              </p:cNvSpPr>
              <p:nvPr/>
            </p:nvSpPr>
            <p:spPr>
              <a:xfrm>
                <a:off x="5724809" y="0"/>
                <a:ext cx="2033057" cy="369332"/>
              </a:xfrm>
              <a:prstGeom prst="rect">
                <a:avLst/>
              </a:prstGeom>
              <a:blipFill rotWithShape="0">
                <a:blip r:embed="rId5"/>
                <a:stretch>
                  <a:fillRect l="-2395"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6497488" y="3039028"/>
                <a:ext cx="2520755"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srgbClr val="0000FF"/>
                              </a:solidFill>
                              <a:latin typeface="Cambria Math" panose="02040503050406030204" pitchFamily="18" charset="0"/>
                            </a:rPr>
                          </m:ctrlPr>
                        </m:fPr>
                        <m:num>
                          <m:sSub>
                            <m:sSubPr>
                              <m:ctrlPr>
                                <a:rPr lang="en-US" sz="1900" i="1">
                                  <a:solidFill>
                                    <a:srgbClr val="0000FF"/>
                                  </a:solidFill>
                                  <a:latin typeface="Cambria Math" panose="02040503050406030204" pitchFamily="18" charset="0"/>
                                </a:rPr>
                              </m:ctrlPr>
                            </m:sSubPr>
                            <m:e>
                              <m:r>
                                <a:rPr lang="en-US" sz="1900" i="1">
                                  <a:solidFill>
                                    <a:srgbClr val="0000FF"/>
                                  </a:solidFill>
                                  <a:latin typeface="Cambria Math" panose="02040503050406030204" pitchFamily="18" charset="0"/>
                                </a:rPr>
                                <m:t>𝛤</m:t>
                              </m:r>
                            </m:e>
                            <m:sub>
                              <m:r>
                                <a:rPr lang="en-US" sz="1900" i="1">
                                  <a:solidFill>
                                    <a:srgbClr val="0000FF"/>
                                  </a:solidFill>
                                  <a:latin typeface="Cambria Math" panose="02040503050406030204" pitchFamily="18" charset="0"/>
                                </a:rPr>
                                <m:t>𝛾</m:t>
                              </m:r>
                            </m:sub>
                          </m:sSub>
                        </m:num>
                        <m:den>
                          <m:sSub>
                            <m:sSubPr>
                              <m:ctrlPr>
                                <a:rPr lang="en-US" sz="1900" i="1">
                                  <a:solidFill>
                                    <a:srgbClr val="0000FF"/>
                                  </a:solidFill>
                                  <a:latin typeface="Cambria Math" panose="02040503050406030204" pitchFamily="18" charset="0"/>
                                </a:rPr>
                              </m:ctrlPr>
                            </m:sSubPr>
                            <m:e>
                              <m:r>
                                <a:rPr lang="en-US" sz="1900" i="1">
                                  <a:solidFill>
                                    <a:srgbClr val="0000FF"/>
                                  </a:solidFill>
                                  <a:latin typeface="Cambria Math" panose="02040503050406030204" pitchFamily="18" charset="0"/>
                                </a:rPr>
                                <m:t>𝛤</m:t>
                              </m:r>
                            </m:e>
                            <m:sub>
                              <m:r>
                                <a:rPr lang="en-US" sz="1900" i="1">
                                  <a:solidFill>
                                    <a:srgbClr val="0000FF"/>
                                  </a:solidFill>
                                  <a:latin typeface="Cambria Math" panose="02040503050406030204" pitchFamily="18" charset="0"/>
                                </a:rPr>
                                <m:t>𝑝</m:t>
                              </m:r>
                            </m:sub>
                          </m:sSub>
                        </m:den>
                      </m:f>
                      <m:r>
                        <a:rPr lang="en-US" altLang="zh-CN" sz="1900" i="1" smtClean="0">
                          <a:solidFill>
                            <a:srgbClr val="0000FF"/>
                          </a:solidFill>
                          <a:latin typeface="Cambria Math" panose="02040503050406030204" pitchFamily="18" charset="0"/>
                        </a:rPr>
                        <m:t>=</m:t>
                      </m:r>
                      <m:r>
                        <a:rPr lang="en-US" altLang="zh-CN" sz="1900" b="0" i="0" smtClean="0">
                          <a:solidFill>
                            <a:srgbClr val="0000FF"/>
                          </a:solidFill>
                          <a:latin typeface="Cambria Math" panose="02040503050406030204" pitchFamily="18" charset="0"/>
                        </a:rPr>
                        <m:t>0.00</m:t>
                      </m:r>
                      <m:r>
                        <a:rPr lang="en-US" altLang="zh-CN" sz="1900" b="0" i="1" smtClean="0">
                          <a:solidFill>
                            <a:srgbClr val="0000FF"/>
                          </a:solidFill>
                          <a:latin typeface="Cambria Math" panose="02040503050406030204" pitchFamily="18" charset="0"/>
                        </a:rPr>
                        <m:t>57</m:t>
                      </m:r>
                      <m:r>
                        <a:rPr lang="en-US" altLang="zh-CN" sz="1900" b="0" i="1" smtClean="0">
                          <a:solidFill>
                            <a:srgbClr val="0000FF"/>
                          </a:solidFill>
                          <a:latin typeface="Cambria Math" panose="02040503050406030204" pitchFamily="18" charset="0"/>
                          <a:ea typeface="Cambria Math" panose="02040503050406030204" pitchFamily="18" charset="0"/>
                        </a:rPr>
                        <m:t>±0.0017</m:t>
                      </m:r>
                    </m:oMath>
                  </m:oMathPara>
                </a14:m>
                <a:endParaRPr lang="en-US" sz="1900" dirty="0">
                  <a:solidFill>
                    <a:srgbClr val="0000FF"/>
                  </a:solidFill>
                  <a:latin typeface="Times New Roman" panose="02020603050405020304" pitchFamily="18" charset="0"/>
                  <a:cs typeface="Times New Roman" panose="02020603050405020304" pitchFamily="18" charset="0"/>
                </a:endParaRPr>
              </a:p>
            </p:txBody>
          </p:sp>
        </mc:Choice>
        <mc:Fallback xmlns="">
          <p:sp>
            <p:nvSpPr>
              <p:cNvPr id="10" name="矩形 9"/>
              <p:cNvSpPr>
                <a:spLocks noRot="1" noChangeAspect="1" noMove="1" noResize="1" noEditPoints="1" noAdjustHandles="1" noChangeArrowheads="1" noChangeShapeType="1" noTextEdit="1"/>
              </p:cNvSpPr>
              <p:nvPr/>
            </p:nvSpPr>
            <p:spPr>
              <a:xfrm>
                <a:off x="6497488" y="3039028"/>
                <a:ext cx="2520755" cy="729495"/>
              </a:xfrm>
              <a:prstGeom prst="rect">
                <a:avLst/>
              </a:prstGeom>
              <a:blipFill rotWithShape="0">
                <a:blip r:embed="rId6"/>
                <a:stretch>
                  <a:fillRect/>
                </a:stretch>
              </a:blipFill>
            </p:spPr>
            <p:txBody>
              <a:bodyPr/>
              <a:lstStyle/>
              <a:p>
                <a:r>
                  <a:rPr lang="en-US">
                    <a:noFill/>
                  </a:rPr>
                  <a:t> </a:t>
                </a:r>
              </a:p>
            </p:txBody>
          </p:sp>
        </mc:Fallback>
      </mc:AlternateContent>
      <p:sp>
        <p:nvSpPr>
          <p:cNvPr id="15" name="文本框 14"/>
          <p:cNvSpPr txBox="1"/>
          <p:nvPr/>
        </p:nvSpPr>
        <p:spPr>
          <a:xfrm>
            <a:off x="6993904" y="6347980"/>
            <a:ext cx="1527919" cy="369332"/>
          </a:xfrm>
          <a:prstGeom prst="rect">
            <a:avLst/>
          </a:prstGeom>
          <a:noFill/>
        </p:spPr>
        <p:txBody>
          <a:bodyPr wrap="none" rtlCol="0">
            <a:spAutoFit/>
          </a:bodyPr>
          <a:lstStyle/>
          <a:p>
            <a:r>
              <a:rPr lang="en-US" dirty="0"/>
              <a:t>2.7</a:t>
            </a:r>
            <a:r>
              <a:rPr lang="en-US" altLang="zh-CN" i="1" dirty="0"/>
              <a:t>σ</a:t>
            </a:r>
            <a:r>
              <a:rPr lang="en-US" altLang="zh-CN" dirty="0"/>
              <a:t> deviation</a:t>
            </a:r>
            <a:endParaRPr lang="en-US" dirty="0"/>
          </a:p>
        </p:txBody>
      </p:sp>
      <mc:AlternateContent xmlns:mc="http://schemas.openxmlformats.org/markup-compatibility/2006" xmlns:a14="http://schemas.microsoft.com/office/drawing/2010/main">
        <mc:Choice Requires="a14">
          <p:sp>
            <p:nvSpPr>
              <p:cNvPr id="11" name="矩形 10"/>
              <p:cNvSpPr/>
              <p:nvPr/>
            </p:nvSpPr>
            <p:spPr>
              <a:xfrm>
                <a:off x="14939" y="4638464"/>
                <a:ext cx="9129061" cy="689932"/>
              </a:xfrm>
              <a:prstGeom prst="rect">
                <a:avLst/>
              </a:prstGeom>
            </p:spPr>
            <p:txBody>
              <a:bodyPr wrap="square">
                <a:spAutoFit/>
              </a:bodyPr>
              <a:lstStyle/>
              <a:p>
                <a14:m>
                  <m:oMath xmlns:m="http://schemas.openxmlformats.org/officeDocument/2006/math">
                    <m:sSub>
                      <m:sSubPr>
                        <m:ctrlPr>
                          <a:rPr lang="el-GR" altLang="zh-CN" i="1" smtClean="0">
                            <a:solidFill>
                              <a:prstClr val="black"/>
                            </a:solidFill>
                            <a:latin typeface="Cambria Math" panose="02040503050406030204" pitchFamily="18" charset="0"/>
                            <a:ea typeface="Cambria Math" panose="02040503050406030204" pitchFamily="18" charset="0"/>
                          </a:rPr>
                        </m:ctrlPr>
                      </m:sSubPr>
                      <m:e>
                        <m:r>
                          <a:rPr lang="en-US" altLang="zh-CN" b="0" i="1" smtClean="0">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𝑝</m:t>
                        </m:r>
                      </m:sub>
                    </m:sSub>
                    <m:r>
                      <a:rPr lang="en-US" altLang="zh-CN" i="1">
                        <a:solidFill>
                          <a:prstClr val="black"/>
                        </a:solidFill>
                        <a:latin typeface="Cambria Math" panose="02040503050406030204" pitchFamily="18" charset="0"/>
                      </a:rPr>
                      <m:t>=0.1</m:t>
                    </m:r>
                    <m:r>
                      <a:rPr lang="en-US" altLang="zh-CN" b="0" i="1" smtClean="0">
                        <a:solidFill>
                          <a:prstClr val="black"/>
                        </a:solidFill>
                        <a:latin typeface="Cambria Math" panose="02040503050406030204" pitchFamily="18" charset="0"/>
                      </a:rPr>
                      <m:t>23</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m:t>
                    </m:r>
                  </m:oMath>
                </a14:m>
                <a:r>
                  <a:rPr lang="en-US" dirty="0">
                    <a:latin typeface="Times New Roman" panose="02020603050405020304" pitchFamily="18" charset="0"/>
                    <a:cs typeface="Times New Roman" panose="02020603050405020304" pitchFamily="18" charset="0"/>
                  </a:rPr>
                  <a:t>4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Thomas_EPJA2004, Robertson_PRC1993, Hatori_NPA1992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p>
              <a:p>
                <a14:m>
                  <m:oMath xmlns:m="http://schemas.openxmlformats.org/officeDocument/2006/math">
                    <m:sSub>
                      <m:sSubPr>
                        <m:ctrlPr>
                          <a:rPr lang="el-GR" altLang="zh-CN" i="1">
                            <a:solidFill>
                              <a:prstClr val="black"/>
                            </a:solidFill>
                            <a:latin typeface="Cambria Math" panose="02040503050406030204" pitchFamily="18" charset="0"/>
                            <a:ea typeface="Cambria Math" panose="02040503050406030204" pitchFamily="18" charset="0"/>
                          </a:rPr>
                        </m:ctrlPr>
                      </m:sSubPr>
                      <m:e>
                        <m:r>
                          <a:rPr lang="en-US" altLang="zh-CN" i="1">
                            <a:solidFill>
                              <a:prstClr val="black"/>
                            </a:solidFill>
                            <a:latin typeface="Cambria Math" panose="02040503050406030204" pitchFamily="18" charset="0"/>
                            <a:ea typeface="Cambria Math" panose="02040503050406030204" pitchFamily="18" charset="0"/>
                          </a:rPr>
                          <m:t>𝐼</m:t>
                        </m:r>
                      </m:e>
                      <m:sub>
                        <m:r>
                          <a:rPr lang="en-US" altLang="zh-CN" i="1">
                            <a:solidFill>
                              <a:prstClr val="black"/>
                            </a:solidFill>
                            <a:latin typeface="Cambria Math" panose="02040503050406030204" pitchFamily="18" charset="0"/>
                            <a:ea typeface="Cambria Math" panose="02040503050406030204" pitchFamily="18" charset="0"/>
                          </a:rPr>
                          <m:t>𝛾</m:t>
                        </m:r>
                      </m:sub>
                    </m:sSub>
                    <m:r>
                      <a:rPr lang="en-US" altLang="zh-CN" i="1">
                        <a:solidFill>
                          <a:prstClr val="black"/>
                        </a:solidFill>
                        <a:latin typeface="Cambria Math" panose="02040503050406030204" pitchFamily="18" charset="0"/>
                      </a:rPr>
                      <m:t>=0.</m:t>
                    </m:r>
                    <m:r>
                      <a:rPr lang="en-US" altLang="zh-CN" b="0" i="1" smtClean="0">
                        <a:solidFill>
                          <a:prstClr val="black"/>
                        </a:solidFill>
                        <a:latin typeface="Cambria Math" panose="02040503050406030204" pitchFamily="18" charset="0"/>
                      </a:rPr>
                      <m:t>00166</m:t>
                    </m:r>
                    <m:r>
                      <a:rPr lang="en-US" altLang="zh-CN" i="1">
                        <a:solidFill>
                          <a:prstClr val="black"/>
                        </a:solidFill>
                        <a:latin typeface="Cambria Math" panose="02040503050406030204" pitchFamily="18" charset="0"/>
                        <a:ea typeface="Cambria Math" panose="02040503050406030204" pitchFamily="18" charset="0"/>
                      </a:rPr>
                      <m:t>±0.0</m:t>
                    </m:r>
                    <m:r>
                      <a:rPr lang="en-US" altLang="zh-CN" b="0" i="1" smtClean="0">
                        <a:solidFill>
                          <a:prstClr val="black"/>
                        </a:solidFill>
                        <a:latin typeface="Cambria Math" panose="02040503050406030204" pitchFamily="18" charset="0"/>
                        <a:ea typeface="Cambria Math" panose="02040503050406030204" pitchFamily="18" charset="0"/>
                      </a:rPr>
                      <m:t>0</m:t>
                    </m:r>
                    <m:r>
                      <a:rPr lang="en-US" altLang="zh-CN" i="1">
                        <a:solidFill>
                          <a:prstClr val="black"/>
                        </a:solidFill>
                        <a:latin typeface="Cambria Math" panose="02040503050406030204" pitchFamily="18" charset="0"/>
                        <a:ea typeface="Cambria Math" panose="02040503050406030204" pitchFamily="18" charset="0"/>
                      </a:rPr>
                      <m:t>0</m:t>
                    </m:r>
                    <m:r>
                      <a:rPr lang="en-US" altLang="zh-CN" b="0" i="1" smtClean="0">
                        <a:solidFill>
                          <a:prstClr val="black"/>
                        </a:solidFill>
                        <a:latin typeface="Cambria Math" panose="02040503050406030204" pitchFamily="18" charset="0"/>
                        <a:ea typeface="Cambria Math" panose="02040503050406030204" pitchFamily="18" charset="0"/>
                      </a:rPr>
                      <m:t>2</m:t>
                    </m:r>
                    <m:r>
                      <a:rPr lang="en-US" altLang="zh-CN" i="1">
                        <a:solidFill>
                          <a:prstClr val="black"/>
                        </a:solidFill>
                        <a:latin typeface="Cambria Math" panose="02040503050406030204" pitchFamily="18" charset="0"/>
                        <a:ea typeface="Cambria Math" panose="02040503050406030204" pitchFamily="18" charset="0"/>
                      </a:rPr>
                      <m:t>8</m:t>
                    </m:r>
                  </m:oMath>
                </a14:m>
                <a:r>
                  <a:rPr lang="en-US"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GADGET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a:t>
                </a:r>
                <a:r>
                  <a:rPr lang="en-US" altLang="zh-CN" i="1" dirty="0">
                    <a:latin typeface="Times New Roman" panose="02020603050405020304" pitchFamily="18" charset="0"/>
                    <a:cs typeface="Times New Roman" panose="02020603050405020304" pitchFamily="18" charset="0"/>
                  </a:rPr>
                  <a:t>βγ</a:t>
                </a:r>
                <a:r>
                  <a:rPr lang="en-US" altLang="zh-CN" dirty="0">
                    <a:latin typeface="Times New Roman" panose="02020603050405020304" pitchFamily="18" charset="0"/>
                    <a:cs typeface="Times New Roman" panose="02020603050405020304" pitchFamily="18" charset="0"/>
                  </a:rPr>
                  <a:t>)</a:t>
                </a:r>
              </a:p>
            </p:txBody>
          </p:sp>
        </mc:Choice>
        <mc:Fallback xmlns="">
          <p:sp>
            <p:nvSpPr>
              <p:cNvPr id="11" name="矩形 10"/>
              <p:cNvSpPr>
                <a:spLocks noRot="1" noChangeAspect="1" noMove="1" noResize="1" noEditPoints="1" noAdjustHandles="1" noChangeArrowheads="1" noChangeShapeType="1" noTextEdit="1"/>
              </p:cNvSpPr>
              <p:nvPr/>
            </p:nvSpPr>
            <p:spPr>
              <a:xfrm>
                <a:off x="14939" y="4638464"/>
                <a:ext cx="9129061" cy="689932"/>
              </a:xfrm>
              <a:prstGeom prst="rect">
                <a:avLst/>
              </a:prstGeom>
              <a:blipFill rotWithShape="0">
                <a:blip r:embed="rId7"/>
                <a:stretch>
                  <a:fillRect t="-5310" b="-97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矩形 11"/>
              <p:cNvSpPr/>
              <p:nvPr/>
            </p:nvSpPr>
            <p:spPr>
              <a:xfrm>
                <a:off x="6497485" y="4983430"/>
                <a:ext cx="2520755" cy="729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1900" i="1" smtClean="0">
                              <a:solidFill>
                                <a:srgbClr val="FF0000"/>
                              </a:solidFill>
                              <a:latin typeface="Cambria Math" panose="02040503050406030204" pitchFamily="18" charset="0"/>
                            </a:rPr>
                          </m:ctrlPr>
                        </m:fPr>
                        <m:num>
                          <m:sSub>
                            <m:sSubPr>
                              <m:ctrlPr>
                                <a:rPr lang="en-US" sz="1900" i="1">
                                  <a:solidFill>
                                    <a:srgbClr val="FF0000"/>
                                  </a:solidFill>
                                  <a:latin typeface="Cambria Math" panose="02040503050406030204" pitchFamily="18" charset="0"/>
                                </a:rPr>
                              </m:ctrlPr>
                            </m:sSubPr>
                            <m:e>
                              <m:r>
                                <a:rPr lang="en-US" sz="1900" i="1">
                                  <a:solidFill>
                                    <a:srgbClr val="FF0000"/>
                                  </a:solidFill>
                                  <a:latin typeface="Cambria Math" panose="02040503050406030204" pitchFamily="18" charset="0"/>
                                </a:rPr>
                                <m:t>𝛤</m:t>
                              </m:r>
                            </m:e>
                            <m:sub>
                              <m:r>
                                <a:rPr lang="en-US" sz="1900" i="1">
                                  <a:solidFill>
                                    <a:srgbClr val="FF0000"/>
                                  </a:solidFill>
                                  <a:latin typeface="Cambria Math" panose="02040503050406030204" pitchFamily="18" charset="0"/>
                                </a:rPr>
                                <m:t>𝛾</m:t>
                              </m:r>
                            </m:sub>
                          </m:sSub>
                        </m:num>
                        <m:den>
                          <m:sSub>
                            <m:sSubPr>
                              <m:ctrlPr>
                                <a:rPr lang="en-US" sz="1900" i="1">
                                  <a:solidFill>
                                    <a:srgbClr val="FF0000"/>
                                  </a:solidFill>
                                  <a:latin typeface="Cambria Math" panose="02040503050406030204" pitchFamily="18" charset="0"/>
                                </a:rPr>
                              </m:ctrlPr>
                            </m:sSubPr>
                            <m:e>
                              <m:r>
                                <a:rPr lang="en-US" sz="1900" i="1">
                                  <a:solidFill>
                                    <a:srgbClr val="FF0000"/>
                                  </a:solidFill>
                                  <a:latin typeface="Cambria Math" panose="02040503050406030204" pitchFamily="18" charset="0"/>
                                </a:rPr>
                                <m:t>𝛤</m:t>
                              </m:r>
                            </m:e>
                            <m:sub>
                              <m:r>
                                <a:rPr lang="en-US" sz="1900" i="1">
                                  <a:solidFill>
                                    <a:srgbClr val="FF0000"/>
                                  </a:solidFill>
                                  <a:latin typeface="Cambria Math" panose="02040503050406030204" pitchFamily="18" charset="0"/>
                                </a:rPr>
                                <m:t>𝑝</m:t>
                              </m:r>
                            </m:sub>
                          </m:sSub>
                        </m:den>
                      </m:f>
                      <m:r>
                        <a:rPr lang="en-US" altLang="zh-CN" sz="1900" i="1" smtClean="0">
                          <a:solidFill>
                            <a:srgbClr val="FF0000"/>
                          </a:solidFill>
                          <a:latin typeface="Cambria Math" panose="02040503050406030204" pitchFamily="18" charset="0"/>
                        </a:rPr>
                        <m:t>=</m:t>
                      </m:r>
                      <m:r>
                        <a:rPr lang="en-US" altLang="zh-CN" sz="1900" b="0" i="0" smtClean="0">
                          <a:solidFill>
                            <a:srgbClr val="FF0000"/>
                          </a:solidFill>
                          <a:latin typeface="Cambria Math" panose="02040503050406030204" pitchFamily="18" charset="0"/>
                        </a:rPr>
                        <m:t>0.013</m:t>
                      </m:r>
                      <m:r>
                        <a:rPr lang="en-US" altLang="zh-CN" sz="1900" b="0" i="1" smtClean="0">
                          <a:solidFill>
                            <a:srgbClr val="FF0000"/>
                          </a:solidFill>
                          <a:latin typeface="Cambria Math" panose="02040503050406030204" pitchFamily="18" charset="0"/>
                        </a:rPr>
                        <m:t>4</m:t>
                      </m:r>
                      <m:r>
                        <a:rPr lang="en-US" altLang="zh-CN" sz="1900" b="0" i="1" smtClean="0">
                          <a:solidFill>
                            <a:srgbClr val="FF0000"/>
                          </a:solidFill>
                          <a:latin typeface="Cambria Math" panose="02040503050406030204" pitchFamily="18" charset="0"/>
                          <a:ea typeface="Cambria Math" panose="02040503050406030204" pitchFamily="18" charset="0"/>
                        </a:rPr>
                        <m:t>±0.0023</m:t>
                      </m:r>
                    </m:oMath>
                  </m:oMathPara>
                </a14:m>
                <a:endParaRPr lang="en-US" sz="1900" dirty="0">
                  <a:solidFill>
                    <a:srgbClr val="FF0000"/>
                  </a:solidFill>
                  <a:latin typeface="Times New Roman" panose="02020603050405020304" pitchFamily="18" charset="0"/>
                  <a:cs typeface="Times New Roman" panose="02020603050405020304" pitchFamily="18" charset="0"/>
                </a:endParaRPr>
              </a:p>
            </p:txBody>
          </p:sp>
        </mc:Choice>
        <mc:Fallback xmlns="">
          <p:sp>
            <p:nvSpPr>
              <p:cNvPr id="12" name="矩形 11"/>
              <p:cNvSpPr>
                <a:spLocks noRot="1" noChangeAspect="1" noMove="1" noResize="1" noEditPoints="1" noAdjustHandles="1" noChangeArrowheads="1" noChangeShapeType="1" noTextEdit="1"/>
              </p:cNvSpPr>
              <p:nvPr/>
            </p:nvSpPr>
            <p:spPr>
              <a:xfrm>
                <a:off x="6497485" y="4983430"/>
                <a:ext cx="2520755" cy="729495"/>
              </a:xfrm>
              <a:prstGeom prst="rect">
                <a:avLst/>
              </a:prstGeom>
              <a:blipFill rotWithShape="0">
                <a:blip r:embed="rId8"/>
                <a:stretch>
                  <a:fillRect/>
                </a:stretch>
              </a:blipFill>
            </p:spPr>
            <p:txBody>
              <a:bodyPr/>
              <a:lstStyle/>
              <a:p>
                <a:r>
                  <a:rPr lang="en-US">
                    <a:noFill/>
                  </a:rPr>
                  <a:t> </a:t>
                </a:r>
              </a:p>
            </p:txBody>
          </p:sp>
        </mc:Fallback>
      </mc:AlternateContent>
      <p:sp>
        <p:nvSpPr>
          <p:cNvPr id="13" name="TextBox 12"/>
          <p:cNvSpPr txBox="1"/>
          <p:nvPr/>
        </p:nvSpPr>
        <p:spPr>
          <a:xfrm>
            <a:off x="14939" y="6485574"/>
            <a:ext cx="995722" cy="369332"/>
          </a:xfrm>
          <a:prstGeom prst="rect">
            <a:avLst/>
          </a:prstGeom>
          <a:noFill/>
        </p:spPr>
        <p:txBody>
          <a:bodyPr wrap="none" rtlCol="0">
            <a:spAutoFit/>
          </a:bodyPr>
          <a:lstStyle/>
          <a:p>
            <a:r>
              <a:rPr lang="en-US" altLang="zh-CN" dirty="0"/>
              <a:t>obsolete</a:t>
            </a:r>
            <a:endParaRPr lang="zh-CN" altLang="en-US" dirty="0"/>
          </a:p>
        </p:txBody>
      </p:sp>
    </p:spTree>
    <p:extLst>
      <p:ext uri="{BB962C8B-B14F-4D97-AF65-F5344CB8AC3E}">
        <p14:creationId xmlns:p14="http://schemas.microsoft.com/office/powerpoint/2010/main" val="39459733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16AB22-4550-4EB6-8B0D-E0AFB9708346}"/>
              </a:ext>
            </a:extLst>
          </p:cNvPr>
          <p:cNvSpPr/>
          <p:nvPr/>
        </p:nvSpPr>
        <p:spPr>
          <a:xfrm>
            <a:off x="0" y="0"/>
            <a:ext cx="9144000" cy="5355312"/>
          </a:xfrm>
          <a:prstGeom prst="rect">
            <a:avLst/>
          </a:prstGeom>
        </p:spPr>
        <p:txBody>
          <a:bodyPr wrap="square">
            <a:spAutoFit/>
          </a:bodyPr>
          <a:lstStyle/>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Hi Lijie,</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This is an interesting conundrum and I'm glad you checked it.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I doubt that unseen branches to the 1369-keV state are the problem. The previous experiments were quite sensitive and we have verified their placement of protons in the decay scheme in two ways: Doppler analysis and proton-gamma coincidences.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I'm wondering if we should change our method to determine the intensities of the higher-energy protons by requiring that they add up to intensities implied by our gamma analysis. Actually, doing it this way would link the revised proton intensities to what we measured in more detail. However, doing it this way would change our whole normalization again and I'm not yet sure how we would treat the intensities of proton transitions to the ground state of 24Mg.</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Let's think more about it and discuss in our meeting today.</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Thanks,</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 </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a:p>
            <a:pPr>
              <a:spcAft>
                <a:spcPts val="0"/>
              </a:spcAft>
            </a:pPr>
            <a:r>
              <a:rPr lang="en-US" altLang="zh-CN" dirty="0">
                <a:solidFill>
                  <a:srgbClr val="000000"/>
                </a:solidFill>
                <a:latin typeface="Calibri" panose="020F0502020204030204" pitchFamily="34" charset="0"/>
                <a:ea typeface="MS PGothic" panose="020B0600070205080204" pitchFamily="34" charset="-128"/>
                <a:cs typeface="MS PGothic" panose="020B0600070205080204" pitchFamily="34" charset="-128"/>
              </a:rPr>
              <a:t>Chris</a:t>
            </a:r>
            <a:endParaRPr lang="zh-CN" altLang="zh-CN" dirty="0">
              <a:latin typeface="MS PGothic" panose="020B0600070205080204" pitchFamily="34" charset="-128"/>
              <a:ea typeface="MS PGothic" panose="020B0600070205080204" pitchFamily="34" charset="-128"/>
              <a:cs typeface="MS PGothic" panose="020B0600070205080204" pitchFamily="34" charset="-128"/>
            </a:endParaRPr>
          </a:p>
        </p:txBody>
      </p:sp>
    </p:spTree>
    <p:extLst>
      <p:ext uri="{BB962C8B-B14F-4D97-AF65-F5344CB8AC3E}">
        <p14:creationId xmlns:p14="http://schemas.microsoft.com/office/powerpoint/2010/main" val="63831151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32735" y="117987"/>
          <a:ext cx="8863781" cy="6566400"/>
        </p:xfrm>
        <a:graphic>
          <a:graphicData uri="http://schemas.openxmlformats.org/drawingml/2006/table">
            <a:tbl>
              <a:tblPr firstRow="1" bandRow="1">
                <a:tableStyleId>{2D5ABB26-0587-4C30-8999-92F81FD0307C}</a:tableStyleId>
              </a:tblPr>
              <a:tblGrid>
                <a:gridCol w="1799304">
                  <a:extLst>
                    <a:ext uri="{9D8B030D-6E8A-4147-A177-3AD203B41FA5}">
                      <a16:colId xmlns:a16="http://schemas.microsoft.com/office/drawing/2014/main" val="20000"/>
                    </a:ext>
                  </a:extLst>
                </a:gridCol>
                <a:gridCol w="2212258">
                  <a:extLst>
                    <a:ext uri="{9D8B030D-6E8A-4147-A177-3AD203B41FA5}">
                      <a16:colId xmlns:a16="http://schemas.microsoft.com/office/drawing/2014/main" val="20001"/>
                    </a:ext>
                  </a:extLst>
                </a:gridCol>
                <a:gridCol w="1873045">
                  <a:extLst>
                    <a:ext uri="{9D8B030D-6E8A-4147-A177-3AD203B41FA5}">
                      <a16:colId xmlns:a16="http://schemas.microsoft.com/office/drawing/2014/main" val="20002"/>
                    </a:ext>
                  </a:extLst>
                </a:gridCol>
                <a:gridCol w="2979174">
                  <a:extLst>
                    <a:ext uri="{9D8B030D-6E8A-4147-A177-3AD203B41FA5}">
                      <a16:colId xmlns:a16="http://schemas.microsoft.com/office/drawing/2014/main" val="20003"/>
                    </a:ext>
                  </a:extLst>
                </a:gridCol>
              </a:tblGrid>
              <a:tr h="345600">
                <a:tc>
                  <a:txBody>
                    <a:bodyPr/>
                    <a:lstStyle/>
                    <a:p>
                      <a:pPr algn="ctr"/>
                      <a:r>
                        <a:rPr lang="en-US"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γ</a:t>
                      </a:r>
                      <a:r>
                        <a:rPr lang="en-US" altLang="zh-CN" sz="2000" i="0" baseline="0" dirty="0">
                          <a:latin typeface="Times New Roman" panose="02020603050405020304" pitchFamily="18" charset="0"/>
                          <a:cs typeface="Times New Roman" panose="02020603050405020304" pitchFamily="18" charset="0"/>
                        </a:rPr>
                        <a:t> or </a:t>
                      </a:r>
                      <a:r>
                        <a:rPr lang="en-US" altLang="zh-CN" sz="2000" i="1" baseline="0" dirty="0" err="1">
                          <a:latin typeface="Times New Roman" panose="02020603050405020304" pitchFamily="18" charset="0"/>
                          <a:cs typeface="Times New Roman" panose="02020603050405020304" pitchFamily="18" charset="0"/>
                        </a:rPr>
                        <a:t>I</a:t>
                      </a:r>
                      <a:r>
                        <a:rPr lang="en-US" altLang="zh-CN" sz="2000" i="1" baseline="-25000" dirty="0" err="1">
                          <a:latin typeface="Times New Roman" panose="02020603050405020304" pitchFamily="18" charset="0"/>
                          <a:cs typeface="Times New Roman" panose="02020603050405020304" pitchFamily="18" charset="0"/>
                        </a:rPr>
                        <a:t>γ</a:t>
                      </a:r>
                      <a:endParaRPr lang="en-US" sz="2000" i="1" baseline="-25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p</a:t>
                      </a:r>
                      <a:r>
                        <a:rPr lang="en-US" altLang="zh-CN" sz="2000" i="0" baseline="0" dirty="0">
                          <a:latin typeface="Times New Roman" panose="02020603050405020304" pitchFamily="18" charset="0"/>
                          <a:cs typeface="Times New Roman" panose="02020603050405020304" pitchFamily="18" charset="0"/>
                        </a:rPr>
                        <a:t> or </a:t>
                      </a:r>
                      <a:r>
                        <a:rPr lang="en-US" altLang="zh-CN" sz="2000" i="1" baseline="0"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p</a:t>
                      </a:r>
                      <a:endParaRPr lang="en-US" sz="2000" i="1" baseline="-25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γ</a:t>
                      </a:r>
                      <a:r>
                        <a:rPr lang="en-US" altLang="zh-CN" sz="2000" i="0" baseline="0" dirty="0">
                          <a:latin typeface="Times New Roman" panose="02020603050405020304" pitchFamily="18" charset="0"/>
                          <a:cs typeface="Times New Roman" panose="02020603050405020304" pitchFamily="18" charset="0"/>
                        </a:rPr>
                        <a:t> </a:t>
                      </a:r>
                      <a:r>
                        <a:rPr lang="en-US" altLang="zh-CN" sz="2000" i="0" dirty="0">
                          <a:latin typeface="Times New Roman" panose="02020603050405020304" pitchFamily="18" charset="0"/>
                          <a:cs typeface="Times New Roman" panose="02020603050405020304" pitchFamily="18" charset="0"/>
                        </a:rPr>
                        <a:t>/ </a:t>
                      </a:r>
                      <a:r>
                        <a:rPr lang="en-US"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p</a:t>
                      </a:r>
                      <a:endParaRPr lang="en-US" sz="2000" i="1" baseline="-25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i="1" baseline="0" dirty="0">
                          <a:latin typeface="Times New Roman" panose="02020603050405020304" pitchFamily="18" charset="0"/>
                          <a:cs typeface="Times New Roman" panose="02020603050405020304" pitchFamily="18" charset="0"/>
                        </a:rPr>
                        <a:t>I</a:t>
                      </a:r>
                      <a:r>
                        <a:rPr lang="en-US" sz="2000" i="1" baseline="-25000" dirty="0">
                          <a:latin typeface="Times New Roman" panose="02020603050405020304" pitchFamily="18" charset="0"/>
                          <a:cs typeface="Times New Roman" panose="02020603050405020304" pitchFamily="18" charset="0"/>
                        </a:rPr>
                        <a:t>p</a:t>
                      </a:r>
                      <a:r>
                        <a:rPr lang="en-US" sz="2000" i="0" baseline="-25000" dirty="0">
                          <a:latin typeface="Times New Roman" panose="02020603050405020304" pitchFamily="18" charset="0"/>
                          <a:cs typeface="Times New Roman" panose="02020603050405020304" pitchFamily="18" charset="0"/>
                        </a:rPr>
                        <a:t>0</a:t>
                      </a:r>
                      <a:r>
                        <a:rPr lang="en-US" sz="2000" i="0" baseline="0" dirty="0">
                          <a:latin typeface="Times New Roman" panose="02020603050405020304" pitchFamily="18" charset="0"/>
                          <a:cs typeface="Times New Roman" panose="02020603050405020304" pitchFamily="18" charset="0"/>
                        </a:rPr>
                        <a:t> / </a:t>
                      </a:r>
                      <a:r>
                        <a:rPr lang="en-US" sz="2000" i="1" baseline="0" dirty="0">
                          <a:latin typeface="Times New Roman" panose="02020603050405020304" pitchFamily="18" charset="0"/>
                          <a:cs typeface="Times New Roman" panose="02020603050405020304" pitchFamily="18" charset="0"/>
                        </a:rPr>
                        <a:t>I</a:t>
                      </a:r>
                      <a:r>
                        <a:rPr lang="en-US" sz="2000" i="1" baseline="-25000" dirty="0">
                          <a:latin typeface="Times New Roman" panose="02020603050405020304" pitchFamily="18" charset="0"/>
                          <a:cs typeface="Times New Roman" panose="02020603050405020304" pitchFamily="18" charset="0"/>
                        </a:rPr>
                        <a:t>p</a:t>
                      </a:r>
                      <a:r>
                        <a:rPr lang="en-US" sz="2000" i="0" baseline="-25000" dirty="0">
                          <a:latin typeface="Times New Roman" panose="02020603050405020304" pitchFamily="18" charset="0"/>
                          <a:cs typeface="Times New Roman" panose="02020603050405020304" pitchFamily="18" charset="0"/>
                        </a:rPr>
                        <a:t>tot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5600">
                <a:tc>
                  <a:txBody>
                    <a:bodyPr/>
                    <a:lstStyle/>
                    <a:p>
                      <a:pPr algn="ctr"/>
                      <a:r>
                        <a:rPr lang="en-US" sz="2000" dirty="0">
                          <a:latin typeface="Times New Roman" panose="02020603050405020304" pitchFamily="18" charset="0"/>
                          <a:cs typeface="Times New Roman" panose="02020603050405020304" pitchFamily="18" charset="0"/>
                        </a:rPr>
                        <a:t>0.17(3)%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12.3(4)%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0.0134(23)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0.139(7)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1"/>
                  </a:ext>
                </a:extLst>
              </a:tr>
              <a:tr h="345600">
                <a:tc>
                  <a:txBody>
                    <a:bodyPr/>
                    <a:lstStyle/>
                    <a:p>
                      <a:pPr algn="ctr"/>
                      <a:r>
                        <a:rPr lang="en-US" sz="2000" dirty="0">
                          <a:latin typeface="Times New Roman" panose="02020603050405020304" pitchFamily="18" charset="0"/>
                          <a:cs typeface="Times New Roman" panose="02020603050405020304" pitchFamily="18" charset="0"/>
                        </a:rPr>
                        <a:t>GADGET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2000" dirty="0" err="1">
                          <a:latin typeface="Times New Roman" panose="02020603050405020304" pitchFamily="18" charset="0"/>
                          <a:cs typeface="Times New Roman" panose="02020603050405020304" pitchFamily="18" charset="0"/>
                        </a:rPr>
                        <a:t>Hat</a:t>
                      </a:r>
                      <a:r>
                        <a:rPr lang="en-US" altLang="zh-CN" sz="2000" dirty="0" err="1">
                          <a:latin typeface="Times New Roman" panose="02020603050405020304" pitchFamily="18" charset="0"/>
                          <a:cs typeface="Times New Roman" panose="02020603050405020304" pitchFamily="18" charset="0"/>
                        </a:rPr>
                        <a:t>&amp;</a:t>
                      </a:r>
                      <a:r>
                        <a:rPr lang="en-US" sz="2000" dirty="0" err="1">
                          <a:latin typeface="Times New Roman" panose="02020603050405020304" pitchFamily="18" charset="0"/>
                          <a:cs typeface="Times New Roman" panose="02020603050405020304" pitchFamily="18" charset="0"/>
                        </a:rPr>
                        <a:t>Rob&amp;Tho</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sz="2000" dirty="0" err="1">
                          <a:latin typeface="Times New Roman" panose="02020603050405020304" pitchFamily="18" charset="0"/>
                          <a:cs typeface="Times New Roman" panose="02020603050405020304" pitchFamily="18" charset="0"/>
                        </a:rPr>
                        <a:t>Robertson&amp;Thomas</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2"/>
                  </a:ext>
                </a:extLst>
              </a:tr>
              <a:tr h="345600">
                <a:tc>
                  <a:txBody>
                    <a:bodyPr/>
                    <a:lstStyle/>
                    <a:p>
                      <a:pPr algn="ctr"/>
                      <a:r>
                        <a:rPr lang="en-US" sz="2000" dirty="0">
                          <a:latin typeface="Times New Roman" panose="02020603050405020304" pitchFamily="18" charset="0"/>
                          <a:cs typeface="Times New Roman" panose="02020603050405020304" pitchFamily="18" charset="0"/>
                        </a:rPr>
                        <a:t>0.50(13)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105(18)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0.0047(14)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0.168(13)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3"/>
                  </a:ext>
                </a:extLst>
              </a:tr>
              <a:tr h="345600">
                <a:tc>
                  <a:txBody>
                    <a:bodyPr/>
                    <a:lstStyle/>
                    <a:p>
                      <a:pPr algn="ctr"/>
                      <a:r>
                        <a:rPr lang="en-US" sz="2000" dirty="0">
                          <a:latin typeface="Times New Roman" panose="02020603050405020304" pitchFamily="18" charset="0"/>
                          <a:cs typeface="Times New Roman" panose="02020603050405020304" pitchFamily="18" charset="0"/>
                        </a:rPr>
                        <a:t>Rogers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Wilkerson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3.2</a:t>
                      </a:r>
                      <a:r>
                        <a:rPr lang="en-US" altLang="zh-CN" sz="2000" dirty="0">
                          <a:latin typeface="Times New Roman" panose="02020603050405020304" pitchFamily="18" charset="0"/>
                          <a:cs typeface="Times New Roman" panose="02020603050405020304" pitchFamily="18" charset="0"/>
                        </a:rPr>
                        <a:t>σ</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err="1">
                          <a:latin typeface="Times New Roman" panose="02020603050405020304" pitchFamily="18" charset="0"/>
                          <a:cs typeface="Times New Roman" panose="02020603050405020304" pitchFamily="18" charset="0"/>
                        </a:rPr>
                        <a:t>Reeder&amp;Sextro</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r h="345600">
                <a:tc>
                  <a:txBody>
                    <a:bodyPr/>
                    <a:lstStyle/>
                    <a:p>
                      <a:pPr algn="ctr"/>
                      <a:r>
                        <a:rPr lang="en-US" sz="2000" dirty="0">
                          <a:latin typeface="Times New Roman" panose="02020603050405020304" pitchFamily="18" charset="0"/>
                          <a:cs typeface="Times New Roman" panose="02020603050405020304" pitchFamily="18" charset="0"/>
                        </a:rPr>
                        <a:t>0.60(15)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105(18)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0.0057(17)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0.139(7)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5"/>
                  </a:ext>
                </a:extLst>
              </a:tr>
              <a:tr h="345600">
                <a:tc>
                  <a:txBody>
                    <a:bodyPr/>
                    <a:lstStyle/>
                    <a:p>
                      <a:pPr algn="ctr"/>
                      <a:r>
                        <a:rPr lang="en-US" sz="2000" dirty="0">
                          <a:latin typeface="Times New Roman" panose="02020603050405020304" pitchFamily="18" charset="0"/>
                          <a:cs typeface="Times New Roman" panose="02020603050405020304" pitchFamily="18" charset="0"/>
                        </a:rPr>
                        <a:t>Rogers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Wilkerson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2.7</a:t>
                      </a:r>
                      <a:r>
                        <a:rPr lang="en-US" altLang="zh-CN" sz="2000" dirty="0">
                          <a:latin typeface="Times New Roman" panose="02020603050405020304" pitchFamily="18" charset="0"/>
                          <a:cs typeface="Times New Roman" panose="02020603050405020304" pitchFamily="18" charset="0"/>
                        </a:rPr>
                        <a:t>σ</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err="1">
                          <a:latin typeface="Times New Roman" panose="02020603050405020304" pitchFamily="18" charset="0"/>
                          <a:cs typeface="Times New Roman" panose="02020603050405020304" pitchFamily="18" charset="0"/>
                        </a:rPr>
                        <a:t>Robertson&amp;Thomas</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6"/>
                  </a:ext>
                </a:extLst>
              </a:tr>
              <a:tr h="345600">
                <a:tc>
                  <a:txBody>
                    <a:bodyPr/>
                    <a:lstStyle/>
                    <a:p>
                      <a:pPr algn="ctr"/>
                      <a:r>
                        <a:rPr lang="en-US" sz="2000" dirty="0">
                          <a:latin typeface="Times New Roman" panose="02020603050405020304" pitchFamily="18" charset="0"/>
                          <a:cs typeface="Times New Roman" panose="02020603050405020304" pitchFamily="18" charset="0"/>
                        </a:rPr>
                        <a:t>0.50(13)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155(50)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0.0032(13)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0.168(13)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7"/>
                  </a:ext>
                </a:extLst>
              </a:tr>
              <a:tr h="345600">
                <a:tc>
                  <a:txBody>
                    <a:bodyPr/>
                    <a:lstStyle/>
                    <a:p>
                      <a:pPr algn="ctr"/>
                      <a:r>
                        <a:rPr lang="en-US" sz="2000" dirty="0">
                          <a:latin typeface="Times New Roman" panose="02020603050405020304" pitchFamily="18" charset="0"/>
                          <a:cs typeface="Times New Roman" panose="02020603050405020304" pitchFamily="18" charset="0"/>
                        </a:rPr>
                        <a:t>Rogers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err="1">
                          <a:latin typeface="Times New Roman" panose="02020603050405020304" pitchFamily="18" charset="0"/>
                          <a:cs typeface="Times New Roman" panose="02020603050405020304" pitchFamily="18" charset="0"/>
                        </a:rPr>
                        <a:t>Ikossi</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3.8</a:t>
                      </a:r>
                      <a:r>
                        <a:rPr lang="en-US" altLang="zh-CN" sz="2000" dirty="0">
                          <a:latin typeface="Times New Roman" panose="02020603050405020304" pitchFamily="18" charset="0"/>
                          <a:cs typeface="Times New Roman" panose="02020603050405020304" pitchFamily="18" charset="0"/>
                        </a:rPr>
                        <a:t>σ</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err="1">
                          <a:latin typeface="Times New Roman" panose="02020603050405020304" pitchFamily="18" charset="0"/>
                          <a:cs typeface="Times New Roman" panose="02020603050405020304" pitchFamily="18" charset="0"/>
                        </a:rPr>
                        <a:t>Reeder&amp;Sextro</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8"/>
                  </a:ext>
                </a:extLst>
              </a:tr>
              <a:tr h="345600">
                <a:tc>
                  <a:txBody>
                    <a:bodyPr/>
                    <a:lstStyle/>
                    <a:p>
                      <a:pPr algn="ctr"/>
                      <a:r>
                        <a:rPr lang="en-US" sz="2000" dirty="0">
                          <a:latin typeface="Times New Roman" panose="02020603050405020304" pitchFamily="18" charset="0"/>
                          <a:cs typeface="Times New Roman" panose="02020603050405020304" pitchFamily="18" charset="0"/>
                        </a:rPr>
                        <a:t>0.60(15)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2000" dirty="0">
                          <a:latin typeface="Times New Roman" panose="02020603050405020304" pitchFamily="18" charset="0"/>
                          <a:cs typeface="Times New Roman" panose="02020603050405020304" pitchFamily="18" charset="0"/>
                        </a:rPr>
                        <a:t>155(50)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2000" dirty="0">
                          <a:latin typeface="Times New Roman" panose="02020603050405020304" pitchFamily="18" charset="0"/>
                          <a:cs typeface="Times New Roman" panose="02020603050405020304" pitchFamily="18" charset="0"/>
                        </a:rPr>
                        <a:t>0.0039(16)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2000" dirty="0">
                          <a:latin typeface="Times New Roman" panose="02020603050405020304" pitchFamily="18" charset="0"/>
                          <a:cs typeface="Times New Roman" panose="02020603050405020304" pitchFamily="18" charset="0"/>
                        </a:rPr>
                        <a:t>0.139(7)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10009"/>
                  </a:ext>
                </a:extLst>
              </a:tr>
              <a:tr h="345600">
                <a:tc>
                  <a:txBody>
                    <a:bodyPr/>
                    <a:lstStyle/>
                    <a:p>
                      <a:pPr algn="ctr"/>
                      <a:r>
                        <a:rPr lang="en-US" sz="2000" dirty="0">
                          <a:latin typeface="Times New Roman" panose="02020603050405020304" pitchFamily="18" charset="0"/>
                          <a:cs typeface="Times New Roman" panose="02020603050405020304" pitchFamily="18" charset="0"/>
                        </a:rPr>
                        <a:t>Rogers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2000" dirty="0" err="1">
                          <a:latin typeface="Times New Roman" panose="02020603050405020304" pitchFamily="18" charset="0"/>
                          <a:cs typeface="Times New Roman" panose="02020603050405020304" pitchFamily="18" charset="0"/>
                        </a:rPr>
                        <a:t>Ikossi</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2000" dirty="0">
                          <a:latin typeface="Times New Roman" panose="02020603050405020304" pitchFamily="18" charset="0"/>
                          <a:cs typeface="Times New Roman" panose="02020603050405020304" pitchFamily="18" charset="0"/>
                        </a:rPr>
                        <a:t>3.4</a:t>
                      </a:r>
                      <a:r>
                        <a:rPr lang="en-US" altLang="zh-CN" sz="2000" dirty="0">
                          <a:latin typeface="Times New Roman" panose="02020603050405020304" pitchFamily="18" charset="0"/>
                          <a:cs typeface="Times New Roman" panose="02020603050405020304" pitchFamily="18" charset="0"/>
                        </a:rPr>
                        <a:t>σ</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sz="2000" dirty="0" err="1">
                          <a:latin typeface="Times New Roman" panose="02020603050405020304" pitchFamily="18" charset="0"/>
                          <a:cs typeface="Times New Roman" panose="02020603050405020304" pitchFamily="18" charset="0"/>
                        </a:rPr>
                        <a:t>Robertson&amp;Thomas</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10010"/>
                  </a:ext>
                </a:extLst>
              </a:tr>
              <a:tr h="345600">
                <a:tc>
                  <a:txBody>
                    <a:bodyPr/>
                    <a:lstStyle/>
                    <a:p>
                      <a:pPr algn="ctr"/>
                      <a:r>
                        <a:rPr lang="en-US" sz="2000" dirty="0">
                          <a:latin typeface="Times New Roman" panose="02020603050405020304" pitchFamily="18" charset="0"/>
                          <a:cs typeface="Times New Roman" panose="02020603050405020304" pitchFamily="18" charset="0"/>
                        </a:rPr>
                        <a:t>2.0(10)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2000" dirty="0">
                          <a:latin typeface="Times New Roman" panose="02020603050405020304" pitchFamily="18" charset="0"/>
                          <a:cs typeface="Times New Roman" panose="02020603050405020304" pitchFamily="18" charset="0"/>
                        </a:rPr>
                        <a:t>105(18)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2000" dirty="0">
                          <a:latin typeface="Times New Roman" panose="02020603050405020304" pitchFamily="18" charset="0"/>
                          <a:cs typeface="Times New Roman" panose="02020603050405020304" pitchFamily="18" charset="0"/>
                        </a:rPr>
                        <a:t>0.019(10)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2000" dirty="0">
                          <a:latin typeface="Times New Roman" panose="02020603050405020304" pitchFamily="18" charset="0"/>
                          <a:cs typeface="Times New Roman" panose="02020603050405020304" pitchFamily="18" charset="0"/>
                        </a:rPr>
                        <a:t>0.17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10011"/>
                  </a:ext>
                </a:extLst>
              </a:tr>
              <a:tr h="345600">
                <a:tc>
                  <a:txBody>
                    <a:bodyPr/>
                    <a:lstStyle/>
                    <a:p>
                      <a:pPr algn="ctr"/>
                      <a:r>
                        <a:rPr lang="en-US" sz="2000" dirty="0">
                          <a:latin typeface="Times New Roman" panose="02020603050405020304" pitchFamily="18" charset="0"/>
                          <a:cs typeface="Times New Roman" panose="02020603050405020304" pitchFamily="18" charset="0"/>
                        </a:rPr>
                        <a:t>Morrison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2000" dirty="0">
                          <a:latin typeface="Times New Roman" panose="02020603050405020304" pitchFamily="18" charset="0"/>
                          <a:cs typeface="Times New Roman" panose="02020603050405020304" pitchFamily="18" charset="0"/>
                        </a:rPr>
                        <a:t>Wilkerson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2000" dirty="0">
                          <a:latin typeface="Times New Roman" panose="02020603050405020304" pitchFamily="18" charset="0"/>
                          <a:cs typeface="Times New Roman" panose="02020603050405020304" pitchFamily="18" charset="0"/>
                        </a:rPr>
                        <a:t>–0.54</a:t>
                      </a:r>
                      <a:r>
                        <a:rPr lang="en-US" altLang="zh-CN" sz="2000" dirty="0">
                          <a:latin typeface="Times New Roman" panose="02020603050405020304" pitchFamily="18" charset="0"/>
                          <a:cs typeface="Times New Roman" panose="02020603050405020304" pitchFamily="18" charset="0"/>
                        </a:rPr>
                        <a:t>σ</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lang="en-US" sz="2000" dirty="0">
                          <a:latin typeface="Times New Roman" panose="02020603050405020304" pitchFamily="18" charset="0"/>
                          <a:cs typeface="Times New Roman" panose="02020603050405020304" pitchFamily="18" charset="0"/>
                        </a:rPr>
                        <a:t>Reeder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10012"/>
                  </a:ext>
                </a:extLst>
              </a:tr>
              <a:tr h="345600">
                <a:tc>
                  <a:txBody>
                    <a:bodyPr/>
                    <a:lstStyle/>
                    <a:p>
                      <a:pPr algn="ctr"/>
                      <a:r>
                        <a:rPr lang="en-US" sz="2000" dirty="0">
                          <a:latin typeface="Times New Roman" panose="02020603050405020304" pitchFamily="18" charset="0"/>
                          <a:cs typeface="Times New Roman" panose="02020603050405020304" pitchFamily="18" charset="0"/>
                        </a:rPr>
                        <a:t>2.4(12)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2000" dirty="0">
                          <a:latin typeface="Times New Roman" panose="02020603050405020304" pitchFamily="18" charset="0"/>
                          <a:cs typeface="Times New Roman" panose="02020603050405020304" pitchFamily="18" charset="0"/>
                        </a:rPr>
                        <a:t>105(18)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2000" dirty="0">
                          <a:latin typeface="Times New Roman" panose="02020603050405020304" pitchFamily="18" charset="0"/>
                          <a:cs typeface="Times New Roman" panose="02020603050405020304" pitchFamily="18" charset="0"/>
                        </a:rPr>
                        <a:t>0.023(12)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2000" dirty="0">
                          <a:latin typeface="Times New Roman" panose="02020603050405020304" pitchFamily="18" charset="0"/>
                          <a:cs typeface="Times New Roman" panose="02020603050405020304" pitchFamily="18" charset="0"/>
                        </a:rPr>
                        <a:t>0.139(7)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13"/>
                  </a:ext>
                </a:extLst>
              </a:tr>
              <a:tr h="345600">
                <a:tc>
                  <a:txBody>
                    <a:bodyPr/>
                    <a:lstStyle/>
                    <a:p>
                      <a:pPr algn="ctr"/>
                      <a:r>
                        <a:rPr lang="en-US" sz="2000" dirty="0">
                          <a:latin typeface="Times New Roman" panose="02020603050405020304" pitchFamily="18" charset="0"/>
                          <a:cs typeface="Times New Roman" panose="02020603050405020304" pitchFamily="18" charset="0"/>
                        </a:rPr>
                        <a:t>Morrison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2000" dirty="0">
                          <a:latin typeface="Times New Roman" panose="02020603050405020304" pitchFamily="18" charset="0"/>
                          <a:cs typeface="Times New Roman" panose="02020603050405020304" pitchFamily="18" charset="0"/>
                        </a:rPr>
                        <a:t>Wilkerson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2000" dirty="0">
                          <a:latin typeface="Times New Roman" panose="02020603050405020304" pitchFamily="18" charset="0"/>
                          <a:cs typeface="Times New Roman" panose="02020603050405020304" pitchFamily="18" charset="0"/>
                        </a:rPr>
                        <a:t>–0.78</a:t>
                      </a:r>
                      <a:r>
                        <a:rPr lang="en-US" altLang="zh-CN" sz="2000" dirty="0">
                          <a:latin typeface="Times New Roman" panose="02020603050405020304" pitchFamily="18" charset="0"/>
                          <a:cs typeface="Times New Roman" panose="02020603050405020304" pitchFamily="18" charset="0"/>
                        </a:rPr>
                        <a:t>σ</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en-US" sz="2000" dirty="0" err="1">
                          <a:latin typeface="Times New Roman" panose="02020603050405020304" pitchFamily="18" charset="0"/>
                          <a:cs typeface="Times New Roman" panose="02020603050405020304" pitchFamily="18" charset="0"/>
                        </a:rPr>
                        <a:t>Robertson&amp;Thomas</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14"/>
                  </a:ext>
                </a:extLst>
              </a:tr>
              <a:tr h="345600">
                <a:tc>
                  <a:txBody>
                    <a:bodyPr/>
                    <a:lstStyle/>
                    <a:p>
                      <a:pPr algn="ctr"/>
                      <a:r>
                        <a:rPr lang="en-US" sz="2000" dirty="0">
                          <a:latin typeface="Times New Roman" panose="02020603050405020304" pitchFamily="18" charset="0"/>
                          <a:cs typeface="Times New Roman" panose="02020603050405020304" pitchFamily="18" charset="0"/>
                        </a:rPr>
                        <a:t>2.0(10)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2000" dirty="0">
                          <a:latin typeface="Times New Roman" panose="02020603050405020304" pitchFamily="18" charset="0"/>
                          <a:cs typeface="Times New Roman" panose="02020603050405020304" pitchFamily="18" charset="0"/>
                        </a:rPr>
                        <a:t>155(50)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2000" dirty="0">
                          <a:latin typeface="Times New Roman" panose="02020603050405020304" pitchFamily="18" charset="0"/>
                          <a:cs typeface="Times New Roman" panose="02020603050405020304" pitchFamily="18" charset="0"/>
                        </a:rPr>
                        <a:t>0.013(8)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2000" dirty="0">
                          <a:latin typeface="Times New Roman" panose="02020603050405020304" pitchFamily="18" charset="0"/>
                          <a:cs typeface="Times New Roman" panose="02020603050405020304" pitchFamily="18" charset="0"/>
                        </a:rPr>
                        <a:t>0.17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15"/>
                  </a:ext>
                </a:extLst>
              </a:tr>
              <a:tr h="345600">
                <a:tc>
                  <a:txBody>
                    <a:bodyPr/>
                    <a:lstStyle/>
                    <a:p>
                      <a:pPr algn="ctr"/>
                      <a:r>
                        <a:rPr lang="en-US" sz="2000" dirty="0">
                          <a:latin typeface="Times New Roman" panose="02020603050405020304" pitchFamily="18" charset="0"/>
                          <a:cs typeface="Times New Roman" panose="02020603050405020304" pitchFamily="18" charset="0"/>
                        </a:rPr>
                        <a:t>Morrison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2000" dirty="0" err="1">
                          <a:latin typeface="Times New Roman" panose="02020603050405020304" pitchFamily="18" charset="0"/>
                          <a:cs typeface="Times New Roman" panose="02020603050405020304" pitchFamily="18" charset="0"/>
                        </a:rPr>
                        <a:t>Ikossi</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2000" dirty="0">
                          <a:latin typeface="Times New Roman" panose="02020603050405020304" pitchFamily="18" charset="0"/>
                          <a:cs typeface="Times New Roman" panose="02020603050405020304" pitchFamily="18" charset="0"/>
                        </a:rPr>
                        <a:t>0.07</a:t>
                      </a:r>
                      <a:r>
                        <a:rPr lang="en-US" altLang="zh-CN" sz="2000" dirty="0">
                          <a:latin typeface="Times New Roman" panose="02020603050405020304" pitchFamily="18" charset="0"/>
                          <a:cs typeface="Times New Roman" panose="02020603050405020304" pitchFamily="18" charset="0"/>
                        </a:rPr>
                        <a:t>σ</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en-US" sz="2000" dirty="0">
                          <a:latin typeface="Times New Roman" panose="02020603050405020304" pitchFamily="18" charset="0"/>
                          <a:cs typeface="Times New Roman" panose="02020603050405020304" pitchFamily="18" charset="0"/>
                        </a:rPr>
                        <a:t>Reeder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16"/>
                  </a:ext>
                </a:extLst>
              </a:tr>
              <a:tr h="345600">
                <a:tc>
                  <a:txBody>
                    <a:bodyPr/>
                    <a:lstStyle/>
                    <a:p>
                      <a:pPr algn="ctr"/>
                      <a:r>
                        <a:rPr lang="en-US" sz="2000" dirty="0">
                          <a:latin typeface="Times New Roman" panose="02020603050405020304" pitchFamily="18" charset="0"/>
                          <a:cs typeface="Times New Roman" panose="02020603050405020304" pitchFamily="18" charset="0"/>
                        </a:rPr>
                        <a:t>2.4(12)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lang="en-US" sz="2000" dirty="0">
                          <a:latin typeface="Times New Roman" panose="02020603050405020304" pitchFamily="18" charset="0"/>
                          <a:cs typeface="Times New Roman" panose="02020603050405020304" pitchFamily="18" charset="0"/>
                        </a:rPr>
                        <a:t>155(50)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lang="en-US" sz="2000" dirty="0">
                          <a:latin typeface="Times New Roman" panose="02020603050405020304" pitchFamily="18" charset="0"/>
                          <a:cs typeface="Times New Roman" panose="02020603050405020304" pitchFamily="18" charset="0"/>
                        </a:rPr>
                        <a:t>0.016(9)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lang="en-US" sz="2000" dirty="0">
                          <a:latin typeface="Times New Roman" panose="02020603050405020304" pitchFamily="18" charset="0"/>
                          <a:cs typeface="Times New Roman" panose="02020603050405020304" pitchFamily="18" charset="0"/>
                        </a:rPr>
                        <a:t>0.139(7)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17"/>
                  </a:ext>
                </a:extLst>
              </a:tr>
              <a:tr h="345600">
                <a:tc>
                  <a:txBody>
                    <a:bodyPr/>
                    <a:lstStyle/>
                    <a:p>
                      <a:pPr algn="ctr"/>
                      <a:r>
                        <a:rPr lang="en-US" sz="2000" dirty="0">
                          <a:latin typeface="Times New Roman" panose="02020603050405020304" pitchFamily="18" charset="0"/>
                          <a:cs typeface="Times New Roman" panose="02020603050405020304" pitchFamily="18" charset="0"/>
                        </a:rPr>
                        <a:t>Morrison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lang="en-US" sz="2000" dirty="0" err="1">
                          <a:latin typeface="Times New Roman" panose="02020603050405020304" pitchFamily="18" charset="0"/>
                          <a:cs typeface="Times New Roman" panose="02020603050405020304" pitchFamily="18" charset="0"/>
                        </a:rPr>
                        <a:t>Ikossi</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lang="en-US" sz="2000" dirty="0">
                          <a:latin typeface="Times New Roman" panose="02020603050405020304" pitchFamily="18" charset="0"/>
                          <a:cs typeface="Times New Roman" panose="02020603050405020304" pitchFamily="18" charset="0"/>
                        </a:rPr>
                        <a:t>–0.24</a:t>
                      </a:r>
                      <a:r>
                        <a:rPr lang="en-US" altLang="zh-CN" sz="2000" dirty="0">
                          <a:latin typeface="Times New Roman" panose="02020603050405020304" pitchFamily="18" charset="0"/>
                          <a:cs typeface="Times New Roman" panose="02020603050405020304" pitchFamily="18" charset="0"/>
                        </a:rPr>
                        <a:t>σ</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lang="en-US" sz="2000" dirty="0" err="1">
                          <a:latin typeface="Times New Roman" panose="02020603050405020304" pitchFamily="18" charset="0"/>
                          <a:cs typeface="Times New Roman" panose="02020603050405020304" pitchFamily="18" charset="0"/>
                        </a:rPr>
                        <a:t>Robertson&amp;Thomas</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18"/>
                  </a:ext>
                </a:extLst>
              </a:tr>
            </a:tbl>
          </a:graphicData>
        </a:graphic>
      </p:graphicFrame>
      <p:cxnSp>
        <p:nvCxnSpPr>
          <p:cNvPr id="5" name="Straight Connector 4"/>
          <p:cNvCxnSpPr/>
          <p:nvPr/>
        </p:nvCxnSpPr>
        <p:spPr>
          <a:xfrm>
            <a:off x="0" y="0"/>
            <a:ext cx="914400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04956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32735" y="117987"/>
          <a:ext cx="8863781" cy="2419200"/>
        </p:xfrm>
        <a:graphic>
          <a:graphicData uri="http://schemas.openxmlformats.org/drawingml/2006/table">
            <a:tbl>
              <a:tblPr firstRow="1" bandRow="1">
                <a:tableStyleId>{2D5ABB26-0587-4C30-8999-92F81FD0307C}</a:tableStyleId>
              </a:tblPr>
              <a:tblGrid>
                <a:gridCol w="1799304">
                  <a:extLst>
                    <a:ext uri="{9D8B030D-6E8A-4147-A177-3AD203B41FA5}">
                      <a16:colId xmlns:a16="http://schemas.microsoft.com/office/drawing/2014/main" val="20000"/>
                    </a:ext>
                  </a:extLst>
                </a:gridCol>
                <a:gridCol w="2212258">
                  <a:extLst>
                    <a:ext uri="{9D8B030D-6E8A-4147-A177-3AD203B41FA5}">
                      <a16:colId xmlns:a16="http://schemas.microsoft.com/office/drawing/2014/main" val="20001"/>
                    </a:ext>
                  </a:extLst>
                </a:gridCol>
                <a:gridCol w="1873045">
                  <a:extLst>
                    <a:ext uri="{9D8B030D-6E8A-4147-A177-3AD203B41FA5}">
                      <a16:colId xmlns:a16="http://schemas.microsoft.com/office/drawing/2014/main" val="20002"/>
                    </a:ext>
                  </a:extLst>
                </a:gridCol>
                <a:gridCol w="2979174">
                  <a:extLst>
                    <a:ext uri="{9D8B030D-6E8A-4147-A177-3AD203B41FA5}">
                      <a16:colId xmlns:a16="http://schemas.microsoft.com/office/drawing/2014/main" val="20003"/>
                    </a:ext>
                  </a:extLst>
                </a:gridCol>
              </a:tblGrid>
              <a:tr h="345600">
                <a:tc>
                  <a:txBody>
                    <a:bodyPr/>
                    <a:lstStyle/>
                    <a:p>
                      <a:pPr algn="ctr"/>
                      <a:r>
                        <a:rPr lang="en-US"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γ</a:t>
                      </a:r>
                      <a:endParaRPr lang="en-US" sz="2000" i="1" baseline="-25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i="1" dirty="0" err="1">
                          <a:latin typeface="Times New Roman" panose="02020603050405020304" pitchFamily="18" charset="0"/>
                          <a:cs typeface="Times New Roman" panose="02020603050405020304" pitchFamily="18" charset="0"/>
                        </a:rPr>
                        <a:t>Γ</a:t>
                      </a:r>
                      <a:r>
                        <a:rPr lang="en-US" altLang="zh-CN" sz="2000" i="1" baseline="-25000" dirty="0" err="1">
                          <a:latin typeface="Times New Roman" panose="02020603050405020304" pitchFamily="18" charset="0"/>
                          <a:cs typeface="Times New Roman" panose="02020603050405020304" pitchFamily="18" charset="0"/>
                        </a:rPr>
                        <a:t>p</a:t>
                      </a:r>
                      <a:endParaRPr lang="en-US" sz="2000" i="1" baseline="-25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l-GR" altLang="zh-CN" sz="2000" i="1" dirty="0">
                          <a:latin typeface="Times New Roman" panose="02020603050405020304" pitchFamily="18" charset="0"/>
                          <a:cs typeface="Times New Roman" panose="02020603050405020304" pitchFamily="18" charset="0"/>
                        </a:rPr>
                        <a:t>ωγ</a:t>
                      </a:r>
                      <a:endParaRPr lang="en-US" sz="2000" i="1" baseline="-25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i="1" baseline="0" dirty="0">
                          <a:latin typeface="Times New Roman" panose="02020603050405020304" pitchFamily="18" charset="0"/>
                          <a:cs typeface="Times New Roman" panose="02020603050405020304" pitchFamily="18" charset="0"/>
                        </a:rPr>
                        <a:t>I</a:t>
                      </a:r>
                      <a:r>
                        <a:rPr lang="en-US" sz="2000" i="1" baseline="-25000" dirty="0">
                          <a:latin typeface="Times New Roman" panose="02020603050405020304" pitchFamily="18" charset="0"/>
                          <a:cs typeface="Times New Roman" panose="02020603050405020304" pitchFamily="18" charset="0"/>
                        </a:rPr>
                        <a:t>p</a:t>
                      </a:r>
                      <a:r>
                        <a:rPr lang="en-US" sz="2000" i="0" baseline="-25000" dirty="0">
                          <a:latin typeface="Times New Roman" panose="02020603050405020304" pitchFamily="18" charset="0"/>
                          <a:cs typeface="Times New Roman" panose="02020603050405020304" pitchFamily="18" charset="0"/>
                        </a:rPr>
                        <a:t>0</a:t>
                      </a:r>
                      <a:r>
                        <a:rPr lang="en-US" sz="2000" i="0" baseline="0" dirty="0">
                          <a:latin typeface="Times New Roman" panose="02020603050405020304" pitchFamily="18" charset="0"/>
                          <a:cs typeface="Times New Roman" panose="02020603050405020304" pitchFamily="18" charset="0"/>
                        </a:rPr>
                        <a:t> / </a:t>
                      </a:r>
                      <a:r>
                        <a:rPr lang="en-US" sz="2000" i="1" baseline="0" dirty="0">
                          <a:latin typeface="Times New Roman" panose="02020603050405020304" pitchFamily="18" charset="0"/>
                          <a:cs typeface="Times New Roman" panose="02020603050405020304" pitchFamily="18" charset="0"/>
                        </a:rPr>
                        <a:t>I</a:t>
                      </a:r>
                      <a:r>
                        <a:rPr lang="en-US" sz="2000" i="1" baseline="-25000" dirty="0">
                          <a:latin typeface="Times New Roman" panose="02020603050405020304" pitchFamily="18" charset="0"/>
                          <a:cs typeface="Times New Roman" panose="02020603050405020304" pitchFamily="18" charset="0"/>
                        </a:rPr>
                        <a:t>p</a:t>
                      </a:r>
                      <a:r>
                        <a:rPr lang="en-US" sz="2000" i="0" baseline="-25000" dirty="0">
                          <a:latin typeface="Times New Roman" panose="02020603050405020304" pitchFamily="18" charset="0"/>
                          <a:cs typeface="Times New Roman" panose="02020603050405020304" pitchFamily="18" charset="0"/>
                        </a:rPr>
                        <a:t>tot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5600">
                <a:tc>
                  <a:txBody>
                    <a:bodyPr/>
                    <a:lstStyle/>
                    <a:p>
                      <a:pPr algn="ctr"/>
                      <a:r>
                        <a:rPr lang="en-US" sz="2000" dirty="0">
                          <a:latin typeface="Times New Roman" panose="02020603050405020304" pitchFamily="18" charset="0"/>
                          <a:cs typeface="Times New Roman" panose="02020603050405020304" pitchFamily="18" charset="0"/>
                        </a:rPr>
                        <a:t>1.4(3)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105(18)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0.59(15)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0.139(7)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1"/>
                  </a:ext>
                </a:extLst>
              </a:tr>
              <a:tr h="345600">
                <a:tc>
                  <a:txBody>
                    <a:bodyPr/>
                    <a:lstStyle/>
                    <a:p>
                      <a:pPr algn="ctr"/>
                      <a:r>
                        <a:rPr lang="en-US" sz="2000" dirty="0">
                          <a:latin typeface="Times New Roman" panose="02020603050405020304" pitchFamily="18" charset="0"/>
                          <a:cs typeface="Times New Roman" panose="02020603050405020304" pitchFamily="18" charset="0"/>
                        </a:rPr>
                        <a:t>GADGET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Wilkerson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err="1">
                          <a:latin typeface="Times New Roman" panose="02020603050405020304" pitchFamily="18" charset="0"/>
                          <a:cs typeface="Times New Roman" panose="02020603050405020304" pitchFamily="18" charset="0"/>
                        </a:rPr>
                        <a:t>Robertson&amp;Thomas</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2"/>
                  </a:ext>
                </a:extLst>
              </a:tr>
              <a:tr h="345600">
                <a:tc>
                  <a:txBody>
                    <a:bodyPr/>
                    <a:lstStyle/>
                    <a:p>
                      <a:pPr algn="ctr"/>
                      <a:r>
                        <a:rPr lang="en-US" sz="2000" dirty="0">
                          <a:latin typeface="Times New Roman" panose="02020603050405020304" pitchFamily="18" charset="0"/>
                          <a:cs typeface="Times New Roman" panose="02020603050405020304" pitchFamily="18" charset="0"/>
                        </a:rPr>
                        <a:t>0.50(13)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105(18)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0.25(6)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0.168(13)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3"/>
                  </a:ext>
                </a:extLst>
              </a:tr>
              <a:tr h="345600">
                <a:tc>
                  <a:txBody>
                    <a:bodyPr/>
                    <a:lstStyle/>
                    <a:p>
                      <a:pPr algn="ctr"/>
                      <a:r>
                        <a:rPr lang="en-US" sz="2000" dirty="0">
                          <a:latin typeface="Times New Roman" panose="02020603050405020304" pitchFamily="18" charset="0"/>
                          <a:cs typeface="Times New Roman" panose="02020603050405020304" pitchFamily="18" charset="0"/>
                        </a:rPr>
                        <a:t>Rogers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Wilkerson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2.1</a:t>
                      </a:r>
                      <a:r>
                        <a:rPr lang="en-US" altLang="zh-CN" sz="2000" dirty="0">
                          <a:latin typeface="Times New Roman" panose="02020603050405020304" pitchFamily="18" charset="0"/>
                          <a:cs typeface="Times New Roman" panose="02020603050405020304" pitchFamily="18" charset="0"/>
                        </a:rPr>
                        <a:t>σ</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000" dirty="0" err="1">
                          <a:latin typeface="Times New Roman" panose="02020603050405020304" pitchFamily="18" charset="0"/>
                          <a:cs typeface="Times New Roman" panose="02020603050405020304" pitchFamily="18" charset="0"/>
                        </a:rPr>
                        <a:t>Reeder&amp;Sextro</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r h="345600">
                <a:tc>
                  <a:txBody>
                    <a:bodyPr/>
                    <a:lstStyle/>
                    <a:p>
                      <a:pPr algn="ctr"/>
                      <a:r>
                        <a:rPr lang="en-US" sz="2000" dirty="0">
                          <a:latin typeface="Times New Roman" panose="02020603050405020304" pitchFamily="18" charset="0"/>
                          <a:cs typeface="Times New Roman" panose="02020603050405020304" pitchFamily="18" charset="0"/>
                        </a:rPr>
                        <a:t>2.0(10)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105(18) eV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1.0(5)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0.17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5"/>
                  </a:ext>
                </a:extLst>
              </a:tr>
              <a:tr h="345600">
                <a:tc>
                  <a:txBody>
                    <a:bodyPr/>
                    <a:lstStyle/>
                    <a:p>
                      <a:pPr algn="ctr"/>
                      <a:r>
                        <a:rPr lang="en-US" sz="2000" dirty="0">
                          <a:latin typeface="Times New Roman" panose="02020603050405020304" pitchFamily="18" charset="0"/>
                          <a:cs typeface="Times New Roman" panose="02020603050405020304" pitchFamily="18" charset="0"/>
                        </a:rPr>
                        <a:t>Morrison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Wilkerson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–0.79</a:t>
                      </a:r>
                      <a:r>
                        <a:rPr lang="en-US" altLang="zh-CN" sz="2000" dirty="0">
                          <a:latin typeface="Times New Roman" panose="02020603050405020304" pitchFamily="18" charset="0"/>
                          <a:cs typeface="Times New Roman" panose="02020603050405020304" pitchFamily="18" charset="0"/>
                        </a:rPr>
                        <a:t>σ</a:t>
                      </a:r>
                      <a:endParaRPr lang="en-US" sz="2000" dirty="0">
                        <a:latin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sz="2000" dirty="0">
                          <a:latin typeface="Times New Roman" panose="02020603050405020304" pitchFamily="18" charset="0"/>
                          <a:cs typeface="Times New Roman" panose="02020603050405020304" pitchFamily="18" charset="0"/>
                        </a:rPr>
                        <a:t>Reeder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2" name="TextBox 1"/>
          <p:cNvSpPr txBox="1"/>
          <p:nvPr/>
        </p:nvSpPr>
        <p:spPr>
          <a:xfrm>
            <a:off x="132735" y="2717800"/>
            <a:ext cx="995722" cy="369332"/>
          </a:xfrm>
          <a:prstGeom prst="rect">
            <a:avLst/>
          </a:prstGeom>
          <a:noFill/>
        </p:spPr>
        <p:txBody>
          <a:bodyPr wrap="none" rtlCol="0">
            <a:spAutoFit/>
          </a:bodyPr>
          <a:lstStyle/>
          <a:p>
            <a:r>
              <a:rPr lang="en-US" altLang="zh-CN" dirty="0"/>
              <a:t>obsolete</a:t>
            </a:r>
            <a:endParaRPr lang="zh-CN" altLang="en-US" dirty="0"/>
          </a:p>
        </p:txBody>
      </p:sp>
    </p:spTree>
    <p:extLst>
      <p:ext uri="{BB962C8B-B14F-4D97-AF65-F5344CB8AC3E}">
        <p14:creationId xmlns:p14="http://schemas.microsoft.com/office/powerpoint/2010/main" val="248306220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7658100" cy="3476625"/>
          </a:xfrm>
          <a:prstGeom prst="rect">
            <a:avLst/>
          </a:prstGeom>
        </p:spPr>
      </p:pic>
      <p:sp>
        <p:nvSpPr>
          <p:cNvPr id="3" name="Rounded Rectangle 2"/>
          <p:cNvSpPr/>
          <p:nvPr/>
        </p:nvSpPr>
        <p:spPr>
          <a:xfrm>
            <a:off x="5804034" y="86627"/>
            <a:ext cx="654518" cy="3426594"/>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stretch>
            <a:fillRect/>
          </a:stretch>
        </p:blipFill>
        <p:spPr>
          <a:xfrm>
            <a:off x="0" y="5240204"/>
            <a:ext cx="9144000" cy="1074295"/>
          </a:xfrm>
          <a:prstGeom prst="rect">
            <a:avLst/>
          </a:prstGeom>
        </p:spPr>
      </p:pic>
      <p:sp>
        <p:nvSpPr>
          <p:cNvPr id="6" name="TextBox 5"/>
          <p:cNvSpPr txBox="1"/>
          <p:nvPr/>
        </p:nvSpPr>
        <p:spPr>
          <a:xfrm>
            <a:off x="1934678" y="5409805"/>
            <a:ext cx="216726" cy="261610"/>
          </a:xfrm>
          <a:prstGeom prst="rect">
            <a:avLst/>
          </a:prstGeom>
          <a:solidFill>
            <a:srgbClr val="FFFFFF"/>
          </a:solidFill>
        </p:spPr>
        <p:txBody>
          <a:bodyPr wrap="none" rtlCol="0">
            <a:spAutoFit/>
          </a:bodyPr>
          <a:lstStyle/>
          <a:p>
            <a:r>
              <a:rPr lang="en-US" sz="1050" dirty="0"/>
              <a:t> </a:t>
            </a:r>
          </a:p>
        </p:txBody>
      </p:sp>
      <p:sp>
        <p:nvSpPr>
          <p:cNvPr id="5" name="TextBox 4"/>
          <p:cNvSpPr txBox="1"/>
          <p:nvPr/>
        </p:nvSpPr>
        <p:spPr>
          <a:xfrm>
            <a:off x="1864947" y="5352083"/>
            <a:ext cx="356188" cy="338554"/>
          </a:xfrm>
          <a:prstGeom prst="rect">
            <a:avLst/>
          </a:prstGeom>
          <a:noFill/>
        </p:spPr>
        <p:txBody>
          <a:bodyPr wrap="none" rtlCol="0">
            <a:spAutoFit/>
          </a:bodyPr>
          <a:lstStyle/>
          <a:p>
            <a:r>
              <a:rPr lang="en-US" sz="1600" dirty="0">
                <a:latin typeface="Times New Roman" panose="02020603050405020304" pitchFamily="18" charset="0"/>
                <a:cs typeface="Times New Roman" panose="02020603050405020304" pitchFamily="18" charset="0"/>
              </a:rPr>
              <a:t>or</a:t>
            </a:r>
          </a:p>
        </p:txBody>
      </p:sp>
    </p:spTree>
    <p:extLst>
      <p:ext uri="{BB962C8B-B14F-4D97-AF65-F5344CB8AC3E}">
        <p14:creationId xmlns:p14="http://schemas.microsoft.com/office/powerpoint/2010/main" val="399884032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51618"/>
            <a:ext cx="9144000" cy="400110"/>
          </a:xfrm>
          <a:prstGeom prst="rect">
            <a:avLst/>
          </a:prstGeom>
        </p:spPr>
        <p:txBody>
          <a:bodyPr wrap="square">
            <a:spAutoFit/>
          </a:bodyPr>
          <a:lstStyle/>
          <a:p>
            <a:pPr algn="just"/>
            <a:r>
              <a:rPr lang="en-US" sz="2000" dirty="0">
                <a:latin typeface="Times New Roman" panose="02020603050405020304" pitchFamily="18" charset="0"/>
                <a:cs typeface="Times New Roman" panose="02020603050405020304" pitchFamily="18" charset="0"/>
              </a:rPr>
              <a:t>The </a:t>
            </a:r>
            <a:r>
              <a:rPr lang="en-US" sz="2000" i="1" dirty="0">
                <a:latin typeface="Times New Roman" panose="02020603050405020304" pitchFamily="18" charset="0"/>
                <a:cs typeface="Times New Roman" panose="02020603050405020304" pitchFamily="18" charset="0"/>
              </a:rPr>
              <a:t>γ</a:t>
            </a:r>
            <a:r>
              <a:rPr lang="en-US" sz="2000" dirty="0">
                <a:latin typeface="Times New Roman" panose="02020603050405020304" pitchFamily="18" charset="0"/>
                <a:cs typeface="Times New Roman" panose="02020603050405020304" pitchFamily="18" charset="0"/>
              </a:rPr>
              <a:t>-ray partial width may be calculated using perturbation theory to be</a:t>
            </a:r>
          </a:p>
        </p:txBody>
      </p:sp>
      <mc:AlternateContent xmlns:mc="http://schemas.openxmlformats.org/markup-compatibility/2006" xmlns:a14="http://schemas.microsoft.com/office/drawing/2010/main">
        <mc:Choice Requires="a14">
          <p:sp>
            <p:nvSpPr>
              <p:cNvPr id="3" name="Rectangle 2"/>
              <p:cNvSpPr/>
              <p:nvPr/>
            </p:nvSpPr>
            <p:spPr>
              <a:xfrm>
                <a:off x="0" y="4576227"/>
                <a:ext cx="9144000" cy="2277675"/>
              </a:xfrm>
              <a:prstGeom prst="rect">
                <a:avLst/>
              </a:prstGeom>
            </p:spPr>
            <p:txBody>
              <a:bodyPr wrap="square">
                <a:spAutoFit/>
              </a:bodyPr>
              <a:lstStyle/>
              <a:p>
                <a:pPr algn="just"/>
                <a:r>
                  <a:rPr lang="en-US"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γ </a:t>
                </a:r>
                <a:r>
                  <a:rPr lang="en-US" altLang="zh-CN" sz="2000" dirty="0">
                    <a:latin typeface="Times New Roman" panose="02020603050405020304" pitchFamily="18" charset="0"/>
                    <a:cs typeface="Times New Roman" panose="02020603050405020304" pitchFamily="18" charset="0"/>
                  </a:rPr>
                  <a:t> is calculated from the electromagnetic </a:t>
                </a:r>
                <a:r>
                  <a:rPr lang="en-US" altLang="zh-CN" sz="2000" dirty="0">
                    <a:solidFill>
                      <a:srgbClr val="FF0000"/>
                    </a:solidFill>
                    <a:latin typeface="Times New Roman" panose="02020603050405020304" pitchFamily="18" charset="0"/>
                    <a:cs typeface="Times New Roman" panose="02020603050405020304" pitchFamily="18" charset="0"/>
                  </a:rPr>
                  <a:t>reduced transition probabilities </a:t>
                </a:r>
                <a14:m>
                  <m:oMath xmlns:m="http://schemas.openxmlformats.org/officeDocument/2006/math">
                    <m:r>
                      <a:rPr lang="en-US" sz="2000" i="1">
                        <a:solidFill>
                          <a:srgbClr val="FF0000"/>
                        </a:solidFill>
                        <a:latin typeface="Cambria Math" panose="02040503050406030204" pitchFamily="18" charset="0"/>
                      </a:rPr>
                      <m:t>𝐵</m:t>
                    </m:r>
                    <m:d>
                      <m:dPr>
                        <m:ctrlPr>
                          <a:rPr lang="en-US" sz="2000" i="1">
                            <a:solidFill>
                              <a:srgbClr val="FF0000"/>
                            </a:solidFill>
                            <a:latin typeface="Cambria Math" panose="02040503050406030204" pitchFamily="18" charset="0"/>
                          </a:rPr>
                        </m:ctrlPr>
                      </m:dPr>
                      <m:e>
                        <m:acc>
                          <m:accPr>
                            <m:chr m:val="̅"/>
                            <m:ctrlPr>
                              <a:rPr lang="en-US" sz="2000" i="1">
                                <a:solidFill>
                                  <a:srgbClr val="FF0000"/>
                                </a:solidFill>
                                <a:latin typeface="Cambria Math" panose="02040503050406030204" pitchFamily="18" charset="0"/>
                              </a:rPr>
                            </m:ctrlPr>
                          </m:accPr>
                          <m:e>
                            <m:r>
                              <a:rPr lang="en-US" sz="2000" i="1">
                                <a:solidFill>
                                  <a:srgbClr val="FF0000"/>
                                </a:solidFill>
                                <a:latin typeface="Cambria Math" panose="02040503050406030204" pitchFamily="18" charset="0"/>
                              </a:rPr>
                              <m:t>𝜔</m:t>
                            </m:r>
                          </m:e>
                        </m:acc>
                        <m:r>
                          <a:rPr lang="en-US" sz="2000" i="1">
                            <a:solidFill>
                              <a:srgbClr val="FF0000"/>
                            </a:solidFill>
                            <a:latin typeface="Cambria Math" panose="02040503050406030204" pitchFamily="18" charset="0"/>
                          </a:rPr>
                          <m:t>𝐿</m:t>
                        </m:r>
                      </m:e>
                    </m:d>
                  </m:oMath>
                </a14:m>
                <a:r>
                  <a:rPr lang="en-US" altLang="zh-CN" sz="2000" dirty="0">
                    <a:latin typeface="Times New Roman" panose="02020603050405020304" pitchFamily="18" charset="0"/>
                    <a:cs typeface="Times New Roman" panose="02020603050405020304" pitchFamily="18" charset="0"/>
                  </a:rPr>
                  <a:t> which carry the nuclear structure information of the resonance states and the final bound states. </a:t>
                </a:r>
              </a:p>
              <a:p>
                <a:pPr algn="just"/>
                <a:r>
                  <a:rPr lang="en-US" altLang="zh-CN" sz="2000" dirty="0">
                    <a:latin typeface="Times New Roman" panose="02020603050405020304" pitchFamily="18" charset="0"/>
                    <a:cs typeface="Times New Roman" panose="02020603050405020304" pitchFamily="18" charset="0"/>
                  </a:rPr>
                  <a:t>The reduced transition rates </a:t>
                </a:r>
                <a:r>
                  <a:rPr lang="en-US" altLang="zh-CN" sz="2000" i="1" dirty="0">
                    <a:latin typeface="Times New Roman" panose="02020603050405020304" pitchFamily="18" charset="0"/>
                    <a:cs typeface="Times New Roman" panose="02020603050405020304" pitchFamily="18" charset="0"/>
                  </a:rPr>
                  <a:t>B</a:t>
                </a:r>
                <a:r>
                  <a:rPr lang="en-US" altLang="zh-CN" sz="2000" dirty="0">
                    <a:latin typeface="Times New Roman" panose="02020603050405020304" pitchFamily="18" charset="0"/>
                    <a:cs typeface="Times New Roman" panose="02020603050405020304" pitchFamily="18" charset="0"/>
                  </a:rPr>
                  <a:t>(</a:t>
                </a:r>
                <a:r>
                  <a:rPr lang="en-US" altLang="zh-CN" sz="2000" i="1" dirty="0">
                    <a:latin typeface="Times New Roman" panose="02020603050405020304" pitchFamily="18" charset="0"/>
                    <a:cs typeface="Times New Roman" panose="02020603050405020304" pitchFamily="18" charset="0"/>
                  </a:rPr>
                  <a:t>E</a:t>
                </a:r>
                <a:r>
                  <a:rPr lang="en-US" altLang="zh-CN" sz="2000" dirty="0">
                    <a:latin typeface="Times New Roman" panose="02020603050405020304" pitchFamily="18" charset="0"/>
                    <a:cs typeface="Times New Roman" panose="02020603050405020304" pitchFamily="18" charset="0"/>
                  </a:rPr>
                  <a:t>2) and </a:t>
                </a:r>
                <a:r>
                  <a:rPr lang="en-US" altLang="zh-CN" sz="2000" i="1" dirty="0">
                    <a:latin typeface="Times New Roman" panose="02020603050405020304" pitchFamily="18" charset="0"/>
                    <a:cs typeface="Times New Roman" panose="02020603050405020304" pitchFamily="18" charset="0"/>
                  </a:rPr>
                  <a:t>B</a:t>
                </a:r>
                <a:r>
                  <a:rPr lang="en-US" altLang="zh-CN" sz="2000" dirty="0">
                    <a:latin typeface="Times New Roman" panose="02020603050405020304" pitchFamily="18" charset="0"/>
                    <a:cs typeface="Times New Roman" panose="02020603050405020304" pitchFamily="18" charset="0"/>
                  </a:rPr>
                  <a:t>(</a:t>
                </a:r>
                <a:r>
                  <a:rPr lang="en-US" altLang="zh-CN" sz="2000" i="1" dirty="0">
                    <a:latin typeface="Times New Roman" panose="02020603050405020304" pitchFamily="18" charset="0"/>
                    <a:cs typeface="Times New Roman" panose="02020603050405020304" pitchFamily="18" charset="0"/>
                  </a:rPr>
                  <a:t>M</a:t>
                </a:r>
                <a:r>
                  <a:rPr lang="en-US" altLang="zh-CN" sz="2000" dirty="0">
                    <a:latin typeface="Times New Roman" panose="02020603050405020304" pitchFamily="18" charset="0"/>
                    <a:cs typeface="Times New Roman" panose="02020603050405020304" pitchFamily="18" charset="0"/>
                  </a:rPr>
                  <a:t>1) are computed within the framework of the shell model. </a:t>
                </a:r>
              </a:p>
              <a:p>
                <a:pPr algn="just"/>
                <a:endParaRPr lang="en-US" altLang="zh-CN" sz="2000"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We extract new </a:t>
                </a:r>
                <a:r>
                  <a:rPr lang="en-US"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 values by scaling theoretical </a:t>
                </a:r>
                <a:r>
                  <a:rPr lang="en-US"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 of corresponding </a:t>
                </a:r>
                <a:r>
                  <a:rPr lang="en-US" altLang="zh-CN" sz="2000" i="1" dirty="0">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-ray transitions for the </a:t>
                </a:r>
                <a14:m>
                  <m:oMath xmlns:m="http://schemas.openxmlformats.org/officeDocument/2006/math">
                    <m:sSubSup>
                      <m:sSubSupPr>
                        <m:ctrlPr>
                          <a:rPr lang="en-US" sz="2000" i="1">
                            <a:solidFill>
                              <a:srgbClr val="0000FF"/>
                            </a:solidFill>
                            <a:latin typeface="Cambria Math" panose="02040503050406030204" pitchFamily="18" charset="0"/>
                          </a:rPr>
                        </m:ctrlPr>
                      </m:sSubSup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rPr>
                          <m:t>𝛾</m:t>
                        </m:r>
                      </m:sub>
                      <m:sup>
                        <m:r>
                          <a:rPr lang="en-US" sz="2000" b="0" i="0" smtClean="0">
                            <a:solidFill>
                              <a:srgbClr val="0000FF"/>
                            </a:solidFill>
                            <a:latin typeface="Cambria Math" panose="02040503050406030204" pitchFamily="18" charset="0"/>
                          </a:rPr>
                          <m:t>2</m:t>
                        </m:r>
                        <m:r>
                          <a:rPr lang="en-US" sz="2000" b="0" i="1" smtClean="0">
                            <a:solidFill>
                              <a:srgbClr val="0000FF"/>
                            </a:solidFill>
                            <a:latin typeface="Cambria Math" panose="02040503050406030204" pitchFamily="18" charset="0"/>
                          </a:rPr>
                          <m:t>𝐿</m:t>
                        </m:r>
                        <m:r>
                          <a:rPr lang="en-US" sz="2000" b="0" i="0" smtClean="0">
                            <a:solidFill>
                              <a:srgbClr val="0000FF"/>
                            </a:solidFill>
                            <a:latin typeface="Cambria Math" panose="02040503050406030204" pitchFamily="18" charset="0"/>
                          </a:rPr>
                          <m:t>+1</m:t>
                        </m:r>
                      </m:sup>
                    </m:sSubSup>
                  </m:oMath>
                </a14:m>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energy dependence.</a:t>
                </a:r>
                <a:endParaRPr lang="zh-CN" altLang="en-US" sz="2000" dirty="0">
                  <a:latin typeface="Times New Roman" panose="02020603050405020304" pitchFamily="18"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0" y="4576227"/>
                <a:ext cx="9144000" cy="2277675"/>
              </a:xfrm>
              <a:prstGeom prst="rect">
                <a:avLst/>
              </a:prstGeom>
              <a:blipFill rotWithShape="0">
                <a:blip r:embed="rId2"/>
                <a:stretch>
                  <a:fillRect l="-667" t="-1609" r="-1333" b="-294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0" y="1195363"/>
                <a:ext cx="6336406" cy="844847"/>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𝛤</m:t>
                          </m:r>
                        </m:e>
                        <m:sub>
                          <m:r>
                            <a:rPr lang="en-US" sz="2000" i="1">
                              <a:latin typeface="Cambria Math" panose="02040503050406030204" pitchFamily="18" charset="0"/>
                            </a:rPr>
                            <m:t>𝛾</m:t>
                          </m:r>
                        </m:sub>
                      </m:sSub>
                      <m:r>
                        <a:rPr lang="en-US" sz="2000" i="0">
                          <a:latin typeface="Cambria Math" panose="02040503050406030204" pitchFamily="18" charset="0"/>
                        </a:rPr>
                        <m:t>=ℏ</m:t>
                      </m:r>
                      <m:r>
                        <a:rPr lang="en-US" sz="2000" i="1">
                          <a:latin typeface="Cambria Math" panose="02040503050406030204" pitchFamily="18" charset="0"/>
                        </a:rPr>
                        <m:t>𝜆</m:t>
                      </m:r>
                      <m:d>
                        <m:dPr>
                          <m:ctrlPr>
                            <a:rPr lang="en-US" sz="2000" i="1">
                              <a:latin typeface="Cambria Math" panose="02040503050406030204" pitchFamily="18" charset="0"/>
                            </a:rPr>
                          </m:ctrlPr>
                        </m:dPr>
                        <m:e>
                          <m:acc>
                            <m:accPr>
                              <m:chr m:val="̅"/>
                              <m:ctrlPr>
                                <a:rPr lang="en-US" sz="2000" i="1">
                                  <a:latin typeface="Cambria Math" panose="02040503050406030204" pitchFamily="18" charset="0"/>
                                </a:rPr>
                              </m:ctrlPr>
                            </m:accPr>
                            <m:e>
                              <m:r>
                                <a:rPr lang="en-US" sz="2000" i="1">
                                  <a:latin typeface="Cambria Math" panose="02040503050406030204" pitchFamily="18" charset="0"/>
                                </a:rPr>
                                <m:t>𝜔</m:t>
                              </m:r>
                            </m:e>
                          </m:acc>
                          <m:r>
                            <a:rPr lang="en-US" sz="2000" i="1">
                              <a:latin typeface="Cambria Math" panose="02040503050406030204" pitchFamily="18" charset="0"/>
                            </a:rPr>
                            <m:t>𝐿</m:t>
                          </m:r>
                        </m:e>
                      </m:d>
                      <m:r>
                        <a:rPr lang="en-US" sz="2000" i="0">
                          <a:latin typeface="Cambria Math" panose="02040503050406030204" pitchFamily="18" charset="0"/>
                        </a:rPr>
                        <m:t>=</m:t>
                      </m:r>
                      <m:f>
                        <m:fPr>
                          <m:ctrlPr>
                            <a:rPr lang="en-US" sz="2000" i="1">
                              <a:latin typeface="Cambria Math" panose="02040503050406030204" pitchFamily="18" charset="0"/>
                            </a:rPr>
                          </m:ctrlPr>
                        </m:fPr>
                        <m:num>
                          <m:r>
                            <a:rPr lang="en-US" sz="2000" i="0">
                              <a:latin typeface="Cambria Math" panose="02040503050406030204" pitchFamily="18" charset="0"/>
                            </a:rPr>
                            <m:t>8</m:t>
                          </m:r>
                          <m:r>
                            <a:rPr lang="en-US" sz="2000" i="1">
                              <a:latin typeface="Cambria Math" panose="02040503050406030204" pitchFamily="18" charset="0"/>
                            </a:rPr>
                            <m:t>𝜋</m:t>
                          </m:r>
                        </m:num>
                        <m:den>
                          <m:r>
                            <a:rPr lang="en-US" sz="2000" i="1">
                              <a:latin typeface="Cambria Math" panose="02040503050406030204" pitchFamily="18" charset="0"/>
                            </a:rPr>
                            <m:t>𝐿</m:t>
                          </m:r>
                          <m:sSup>
                            <m:sSupPr>
                              <m:ctrlPr>
                                <a:rPr lang="en-US" sz="2000" i="1">
                                  <a:latin typeface="Cambria Math" panose="02040503050406030204" pitchFamily="18" charset="0"/>
                                </a:rPr>
                              </m:ctrlPr>
                            </m:sSupPr>
                            <m:e>
                              <m:d>
                                <m:dPr>
                                  <m:begChr m:val="["/>
                                  <m:endChr m:val="]"/>
                                  <m:ctrlPr>
                                    <a:rPr lang="en-US" sz="2000" i="1">
                                      <a:latin typeface="Cambria Math" panose="02040503050406030204" pitchFamily="18" charset="0"/>
                                    </a:rPr>
                                  </m:ctrlPr>
                                </m:dPr>
                                <m:e>
                                  <m:d>
                                    <m:dPr>
                                      <m:ctrlPr>
                                        <a:rPr lang="en-US" sz="2000" i="1">
                                          <a:latin typeface="Cambria Math" panose="02040503050406030204" pitchFamily="18" charset="0"/>
                                        </a:rPr>
                                      </m:ctrlPr>
                                    </m:dPr>
                                    <m:e>
                                      <m:r>
                                        <a:rPr lang="en-US" sz="2000" i="0">
                                          <a:latin typeface="Cambria Math" panose="02040503050406030204" pitchFamily="18" charset="0"/>
                                        </a:rPr>
                                        <m:t>2</m:t>
                                      </m:r>
                                      <m:r>
                                        <a:rPr lang="en-US" sz="2000" i="1">
                                          <a:latin typeface="Cambria Math" panose="02040503050406030204" pitchFamily="18" charset="0"/>
                                        </a:rPr>
                                        <m:t>𝐿</m:t>
                                      </m:r>
                                      <m:r>
                                        <a:rPr lang="en-US" sz="2000" i="0">
                                          <a:latin typeface="Cambria Math" panose="02040503050406030204" pitchFamily="18" charset="0"/>
                                        </a:rPr>
                                        <m:t>+1</m:t>
                                      </m:r>
                                    </m:e>
                                  </m:d>
                                  <m:r>
                                    <a:rPr lang="en-US" sz="2000" i="0">
                                      <a:latin typeface="Cambria Math" panose="02040503050406030204" pitchFamily="18" charset="0"/>
                                    </a:rPr>
                                    <m:t>‼</m:t>
                                  </m:r>
                                </m:e>
                              </m:d>
                            </m:e>
                            <m:sup>
                              <m:r>
                                <a:rPr lang="en-US" sz="2000" i="0">
                                  <a:latin typeface="Cambria Math" panose="02040503050406030204" pitchFamily="18" charset="0"/>
                                </a:rPr>
                                <m:t>2</m:t>
                              </m:r>
                            </m:sup>
                          </m:sSup>
                        </m:den>
                      </m:f>
                      <m:sSup>
                        <m:sSupPr>
                          <m:ctrlPr>
                            <a:rPr lang="en-US" sz="2000" i="1">
                              <a:latin typeface="Cambria Math" panose="02040503050406030204" pitchFamily="18" charset="0"/>
                            </a:rPr>
                          </m:ctrlPr>
                        </m:sSupPr>
                        <m:e>
                          <m:d>
                            <m:dPr>
                              <m:ctrlPr>
                                <a:rPr lang="en-US" sz="2000" i="1">
                                  <a:latin typeface="Cambria Math" panose="02040503050406030204" pitchFamily="18" charset="0"/>
                                </a:rPr>
                              </m:ctrlPr>
                            </m:dPr>
                            <m:e>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𝐸</m:t>
                                      </m:r>
                                    </m:e>
                                    <m:sub>
                                      <m:r>
                                        <a:rPr lang="en-US" sz="2000" i="1">
                                          <a:latin typeface="Cambria Math" panose="02040503050406030204" pitchFamily="18" charset="0"/>
                                        </a:rPr>
                                        <m:t>𝛾</m:t>
                                      </m:r>
                                    </m:sub>
                                  </m:sSub>
                                </m:num>
                                <m:den>
                                  <m:r>
                                    <a:rPr lang="en-US" sz="2000" i="0">
                                      <a:latin typeface="Cambria Math" panose="02040503050406030204" pitchFamily="18" charset="0"/>
                                    </a:rPr>
                                    <m:t>ℏ</m:t>
                                  </m:r>
                                  <m:r>
                                    <a:rPr lang="en-US" sz="2000" i="1">
                                      <a:latin typeface="Cambria Math" panose="02040503050406030204" pitchFamily="18" charset="0"/>
                                    </a:rPr>
                                    <m:t>𝑐</m:t>
                                  </m:r>
                                </m:den>
                              </m:f>
                            </m:e>
                          </m:d>
                        </m:e>
                        <m:sup>
                          <m:r>
                            <a:rPr lang="en-US" sz="2000" i="0">
                              <a:latin typeface="Cambria Math" panose="02040503050406030204" pitchFamily="18" charset="0"/>
                            </a:rPr>
                            <m:t>2</m:t>
                          </m:r>
                          <m:r>
                            <a:rPr lang="en-US" sz="2000" i="1">
                              <a:latin typeface="Cambria Math" panose="02040503050406030204" pitchFamily="18" charset="0"/>
                            </a:rPr>
                            <m:t>𝐿</m:t>
                          </m:r>
                          <m:r>
                            <a:rPr lang="en-US" sz="2000" i="0">
                              <a:latin typeface="Cambria Math" panose="02040503050406030204" pitchFamily="18" charset="0"/>
                            </a:rPr>
                            <m:t>+1</m:t>
                          </m:r>
                        </m:sup>
                      </m:sSup>
                      <m:r>
                        <a:rPr lang="en-US" sz="2000" i="1">
                          <a:latin typeface="Cambria Math" panose="02040503050406030204" pitchFamily="18" charset="0"/>
                        </a:rPr>
                        <m:t>𝐵</m:t>
                      </m:r>
                      <m:d>
                        <m:dPr>
                          <m:ctrlPr>
                            <a:rPr lang="en-US" sz="2000" i="1">
                              <a:latin typeface="Cambria Math" panose="02040503050406030204" pitchFamily="18" charset="0"/>
                            </a:rPr>
                          </m:ctrlPr>
                        </m:dPr>
                        <m:e>
                          <m:acc>
                            <m:accPr>
                              <m:chr m:val="̅"/>
                              <m:ctrlPr>
                                <a:rPr lang="en-US" sz="2000" i="1">
                                  <a:latin typeface="Cambria Math" panose="02040503050406030204" pitchFamily="18" charset="0"/>
                                </a:rPr>
                              </m:ctrlPr>
                            </m:accPr>
                            <m:e>
                              <m:r>
                                <a:rPr lang="en-US" sz="2000" i="1">
                                  <a:latin typeface="Cambria Math" panose="02040503050406030204" pitchFamily="18" charset="0"/>
                                </a:rPr>
                                <m:t>𝜔</m:t>
                              </m:r>
                            </m:e>
                          </m:acc>
                          <m:r>
                            <a:rPr lang="en-US" sz="2000" i="1">
                              <a:latin typeface="Cambria Math" panose="02040503050406030204" pitchFamily="18" charset="0"/>
                            </a:rPr>
                            <m:t>𝐿</m:t>
                          </m:r>
                        </m:e>
                      </m:d>
                    </m:oMath>
                  </m:oMathPara>
                </a14:m>
                <a:endParaRPr lang="en-US" sz="2000" dirty="0"/>
              </a:p>
            </p:txBody>
          </p:sp>
        </mc:Choice>
        <mc:Fallback xmlns="">
          <p:sp>
            <p:nvSpPr>
              <p:cNvPr id="8" name="Rectangle 7"/>
              <p:cNvSpPr>
                <a:spLocks noRot="1" noChangeAspect="1" noMove="1" noResize="1" noEditPoints="1" noAdjustHandles="1" noChangeArrowheads="1" noChangeShapeType="1" noTextEdit="1"/>
              </p:cNvSpPr>
              <p:nvPr/>
            </p:nvSpPr>
            <p:spPr>
              <a:xfrm>
                <a:off x="0" y="1195363"/>
                <a:ext cx="6336406" cy="844847"/>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0" y="2142520"/>
                <a:ext cx="5338294" cy="446725"/>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d>
                        <m:dPr>
                          <m:begChr m:val=""/>
                          <m:endChr m:val="]"/>
                          <m:ctrlPr>
                            <a:rPr lang="en-US" sz="2000" i="1" smtClean="0">
                              <a:latin typeface="Cambria Math" panose="02040503050406030204" pitchFamily="18" charset="0"/>
                            </a:rPr>
                          </m:ctrlPr>
                        </m:dPr>
                        <m:e>
                          <m:sSub>
                            <m:sSubPr>
                              <m:ctrlPr>
                                <a:rPr lang="en-US" sz="2000" i="1">
                                  <a:latin typeface="Cambria Math" panose="02040503050406030204" pitchFamily="18" charset="0"/>
                                </a:rPr>
                              </m:ctrlPr>
                            </m:sSubPr>
                            <m:e>
                              <m:r>
                                <m:rPr>
                                  <m:sty m:val="p"/>
                                </m:rPr>
                                <a:rPr lang="en-US" sz="2000">
                                  <a:latin typeface="Cambria Math" panose="02040503050406030204" pitchFamily="18" charset="0"/>
                                </a:rPr>
                                <m:t>Γ</m:t>
                              </m:r>
                            </m:e>
                            <m:sub>
                              <m:r>
                                <a:rPr lang="en-US" sz="2000" i="1">
                                  <a:latin typeface="Cambria Math" panose="02040503050406030204" pitchFamily="18" charset="0"/>
                                </a:rPr>
                                <m:t>𝐸</m:t>
                              </m:r>
                              <m:r>
                                <a:rPr lang="en-US" sz="2000" i="0">
                                  <a:latin typeface="Cambria Math" panose="02040503050406030204" pitchFamily="18" charset="0"/>
                                </a:rPr>
                                <m:t>2</m:t>
                              </m:r>
                            </m:sub>
                          </m:sSub>
                          <m:r>
                            <a:rPr lang="en-US" sz="2000" i="0">
                              <a:latin typeface="Cambria Math" panose="02040503050406030204" pitchFamily="18" charset="0"/>
                            </a:rPr>
                            <m:t>[</m:t>
                          </m:r>
                          <m:r>
                            <m:rPr>
                              <m:sty m:val="p"/>
                            </m:rPr>
                            <a:rPr lang="en-US" sz="2000" i="0">
                              <a:latin typeface="Cambria Math" panose="02040503050406030204" pitchFamily="18" charset="0"/>
                            </a:rPr>
                            <m:t>eV</m:t>
                          </m:r>
                          <m:r>
                            <a:rPr lang="en-US" sz="2000" i="0">
                              <a:latin typeface="Cambria Math" panose="02040503050406030204" pitchFamily="18" charset="0"/>
                            </a:rPr>
                            <m:t>]=8.13×</m:t>
                          </m:r>
                          <m:sSup>
                            <m:sSupPr>
                              <m:ctrlPr>
                                <a:rPr lang="en-US" sz="2000" i="1">
                                  <a:latin typeface="Cambria Math" panose="02040503050406030204" pitchFamily="18" charset="0"/>
                                </a:rPr>
                              </m:ctrlPr>
                            </m:sSupPr>
                            <m:e>
                              <m:r>
                                <a:rPr lang="en-US" sz="2000" i="0">
                                  <a:latin typeface="Cambria Math" panose="02040503050406030204" pitchFamily="18" charset="0"/>
                                </a:rPr>
                                <m:t>10</m:t>
                              </m:r>
                            </m:e>
                            <m:sup>
                              <m:r>
                                <a:rPr lang="en-US" sz="2000" i="0">
                                  <a:latin typeface="Cambria Math" panose="02040503050406030204" pitchFamily="18" charset="0"/>
                                </a:rPr>
                                <m:t>−7</m:t>
                              </m:r>
                            </m:sup>
                          </m:sSup>
                          <m:sSubSup>
                            <m:sSubSupPr>
                              <m:ctrlPr>
                                <a:rPr lang="en-US" sz="2000" i="1" smtClean="0">
                                  <a:solidFill>
                                    <a:srgbClr val="0000FF"/>
                                  </a:solidFill>
                                  <a:latin typeface="Cambria Math" panose="02040503050406030204" pitchFamily="18" charset="0"/>
                                </a:rPr>
                              </m:ctrlPr>
                            </m:sSubSup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rPr>
                                <m:t>𝛾</m:t>
                              </m:r>
                            </m:sub>
                            <m:sup>
                              <m:r>
                                <a:rPr lang="en-US" sz="2000" i="0">
                                  <a:solidFill>
                                    <a:srgbClr val="0000FF"/>
                                  </a:solidFill>
                                  <a:latin typeface="Cambria Math" panose="02040503050406030204" pitchFamily="18" charset="0"/>
                                </a:rPr>
                                <m:t>5</m:t>
                              </m:r>
                            </m:sup>
                          </m:sSubSup>
                          <m:r>
                            <a:rPr lang="en-US" sz="2000" i="0">
                              <a:latin typeface="Cambria Math" panose="02040503050406030204" pitchFamily="18" charset="0"/>
                            </a:rPr>
                            <m:t>[</m:t>
                          </m:r>
                          <m:r>
                            <m:rPr>
                              <m:sty m:val="p"/>
                            </m:rPr>
                            <a:rPr lang="en-US" sz="2000" i="0">
                              <a:latin typeface="Cambria Math" panose="02040503050406030204" pitchFamily="18" charset="0"/>
                            </a:rPr>
                            <m:t>MeV</m:t>
                          </m:r>
                          <m:r>
                            <a:rPr lang="en-US" sz="2000" i="0">
                              <a:latin typeface="Cambria Math" panose="02040503050406030204" pitchFamily="18" charset="0"/>
                            </a:rPr>
                            <m:t>]</m:t>
                          </m:r>
                          <m:r>
                            <a:rPr lang="en-US" sz="2000" i="1" smtClean="0">
                              <a:solidFill>
                                <a:srgbClr val="FF0000"/>
                              </a:solidFill>
                              <a:latin typeface="Cambria Math" panose="02040503050406030204" pitchFamily="18" charset="0"/>
                            </a:rPr>
                            <m:t>𝐵</m:t>
                          </m:r>
                          <m:d>
                            <m:dPr>
                              <m:ctrlPr>
                                <a:rPr lang="en-US" sz="2000" i="1">
                                  <a:solidFill>
                                    <a:srgbClr val="FF0000"/>
                                  </a:solidFill>
                                  <a:latin typeface="Cambria Math" panose="02040503050406030204" pitchFamily="18" charset="0"/>
                                </a:rPr>
                              </m:ctrlPr>
                            </m:dPr>
                            <m:e>
                              <m:r>
                                <a:rPr lang="en-US" sz="2000" i="1">
                                  <a:solidFill>
                                    <a:srgbClr val="FF0000"/>
                                  </a:solidFill>
                                  <a:latin typeface="Cambria Math" panose="02040503050406030204" pitchFamily="18" charset="0"/>
                                </a:rPr>
                                <m:t>𝐸</m:t>
                              </m:r>
                              <m:r>
                                <a:rPr lang="en-US" sz="2000" i="0">
                                  <a:solidFill>
                                    <a:srgbClr val="FF0000"/>
                                  </a:solidFill>
                                  <a:latin typeface="Cambria Math" panose="02040503050406030204" pitchFamily="18" charset="0"/>
                                </a:rPr>
                                <m:t>2</m:t>
                              </m:r>
                            </m:e>
                          </m:d>
                          <m:r>
                            <a:rPr lang="en-US" sz="2000" i="0">
                              <a:latin typeface="Cambria Math" panose="02040503050406030204" pitchFamily="18" charset="0"/>
                            </a:rPr>
                            <m:t>[</m:t>
                          </m:r>
                          <m:sSup>
                            <m:sSupPr>
                              <m:ctrlPr>
                                <a:rPr lang="en-US" sz="2000" i="1">
                                  <a:latin typeface="Cambria Math" panose="02040503050406030204" pitchFamily="18" charset="0"/>
                                </a:rPr>
                              </m:ctrlPr>
                            </m:sSupPr>
                            <m:e>
                              <m:r>
                                <a:rPr lang="en-US" sz="2000" i="1">
                                  <a:latin typeface="Cambria Math" panose="02040503050406030204" pitchFamily="18" charset="0"/>
                                </a:rPr>
                                <m:t>𝑒</m:t>
                              </m:r>
                            </m:e>
                            <m:sup>
                              <m:r>
                                <a:rPr lang="en-US" sz="2000" i="0">
                                  <a:latin typeface="Cambria Math" panose="02040503050406030204" pitchFamily="18" charset="0"/>
                                </a:rPr>
                                <m:t>2</m:t>
                              </m:r>
                            </m:sup>
                          </m:sSup>
                          <m:sSup>
                            <m:sSupPr>
                              <m:ctrlPr>
                                <a:rPr lang="en-US" sz="2000" i="1">
                                  <a:latin typeface="Cambria Math" panose="02040503050406030204" pitchFamily="18" charset="0"/>
                                </a:rPr>
                              </m:ctrlPr>
                            </m:sSupPr>
                            <m:e>
                              <m:r>
                                <m:rPr>
                                  <m:sty m:val="p"/>
                                </m:rPr>
                                <a:rPr lang="en-US" sz="2000" i="0">
                                  <a:latin typeface="Cambria Math" panose="02040503050406030204" pitchFamily="18" charset="0"/>
                                </a:rPr>
                                <m:t>fm</m:t>
                              </m:r>
                            </m:e>
                            <m:sup>
                              <m:r>
                                <a:rPr lang="en-US" sz="2000" i="0">
                                  <a:latin typeface="Cambria Math" panose="02040503050406030204" pitchFamily="18" charset="0"/>
                                </a:rPr>
                                <m:t>4</m:t>
                              </m:r>
                            </m:sup>
                          </m:sSup>
                        </m:e>
                      </m:d>
                    </m:oMath>
                  </m:oMathPara>
                </a14:m>
                <a:endParaRPr lang="en-US" sz="2000" dirty="0"/>
              </a:p>
            </p:txBody>
          </p:sp>
        </mc:Choice>
        <mc:Fallback xmlns="">
          <p:sp>
            <p:nvSpPr>
              <p:cNvPr id="9" name="Rectangle 8"/>
              <p:cNvSpPr>
                <a:spLocks noRot="1" noChangeAspect="1" noMove="1" noResize="1" noEditPoints="1" noAdjustHandles="1" noChangeArrowheads="1" noChangeShapeType="1" noTextEdit="1"/>
              </p:cNvSpPr>
              <p:nvPr/>
            </p:nvSpPr>
            <p:spPr>
              <a:xfrm>
                <a:off x="0" y="2142520"/>
                <a:ext cx="5338294" cy="446725"/>
              </a:xfrm>
              <a:prstGeom prst="rect">
                <a:avLst/>
              </a:prstGeom>
              <a:blipFill rotWithShape="0">
                <a:blip r:embed="rId4"/>
                <a:stretch>
                  <a:fillRect t="-152703" r="-8219" b="-2216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0" y="2770744"/>
                <a:ext cx="4936095" cy="446725"/>
              </a:xfrm>
              <a:prstGeom prst="rect">
                <a:avLst/>
              </a:prstGeom>
            </p:spPr>
            <p:txBody>
              <a:bodyPr wrap="none">
                <a:spAutoFit/>
              </a:bodyPr>
              <a:lstStyle/>
              <a:p>
                <a:pPr/>
                <a14:m>
                  <m:oMathPara xmlns:m="http://schemas.openxmlformats.org/officeDocument/2006/math">
                    <m:oMathParaPr>
                      <m:jc m:val="left"/>
                    </m:oMathParaPr>
                    <m:oMath xmlns:m="http://schemas.openxmlformats.org/officeDocument/2006/math">
                      <m:d>
                        <m:dPr>
                          <m:begChr m:val=""/>
                          <m:endChr m:val="]"/>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m:rPr>
                                  <m:sty m:val="p"/>
                                </m:rPr>
                                <a:rPr lang="en-US" sz="2000">
                                  <a:latin typeface="Cambria Math" panose="02040503050406030204" pitchFamily="18" charset="0"/>
                                </a:rPr>
                                <m:t>Γ</m:t>
                              </m:r>
                            </m:e>
                            <m:sub>
                              <m:r>
                                <a:rPr lang="en-US" sz="2000" i="1">
                                  <a:latin typeface="Cambria Math" panose="02040503050406030204" pitchFamily="18" charset="0"/>
                                </a:rPr>
                                <m:t>𝑀</m:t>
                              </m:r>
                              <m:r>
                                <a:rPr lang="en-US" sz="2000" i="0">
                                  <a:latin typeface="Cambria Math" panose="02040503050406030204" pitchFamily="18" charset="0"/>
                                </a:rPr>
                                <m:t>1</m:t>
                              </m:r>
                            </m:sub>
                          </m:sSub>
                          <m:r>
                            <a:rPr lang="en-US" sz="2000" i="0">
                              <a:latin typeface="Cambria Math" panose="02040503050406030204" pitchFamily="18" charset="0"/>
                            </a:rPr>
                            <m:t>[</m:t>
                          </m:r>
                          <m:r>
                            <m:rPr>
                              <m:sty m:val="p"/>
                            </m:rPr>
                            <a:rPr lang="en-US" sz="2000" i="0">
                              <a:latin typeface="Cambria Math" panose="02040503050406030204" pitchFamily="18" charset="0"/>
                            </a:rPr>
                            <m:t>eV</m:t>
                          </m:r>
                          <m:r>
                            <a:rPr lang="en-US" sz="2000" i="0">
                              <a:latin typeface="Cambria Math" panose="02040503050406030204" pitchFamily="18" charset="0"/>
                            </a:rPr>
                            <m:t>]=1.16×</m:t>
                          </m:r>
                          <m:sSup>
                            <m:sSupPr>
                              <m:ctrlPr>
                                <a:rPr lang="en-US" sz="2000" i="1">
                                  <a:latin typeface="Cambria Math" panose="02040503050406030204" pitchFamily="18" charset="0"/>
                                </a:rPr>
                              </m:ctrlPr>
                            </m:sSupPr>
                            <m:e>
                              <m:r>
                                <a:rPr lang="en-US" sz="2000" i="0">
                                  <a:latin typeface="Cambria Math" panose="02040503050406030204" pitchFamily="18" charset="0"/>
                                </a:rPr>
                                <m:t>10</m:t>
                              </m:r>
                            </m:e>
                            <m:sup>
                              <m:r>
                                <a:rPr lang="en-US" sz="2000" i="0">
                                  <a:latin typeface="Cambria Math" panose="02040503050406030204" pitchFamily="18" charset="0"/>
                                </a:rPr>
                                <m:t>−2</m:t>
                              </m:r>
                            </m:sup>
                          </m:sSup>
                          <m:sSubSup>
                            <m:sSubSupPr>
                              <m:ctrlPr>
                                <a:rPr lang="en-US" sz="2000" i="1" smtClean="0">
                                  <a:solidFill>
                                    <a:srgbClr val="0000FF"/>
                                  </a:solidFill>
                                  <a:latin typeface="Cambria Math" panose="02040503050406030204" pitchFamily="18" charset="0"/>
                                </a:rPr>
                              </m:ctrlPr>
                            </m:sSubSup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rPr>
                                <m:t>𝛾</m:t>
                              </m:r>
                            </m:sub>
                            <m:sup>
                              <m:r>
                                <a:rPr lang="en-US" sz="2000" i="0">
                                  <a:solidFill>
                                    <a:srgbClr val="0000FF"/>
                                  </a:solidFill>
                                  <a:latin typeface="Cambria Math" panose="02040503050406030204" pitchFamily="18" charset="0"/>
                                </a:rPr>
                                <m:t>3</m:t>
                              </m:r>
                            </m:sup>
                          </m:sSubSup>
                          <m:r>
                            <a:rPr lang="en-US" sz="2000" i="0">
                              <a:latin typeface="Cambria Math" panose="02040503050406030204" pitchFamily="18" charset="0"/>
                            </a:rPr>
                            <m:t>[</m:t>
                          </m:r>
                          <m:r>
                            <m:rPr>
                              <m:sty m:val="p"/>
                            </m:rPr>
                            <a:rPr lang="en-US" sz="2000" i="0">
                              <a:latin typeface="Cambria Math" panose="02040503050406030204" pitchFamily="18" charset="0"/>
                            </a:rPr>
                            <m:t>MeV</m:t>
                          </m:r>
                          <m:r>
                            <a:rPr lang="en-US" sz="2000" i="0">
                              <a:latin typeface="Cambria Math" panose="02040503050406030204" pitchFamily="18" charset="0"/>
                            </a:rPr>
                            <m:t>]</m:t>
                          </m:r>
                          <m:r>
                            <a:rPr lang="en-US" sz="2000" i="1" smtClean="0">
                              <a:solidFill>
                                <a:srgbClr val="FF0000"/>
                              </a:solidFill>
                              <a:latin typeface="Cambria Math" panose="02040503050406030204" pitchFamily="18" charset="0"/>
                            </a:rPr>
                            <m:t>𝐵</m:t>
                          </m:r>
                          <m:d>
                            <m:dPr>
                              <m:ctrlPr>
                                <a:rPr lang="en-US" sz="2000" i="1">
                                  <a:solidFill>
                                    <a:srgbClr val="FF0000"/>
                                  </a:solidFill>
                                  <a:latin typeface="Cambria Math" panose="02040503050406030204" pitchFamily="18" charset="0"/>
                                </a:rPr>
                              </m:ctrlPr>
                            </m:dPr>
                            <m:e>
                              <m:r>
                                <a:rPr lang="en-US" sz="2000" i="1">
                                  <a:solidFill>
                                    <a:srgbClr val="FF0000"/>
                                  </a:solidFill>
                                  <a:latin typeface="Cambria Math" panose="02040503050406030204" pitchFamily="18" charset="0"/>
                                </a:rPr>
                                <m:t>𝑀</m:t>
                              </m:r>
                              <m:r>
                                <a:rPr lang="en-US" sz="2000" i="0">
                                  <a:solidFill>
                                    <a:srgbClr val="FF0000"/>
                                  </a:solidFill>
                                  <a:latin typeface="Cambria Math" panose="02040503050406030204" pitchFamily="18" charset="0"/>
                                </a:rPr>
                                <m:t>1</m:t>
                              </m:r>
                            </m:e>
                          </m:d>
                          <m:r>
                            <a:rPr lang="en-US" sz="2000" i="0">
                              <a:latin typeface="Cambria Math" panose="02040503050406030204" pitchFamily="18" charset="0"/>
                            </a:rPr>
                            <m:t>[</m:t>
                          </m:r>
                          <m:sSubSup>
                            <m:sSubSupPr>
                              <m:ctrlPr>
                                <a:rPr lang="en-US" sz="2000" i="1">
                                  <a:latin typeface="Cambria Math" panose="02040503050406030204" pitchFamily="18" charset="0"/>
                                </a:rPr>
                              </m:ctrlPr>
                            </m:sSubSupPr>
                            <m:e>
                              <m:r>
                                <a:rPr lang="en-US" sz="2000" i="1">
                                  <a:latin typeface="Cambria Math" panose="02040503050406030204" pitchFamily="18" charset="0"/>
                                </a:rPr>
                                <m:t>𝜇</m:t>
                              </m:r>
                            </m:e>
                            <m:sub>
                              <m:r>
                                <a:rPr lang="en-US" sz="2000" i="1">
                                  <a:latin typeface="Cambria Math" panose="02040503050406030204" pitchFamily="18" charset="0"/>
                                </a:rPr>
                                <m:t>𝑁</m:t>
                              </m:r>
                            </m:sub>
                            <m:sup>
                              <m:r>
                                <a:rPr lang="en-US" sz="2000" i="0">
                                  <a:latin typeface="Cambria Math" panose="02040503050406030204" pitchFamily="18" charset="0"/>
                                </a:rPr>
                                <m:t>2</m:t>
                              </m:r>
                            </m:sup>
                          </m:sSubSup>
                        </m:e>
                      </m:d>
                    </m:oMath>
                  </m:oMathPara>
                </a14:m>
                <a:endParaRPr lang="en-US" sz="2000" dirty="0"/>
              </a:p>
            </p:txBody>
          </p:sp>
        </mc:Choice>
        <mc:Fallback xmlns="">
          <p:sp>
            <p:nvSpPr>
              <p:cNvPr id="10" name="Rectangle 9"/>
              <p:cNvSpPr>
                <a:spLocks noRot="1" noChangeAspect="1" noMove="1" noResize="1" noEditPoints="1" noAdjustHandles="1" noChangeArrowheads="1" noChangeShapeType="1" noTextEdit="1"/>
              </p:cNvSpPr>
              <p:nvPr/>
            </p:nvSpPr>
            <p:spPr>
              <a:xfrm>
                <a:off x="0" y="2770744"/>
                <a:ext cx="4936095" cy="446725"/>
              </a:xfrm>
              <a:prstGeom prst="rect">
                <a:avLst/>
              </a:prstGeom>
              <a:blipFill rotWithShape="0">
                <a:blip r:embed="rId5"/>
                <a:stretch>
                  <a:fillRect t="-154795" r="-11605" b="-226027"/>
                </a:stretch>
              </a:blipFill>
            </p:spPr>
            <p:txBody>
              <a:bodyPr/>
              <a:lstStyle/>
              <a:p>
                <a:r>
                  <a:rPr lang="en-US">
                    <a:noFill/>
                  </a:rPr>
                  <a:t> </a:t>
                </a:r>
              </a:p>
            </p:txBody>
          </p:sp>
        </mc:Fallback>
      </mc:AlternateContent>
      <p:sp>
        <p:nvSpPr>
          <p:cNvPr id="11" name="TextBox 10"/>
          <p:cNvSpPr txBox="1"/>
          <p:nvPr/>
        </p:nvSpPr>
        <p:spPr>
          <a:xfrm>
            <a:off x="0" y="8046"/>
            <a:ext cx="569387" cy="646331"/>
          </a:xfrm>
          <a:prstGeom prst="rect">
            <a:avLst/>
          </a:prstGeom>
          <a:noFill/>
        </p:spPr>
        <p:txBody>
          <a:bodyPr wrap="none" rtlCol="0">
            <a:spAutoFit/>
          </a:bodyPr>
          <a:lstStyle/>
          <a:p>
            <a:r>
              <a:rPr lang="en-US" altLang="zh-CN" sz="3600" i="1" dirty="0">
                <a:solidFill>
                  <a:srgbClr val="7030A0"/>
                </a:solidFill>
                <a:latin typeface="Times New Roman" panose="02020603050405020304" pitchFamily="18" charset="0"/>
                <a:cs typeface="Times New Roman" panose="02020603050405020304" pitchFamily="18" charset="0"/>
              </a:rPr>
              <a:t>Γ</a:t>
            </a:r>
            <a:r>
              <a:rPr lang="en-US" altLang="zh-CN" sz="3600" i="1" baseline="-25000" dirty="0">
                <a:solidFill>
                  <a:srgbClr val="7030A0"/>
                </a:solidFill>
                <a:latin typeface="Times New Roman" panose="02020603050405020304" pitchFamily="18" charset="0"/>
                <a:cs typeface="Times New Roman" panose="02020603050405020304" pitchFamily="18" charset="0"/>
              </a:rPr>
              <a:t>γ</a:t>
            </a:r>
            <a:endParaRPr lang="en-US" i="1" baseline="-25000" dirty="0">
              <a:solidFill>
                <a:srgbClr val="7030A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 name="Rectangle 11"/>
              <p:cNvSpPr/>
              <p:nvPr/>
            </p:nvSpPr>
            <p:spPr>
              <a:xfrm>
                <a:off x="169930" y="3669373"/>
                <a:ext cx="1863844" cy="4474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2000" i="1">
                              <a:latin typeface="Cambria Math" panose="02040503050406030204" pitchFamily="18" charset="0"/>
                            </a:rPr>
                          </m:ctrlPr>
                        </m:sSubSupPr>
                        <m:e>
                          <m:r>
                            <a:rPr lang="en-US" sz="2000" i="1">
                              <a:latin typeface="Cambria Math" panose="02040503050406030204" pitchFamily="18" charset="0"/>
                            </a:rPr>
                            <m:t>𝛤</m:t>
                          </m:r>
                        </m:e>
                        <m:sub>
                          <m:r>
                            <a:rPr lang="en-US" sz="2000" i="1">
                              <a:latin typeface="Cambria Math" panose="02040503050406030204" pitchFamily="18" charset="0"/>
                            </a:rPr>
                            <m:t>𝛾</m:t>
                          </m:r>
                        </m:sub>
                        <m:sup>
                          <m:r>
                            <a:rPr lang="en-US" sz="2000" i="1">
                              <a:latin typeface="Cambria Math" panose="02040503050406030204" pitchFamily="18" charset="0"/>
                            </a:rPr>
                            <m:t>𝑖</m:t>
                          </m:r>
                        </m:sup>
                      </m:sSubSup>
                      <m:r>
                        <a:rPr lang="en-US" sz="2000" i="0">
                          <a:latin typeface="Cambria Math" panose="02040503050406030204" pitchFamily="18" charset="0"/>
                        </a:rPr>
                        <m:t>=</m:t>
                      </m:r>
                      <m:sSubSup>
                        <m:sSubSupPr>
                          <m:ctrlPr>
                            <a:rPr lang="en-US" sz="2000" i="1">
                              <a:latin typeface="Cambria Math" panose="02040503050406030204" pitchFamily="18" charset="0"/>
                            </a:rPr>
                          </m:ctrlPr>
                        </m:sSubSupPr>
                        <m:e>
                          <m:r>
                            <a:rPr lang="en-US" sz="2000" i="1">
                              <a:latin typeface="Cambria Math" panose="02040503050406030204" pitchFamily="18" charset="0"/>
                            </a:rPr>
                            <m:t>𝛤</m:t>
                          </m:r>
                        </m:e>
                        <m:sub>
                          <m:r>
                            <a:rPr lang="en-US" sz="2000" i="1">
                              <a:latin typeface="Cambria Math" panose="02040503050406030204" pitchFamily="18" charset="0"/>
                            </a:rPr>
                            <m:t>𝐸</m:t>
                          </m:r>
                          <m:r>
                            <a:rPr lang="en-US" sz="2000" i="0">
                              <a:latin typeface="Cambria Math" panose="02040503050406030204" pitchFamily="18" charset="0"/>
                            </a:rPr>
                            <m:t>2</m:t>
                          </m:r>
                        </m:sub>
                        <m:sup>
                          <m:r>
                            <a:rPr lang="en-US" sz="2000" i="1">
                              <a:latin typeface="Cambria Math" panose="02040503050406030204" pitchFamily="18" charset="0"/>
                            </a:rPr>
                            <m:t>𝑖</m:t>
                          </m:r>
                        </m:sup>
                      </m:sSubSup>
                      <m:r>
                        <a:rPr lang="en-US" sz="2000" i="0">
                          <a:latin typeface="Cambria Math" panose="02040503050406030204" pitchFamily="18" charset="0"/>
                        </a:rPr>
                        <m:t>+</m:t>
                      </m:r>
                      <m:sSubSup>
                        <m:sSubSupPr>
                          <m:ctrlPr>
                            <a:rPr lang="en-US" sz="2000" i="1">
                              <a:latin typeface="Cambria Math" panose="02040503050406030204" pitchFamily="18" charset="0"/>
                            </a:rPr>
                          </m:ctrlPr>
                        </m:sSubSupPr>
                        <m:e>
                          <m:r>
                            <a:rPr lang="en-US" sz="2000" i="1">
                              <a:latin typeface="Cambria Math" panose="02040503050406030204" pitchFamily="18" charset="0"/>
                            </a:rPr>
                            <m:t>𝛤</m:t>
                          </m:r>
                        </m:e>
                        <m:sub>
                          <m:r>
                            <a:rPr lang="en-US" sz="2000" i="1">
                              <a:latin typeface="Cambria Math" panose="02040503050406030204" pitchFamily="18" charset="0"/>
                            </a:rPr>
                            <m:t>𝑀</m:t>
                          </m:r>
                          <m:r>
                            <a:rPr lang="en-US" sz="2000" i="0">
                              <a:latin typeface="Cambria Math" panose="02040503050406030204" pitchFamily="18" charset="0"/>
                            </a:rPr>
                            <m:t>1</m:t>
                          </m:r>
                        </m:sub>
                        <m:sup>
                          <m:r>
                            <a:rPr lang="en-US" sz="2000" i="1">
                              <a:latin typeface="Cambria Math" panose="02040503050406030204" pitchFamily="18" charset="0"/>
                            </a:rPr>
                            <m:t>𝑖</m:t>
                          </m:r>
                        </m:sup>
                      </m:sSubSup>
                    </m:oMath>
                  </m:oMathPara>
                </a14:m>
                <a:endParaRPr lang="en-US" sz="2000" dirty="0"/>
              </a:p>
            </p:txBody>
          </p:sp>
        </mc:Choice>
        <mc:Fallback xmlns="">
          <p:sp>
            <p:nvSpPr>
              <p:cNvPr id="12" name="Rectangle 11"/>
              <p:cNvSpPr>
                <a:spLocks noRot="1" noChangeAspect="1" noMove="1" noResize="1" noEditPoints="1" noAdjustHandles="1" noChangeArrowheads="1" noChangeShapeType="1" noTextEdit="1"/>
              </p:cNvSpPr>
              <p:nvPr/>
            </p:nvSpPr>
            <p:spPr>
              <a:xfrm>
                <a:off x="169930" y="3669373"/>
                <a:ext cx="1863844" cy="447495"/>
              </a:xfrm>
              <a:prstGeom prst="rect">
                <a:avLst/>
              </a:prstGeom>
              <a:blipFill rotWithShape="0">
                <a:blip r:embed="rId6"/>
                <a:stretch>
                  <a:fillRect b="-41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2447685" y="3500944"/>
                <a:ext cx="1441036" cy="837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𝛤</m:t>
                          </m:r>
                        </m:e>
                        <m:sub>
                          <m:r>
                            <a:rPr lang="en-US" sz="2000" i="1">
                              <a:latin typeface="Cambria Math" panose="02040503050406030204" pitchFamily="18" charset="0"/>
                            </a:rPr>
                            <m:t>𝛾</m:t>
                          </m:r>
                        </m:sub>
                      </m:sSub>
                      <m:r>
                        <a:rPr lang="en-US" sz="2000" i="0">
                          <a:latin typeface="Cambria Math" panose="02040503050406030204" pitchFamily="18" charset="0"/>
                        </a:rPr>
                        <m:t>=</m:t>
                      </m:r>
                      <m:nary>
                        <m:naryPr>
                          <m:chr m:val="∑"/>
                          <m:subHide m:val="on"/>
                          <m:supHide m:val="on"/>
                          <m:ctrlPr>
                            <a:rPr lang="en-US" sz="2000" i="1">
                              <a:latin typeface="Cambria Math" panose="02040503050406030204" pitchFamily="18" charset="0"/>
                            </a:rPr>
                          </m:ctrlPr>
                        </m:naryPr>
                        <m:sub/>
                        <m:sup/>
                        <m:e>
                          <m:sSubSup>
                            <m:sSubSupPr>
                              <m:ctrlPr>
                                <a:rPr lang="en-US" sz="2000" i="1">
                                  <a:latin typeface="Cambria Math" panose="02040503050406030204" pitchFamily="18" charset="0"/>
                                </a:rPr>
                              </m:ctrlPr>
                            </m:sSubSupPr>
                            <m:e>
                              <m:r>
                                <a:rPr lang="en-US" sz="2000" i="1">
                                  <a:latin typeface="Cambria Math" panose="02040503050406030204" pitchFamily="18" charset="0"/>
                                </a:rPr>
                                <m:t>𝛤</m:t>
                              </m:r>
                            </m:e>
                            <m:sub>
                              <m:r>
                                <a:rPr lang="en-US" sz="2000" i="1">
                                  <a:latin typeface="Cambria Math" panose="02040503050406030204" pitchFamily="18" charset="0"/>
                                </a:rPr>
                                <m:t>𝛾</m:t>
                              </m:r>
                            </m:sub>
                            <m:sup>
                              <m:r>
                                <a:rPr lang="en-US" sz="2000" i="1">
                                  <a:latin typeface="Cambria Math" panose="02040503050406030204" pitchFamily="18" charset="0"/>
                                </a:rPr>
                                <m:t>𝑖</m:t>
                              </m:r>
                            </m:sup>
                          </m:sSubSup>
                        </m:e>
                      </m:nary>
                    </m:oMath>
                  </m:oMathPara>
                </a14:m>
                <a:endParaRPr lang="en-US" sz="2000" dirty="0"/>
              </a:p>
            </p:txBody>
          </p:sp>
        </mc:Choice>
        <mc:Fallback xmlns="">
          <p:sp>
            <p:nvSpPr>
              <p:cNvPr id="13" name="Rectangle 12"/>
              <p:cNvSpPr>
                <a:spLocks noRot="1" noChangeAspect="1" noMove="1" noResize="1" noEditPoints="1" noAdjustHandles="1" noChangeArrowheads="1" noChangeShapeType="1" noTextEdit="1"/>
              </p:cNvSpPr>
              <p:nvPr/>
            </p:nvSpPr>
            <p:spPr>
              <a:xfrm>
                <a:off x="2447685" y="3500944"/>
                <a:ext cx="1441036" cy="837665"/>
              </a:xfrm>
              <a:prstGeom prst="rect">
                <a:avLst/>
              </a:prstGeom>
              <a:blipFill rotWithShape="0">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3126951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3969918"/>
            <a:ext cx="7200000" cy="1986659"/>
          </a:xfrm>
          <a:prstGeom prst="rect">
            <a:avLst/>
          </a:prstGeom>
        </p:spPr>
      </p:pic>
      <p:pic>
        <p:nvPicPr>
          <p:cNvPr id="5" name="Picture 4"/>
          <p:cNvPicPr>
            <a:picLocks noChangeAspect="1"/>
          </p:cNvPicPr>
          <p:nvPr/>
        </p:nvPicPr>
        <p:blipFill>
          <a:blip r:embed="rId3"/>
          <a:stretch>
            <a:fillRect/>
          </a:stretch>
        </p:blipFill>
        <p:spPr>
          <a:xfrm>
            <a:off x="0" y="375385"/>
            <a:ext cx="7200000" cy="1980328"/>
          </a:xfrm>
          <a:prstGeom prst="rect">
            <a:avLst/>
          </a:prstGeom>
        </p:spPr>
      </p:pic>
      <p:pic>
        <p:nvPicPr>
          <p:cNvPr id="6" name="Picture 5"/>
          <p:cNvPicPr>
            <a:picLocks noChangeAspect="1"/>
          </p:cNvPicPr>
          <p:nvPr/>
        </p:nvPicPr>
        <p:blipFill>
          <a:blip r:embed="rId4"/>
          <a:stretch>
            <a:fillRect/>
          </a:stretch>
        </p:blipFill>
        <p:spPr>
          <a:xfrm>
            <a:off x="0" y="2517204"/>
            <a:ext cx="7200000" cy="419417"/>
          </a:xfrm>
          <a:prstGeom prst="rect">
            <a:avLst/>
          </a:prstGeom>
        </p:spPr>
      </p:pic>
      <p:pic>
        <p:nvPicPr>
          <p:cNvPr id="7" name="Picture 6"/>
          <p:cNvPicPr>
            <a:picLocks noChangeAspect="1"/>
          </p:cNvPicPr>
          <p:nvPr/>
        </p:nvPicPr>
        <p:blipFill>
          <a:blip r:embed="rId5"/>
          <a:stretch>
            <a:fillRect/>
          </a:stretch>
        </p:blipFill>
        <p:spPr>
          <a:xfrm>
            <a:off x="0" y="6104700"/>
            <a:ext cx="7200000" cy="432787"/>
          </a:xfrm>
          <a:prstGeom prst="rect">
            <a:avLst/>
          </a:prstGeom>
        </p:spPr>
      </p:pic>
      <p:sp>
        <p:nvSpPr>
          <p:cNvPr id="8" name="TextBox 7"/>
          <p:cNvSpPr txBox="1"/>
          <p:nvPr/>
        </p:nvSpPr>
        <p:spPr>
          <a:xfrm>
            <a:off x="0" y="29228"/>
            <a:ext cx="704039" cy="369332"/>
          </a:xfrm>
          <a:prstGeom prst="rect">
            <a:avLst/>
          </a:prstGeom>
          <a:noFill/>
        </p:spPr>
        <p:txBody>
          <a:bodyPr wrap="none" rtlCol="0">
            <a:spAutoFit/>
          </a:bodyPr>
          <a:lstStyle/>
          <a:p>
            <a:r>
              <a:rPr lang="en-US" altLang="zh-CN" dirty="0"/>
              <a:t>USDC</a:t>
            </a:r>
            <a:endParaRPr lang="en-US" dirty="0"/>
          </a:p>
        </p:txBody>
      </p:sp>
      <p:sp>
        <p:nvSpPr>
          <p:cNvPr id="9" name="TextBox 8"/>
          <p:cNvSpPr txBox="1"/>
          <p:nvPr/>
        </p:nvSpPr>
        <p:spPr>
          <a:xfrm>
            <a:off x="-1" y="3610211"/>
            <a:ext cx="638316" cy="369332"/>
          </a:xfrm>
          <a:prstGeom prst="rect">
            <a:avLst/>
          </a:prstGeom>
          <a:noFill/>
        </p:spPr>
        <p:txBody>
          <a:bodyPr wrap="none" rtlCol="0">
            <a:spAutoFit/>
          </a:bodyPr>
          <a:lstStyle/>
          <a:p>
            <a:r>
              <a:rPr lang="en-US" altLang="zh-CN" dirty="0"/>
              <a:t>USDI</a:t>
            </a:r>
            <a:endParaRPr lang="en-US" dirty="0"/>
          </a:p>
        </p:txBody>
      </p:sp>
      <p:graphicFrame>
        <p:nvGraphicFramePr>
          <p:cNvPr id="10" name="Table 9"/>
          <p:cNvGraphicFramePr>
            <a:graphicFrameLocks noGrp="1"/>
          </p:cNvGraphicFramePr>
          <p:nvPr/>
        </p:nvGraphicFramePr>
        <p:xfrm>
          <a:off x="7200000" y="375385"/>
          <a:ext cx="1944000" cy="2574925"/>
        </p:xfrm>
        <a:graphic>
          <a:graphicData uri="http://schemas.openxmlformats.org/drawingml/2006/table">
            <a:tbl>
              <a:tblPr/>
              <a:tblGrid>
                <a:gridCol w="972000">
                  <a:extLst>
                    <a:ext uri="{9D8B030D-6E8A-4147-A177-3AD203B41FA5}">
                      <a16:colId xmlns:a16="http://schemas.microsoft.com/office/drawing/2014/main" val="20000"/>
                    </a:ext>
                  </a:extLst>
                </a:gridCol>
                <a:gridCol w="972000">
                  <a:extLst>
                    <a:ext uri="{9D8B030D-6E8A-4147-A177-3AD203B41FA5}">
                      <a16:colId xmlns:a16="http://schemas.microsoft.com/office/drawing/2014/main" val="20001"/>
                    </a:ext>
                  </a:extLst>
                </a:gridCol>
              </a:tblGrid>
              <a:tr h="217665">
                <a:tc>
                  <a:txBody>
                    <a:bodyPr/>
                    <a:lstStyle/>
                    <a:p>
                      <a:pPr algn="ctr" fontAlgn="ctr"/>
                      <a:r>
                        <a:rPr lang="el-GR" sz="1400" b="0" i="1" u="none" strike="noStrike" dirty="0">
                          <a:solidFill>
                            <a:srgbClr val="0000FF"/>
                          </a:solidFill>
                          <a:effectLst/>
                          <a:latin typeface="Times New Roman" panose="02020603050405020304" pitchFamily="18" charset="0"/>
                        </a:rPr>
                        <a:t>Γ</a:t>
                      </a:r>
                      <a:r>
                        <a:rPr lang="el-GR" sz="1400" b="0" i="1" u="none" strike="noStrike" baseline="-25000" dirty="0">
                          <a:solidFill>
                            <a:srgbClr val="0000FF"/>
                          </a:solidFill>
                          <a:effectLst/>
                          <a:latin typeface="Times New Roman" panose="02020603050405020304" pitchFamily="18" charset="0"/>
                        </a:rPr>
                        <a:t>γ</a:t>
                      </a:r>
                      <a:r>
                        <a:rPr lang="el-GR" sz="1400" b="0" i="0" u="none" strike="noStrike" dirty="0">
                          <a:solidFill>
                            <a:srgbClr val="0000FF"/>
                          </a:solidFill>
                          <a:effectLst/>
                          <a:latin typeface="Times New Roman" panose="02020603050405020304" pitchFamily="18" charset="0"/>
                        </a:rPr>
                        <a:t> (</a:t>
                      </a:r>
                      <a:r>
                        <a:rPr lang="en-US" sz="1400" b="0" i="0" u="none" strike="noStrike" dirty="0">
                          <a:solidFill>
                            <a:srgbClr val="0000FF"/>
                          </a:solidFill>
                          <a:effectLst/>
                          <a:latin typeface="Times New Roman" panose="020206030504050203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1400" b="0" i="1" u="none" strike="noStrike" dirty="0">
                          <a:solidFill>
                            <a:srgbClr val="0000FF"/>
                          </a:solidFill>
                          <a:effectLst/>
                          <a:latin typeface="Times New Roman" panose="02020603050405020304" pitchFamily="18" charset="0"/>
                        </a:rPr>
                        <a:t>Γ</a:t>
                      </a:r>
                      <a:r>
                        <a:rPr lang="el-GR" sz="1400" b="0" i="1" u="none" strike="noStrike" baseline="-25000" dirty="0">
                          <a:solidFill>
                            <a:srgbClr val="0000FF"/>
                          </a:solidFill>
                          <a:effectLst/>
                          <a:latin typeface="Times New Roman" panose="02020603050405020304" pitchFamily="18" charset="0"/>
                        </a:rPr>
                        <a:t>γ</a:t>
                      </a:r>
                      <a:r>
                        <a:rPr lang="en-US" sz="1400" b="0" i="0" u="none" strike="noStrike" dirty="0">
                          <a:solidFill>
                            <a:srgbClr val="0000FF"/>
                          </a:solidFill>
                          <a:effectLst/>
                          <a:latin typeface="Times New Roman" panose="02020603050405020304" pitchFamily="18" charset="0"/>
                        </a:rPr>
                        <a:t> (eV)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r>
                        <a:rPr lang="en-US" sz="1400" b="0" i="0" u="none" strike="noStrike" dirty="0" err="1">
                          <a:solidFill>
                            <a:srgbClr val="0000FF"/>
                          </a:solidFill>
                          <a:effectLst/>
                          <a:latin typeface="Times New Roman" panose="02020603050405020304" pitchFamily="18" charset="0"/>
                        </a:rPr>
                        <a:t>Th</a:t>
                      </a:r>
                      <a:endParaRPr lang="en-US" sz="14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FF"/>
                          </a:solidFill>
                          <a:effectLst/>
                          <a:latin typeface="Times New Roman" panose="02020603050405020304" pitchFamily="18" charset="0"/>
                        </a:rPr>
                        <a:t>New</a:t>
                      </a:r>
                      <a:endParaRPr lang="en-US" sz="14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0">
                <a:tc>
                  <a:txBody>
                    <a:bodyPr/>
                    <a:lstStyle/>
                    <a:p>
                      <a:pPr algn="ctr" fontAlgn="ctr"/>
                      <a:endParaRPr lang="en-US" sz="14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0">
                <a:tc>
                  <a:txBody>
                    <a:bodyPr/>
                    <a:lstStyle/>
                    <a:p>
                      <a:pPr algn="ctr" fontAlgn="ctr"/>
                      <a:r>
                        <a:rPr lang="en-US" sz="1400" b="0" i="0" u="none" strike="noStrike" dirty="0">
                          <a:solidFill>
                            <a:srgbClr val="0000FF"/>
                          </a:solidFill>
                          <a:effectLst/>
                          <a:latin typeface="Times New Roman" panose="02020603050405020304" pitchFamily="18" charset="0"/>
                        </a:rPr>
                        <a:t>4.9</a:t>
                      </a:r>
                      <a:r>
                        <a:rPr lang="en-US" altLang="zh-CN" sz="1400" b="0" i="0" u="none" strike="noStrike" dirty="0">
                          <a:solidFill>
                            <a:srgbClr val="0000FF"/>
                          </a:solidFill>
                          <a:effectLst/>
                          <a:latin typeface="Times New Roman" panose="02020603050405020304" pitchFamily="18" charset="0"/>
                        </a:rPr>
                        <a:t>×10</a:t>
                      </a:r>
                      <a:r>
                        <a:rPr lang="en-US" altLang="zh-CN" sz="1400" b="0" i="0" u="none" strike="noStrike" baseline="30000" dirty="0">
                          <a:solidFill>
                            <a:srgbClr val="0000FF"/>
                          </a:solidFill>
                          <a:effectLst/>
                          <a:latin typeface="Times New Roman" panose="02020603050405020304" pitchFamily="18" charset="0"/>
                        </a:rPr>
                        <a:t>-7</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FF"/>
                          </a:solidFill>
                          <a:effectLst/>
                          <a:latin typeface="Times New Roman" panose="02020603050405020304" pitchFamily="18" charset="0"/>
                        </a:rPr>
                        <a:t>3.0×10</a:t>
                      </a:r>
                      <a:r>
                        <a:rPr lang="en-US" altLang="zh-CN" sz="1400" b="0" i="0" u="none" strike="noStrike" baseline="30000" dirty="0">
                          <a:solidFill>
                            <a:srgbClr val="0000FF"/>
                          </a:solidFill>
                          <a:effectLst/>
                          <a:latin typeface="Times New Roman" panose="02020603050405020304" pitchFamily="18" charset="0"/>
                        </a:rPr>
                        <a:t>-7</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0">
                <a:tc>
                  <a:txBody>
                    <a:bodyPr/>
                    <a:lstStyle/>
                    <a:p>
                      <a:pPr algn="ctr" fontAlgn="ctr"/>
                      <a:r>
                        <a:rPr lang="en-US" altLang="zh-CN" sz="1400" b="0" i="0" u="none" strike="noStrike" dirty="0">
                          <a:solidFill>
                            <a:srgbClr val="0000FF"/>
                          </a:solidFill>
                          <a:effectLst/>
                          <a:latin typeface="Times New Roman" panose="02020603050405020304" pitchFamily="18" charset="0"/>
                        </a:rPr>
                        <a:t>2.2×10</a:t>
                      </a:r>
                      <a:r>
                        <a:rPr lang="en-US" altLang="zh-CN" sz="1400" b="0" i="0" u="none" strike="noStrike" baseline="30000" dirty="0">
                          <a:solidFill>
                            <a:srgbClr val="0000FF"/>
                          </a:solidFill>
                          <a:effectLst/>
                          <a:latin typeface="Times New Roman" panose="02020603050405020304" pitchFamily="18" charset="0"/>
                        </a:rPr>
                        <a:t>-4</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FF"/>
                          </a:solidFill>
                          <a:effectLst/>
                          <a:latin typeface="Times New Roman" panose="02020603050405020304" pitchFamily="18" charset="0"/>
                        </a:rPr>
                        <a:t>1.8×10</a:t>
                      </a:r>
                      <a:r>
                        <a:rPr lang="en-US" altLang="zh-CN" sz="1400" b="0" i="0" u="none" strike="noStrike" baseline="30000" dirty="0">
                          <a:solidFill>
                            <a:srgbClr val="0000FF"/>
                          </a:solidFill>
                          <a:effectLst/>
                          <a:latin typeface="Times New Roman" panose="02020603050405020304" pitchFamily="18" charset="0"/>
                        </a:rPr>
                        <a:t>-4</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3.8×10</a:t>
                      </a:r>
                      <a:r>
                        <a:rPr lang="en-US" altLang="zh-CN" sz="1400" b="0" i="0" u="none" strike="noStrike" baseline="30000" dirty="0">
                          <a:solidFill>
                            <a:srgbClr val="0000FF"/>
                          </a:solidFill>
                          <a:effectLst/>
                          <a:latin typeface="Times New Roman" panose="02020603050405020304" pitchFamily="18" charset="0"/>
                        </a:rPr>
                        <a:t>-2</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8.6×10</a:t>
                      </a:r>
                      <a:r>
                        <a:rPr lang="en-US" altLang="zh-CN" sz="1400" b="0" i="0" u="none" strike="noStrike" baseline="30000" dirty="0">
                          <a:solidFill>
                            <a:srgbClr val="0000FF"/>
                          </a:solidFill>
                          <a:effectLst/>
                          <a:latin typeface="Times New Roman" panose="02020603050405020304" pitchFamily="18" charset="0"/>
                        </a:rPr>
                        <a:t>-4</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9.7×10</a:t>
                      </a:r>
                      <a:r>
                        <a:rPr lang="en-US" altLang="zh-CN" sz="1400" b="0" i="0" u="none" strike="noStrike" baseline="30000" dirty="0">
                          <a:solidFill>
                            <a:srgbClr val="0000FF"/>
                          </a:solidFill>
                          <a:effectLst/>
                          <a:latin typeface="Times New Roman" panose="02020603050405020304" pitchFamily="18" charset="0"/>
                        </a:rPr>
                        <a:t>-2</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dirty="0">
                          <a:solidFill>
                            <a:srgbClr val="0000FF"/>
                          </a:solidFill>
                          <a:effectLst/>
                          <a:latin typeface="Times New Roman" panose="02020603050405020304" pitchFamily="18" charset="0"/>
                        </a:rPr>
                        <a:t>2.6</a:t>
                      </a:r>
                      <a:r>
                        <a:rPr lang="en-US" altLang="zh-CN" sz="1400" b="0" i="0" u="none" strike="noStrike" dirty="0">
                          <a:solidFill>
                            <a:srgbClr val="0000FF"/>
                          </a:solidFill>
                          <a:effectLst/>
                          <a:latin typeface="Times New Roman" panose="02020603050405020304" pitchFamily="18" charset="0"/>
                        </a:rPr>
                        <a:t>×10</a:t>
                      </a:r>
                      <a:r>
                        <a:rPr lang="en-US" altLang="zh-CN" sz="1400" b="0" i="0" u="none" strike="noStrike" baseline="30000" dirty="0">
                          <a:solidFill>
                            <a:srgbClr val="0000FF"/>
                          </a:solidFill>
                          <a:effectLst/>
                          <a:latin typeface="Times New Roman" panose="02020603050405020304" pitchFamily="18" charset="0"/>
                        </a:rPr>
                        <a:t>-2</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3.1×10</a:t>
                      </a:r>
                      <a:r>
                        <a:rPr lang="en-US" altLang="zh-CN" sz="1400" b="0" i="0" u="none" strike="noStrike" baseline="30000" dirty="0">
                          <a:solidFill>
                            <a:srgbClr val="0000FF"/>
                          </a:solidFill>
                          <a:effectLst/>
                          <a:latin typeface="Times New Roman" panose="02020603050405020304" pitchFamily="18" charset="0"/>
                        </a:rPr>
                        <a:t>-2</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7.2×10</a:t>
                      </a:r>
                      <a:r>
                        <a:rPr lang="en-US" altLang="zh-CN" sz="1400" b="0" i="0" u="none" strike="noStrike" baseline="30000" dirty="0">
                          <a:solidFill>
                            <a:srgbClr val="0000FF"/>
                          </a:solidFill>
                          <a:effectLst/>
                          <a:latin typeface="Times New Roman" panose="02020603050405020304" pitchFamily="18" charset="0"/>
                        </a:rPr>
                        <a:t>-4</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1.0×10</a:t>
                      </a:r>
                      <a:r>
                        <a:rPr lang="en-US" altLang="zh-CN" sz="1400" b="0" i="0" u="none" strike="noStrike" baseline="30000" dirty="0">
                          <a:solidFill>
                            <a:srgbClr val="0000FF"/>
                          </a:solidFill>
                          <a:effectLst/>
                          <a:latin typeface="Times New Roman" panose="02020603050405020304" pitchFamily="18" charset="0"/>
                        </a:rPr>
                        <a:t>-1</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dirty="0">
                          <a:solidFill>
                            <a:srgbClr val="0000FF"/>
                          </a:solidFill>
                          <a:effectLst/>
                          <a:latin typeface="Times New Roman" panose="02020603050405020304" pitchFamily="18" charset="0"/>
                        </a:rPr>
                        <a:t>2.6</a:t>
                      </a:r>
                      <a:r>
                        <a:rPr lang="en-US" altLang="zh-CN" sz="1400" b="0" i="0" u="none" strike="noStrike" dirty="0">
                          <a:solidFill>
                            <a:srgbClr val="0000FF"/>
                          </a:solidFill>
                          <a:effectLst/>
                          <a:latin typeface="Times New Roman" panose="02020603050405020304" pitchFamily="18" charset="0"/>
                        </a:rPr>
                        <a:t>×10</a:t>
                      </a:r>
                      <a:r>
                        <a:rPr lang="en-US" altLang="zh-CN" sz="1400" b="0" i="0" u="none" strike="noStrike" baseline="30000" dirty="0">
                          <a:solidFill>
                            <a:srgbClr val="0000FF"/>
                          </a:solidFill>
                          <a:effectLst/>
                          <a:latin typeface="Times New Roman" panose="02020603050405020304" pitchFamily="18" charset="0"/>
                        </a:rPr>
                        <a:t>-2</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baseline="0" dirty="0">
                          <a:solidFill>
                            <a:srgbClr val="0000FF"/>
                          </a:solidFill>
                          <a:effectLst/>
                          <a:latin typeface="Times New Roman" panose="02020603050405020304" pitchFamily="18" charset="0"/>
                        </a:rPr>
                        <a:t>2.</a:t>
                      </a:r>
                      <a:r>
                        <a:rPr lang="en-US" altLang="zh-CN" sz="1400" b="0" i="0" u="none" strike="noStrike" baseline="0" dirty="0">
                          <a:solidFill>
                            <a:srgbClr val="0000FF"/>
                          </a:solidFill>
                          <a:effectLst/>
                          <a:latin typeface="Times New Roman" panose="02020603050405020304" pitchFamily="18" charset="0"/>
                        </a:rPr>
                        <a:t>3</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baseline="0" dirty="0">
                          <a:solidFill>
                            <a:srgbClr val="0000FF"/>
                          </a:solidFill>
                          <a:effectLst/>
                          <a:latin typeface="Times New Roman" panose="02020603050405020304" pitchFamily="18" charset="0"/>
                        </a:rPr>
                        <a:t>2.6</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l" fontAlgn="b"/>
                      <a:endParaRPr lang="en-US" sz="1400" b="0" i="0" u="none" strike="noStrike" dirty="0">
                        <a:solidFill>
                          <a:srgbClr val="0000FF"/>
                        </a:solidFill>
                        <a:effectLst/>
                        <a:latin typeface="Times New Roman" panose="02020603050405020304" pitchFamily="18"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graphicFrame>
        <p:nvGraphicFramePr>
          <p:cNvPr id="11" name="Table 10"/>
          <p:cNvGraphicFramePr>
            <a:graphicFrameLocks noGrp="1"/>
          </p:cNvGraphicFramePr>
          <p:nvPr/>
        </p:nvGraphicFramePr>
        <p:xfrm>
          <a:off x="7200000" y="3993831"/>
          <a:ext cx="1944000" cy="2574925"/>
        </p:xfrm>
        <a:graphic>
          <a:graphicData uri="http://schemas.openxmlformats.org/drawingml/2006/table">
            <a:tbl>
              <a:tblPr/>
              <a:tblGrid>
                <a:gridCol w="972000">
                  <a:extLst>
                    <a:ext uri="{9D8B030D-6E8A-4147-A177-3AD203B41FA5}">
                      <a16:colId xmlns:a16="http://schemas.microsoft.com/office/drawing/2014/main" val="20000"/>
                    </a:ext>
                  </a:extLst>
                </a:gridCol>
                <a:gridCol w="972000">
                  <a:extLst>
                    <a:ext uri="{9D8B030D-6E8A-4147-A177-3AD203B41FA5}">
                      <a16:colId xmlns:a16="http://schemas.microsoft.com/office/drawing/2014/main" val="20001"/>
                    </a:ext>
                  </a:extLst>
                </a:gridCol>
              </a:tblGrid>
              <a:tr h="217665">
                <a:tc>
                  <a:txBody>
                    <a:bodyPr/>
                    <a:lstStyle/>
                    <a:p>
                      <a:pPr algn="ctr" fontAlgn="ctr"/>
                      <a:r>
                        <a:rPr lang="el-GR" sz="1400" b="0" i="1" u="none" strike="noStrike" dirty="0">
                          <a:solidFill>
                            <a:srgbClr val="0000FF"/>
                          </a:solidFill>
                          <a:effectLst/>
                          <a:latin typeface="Times New Roman" panose="02020603050405020304" pitchFamily="18" charset="0"/>
                        </a:rPr>
                        <a:t>Γ</a:t>
                      </a:r>
                      <a:r>
                        <a:rPr lang="el-GR" sz="1400" b="0" i="1" u="none" strike="noStrike" baseline="-25000" dirty="0">
                          <a:solidFill>
                            <a:srgbClr val="0000FF"/>
                          </a:solidFill>
                          <a:effectLst/>
                          <a:latin typeface="Times New Roman" panose="02020603050405020304" pitchFamily="18" charset="0"/>
                        </a:rPr>
                        <a:t>γ</a:t>
                      </a:r>
                      <a:r>
                        <a:rPr lang="el-GR" sz="1400" b="0" i="0" u="none" strike="noStrike" dirty="0">
                          <a:solidFill>
                            <a:srgbClr val="0000FF"/>
                          </a:solidFill>
                          <a:effectLst/>
                          <a:latin typeface="Times New Roman" panose="02020603050405020304" pitchFamily="18" charset="0"/>
                        </a:rPr>
                        <a:t> (</a:t>
                      </a:r>
                      <a:r>
                        <a:rPr lang="en-US" sz="1400" b="0" i="0" u="none" strike="noStrike" dirty="0">
                          <a:solidFill>
                            <a:srgbClr val="0000FF"/>
                          </a:solidFill>
                          <a:effectLst/>
                          <a:latin typeface="Times New Roman" panose="020206030504050203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1400" b="0" i="1" u="none" strike="noStrike" dirty="0">
                          <a:solidFill>
                            <a:srgbClr val="0000FF"/>
                          </a:solidFill>
                          <a:effectLst/>
                          <a:latin typeface="Times New Roman" panose="02020603050405020304" pitchFamily="18" charset="0"/>
                        </a:rPr>
                        <a:t>Γ</a:t>
                      </a:r>
                      <a:r>
                        <a:rPr lang="el-GR" sz="1400" b="0" i="1" u="none" strike="noStrike" baseline="-25000" dirty="0">
                          <a:solidFill>
                            <a:srgbClr val="0000FF"/>
                          </a:solidFill>
                          <a:effectLst/>
                          <a:latin typeface="Times New Roman" panose="02020603050405020304" pitchFamily="18" charset="0"/>
                        </a:rPr>
                        <a:t>γ</a:t>
                      </a:r>
                      <a:r>
                        <a:rPr lang="en-US" sz="1400" b="0" i="0" u="none" strike="noStrike" dirty="0">
                          <a:solidFill>
                            <a:srgbClr val="0000FF"/>
                          </a:solidFill>
                          <a:effectLst/>
                          <a:latin typeface="Times New Roman" panose="02020603050405020304" pitchFamily="18" charset="0"/>
                        </a:rPr>
                        <a:t> (eV)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r>
                        <a:rPr lang="en-US" sz="1400" b="0" i="0" u="none" strike="noStrike" dirty="0" err="1">
                          <a:solidFill>
                            <a:srgbClr val="0000FF"/>
                          </a:solidFill>
                          <a:effectLst/>
                          <a:latin typeface="Times New Roman" panose="02020603050405020304" pitchFamily="18" charset="0"/>
                        </a:rPr>
                        <a:t>Th</a:t>
                      </a:r>
                      <a:endParaRPr lang="en-US" sz="14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1400" b="0" i="0" u="none" strike="noStrike" dirty="0">
                          <a:solidFill>
                            <a:srgbClr val="0000FF"/>
                          </a:solidFill>
                          <a:effectLst/>
                          <a:latin typeface="Times New Roman" panose="02020603050405020304" pitchFamily="18" charset="0"/>
                        </a:rPr>
                        <a:t>New</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0">
                <a:tc>
                  <a:txBody>
                    <a:bodyPr/>
                    <a:lstStyle/>
                    <a:p>
                      <a:pPr algn="ctr" fontAlgn="ctr"/>
                      <a:endParaRPr lang="en-US" sz="14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0">
                <a:tc>
                  <a:txBody>
                    <a:bodyPr/>
                    <a:lstStyle/>
                    <a:p>
                      <a:pPr algn="ctr" fontAlgn="ctr"/>
                      <a:r>
                        <a:rPr lang="en-US" altLang="zh-CN" sz="1400" b="0" i="0" u="none" strike="noStrike" dirty="0">
                          <a:solidFill>
                            <a:srgbClr val="0000FF"/>
                          </a:solidFill>
                          <a:effectLst/>
                          <a:latin typeface="Times New Roman" panose="02020603050405020304" pitchFamily="18" charset="0"/>
                        </a:rPr>
                        <a:t>5.3×10</a:t>
                      </a:r>
                      <a:r>
                        <a:rPr lang="en-US" altLang="zh-CN" sz="1400" b="0" i="0" u="none" strike="noStrike" baseline="30000" dirty="0">
                          <a:solidFill>
                            <a:srgbClr val="0000FF"/>
                          </a:solidFill>
                          <a:effectLst/>
                          <a:latin typeface="Times New Roman" panose="02020603050405020304" pitchFamily="18" charset="0"/>
                        </a:rPr>
                        <a:t>-7</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FF"/>
                          </a:solidFill>
                          <a:effectLst/>
                          <a:latin typeface="Times New Roman" panose="02020603050405020304" pitchFamily="18" charset="0"/>
                        </a:rPr>
                        <a:t>3.2×10</a:t>
                      </a:r>
                      <a:r>
                        <a:rPr lang="en-US" altLang="zh-CN" sz="1400" b="0" i="0" u="none" strike="noStrike" baseline="30000" dirty="0">
                          <a:solidFill>
                            <a:srgbClr val="0000FF"/>
                          </a:solidFill>
                          <a:effectLst/>
                          <a:latin typeface="Times New Roman" panose="02020603050405020304" pitchFamily="18" charset="0"/>
                        </a:rPr>
                        <a:t>-7</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0">
                <a:tc>
                  <a:txBody>
                    <a:bodyPr/>
                    <a:lstStyle/>
                    <a:p>
                      <a:pPr algn="ctr" fontAlgn="ctr"/>
                      <a:r>
                        <a:rPr lang="en-US" altLang="zh-CN" sz="1400" b="0" i="0" u="none" strike="noStrike" dirty="0">
                          <a:solidFill>
                            <a:srgbClr val="0000FF"/>
                          </a:solidFill>
                          <a:effectLst/>
                          <a:latin typeface="Times New Roman" panose="02020603050405020304" pitchFamily="18" charset="0"/>
                        </a:rPr>
                        <a:t>2.1×10</a:t>
                      </a:r>
                      <a:r>
                        <a:rPr lang="en-US" altLang="zh-CN" sz="1400" b="0" i="0" u="none" strike="noStrike" baseline="30000" dirty="0">
                          <a:solidFill>
                            <a:srgbClr val="0000FF"/>
                          </a:solidFill>
                          <a:effectLst/>
                          <a:latin typeface="Times New Roman" panose="02020603050405020304" pitchFamily="18" charset="0"/>
                        </a:rPr>
                        <a:t>-4</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altLang="zh-CN" sz="1400" b="0" i="0" u="none" strike="noStrike" dirty="0">
                          <a:solidFill>
                            <a:srgbClr val="0000FF"/>
                          </a:solidFill>
                          <a:effectLst/>
                          <a:latin typeface="Times New Roman" panose="02020603050405020304" pitchFamily="18" charset="0"/>
                        </a:rPr>
                        <a:t>1.7×10</a:t>
                      </a:r>
                      <a:r>
                        <a:rPr lang="en-US" altLang="zh-CN" sz="1400" b="0" i="0" u="none" strike="noStrike" baseline="30000" dirty="0">
                          <a:solidFill>
                            <a:srgbClr val="0000FF"/>
                          </a:solidFill>
                          <a:effectLst/>
                          <a:latin typeface="Times New Roman" panose="02020603050405020304" pitchFamily="18" charset="0"/>
                        </a:rPr>
                        <a:t>-4</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3.7×10</a:t>
                      </a:r>
                      <a:r>
                        <a:rPr lang="en-US" altLang="zh-CN" sz="1400" b="0" i="0" u="none" strike="noStrike" baseline="30000" dirty="0">
                          <a:solidFill>
                            <a:srgbClr val="0000FF"/>
                          </a:solidFill>
                          <a:effectLst/>
                          <a:latin typeface="Times New Roman" panose="02020603050405020304" pitchFamily="18" charset="0"/>
                        </a:rPr>
                        <a:t>-2</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9.1×10</a:t>
                      </a:r>
                      <a:r>
                        <a:rPr lang="en-US" altLang="zh-CN" sz="1400" b="0" i="0" u="none" strike="noStrike" baseline="30000" dirty="0">
                          <a:solidFill>
                            <a:srgbClr val="0000FF"/>
                          </a:solidFill>
                          <a:effectLst/>
                          <a:latin typeface="Times New Roman" panose="02020603050405020304" pitchFamily="18" charset="0"/>
                        </a:rPr>
                        <a:t>-4</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1.1×10</a:t>
                      </a:r>
                      <a:r>
                        <a:rPr lang="en-US" altLang="zh-CN" sz="1400" b="0" i="0" u="none" strike="noStrike" baseline="30000" dirty="0">
                          <a:solidFill>
                            <a:srgbClr val="0000FF"/>
                          </a:solidFill>
                          <a:effectLst/>
                          <a:latin typeface="Times New Roman" panose="02020603050405020304" pitchFamily="18" charset="0"/>
                        </a:rPr>
                        <a:t>-1</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dirty="0">
                          <a:solidFill>
                            <a:srgbClr val="0000FF"/>
                          </a:solidFill>
                          <a:effectLst/>
                          <a:latin typeface="Times New Roman" panose="02020603050405020304" pitchFamily="18" charset="0"/>
                        </a:rPr>
                        <a:t>2.7</a:t>
                      </a:r>
                      <a:r>
                        <a:rPr lang="en-US" altLang="zh-CN" sz="1400" b="0" i="0" u="none" strike="noStrike" dirty="0">
                          <a:solidFill>
                            <a:srgbClr val="0000FF"/>
                          </a:solidFill>
                          <a:effectLst/>
                          <a:latin typeface="Times New Roman" panose="02020603050405020304" pitchFamily="18" charset="0"/>
                        </a:rPr>
                        <a:t>×10</a:t>
                      </a:r>
                      <a:r>
                        <a:rPr lang="en-US" altLang="zh-CN" sz="1400" b="0" i="0" u="none" strike="noStrike" baseline="30000" dirty="0">
                          <a:solidFill>
                            <a:srgbClr val="0000FF"/>
                          </a:solidFill>
                          <a:effectLst/>
                          <a:latin typeface="Times New Roman" panose="02020603050405020304" pitchFamily="18" charset="0"/>
                        </a:rPr>
                        <a:t>-2</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3.1×10</a:t>
                      </a:r>
                      <a:r>
                        <a:rPr lang="en-US" altLang="zh-CN" sz="1400" b="0" i="0" u="none" strike="noStrike" baseline="30000" dirty="0">
                          <a:solidFill>
                            <a:srgbClr val="0000FF"/>
                          </a:solidFill>
                          <a:effectLst/>
                          <a:latin typeface="Times New Roman" panose="02020603050405020304" pitchFamily="18" charset="0"/>
                        </a:rPr>
                        <a:t>-2</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7.5×10</a:t>
                      </a:r>
                      <a:r>
                        <a:rPr lang="en-US" altLang="zh-CN" sz="1400" b="0" i="0" u="none" strike="noStrike" baseline="30000" dirty="0">
                          <a:solidFill>
                            <a:srgbClr val="0000FF"/>
                          </a:solidFill>
                          <a:effectLst/>
                          <a:latin typeface="Times New Roman" panose="02020603050405020304" pitchFamily="18" charset="0"/>
                        </a:rPr>
                        <a:t>-4</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0" i="0" u="none" strike="noStrike" dirty="0">
                          <a:solidFill>
                            <a:srgbClr val="0000FF"/>
                          </a:solidFill>
                          <a:effectLst/>
                          <a:latin typeface="Times New Roman" panose="02020603050405020304" pitchFamily="18" charset="0"/>
                        </a:rPr>
                        <a:t>1.0×10</a:t>
                      </a:r>
                      <a:r>
                        <a:rPr lang="en-US" altLang="zh-CN" sz="1400" b="0" i="0" u="none" strike="noStrike" baseline="30000" dirty="0">
                          <a:solidFill>
                            <a:srgbClr val="0000FF"/>
                          </a:solidFill>
                          <a:effectLst/>
                          <a:latin typeface="Times New Roman" panose="02020603050405020304" pitchFamily="18" charset="0"/>
                        </a:rPr>
                        <a:t>-1</a:t>
                      </a:r>
                      <a:endParaRPr lang="en-US" sz="1400" b="0" i="0" u="none" strike="noStrike" baseline="30000" dirty="0">
                        <a:solidFill>
                          <a:srgbClr val="0000FF"/>
                        </a:solidFill>
                        <a:effectLst/>
                        <a:latin typeface="Times New Roman" panose="02020603050405020304" pitchFamily="18" charset="0"/>
                      </a:endParaRPr>
                    </a:p>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dirty="0">
                          <a:solidFill>
                            <a:srgbClr val="0000FF"/>
                          </a:solidFill>
                          <a:effectLst/>
                          <a:latin typeface="Times New Roman" panose="02020603050405020304" pitchFamily="18" charset="0"/>
                        </a:rPr>
                        <a:t>2.6</a:t>
                      </a:r>
                      <a:r>
                        <a:rPr lang="en-US" altLang="zh-CN" sz="1400" b="0" i="0" u="none" strike="noStrike" dirty="0">
                          <a:solidFill>
                            <a:srgbClr val="0000FF"/>
                          </a:solidFill>
                          <a:effectLst/>
                          <a:latin typeface="Times New Roman" panose="02020603050405020304" pitchFamily="18" charset="0"/>
                        </a:rPr>
                        <a:t>×10</a:t>
                      </a:r>
                      <a:r>
                        <a:rPr lang="en-US" altLang="zh-CN" sz="1400" b="0" i="0" u="none" strike="noStrike" baseline="30000" dirty="0">
                          <a:solidFill>
                            <a:srgbClr val="0000FF"/>
                          </a:solidFill>
                          <a:effectLst/>
                          <a:latin typeface="Times New Roman" panose="02020603050405020304" pitchFamily="18" charset="0"/>
                        </a:rPr>
                        <a:t>-2</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baseline="0" dirty="0">
                          <a:solidFill>
                            <a:srgbClr val="0000FF"/>
                          </a:solidFill>
                          <a:effectLst/>
                          <a:latin typeface="Times New Roman" panose="02020603050405020304" pitchFamily="18" charset="0"/>
                        </a:rPr>
                        <a:t>1.9</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baseline="0" dirty="0">
                          <a:solidFill>
                            <a:srgbClr val="0000FF"/>
                          </a:solidFill>
                          <a:effectLst/>
                          <a:latin typeface="Times New Roman" panose="02020603050405020304" pitchFamily="18" charset="0"/>
                        </a:rPr>
                        <a:t>2.1</a:t>
                      </a: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400" b="0" i="0" u="none" strike="noStrike" baseline="30000"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l" fontAlgn="b"/>
                      <a:endParaRPr lang="en-US" sz="1400" b="0" i="0" u="none" strike="noStrike" dirty="0">
                        <a:solidFill>
                          <a:srgbClr val="0000FF"/>
                        </a:solidFill>
                        <a:effectLst/>
                        <a:latin typeface="Times New Roman" panose="02020603050405020304" pitchFamily="18"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71137172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3228975"/>
            <a:ext cx="2085975" cy="923330"/>
          </a:xfrm>
          <a:prstGeom prst="rect">
            <a:avLst/>
          </a:prstGeom>
        </p:spPr>
        <p:txBody>
          <a:bodyPr wrap="square">
            <a:spAutoFit/>
          </a:bodyPr>
          <a:lstStyle/>
          <a:p>
            <a:r>
              <a:rPr lang="en-US" dirty="0"/>
              <a:t>24 12 1 1</a:t>
            </a:r>
          </a:p>
          <a:p>
            <a:r>
              <a:rPr lang="en-US" dirty="0"/>
              <a:t>0.402 0.402 0.8 1.2</a:t>
            </a:r>
          </a:p>
          <a:p>
            <a:r>
              <a:rPr lang="en-US" dirty="0"/>
              <a:t>0 2 3 </a:t>
            </a:r>
          </a:p>
        </p:txBody>
      </p:sp>
      <p:sp>
        <p:nvSpPr>
          <p:cNvPr id="4" name="TextBox 3"/>
          <p:cNvSpPr txBox="1"/>
          <p:nvPr/>
        </p:nvSpPr>
        <p:spPr>
          <a:xfrm>
            <a:off x="3499427" y="4263576"/>
            <a:ext cx="2316660" cy="2554545"/>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Aaron USDC:</a:t>
            </a:r>
          </a:p>
          <a:p>
            <a:r>
              <a:rPr lang="en-US" altLang="zh-CN" sz="2000" i="1" dirty="0">
                <a:latin typeface="Times New Roman" panose="02020603050405020304" pitchFamily="18" charset="0"/>
                <a:cs typeface="Times New Roman" panose="02020603050405020304" pitchFamily="18" charset="0"/>
              </a:rPr>
              <a:t>E</a:t>
            </a:r>
            <a:r>
              <a:rPr lang="en-US" altLang="zh-CN" sz="2000" i="1" baseline="-25000" dirty="0">
                <a:latin typeface="Times New Roman" panose="02020603050405020304" pitchFamily="18" charset="0"/>
                <a:cs typeface="Times New Roman" panose="02020603050405020304" pitchFamily="18" charset="0"/>
              </a:rPr>
              <a:t>x</a:t>
            </a:r>
            <a:r>
              <a:rPr lang="en-US" altLang="zh-CN" sz="2000" dirty="0">
                <a:latin typeface="Times New Roman" panose="02020603050405020304" pitchFamily="18" charset="0"/>
                <a:cs typeface="Times New Roman" panose="02020603050405020304" pitchFamily="18" charset="0"/>
              </a:rPr>
              <a:t> = 2.739 MeV</a:t>
            </a:r>
          </a:p>
          <a:p>
            <a:r>
              <a:rPr lang="en-US" altLang="zh-CN" sz="2000" i="1" dirty="0" err="1">
                <a:latin typeface="Times New Roman" panose="02020603050405020304" pitchFamily="18" charset="0"/>
                <a:cs typeface="Times New Roman" panose="02020603050405020304" pitchFamily="18" charset="0"/>
              </a:rPr>
              <a:t>E</a:t>
            </a:r>
            <a:r>
              <a:rPr lang="en-US" altLang="zh-CN" sz="2000" i="1" baseline="-25000" dirty="0" err="1">
                <a:latin typeface="Times New Roman" panose="02020603050405020304" pitchFamily="18" charset="0"/>
                <a:cs typeface="Times New Roman" panose="02020603050405020304" pitchFamily="18" charset="0"/>
              </a:rPr>
              <a:t>r</a:t>
            </a:r>
            <a:r>
              <a:rPr lang="en-US" altLang="zh-CN" sz="2000" dirty="0">
                <a:latin typeface="Times New Roman" panose="02020603050405020304" pitchFamily="18" charset="0"/>
                <a:cs typeface="Times New Roman" panose="02020603050405020304" pitchFamily="18" charset="0"/>
              </a:rPr>
              <a:t> = 0.468 MeV</a:t>
            </a:r>
          </a:p>
          <a:p>
            <a:r>
              <a:rPr lang="en-US" sz="2000" i="1" dirty="0">
                <a:solidFill>
                  <a:srgbClr val="FF0000"/>
                </a:solidFill>
                <a:latin typeface="Times New Roman" panose="02020603050405020304" pitchFamily="18" charset="0"/>
                <a:cs typeface="Times New Roman" panose="02020603050405020304" pitchFamily="18" charset="0"/>
              </a:rPr>
              <a:t>C</a:t>
            </a:r>
            <a:r>
              <a:rPr lang="en-US" sz="2000" baseline="30000" dirty="0">
                <a:solidFill>
                  <a:srgbClr val="FF0000"/>
                </a:solidFill>
                <a:latin typeface="Times New Roman" panose="02020603050405020304" pitchFamily="18" charset="0"/>
                <a:cs typeface="Times New Roman" panose="02020603050405020304" pitchFamily="18" charset="0"/>
              </a:rPr>
              <a:t>2</a:t>
            </a:r>
            <a:r>
              <a:rPr lang="en-US" sz="2000" i="1" dirty="0">
                <a:solidFill>
                  <a:srgbClr val="FF0000"/>
                </a:solidFill>
                <a:latin typeface="Times New Roman" panose="02020603050405020304" pitchFamily="18" charset="0"/>
                <a:cs typeface="Times New Roman" panose="02020603050405020304" pitchFamily="18" charset="0"/>
              </a:rPr>
              <a:t>S</a:t>
            </a:r>
            <a:r>
              <a:rPr lang="en-US" sz="2000" dirty="0">
                <a:solidFill>
                  <a:srgbClr val="FF0000"/>
                </a:solidFill>
                <a:latin typeface="Times New Roman" panose="02020603050405020304" pitchFamily="18" charset="0"/>
                <a:cs typeface="Times New Roman" panose="02020603050405020304" pitchFamily="18" charset="0"/>
              </a:rPr>
              <a:t> = 0.30</a:t>
            </a:r>
          </a:p>
          <a:p>
            <a:r>
              <a:rPr lang="en-US" altLang="zh-CN" sz="2000" i="1" dirty="0" err="1">
                <a:latin typeface="Times New Roman" panose="02020603050405020304" pitchFamily="18" charset="0"/>
                <a:cs typeface="Times New Roman" panose="02020603050405020304" pitchFamily="18" charset="0"/>
              </a:rPr>
              <a:t>Γ</a:t>
            </a:r>
            <a:r>
              <a:rPr lang="en-US" altLang="zh-CN" sz="2000" i="1" baseline="-25000" dirty="0" err="1">
                <a:latin typeface="Times New Roman" panose="02020603050405020304" pitchFamily="18" charset="0"/>
                <a:cs typeface="Times New Roman" panose="02020603050405020304" pitchFamily="18" charset="0"/>
              </a:rPr>
              <a:t>sp</a:t>
            </a:r>
            <a:r>
              <a:rPr lang="en-US" altLang="zh-CN" sz="2000" dirty="0">
                <a:latin typeface="Times New Roman" panose="02020603050405020304" pitchFamily="18" charset="0"/>
                <a:cs typeface="Times New Roman" panose="02020603050405020304" pitchFamily="18" charset="0"/>
              </a:rPr>
              <a:t> = 0.40 eV Aaron</a:t>
            </a:r>
          </a:p>
          <a:p>
            <a:r>
              <a:rPr lang="en-US" altLang="zh-CN" sz="2000" i="1" dirty="0" err="1">
                <a:latin typeface="Times New Roman" panose="02020603050405020304" pitchFamily="18" charset="0"/>
                <a:cs typeface="Times New Roman" panose="02020603050405020304" pitchFamily="18" charset="0"/>
              </a:rPr>
              <a:t>Γ</a:t>
            </a:r>
            <a:r>
              <a:rPr lang="en-US" altLang="zh-CN" sz="2000" i="1" baseline="-25000" dirty="0" err="1">
                <a:latin typeface="Times New Roman" panose="02020603050405020304" pitchFamily="18" charset="0"/>
                <a:cs typeface="Times New Roman" panose="02020603050405020304" pitchFamily="18" charset="0"/>
              </a:rPr>
              <a:t>sp</a:t>
            </a:r>
            <a:r>
              <a:rPr lang="en-US" altLang="zh-CN" sz="2000" dirty="0">
                <a:latin typeface="Times New Roman" panose="02020603050405020304" pitchFamily="18" charset="0"/>
                <a:cs typeface="Times New Roman" panose="02020603050405020304" pitchFamily="18" charset="0"/>
              </a:rPr>
              <a:t> = 1.98 eV </a:t>
            </a:r>
            <a:r>
              <a:rPr lang="en-US" altLang="zh-CN" sz="2000" dirty="0" err="1">
                <a:latin typeface="Times New Roman" panose="02020603050405020304" pitchFamily="18" charset="0"/>
                <a:cs typeface="Times New Roman" panose="02020603050405020304" pitchFamily="18" charset="0"/>
              </a:rPr>
              <a:t>wspot</a:t>
            </a:r>
            <a:endParaRPr lang="en-US" sz="2000" dirty="0">
              <a:latin typeface="Times New Roman" panose="02020603050405020304" pitchFamily="18" charset="0"/>
              <a:cs typeface="Times New Roman" panose="02020603050405020304" pitchFamily="18" charset="0"/>
            </a:endParaRPr>
          </a:p>
          <a:p>
            <a:r>
              <a:rPr lang="en-US" altLang="zh-CN" sz="2000" b="1" i="1" dirty="0">
                <a:latin typeface="Times New Roman" panose="02020603050405020304" pitchFamily="18" charset="0"/>
                <a:cs typeface="Times New Roman" panose="02020603050405020304" pitchFamily="18" charset="0"/>
              </a:rPr>
              <a:t>Γ</a:t>
            </a:r>
            <a:r>
              <a:rPr lang="en-US" altLang="zh-CN" sz="2000" b="1" i="1" baseline="-25000" dirty="0">
                <a:latin typeface="Times New Roman" panose="02020603050405020304" pitchFamily="18" charset="0"/>
                <a:cs typeface="Times New Roman" panose="02020603050405020304" pitchFamily="18" charset="0"/>
              </a:rPr>
              <a:t>p</a:t>
            </a:r>
            <a:r>
              <a:rPr lang="en-US" altLang="zh-CN" sz="2000" b="1" dirty="0">
                <a:latin typeface="Times New Roman" panose="02020603050405020304" pitchFamily="18" charset="0"/>
                <a:cs typeface="Times New Roman" panose="02020603050405020304" pitchFamily="18" charset="0"/>
              </a:rPr>
              <a:t> = 0.12 eV</a:t>
            </a:r>
            <a:r>
              <a:rPr lang="en-US" altLang="zh-CN" sz="2000" dirty="0">
                <a:latin typeface="Times New Roman" panose="02020603050405020304" pitchFamily="18" charset="0"/>
                <a:cs typeface="Times New Roman" panose="02020603050405020304" pitchFamily="18" charset="0"/>
              </a:rPr>
              <a:t> Aaron</a:t>
            </a:r>
          </a:p>
          <a:p>
            <a:r>
              <a:rPr lang="en-US"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p</a:t>
            </a:r>
            <a:r>
              <a:rPr lang="en-US" altLang="zh-CN" sz="2000" dirty="0">
                <a:latin typeface="Times New Roman" panose="02020603050405020304" pitchFamily="18" charset="0"/>
                <a:cs typeface="Times New Roman" panose="02020603050405020304" pitchFamily="18" charset="0"/>
              </a:rPr>
              <a:t> = 0.594 eV </a:t>
            </a:r>
            <a:r>
              <a:rPr lang="en-US" altLang="zh-CN" sz="2000" dirty="0" err="1">
                <a:latin typeface="Times New Roman" panose="02020603050405020304" pitchFamily="18" charset="0"/>
                <a:cs typeface="Times New Roman" panose="02020603050405020304" pitchFamily="18" charset="0"/>
              </a:rPr>
              <a:t>wspot</a:t>
            </a:r>
            <a:endParaRPr lang="en-US" altLang="zh-CN" sz="20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0" y="5281089"/>
            <a:ext cx="2239909" cy="1323439"/>
          </a:xfrm>
          <a:prstGeom prst="rect">
            <a:avLst/>
          </a:prstGeom>
          <a:noFill/>
        </p:spPr>
        <p:txBody>
          <a:bodyPr wrap="none" rtlCol="0">
            <a:spAutoFit/>
          </a:bodyPr>
          <a:lstStyle/>
          <a:p>
            <a:r>
              <a:rPr lang="en-US" sz="2000" i="1" dirty="0" err="1">
                <a:latin typeface="Times New Roman" panose="02020603050405020304" pitchFamily="18" charset="0"/>
                <a:cs typeface="Times New Roman" panose="02020603050405020304" pitchFamily="18" charset="0"/>
              </a:rPr>
              <a:t>E</a:t>
            </a:r>
            <a:r>
              <a:rPr lang="en-US" sz="2000" i="1" baseline="-25000" dirty="0" err="1">
                <a:latin typeface="Times New Roman" panose="02020603050405020304" pitchFamily="18" charset="0"/>
                <a:cs typeface="Times New Roman" panose="02020603050405020304" pitchFamily="18" charset="0"/>
              </a:rPr>
              <a:t>r</a:t>
            </a:r>
            <a:r>
              <a:rPr lang="en-US" sz="2000" dirty="0">
                <a:latin typeface="Times New Roman" panose="02020603050405020304" pitchFamily="18" charset="0"/>
                <a:cs typeface="Times New Roman" panose="02020603050405020304" pitchFamily="18" charset="0"/>
              </a:rPr>
              <a:t> = </a:t>
            </a:r>
            <a:r>
              <a:rPr lang="en-US" altLang="zh-CN" sz="2000" dirty="0">
                <a:latin typeface="Times New Roman" panose="02020603050405020304" pitchFamily="18" charset="0"/>
                <a:cs typeface="Times New Roman" panose="02020603050405020304" pitchFamily="18" charset="0"/>
              </a:rPr>
              <a:t>0.402 MeV</a:t>
            </a:r>
            <a:endParaRPr lang="en-US" sz="2000" baseline="-25000" dirty="0">
              <a:latin typeface="Times New Roman" panose="02020603050405020304" pitchFamily="18" charset="0"/>
              <a:cs typeface="Times New Roman" panose="02020603050405020304" pitchFamily="18" charset="0"/>
            </a:endParaRPr>
          </a:p>
          <a:p>
            <a:r>
              <a:rPr lang="en-US" sz="2000" i="1" dirty="0">
                <a:solidFill>
                  <a:srgbClr val="FF0000"/>
                </a:solidFill>
                <a:latin typeface="Times New Roman" panose="02020603050405020304" pitchFamily="18" charset="0"/>
                <a:cs typeface="Times New Roman" panose="02020603050405020304" pitchFamily="18" charset="0"/>
              </a:rPr>
              <a:t>C</a:t>
            </a:r>
            <a:r>
              <a:rPr lang="en-US" sz="2000" baseline="30000" dirty="0">
                <a:solidFill>
                  <a:srgbClr val="FF0000"/>
                </a:solidFill>
                <a:latin typeface="Times New Roman" panose="02020603050405020304" pitchFamily="18" charset="0"/>
                <a:cs typeface="Times New Roman" panose="02020603050405020304" pitchFamily="18" charset="0"/>
              </a:rPr>
              <a:t>2</a:t>
            </a:r>
            <a:r>
              <a:rPr lang="en-US" sz="2000" i="1" dirty="0">
                <a:solidFill>
                  <a:srgbClr val="FF0000"/>
                </a:solidFill>
                <a:latin typeface="Times New Roman" panose="02020603050405020304" pitchFamily="18" charset="0"/>
                <a:cs typeface="Times New Roman" panose="02020603050405020304" pitchFamily="18" charset="0"/>
              </a:rPr>
              <a:t>S</a:t>
            </a:r>
            <a:r>
              <a:rPr lang="en-US" sz="2000" dirty="0">
                <a:solidFill>
                  <a:srgbClr val="FF0000"/>
                </a:solidFill>
                <a:latin typeface="Times New Roman" panose="02020603050405020304" pitchFamily="18" charset="0"/>
                <a:cs typeface="Times New Roman" panose="02020603050405020304" pitchFamily="18" charset="0"/>
              </a:rPr>
              <a:t> = 0.30</a:t>
            </a:r>
          </a:p>
          <a:p>
            <a:r>
              <a:rPr lang="en-US" altLang="zh-CN" sz="2000" i="1" dirty="0" err="1">
                <a:latin typeface="Times New Roman" panose="02020603050405020304" pitchFamily="18" charset="0"/>
                <a:cs typeface="Times New Roman" panose="02020603050405020304" pitchFamily="18" charset="0"/>
              </a:rPr>
              <a:t>Γ</a:t>
            </a:r>
            <a:r>
              <a:rPr lang="en-US" altLang="zh-CN" sz="2000" i="1" baseline="-25000" dirty="0" err="1">
                <a:latin typeface="Times New Roman" panose="02020603050405020304" pitchFamily="18" charset="0"/>
                <a:cs typeface="Times New Roman" panose="02020603050405020304" pitchFamily="18" charset="0"/>
              </a:rPr>
              <a:t>sp</a:t>
            </a:r>
            <a:r>
              <a:rPr lang="en-US" altLang="zh-CN" sz="2000" dirty="0">
                <a:latin typeface="Times New Roman" panose="02020603050405020304" pitchFamily="18" charset="0"/>
                <a:cs typeface="Times New Roman" panose="02020603050405020304" pitchFamily="18" charset="0"/>
              </a:rPr>
              <a:t> = 0.50 eV </a:t>
            </a:r>
            <a:r>
              <a:rPr lang="en-US" altLang="zh-CN" sz="2000" dirty="0" err="1">
                <a:latin typeface="Times New Roman" panose="02020603050405020304" pitchFamily="18" charset="0"/>
                <a:cs typeface="Times New Roman" panose="02020603050405020304" pitchFamily="18" charset="0"/>
              </a:rPr>
              <a:t>wspot</a:t>
            </a:r>
            <a:endParaRPr lang="en-US" sz="2000" dirty="0">
              <a:latin typeface="Times New Roman" panose="02020603050405020304" pitchFamily="18" charset="0"/>
              <a:cs typeface="Times New Roman" panose="02020603050405020304" pitchFamily="18" charset="0"/>
            </a:endParaRPr>
          </a:p>
          <a:p>
            <a:r>
              <a:rPr lang="en-US" altLang="zh-CN" sz="2000" b="1" i="1" dirty="0">
                <a:latin typeface="Times New Roman" panose="02020603050405020304" pitchFamily="18" charset="0"/>
                <a:cs typeface="Times New Roman" panose="02020603050405020304" pitchFamily="18" charset="0"/>
              </a:rPr>
              <a:t>Γ</a:t>
            </a:r>
            <a:r>
              <a:rPr lang="en-US" altLang="zh-CN" sz="2000" b="1" i="1" baseline="-25000" dirty="0">
                <a:latin typeface="Times New Roman" panose="02020603050405020304" pitchFamily="18" charset="0"/>
                <a:cs typeface="Times New Roman" panose="02020603050405020304" pitchFamily="18" charset="0"/>
              </a:rPr>
              <a:t>p</a:t>
            </a:r>
            <a:r>
              <a:rPr lang="en-US" altLang="zh-CN" sz="2000" b="1" dirty="0">
                <a:latin typeface="Times New Roman" panose="02020603050405020304" pitchFamily="18" charset="0"/>
                <a:cs typeface="Times New Roman" panose="02020603050405020304" pitchFamily="18" charset="0"/>
              </a:rPr>
              <a:t> = 0.15 eV</a:t>
            </a:r>
          </a:p>
        </p:txBody>
      </p:sp>
      <p:pic>
        <p:nvPicPr>
          <p:cNvPr id="6" name="Picture 5"/>
          <p:cNvPicPr>
            <a:picLocks noChangeAspect="1"/>
          </p:cNvPicPr>
          <p:nvPr/>
        </p:nvPicPr>
        <p:blipFill>
          <a:blip r:embed="rId2"/>
          <a:stretch>
            <a:fillRect/>
          </a:stretch>
        </p:blipFill>
        <p:spPr>
          <a:xfrm>
            <a:off x="2233612" y="3398594"/>
            <a:ext cx="6638925" cy="676275"/>
          </a:xfrm>
          <a:prstGeom prst="rect">
            <a:avLst/>
          </a:prstGeom>
        </p:spPr>
      </p:pic>
      <p:sp>
        <p:nvSpPr>
          <p:cNvPr id="9" name="Rectangle 8"/>
          <p:cNvSpPr/>
          <p:nvPr/>
        </p:nvSpPr>
        <p:spPr>
          <a:xfrm>
            <a:off x="0" y="4074869"/>
            <a:ext cx="1023037" cy="369332"/>
          </a:xfrm>
          <a:prstGeom prst="rect">
            <a:avLst/>
          </a:prstGeom>
        </p:spPr>
        <p:txBody>
          <a:bodyPr wrap="none">
            <a:spAutoFit/>
          </a:bodyPr>
          <a:lstStyle/>
          <a:p>
            <a:r>
              <a:rPr lang="en-US" dirty="0"/>
              <a:t>al25c.dai</a:t>
            </a:r>
          </a:p>
        </p:txBody>
      </p:sp>
      <p:pic>
        <p:nvPicPr>
          <p:cNvPr id="10" name="Picture 9"/>
          <p:cNvPicPr>
            <a:picLocks noChangeAspect="1"/>
          </p:cNvPicPr>
          <p:nvPr/>
        </p:nvPicPr>
        <p:blipFill>
          <a:blip r:embed="rId3"/>
          <a:stretch>
            <a:fillRect/>
          </a:stretch>
        </p:blipFill>
        <p:spPr>
          <a:xfrm>
            <a:off x="0" y="2067"/>
            <a:ext cx="5543550" cy="3162300"/>
          </a:xfrm>
          <a:prstGeom prst="rect">
            <a:avLst/>
          </a:prstGeom>
        </p:spPr>
      </p:pic>
      <p:sp>
        <p:nvSpPr>
          <p:cNvPr id="11" name="TextBox 10"/>
          <p:cNvSpPr txBox="1"/>
          <p:nvPr/>
        </p:nvSpPr>
        <p:spPr>
          <a:xfrm>
            <a:off x="6632628" y="4259535"/>
            <a:ext cx="2300823" cy="2554545"/>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Aaron USDI:</a:t>
            </a:r>
          </a:p>
          <a:p>
            <a:r>
              <a:rPr lang="en-US" altLang="zh-CN" sz="2000" i="1" dirty="0">
                <a:latin typeface="Times New Roman" panose="02020603050405020304" pitchFamily="18" charset="0"/>
                <a:cs typeface="Times New Roman" panose="02020603050405020304" pitchFamily="18" charset="0"/>
              </a:rPr>
              <a:t>E</a:t>
            </a:r>
            <a:r>
              <a:rPr lang="en-US" altLang="zh-CN" sz="2000" i="1" baseline="-25000" dirty="0">
                <a:latin typeface="Times New Roman" panose="02020603050405020304" pitchFamily="18" charset="0"/>
                <a:cs typeface="Times New Roman" panose="02020603050405020304" pitchFamily="18" charset="0"/>
              </a:rPr>
              <a:t>x</a:t>
            </a:r>
            <a:r>
              <a:rPr lang="en-US" altLang="zh-CN" sz="2000" dirty="0">
                <a:latin typeface="Times New Roman" panose="02020603050405020304" pitchFamily="18" charset="0"/>
                <a:cs typeface="Times New Roman" panose="02020603050405020304" pitchFamily="18" charset="0"/>
              </a:rPr>
              <a:t> = 2.761 MeV</a:t>
            </a:r>
          </a:p>
          <a:p>
            <a:r>
              <a:rPr lang="en-US" altLang="zh-CN" sz="2000" i="1" dirty="0" err="1">
                <a:latin typeface="Times New Roman" panose="02020603050405020304" pitchFamily="18" charset="0"/>
                <a:cs typeface="Times New Roman" panose="02020603050405020304" pitchFamily="18" charset="0"/>
              </a:rPr>
              <a:t>E</a:t>
            </a:r>
            <a:r>
              <a:rPr lang="en-US" altLang="zh-CN" sz="2000" i="1" baseline="-25000" dirty="0" err="1">
                <a:latin typeface="Times New Roman" panose="02020603050405020304" pitchFamily="18" charset="0"/>
                <a:cs typeface="Times New Roman" panose="02020603050405020304" pitchFamily="18" charset="0"/>
              </a:rPr>
              <a:t>r</a:t>
            </a:r>
            <a:r>
              <a:rPr lang="en-US" altLang="zh-CN" sz="2000" dirty="0">
                <a:latin typeface="Times New Roman" panose="02020603050405020304" pitchFamily="18" charset="0"/>
                <a:cs typeface="Times New Roman" panose="02020603050405020304" pitchFamily="18" charset="0"/>
              </a:rPr>
              <a:t> = 0.490 MeV</a:t>
            </a:r>
          </a:p>
          <a:p>
            <a:r>
              <a:rPr lang="en-US" sz="2000" i="1" dirty="0">
                <a:solidFill>
                  <a:srgbClr val="FF0000"/>
                </a:solidFill>
                <a:latin typeface="Times New Roman" panose="02020603050405020304" pitchFamily="18" charset="0"/>
                <a:cs typeface="Times New Roman" panose="02020603050405020304" pitchFamily="18" charset="0"/>
              </a:rPr>
              <a:t>C</a:t>
            </a:r>
            <a:r>
              <a:rPr lang="en-US" sz="2000" baseline="30000" dirty="0">
                <a:solidFill>
                  <a:srgbClr val="FF0000"/>
                </a:solidFill>
                <a:latin typeface="Times New Roman" panose="02020603050405020304" pitchFamily="18" charset="0"/>
                <a:cs typeface="Times New Roman" panose="02020603050405020304" pitchFamily="18" charset="0"/>
              </a:rPr>
              <a:t>2</a:t>
            </a:r>
            <a:r>
              <a:rPr lang="en-US" sz="2000" i="1" dirty="0">
                <a:solidFill>
                  <a:srgbClr val="FF0000"/>
                </a:solidFill>
                <a:latin typeface="Times New Roman" panose="02020603050405020304" pitchFamily="18" charset="0"/>
                <a:cs typeface="Times New Roman" panose="02020603050405020304" pitchFamily="18" charset="0"/>
              </a:rPr>
              <a:t>S</a:t>
            </a:r>
            <a:r>
              <a:rPr lang="en-US" sz="2000" dirty="0">
                <a:solidFill>
                  <a:srgbClr val="FF0000"/>
                </a:solidFill>
                <a:latin typeface="Times New Roman" panose="02020603050405020304" pitchFamily="18" charset="0"/>
                <a:cs typeface="Times New Roman" panose="02020603050405020304" pitchFamily="18" charset="0"/>
              </a:rPr>
              <a:t> = 0.30</a:t>
            </a:r>
          </a:p>
          <a:p>
            <a:r>
              <a:rPr lang="en-US" altLang="zh-CN" sz="2000" i="1" dirty="0" err="1">
                <a:latin typeface="Times New Roman" panose="02020603050405020304" pitchFamily="18" charset="0"/>
                <a:cs typeface="Times New Roman" panose="02020603050405020304" pitchFamily="18" charset="0"/>
              </a:rPr>
              <a:t>Γ</a:t>
            </a:r>
            <a:r>
              <a:rPr lang="en-US" altLang="zh-CN" sz="2000" i="1" baseline="-25000" dirty="0" err="1">
                <a:latin typeface="Times New Roman" panose="02020603050405020304" pitchFamily="18" charset="0"/>
                <a:cs typeface="Times New Roman" panose="02020603050405020304" pitchFamily="18" charset="0"/>
              </a:rPr>
              <a:t>sp</a:t>
            </a:r>
            <a:r>
              <a:rPr lang="en-US" altLang="zh-CN" sz="2000" dirty="0">
                <a:latin typeface="Times New Roman" panose="02020603050405020304" pitchFamily="18" charset="0"/>
                <a:cs typeface="Times New Roman" panose="02020603050405020304" pitchFamily="18" charset="0"/>
              </a:rPr>
              <a:t> = 0.40 eV</a:t>
            </a:r>
          </a:p>
          <a:p>
            <a:r>
              <a:rPr lang="en-US" altLang="zh-CN" sz="2000" i="1" dirty="0" err="1">
                <a:latin typeface="Times New Roman" panose="02020603050405020304" pitchFamily="18" charset="0"/>
                <a:cs typeface="Times New Roman" panose="02020603050405020304" pitchFamily="18" charset="0"/>
              </a:rPr>
              <a:t>Γ</a:t>
            </a:r>
            <a:r>
              <a:rPr lang="en-US" altLang="zh-CN" sz="2000" i="1" baseline="-25000" dirty="0" err="1">
                <a:latin typeface="Times New Roman" panose="02020603050405020304" pitchFamily="18" charset="0"/>
                <a:cs typeface="Times New Roman" panose="02020603050405020304" pitchFamily="18" charset="0"/>
              </a:rPr>
              <a:t>sp</a:t>
            </a:r>
            <a:r>
              <a:rPr lang="en-US" altLang="zh-CN" sz="2000" dirty="0">
                <a:latin typeface="Times New Roman" panose="02020603050405020304" pitchFamily="18" charset="0"/>
                <a:cs typeface="Times New Roman" panose="02020603050405020304" pitchFamily="18" charset="0"/>
              </a:rPr>
              <a:t> = 3.03 eV </a:t>
            </a:r>
            <a:r>
              <a:rPr lang="en-US" altLang="zh-CN" sz="2000" dirty="0" err="1">
                <a:latin typeface="Times New Roman" panose="02020603050405020304" pitchFamily="18" charset="0"/>
                <a:cs typeface="Times New Roman" panose="02020603050405020304" pitchFamily="18" charset="0"/>
              </a:rPr>
              <a:t>wspot</a:t>
            </a:r>
            <a:endParaRPr lang="en-US" sz="2000" dirty="0">
              <a:latin typeface="Times New Roman" panose="02020603050405020304" pitchFamily="18" charset="0"/>
              <a:cs typeface="Times New Roman" panose="02020603050405020304" pitchFamily="18" charset="0"/>
            </a:endParaRPr>
          </a:p>
          <a:p>
            <a:r>
              <a:rPr lang="en-US" altLang="zh-CN" sz="2000" b="1" i="1" dirty="0">
                <a:latin typeface="Times New Roman" panose="02020603050405020304" pitchFamily="18" charset="0"/>
                <a:cs typeface="Times New Roman" panose="02020603050405020304" pitchFamily="18" charset="0"/>
              </a:rPr>
              <a:t>Γ</a:t>
            </a:r>
            <a:r>
              <a:rPr lang="en-US" altLang="zh-CN" sz="2000" b="1" i="1" baseline="-25000" dirty="0">
                <a:latin typeface="Times New Roman" panose="02020603050405020304" pitchFamily="18" charset="0"/>
                <a:cs typeface="Times New Roman" panose="02020603050405020304" pitchFamily="18" charset="0"/>
              </a:rPr>
              <a:t>p</a:t>
            </a:r>
            <a:r>
              <a:rPr lang="en-US" altLang="zh-CN" sz="2000" b="1" dirty="0">
                <a:latin typeface="Times New Roman" panose="02020603050405020304" pitchFamily="18" charset="0"/>
                <a:cs typeface="Times New Roman" panose="02020603050405020304" pitchFamily="18" charset="0"/>
              </a:rPr>
              <a:t> = 0.12 eV</a:t>
            </a:r>
          </a:p>
          <a:p>
            <a:r>
              <a:rPr lang="en-US"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p</a:t>
            </a:r>
            <a:r>
              <a:rPr lang="en-US" altLang="zh-CN" sz="2000" dirty="0">
                <a:latin typeface="Times New Roman" panose="02020603050405020304" pitchFamily="18" charset="0"/>
                <a:cs typeface="Times New Roman" panose="02020603050405020304" pitchFamily="18" charset="0"/>
              </a:rPr>
              <a:t> = 0.909 eV </a:t>
            </a:r>
            <a:r>
              <a:rPr lang="en-US" altLang="zh-CN" sz="2000" dirty="0" err="1">
                <a:latin typeface="Times New Roman" panose="02020603050405020304" pitchFamily="18" charset="0"/>
                <a:cs typeface="Times New Roman" panose="02020603050405020304" pitchFamily="18" charset="0"/>
              </a:rPr>
              <a:t>wspot</a:t>
            </a:r>
            <a:endParaRPr lang="en-US" altLang="zh-CN" sz="2000" dirty="0">
              <a:latin typeface="Times New Roman" panose="02020603050405020304" pitchFamily="18" charset="0"/>
              <a:cs typeface="Times New Roman" panose="02020603050405020304" pitchFamily="18" charset="0"/>
            </a:endParaRPr>
          </a:p>
        </p:txBody>
      </p:sp>
      <p:sp>
        <p:nvSpPr>
          <p:cNvPr id="12" name="Rectangle 11"/>
          <p:cNvSpPr/>
          <p:nvPr/>
        </p:nvSpPr>
        <p:spPr>
          <a:xfrm>
            <a:off x="5739336" y="2752263"/>
            <a:ext cx="1196161" cy="646331"/>
          </a:xfrm>
          <a:prstGeom prst="rect">
            <a:avLst/>
          </a:prstGeom>
        </p:spPr>
        <p:txBody>
          <a:bodyPr wrap="none">
            <a:spAutoFit/>
          </a:bodyPr>
          <a:lstStyle/>
          <a:p>
            <a:r>
              <a:rPr lang="en-US" altLang="zh-CN" dirty="0">
                <a:latin typeface="Times New Roman" panose="02020603050405020304" pitchFamily="18" charset="0"/>
                <a:cs typeface="Times New Roman" panose="02020603050405020304" pitchFamily="18" charset="0"/>
              </a:rPr>
              <a:t>0</a:t>
            </a:r>
            <a:r>
              <a:rPr lang="en-US" altLang="zh-CN" i="1" dirty="0">
                <a:latin typeface="Times New Roman" panose="02020603050405020304" pitchFamily="18" charset="0"/>
                <a:cs typeface="Times New Roman" panose="02020603050405020304" pitchFamily="18" charset="0"/>
              </a:rPr>
              <a:t>d</a:t>
            </a:r>
            <a:r>
              <a:rPr lang="en-US" altLang="zh-CN" baseline="-25000" dirty="0">
                <a:latin typeface="Times New Roman" panose="02020603050405020304" pitchFamily="18" charset="0"/>
                <a:cs typeface="Times New Roman" panose="02020603050405020304" pitchFamily="18" charset="0"/>
              </a:rPr>
              <a:t>3/2</a:t>
            </a:r>
            <a:r>
              <a:rPr lang="en-US" altLang="zh-CN" dirty="0">
                <a:latin typeface="Times New Roman" panose="02020603050405020304" pitchFamily="18" charset="0"/>
                <a:cs typeface="Times New Roman" panose="02020603050405020304" pitchFamily="18" charset="0"/>
              </a:rPr>
              <a:t>: 0 2 3</a:t>
            </a:r>
          </a:p>
          <a:p>
            <a:r>
              <a:rPr lang="en-US" dirty="0">
                <a:latin typeface="Times New Roman" panose="02020603050405020304" pitchFamily="18" charset="0"/>
                <a:cs typeface="Times New Roman" panose="02020603050405020304" pitchFamily="18" charset="0"/>
              </a:rPr>
              <a:t>1</a:t>
            </a:r>
            <a:r>
              <a:rPr lang="en-US" i="1" dirty="0">
                <a:latin typeface="Times New Roman" panose="02020603050405020304" pitchFamily="18" charset="0"/>
                <a:cs typeface="Times New Roman" panose="02020603050405020304" pitchFamily="18" charset="0"/>
              </a:rPr>
              <a:t>s</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1 0 1</a:t>
            </a:r>
            <a:endParaRPr lang="en-US" dirty="0"/>
          </a:p>
        </p:txBody>
      </p:sp>
    </p:spTree>
    <p:extLst>
      <p:ext uri="{BB962C8B-B14F-4D97-AF65-F5344CB8AC3E}">
        <p14:creationId xmlns:p14="http://schemas.microsoft.com/office/powerpoint/2010/main" val="80518841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6076950" cy="2809875"/>
          </a:xfrm>
          <a:prstGeom prst="rect">
            <a:avLst/>
          </a:prstGeom>
        </p:spPr>
      </p:pic>
      <p:sp>
        <p:nvSpPr>
          <p:cNvPr id="3" name="Rectangle 2"/>
          <p:cNvSpPr/>
          <p:nvPr/>
        </p:nvSpPr>
        <p:spPr>
          <a:xfrm>
            <a:off x="6076950" y="0"/>
            <a:ext cx="2163651" cy="923330"/>
          </a:xfrm>
          <a:prstGeom prst="rect">
            <a:avLst/>
          </a:prstGeom>
        </p:spPr>
        <p:txBody>
          <a:bodyPr wrap="square">
            <a:spAutoFit/>
          </a:bodyPr>
          <a:lstStyle/>
          <a:p>
            <a:r>
              <a:rPr lang="en-US" dirty="0"/>
              <a:t>24 12 1 1</a:t>
            </a:r>
          </a:p>
          <a:p>
            <a:r>
              <a:rPr lang="en-US" dirty="0"/>
              <a:t>0.468 0.468 0.8 1.2</a:t>
            </a:r>
          </a:p>
          <a:p>
            <a:r>
              <a:rPr lang="en-US" dirty="0"/>
              <a:t>0 2 3</a:t>
            </a:r>
          </a:p>
        </p:txBody>
      </p:sp>
      <p:pic>
        <p:nvPicPr>
          <p:cNvPr id="9" name="Picture 8"/>
          <p:cNvPicPr>
            <a:picLocks noChangeAspect="1"/>
          </p:cNvPicPr>
          <p:nvPr/>
        </p:nvPicPr>
        <p:blipFill>
          <a:blip r:embed="rId3"/>
          <a:stretch>
            <a:fillRect/>
          </a:stretch>
        </p:blipFill>
        <p:spPr>
          <a:xfrm>
            <a:off x="0" y="3224817"/>
            <a:ext cx="5610225" cy="3009900"/>
          </a:xfrm>
          <a:prstGeom prst="rect">
            <a:avLst/>
          </a:prstGeom>
        </p:spPr>
      </p:pic>
      <p:sp>
        <p:nvSpPr>
          <p:cNvPr id="10" name="Rectangle 9"/>
          <p:cNvSpPr/>
          <p:nvPr/>
        </p:nvSpPr>
        <p:spPr>
          <a:xfrm>
            <a:off x="6076950" y="3224817"/>
            <a:ext cx="2163651" cy="923330"/>
          </a:xfrm>
          <a:prstGeom prst="rect">
            <a:avLst/>
          </a:prstGeom>
        </p:spPr>
        <p:txBody>
          <a:bodyPr wrap="square">
            <a:spAutoFit/>
          </a:bodyPr>
          <a:lstStyle/>
          <a:p>
            <a:r>
              <a:rPr lang="en-US" dirty="0"/>
              <a:t>24 12 1 1</a:t>
            </a:r>
          </a:p>
          <a:p>
            <a:r>
              <a:rPr lang="en-US" dirty="0"/>
              <a:t>0.490 0.490 0.8 1.2</a:t>
            </a:r>
          </a:p>
          <a:p>
            <a:r>
              <a:rPr lang="en-US" dirty="0"/>
              <a:t>0 2 3</a:t>
            </a:r>
          </a:p>
        </p:txBody>
      </p:sp>
    </p:spTree>
    <p:extLst>
      <p:ext uri="{BB962C8B-B14F-4D97-AF65-F5344CB8AC3E}">
        <p14:creationId xmlns:p14="http://schemas.microsoft.com/office/powerpoint/2010/main" val="47213993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2"/>
            <a:ext cx="9000000" cy="4452268"/>
          </a:xfrm>
          <a:prstGeom prst="rect">
            <a:avLst/>
          </a:prstGeom>
        </p:spPr>
      </p:pic>
      <p:pic>
        <p:nvPicPr>
          <p:cNvPr id="3" name="Picture 2"/>
          <p:cNvPicPr>
            <a:picLocks noChangeAspect="1"/>
          </p:cNvPicPr>
          <p:nvPr/>
        </p:nvPicPr>
        <p:blipFill rotWithShape="1">
          <a:blip r:embed="rId4"/>
          <a:srcRect b="13633"/>
          <a:stretch/>
        </p:blipFill>
        <p:spPr>
          <a:xfrm>
            <a:off x="0" y="4511154"/>
            <a:ext cx="9000000" cy="2346846"/>
          </a:xfrm>
          <a:prstGeom prst="rect">
            <a:avLst/>
          </a:prstGeom>
        </p:spPr>
      </p:pic>
      <p:sp>
        <p:nvSpPr>
          <p:cNvPr id="4" name="TextBox 3"/>
          <p:cNvSpPr txBox="1"/>
          <p:nvPr/>
        </p:nvSpPr>
        <p:spPr>
          <a:xfrm>
            <a:off x="6967470" y="4452270"/>
            <a:ext cx="953210" cy="369332"/>
          </a:xfrm>
          <a:prstGeom prst="rect">
            <a:avLst/>
          </a:prstGeom>
          <a:noFill/>
        </p:spPr>
        <p:txBody>
          <a:bodyPr wrap="none" rtlCol="0">
            <a:spAutoFit/>
          </a:bodyPr>
          <a:lstStyle/>
          <a:p>
            <a:r>
              <a:rPr lang="en-US" altLang="zh-CN" dirty="0"/>
              <a:t>COULFG</a:t>
            </a:r>
            <a:endParaRPr lang="en-US" dirty="0"/>
          </a:p>
        </p:txBody>
      </p:sp>
    </p:spTree>
    <p:extLst>
      <p:ext uri="{BB962C8B-B14F-4D97-AF65-F5344CB8AC3E}">
        <p14:creationId xmlns:p14="http://schemas.microsoft.com/office/powerpoint/2010/main" val="280761297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2468" y="-1"/>
            <a:ext cx="9144000" cy="2705430"/>
          </a:xfrm>
          <a:prstGeom prst="rect">
            <a:avLst/>
          </a:prstGeom>
        </p:spPr>
      </p:pic>
      <p:sp>
        <p:nvSpPr>
          <p:cNvPr id="5" name="Rectangle 4"/>
          <p:cNvSpPr/>
          <p:nvPr/>
        </p:nvSpPr>
        <p:spPr>
          <a:xfrm>
            <a:off x="2468" y="2733794"/>
            <a:ext cx="7026442" cy="3970318"/>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2.920         1    0   2   50                                           ABNK0359</a:t>
            </a:r>
          </a:p>
          <a:p>
            <a:r>
              <a:rPr lang="en-US" dirty="0">
                <a:latin typeface="Times New Roman" panose="02020603050405020304" pitchFamily="18" charset="0"/>
                <a:cs typeface="Times New Roman" panose="02020603050405020304" pitchFamily="18" charset="0"/>
              </a:rPr>
              <a:t>0.660                                                                   ABNK0360</a:t>
            </a:r>
          </a:p>
          <a:p>
            <a:r>
              <a:rPr lang="en-US" dirty="0">
                <a:latin typeface="Times New Roman" panose="02020603050405020304" pitchFamily="18" charset="0"/>
                <a:cs typeface="Times New Roman" panose="02020603050405020304" pitchFamily="18" charset="0"/>
              </a:rPr>
              <a:t>4.003         1    0   2   50                                           ABNK0359</a:t>
            </a:r>
          </a:p>
          <a:p>
            <a:r>
              <a:rPr lang="en-US" dirty="0">
                <a:latin typeface="Times New Roman" panose="02020603050405020304" pitchFamily="18" charset="0"/>
                <a:cs typeface="Times New Roman" panose="02020603050405020304" pitchFamily="18" charset="0"/>
              </a:rPr>
              <a:t>0.481                                                                   ABNK0360</a:t>
            </a:r>
          </a:p>
          <a:p>
            <a:r>
              <a:rPr lang="en-US" dirty="0">
                <a:latin typeface="Times New Roman" panose="02020603050405020304" pitchFamily="18" charset="0"/>
                <a:cs typeface="Times New Roman" panose="02020603050405020304" pitchFamily="18" charset="0"/>
              </a:rPr>
              <a:t>1.778         1    0   2   50                                           ABNK0359</a:t>
            </a:r>
          </a:p>
          <a:p>
            <a:r>
              <a:rPr lang="en-US" dirty="0">
                <a:latin typeface="Times New Roman" panose="02020603050405020304" pitchFamily="18" charset="0"/>
                <a:cs typeface="Times New Roman" panose="02020603050405020304" pitchFamily="18" charset="0"/>
              </a:rPr>
              <a:t>0.735                                                                   ABNK0360</a:t>
            </a:r>
          </a:p>
          <a:p>
            <a:endParaRPr 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η=</a:t>
            </a:r>
            <a:r>
              <a:rPr lang="en-US" dirty="0">
                <a:latin typeface="Times New Roman" panose="02020603050405020304" pitchFamily="18" charset="0"/>
                <a:cs typeface="Times New Roman" panose="02020603050405020304" pitchFamily="18" charset="0"/>
              </a:rPr>
              <a:t>2.920 </a:t>
            </a:r>
            <a:r>
              <a:rPr lang="en-US" altLang="zh-CN" dirty="0">
                <a:latin typeface="Times New Roman" panose="02020603050405020304" pitchFamily="18" charset="0"/>
                <a:cs typeface="Times New Roman" panose="02020603050405020304" pitchFamily="18" charset="0"/>
              </a:rPr>
              <a:t>	Mode=1	</a:t>
            </a:r>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 = 0, </a:t>
            </a:r>
            <a:r>
              <a:rPr lang="en-US" altLang="zh-CN" b="1" dirty="0">
                <a:latin typeface="Times New Roman" panose="02020603050405020304" pitchFamily="18" charset="0"/>
                <a:cs typeface="Times New Roman" panose="02020603050405020304" pitchFamily="18" charset="0"/>
              </a:rPr>
              <a:t>2</a:t>
            </a:r>
            <a:r>
              <a:rPr lang="en-US" altLang="zh-CN" dirty="0">
                <a:latin typeface="Times New Roman" panose="02020603050405020304" pitchFamily="18" charset="0"/>
                <a:cs typeface="Times New Roman" panose="02020603050405020304" pitchFamily="18" charset="0"/>
              </a:rPr>
              <a:t>, 50</a:t>
            </a:r>
          </a:p>
          <a:p>
            <a:r>
              <a:rPr lang="en-US" altLang="zh-CN" dirty="0">
                <a:latin typeface="Times New Roman" panose="02020603050405020304" pitchFamily="18" charset="0"/>
                <a:cs typeface="Times New Roman" panose="02020603050405020304" pitchFamily="18" charset="0"/>
              </a:rPr>
              <a:t>ρ=0.660</a:t>
            </a:r>
            <a:endParaRPr 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η=4.003	Mode=1	</a:t>
            </a:r>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 = </a:t>
            </a:r>
            <a:r>
              <a:rPr lang="en-US" altLang="zh-CN" b="1" dirty="0">
                <a:latin typeface="Times New Roman" panose="02020603050405020304" pitchFamily="18" charset="0"/>
                <a:cs typeface="Times New Roman" panose="02020603050405020304" pitchFamily="18" charset="0"/>
              </a:rPr>
              <a:t>0,</a:t>
            </a:r>
            <a:r>
              <a:rPr lang="en-US" altLang="zh-CN" dirty="0">
                <a:latin typeface="Times New Roman" panose="02020603050405020304" pitchFamily="18" charset="0"/>
                <a:cs typeface="Times New Roman" panose="02020603050405020304" pitchFamily="18" charset="0"/>
              </a:rPr>
              <a:t> 2, 50</a:t>
            </a:r>
          </a:p>
          <a:p>
            <a:r>
              <a:rPr lang="en-US" altLang="zh-CN" dirty="0">
                <a:latin typeface="Times New Roman" panose="02020603050405020304" pitchFamily="18" charset="0"/>
                <a:cs typeface="Times New Roman" panose="02020603050405020304" pitchFamily="18" charset="0"/>
              </a:rPr>
              <a:t>ρ=0.481</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η=</a:t>
            </a:r>
            <a:r>
              <a:rPr lang="en-US" dirty="0">
                <a:latin typeface="Times New Roman" panose="02020603050405020304" pitchFamily="18" charset="0"/>
                <a:cs typeface="Times New Roman" panose="02020603050405020304" pitchFamily="18" charset="0"/>
              </a:rPr>
              <a:t>1.778	</a:t>
            </a:r>
            <a:r>
              <a:rPr lang="en-US" altLang="zh-CN" dirty="0">
                <a:latin typeface="Times New Roman" panose="02020603050405020304" pitchFamily="18" charset="0"/>
                <a:cs typeface="Times New Roman" panose="02020603050405020304" pitchFamily="18" charset="0"/>
              </a:rPr>
              <a:t>Mode=</a:t>
            </a:r>
            <a:r>
              <a:rPr lang="en-US" dirty="0">
                <a:latin typeface="Times New Roman" panose="02020603050405020304" pitchFamily="18" charset="0"/>
                <a:cs typeface="Times New Roman" panose="02020603050405020304" pitchFamily="18" charset="0"/>
              </a:rPr>
              <a:t>1	</a:t>
            </a:r>
            <a:r>
              <a:rPr lang="en-US" altLang="zh-CN" i="1" dirty="0">
                <a:latin typeface="Times New Roman" panose="02020603050405020304" pitchFamily="18" charset="0"/>
                <a:cs typeface="Times New Roman" panose="02020603050405020304" pitchFamily="18" charset="0"/>
              </a:rPr>
              <a:t>ℓ </a:t>
            </a:r>
            <a:r>
              <a:rPr lang="en-US" altLang="zh-CN"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0, 2</a:t>
            </a:r>
            <a:r>
              <a:rPr lang="en-US" dirty="0">
                <a:latin typeface="Times New Roman" panose="02020603050405020304" pitchFamily="18" charset="0"/>
                <a:cs typeface="Times New Roman" panose="02020603050405020304" pitchFamily="18" charset="0"/>
              </a:rPr>
              <a:t>, 50</a:t>
            </a:r>
          </a:p>
          <a:p>
            <a:r>
              <a:rPr lang="en-US" altLang="zh-CN" dirty="0">
                <a:latin typeface="Times New Roman" panose="02020603050405020304" pitchFamily="18" charset="0"/>
                <a:cs typeface="Times New Roman" panose="02020603050405020304" pitchFamily="18" charset="0"/>
              </a:rPr>
              <a:t>ρ=</a:t>
            </a:r>
            <a:r>
              <a:rPr lang="en-US" dirty="0">
                <a:latin typeface="Times New Roman" panose="02020603050405020304" pitchFamily="18" charset="0"/>
                <a:cs typeface="Times New Roman" panose="02020603050405020304" pitchFamily="18" charset="0"/>
              </a:rPr>
              <a:t>0.735</a:t>
            </a:r>
          </a:p>
        </p:txBody>
      </p:sp>
      <p:sp>
        <p:nvSpPr>
          <p:cNvPr id="8" name="Rectangle 7"/>
          <p:cNvSpPr/>
          <p:nvPr/>
        </p:nvSpPr>
        <p:spPr>
          <a:xfrm>
            <a:off x="5980003" y="3022896"/>
            <a:ext cx="3163997" cy="1015663"/>
          </a:xfrm>
          <a:prstGeom prst="rect">
            <a:avLst/>
          </a:prstGeom>
        </p:spPr>
        <p:txBody>
          <a:bodyPr wrap="square">
            <a:spAutoFit/>
          </a:bodyPr>
          <a:lstStyle/>
          <a:p>
            <a:r>
              <a:rPr lang="en-US" sz="2000" dirty="0">
                <a:solidFill>
                  <a:srgbClr val="FF0000"/>
                </a:solidFill>
              </a:rPr>
              <a:t>Computing the regular (F) and irregular (G) Coulomb wave functions.</a:t>
            </a:r>
          </a:p>
        </p:txBody>
      </p:sp>
      <p:pic>
        <p:nvPicPr>
          <p:cNvPr id="9" name="Picture 8"/>
          <p:cNvPicPr>
            <a:picLocks noChangeAspect="1"/>
          </p:cNvPicPr>
          <p:nvPr/>
        </p:nvPicPr>
        <p:blipFill rotWithShape="1">
          <a:blip r:embed="rId3"/>
          <a:srcRect r="38704" b="-154"/>
          <a:stretch/>
        </p:blipFill>
        <p:spPr>
          <a:xfrm>
            <a:off x="6963222" y="6159236"/>
            <a:ext cx="1313644" cy="333887"/>
          </a:xfrm>
          <a:prstGeom prst="rect">
            <a:avLst/>
          </a:prstGeom>
          <a:ln>
            <a:solidFill>
              <a:schemeClr val="accent1"/>
            </a:solidFill>
          </a:ln>
        </p:spPr>
      </p:pic>
      <p:pic>
        <p:nvPicPr>
          <p:cNvPr id="10" name="Picture 9"/>
          <p:cNvPicPr>
            <a:picLocks noChangeAspect="1"/>
          </p:cNvPicPr>
          <p:nvPr/>
        </p:nvPicPr>
        <p:blipFill rotWithShape="1">
          <a:blip r:embed="rId4"/>
          <a:srcRect l="66528" t="-10792" b="-1"/>
          <a:stretch/>
        </p:blipFill>
        <p:spPr>
          <a:xfrm>
            <a:off x="6375178" y="4944202"/>
            <a:ext cx="1399638" cy="327142"/>
          </a:xfrm>
          <a:prstGeom prst="rect">
            <a:avLst/>
          </a:prstGeom>
          <a:ln>
            <a:solidFill>
              <a:schemeClr val="accent2"/>
            </a:solidFill>
          </a:ln>
        </p:spPr>
      </p:pic>
      <p:sp>
        <p:nvSpPr>
          <p:cNvPr id="2" name="Rectangle 1"/>
          <p:cNvSpPr/>
          <p:nvPr/>
        </p:nvSpPr>
        <p:spPr>
          <a:xfrm>
            <a:off x="1661375" y="2226578"/>
            <a:ext cx="3151258" cy="30909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661375" y="1501541"/>
            <a:ext cx="3151258" cy="192314"/>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661375" y="968817"/>
            <a:ext cx="3151258" cy="16978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122364" y="4659211"/>
            <a:ext cx="3252814" cy="369332"/>
          </a:xfrm>
          <a:prstGeom prst="rect">
            <a:avLst/>
          </a:prstGeom>
        </p:spPr>
        <p:txBody>
          <a:bodyPr wrap="none">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=2 proton resonance at 402 keV</a:t>
            </a:r>
            <a:endParaRPr lang="en-US" dirty="0"/>
          </a:p>
        </p:txBody>
      </p:sp>
      <p:sp>
        <p:nvSpPr>
          <p:cNvPr id="14" name="Rectangle 13"/>
          <p:cNvSpPr/>
          <p:nvPr/>
        </p:nvSpPr>
        <p:spPr>
          <a:xfrm>
            <a:off x="3146959" y="5206297"/>
            <a:ext cx="3252814" cy="369332"/>
          </a:xfrm>
          <a:prstGeom prst="rect">
            <a:avLst/>
          </a:prstGeom>
        </p:spPr>
        <p:txBody>
          <a:bodyPr wrap="none">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=0 proton resonance at 214 keV</a:t>
            </a:r>
            <a:endParaRPr lang="en-US" dirty="0"/>
          </a:p>
        </p:txBody>
      </p:sp>
      <p:sp>
        <p:nvSpPr>
          <p:cNvPr id="16" name="Rectangle 15"/>
          <p:cNvSpPr/>
          <p:nvPr/>
        </p:nvSpPr>
        <p:spPr>
          <a:xfrm>
            <a:off x="3186226" y="6043837"/>
            <a:ext cx="3776996" cy="369332"/>
          </a:xfrm>
          <a:prstGeom prst="rect">
            <a:avLst/>
          </a:prstGeom>
        </p:spPr>
        <p:txBody>
          <a:bodyPr wrap="none">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=0 or 2 proton resonance at 600 keV</a:t>
            </a:r>
            <a:endParaRPr lang="en-US" dirty="0"/>
          </a:p>
        </p:txBody>
      </p:sp>
    </p:spTree>
    <p:extLst>
      <p:ext uri="{BB962C8B-B14F-4D97-AF65-F5344CB8AC3E}">
        <p14:creationId xmlns:p14="http://schemas.microsoft.com/office/powerpoint/2010/main" val="127027306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5219700" cy="3114675"/>
          </a:xfrm>
          <a:prstGeom prst="rect">
            <a:avLst/>
          </a:prstGeom>
        </p:spPr>
      </p:pic>
      <p:sp>
        <p:nvSpPr>
          <p:cNvPr id="3" name="Rectangle 2"/>
          <p:cNvSpPr/>
          <p:nvPr/>
        </p:nvSpPr>
        <p:spPr>
          <a:xfrm>
            <a:off x="1867437" y="432595"/>
            <a:ext cx="3352263" cy="19847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867436" y="2570488"/>
            <a:ext cx="3352263" cy="19847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867435" y="1965181"/>
            <a:ext cx="3352263" cy="19847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867435" y="1050781"/>
            <a:ext cx="3352263" cy="19847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416807" y="1372671"/>
            <a:ext cx="3020379" cy="369332"/>
          </a:xfrm>
          <a:prstGeom prst="rect">
            <a:avLst/>
          </a:prstGeom>
        </p:spPr>
        <p:txBody>
          <a:bodyPr wrap="none">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=0 or 2 proton resonance IAS</a:t>
            </a:r>
            <a:endParaRPr lang="en-US" dirty="0"/>
          </a:p>
        </p:txBody>
      </p:sp>
    </p:spTree>
    <p:extLst>
      <p:ext uri="{BB962C8B-B14F-4D97-AF65-F5344CB8AC3E}">
        <p14:creationId xmlns:p14="http://schemas.microsoft.com/office/powerpoint/2010/main" val="38719808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BB0C10-14AB-4123-A4C5-B3CFF0EE13AB}"/>
              </a:ext>
            </a:extLst>
          </p:cNvPr>
          <p:cNvPicPr>
            <a:picLocks noChangeAspect="1"/>
          </p:cNvPicPr>
          <p:nvPr/>
        </p:nvPicPr>
        <p:blipFill>
          <a:blip r:embed="rId2"/>
          <a:stretch>
            <a:fillRect/>
          </a:stretch>
        </p:blipFill>
        <p:spPr>
          <a:xfrm>
            <a:off x="0" y="0"/>
            <a:ext cx="4261032" cy="3851563"/>
          </a:xfrm>
          <a:prstGeom prst="rect">
            <a:avLst/>
          </a:prstGeom>
        </p:spPr>
      </p:pic>
      <p:pic>
        <p:nvPicPr>
          <p:cNvPr id="3" name="Picture 2">
            <a:extLst>
              <a:ext uri="{FF2B5EF4-FFF2-40B4-BE49-F238E27FC236}">
                <a16:creationId xmlns:a16="http://schemas.microsoft.com/office/drawing/2014/main" id="{F3A6B656-5869-48A5-B67E-9A163B0E503E}"/>
              </a:ext>
            </a:extLst>
          </p:cNvPr>
          <p:cNvPicPr>
            <a:picLocks noChangeAspect="1"/>
          </p:cNvPicPr>
          <p:nvPr/>
        </p:nvPicPr>
        <p:blipFill>
          <a:blip r:embed="rId3"/>
          <a:stretch>
            <a:fillRect/>
          </a:stretch>
        </p:blipFill>
        <p:spPr>
          <a:xfrm>
            <a:off x="4261032" y="0"/>
            <a:ext cx="4882968" cy="5409054"/>
          </a:xfrm>
          <a:prstGeom prst="rect">
            <a:avLst/>
          </a:prstGeom>
        </p:spPr>
      </p:pic>
      <p:sp>
        <p:nvSpPr>
          <p:cNvPr id="5" name="TextBox 4">
            <a:extLst>
              <a:ext uri="{FF2B5EF4-FFF2-40B4-BE49-F238E27FC236}">
                <a16:creationId xmlns:a16="http://schemas.microsoft.com/office/drawing/2014/main" id="{0C973929-8A40-4B28-86FC-42D3D6B9CF09}"/>
              </a:ext>
            </a:extLst>
          </p:cNvPr>
          <p:cNvSpPr txBox="1"/>
          <p:nvPr/>
        </p:nvSpPr>
        <p:spPr>
          <a:xfrm>
            <a:off x="0" y="4156364"/>
            <a:ext cx="4261032" cy="1938992"/>
          </a:xfrm>
          <a:prstGeom prst="rect">
            <a:avLst/>
          </a:prstGeom>
          <a:noFill/>
        </p:spPr>
        <p:txBody>
          <a:bodyPr wrap="square" rtlCol="0">
            <a:spAutoFit/>
          </a:bodyPr>
          <a:lstStyle/>
          <a:p>
            <a:r>
              <a:rPr lang="en-US" altLang="zh-CN" sz="2000" dirty="0">
                <a:solidFill>
                  <a:srgbClr val="C00000"/>
                </a:solidFill>
                <a:latin typeface="Times New Roman" panose="02020603050405020304" pitchFamily="18" charset="0"/>
                <a:cs typeface="Times New Roman" panose="02020603050405020304" pitchFamily="18" charset="0"/>
              </a:rPr>
              <a:t>Brent:</a:t>
            </a:r>
          </a:p>
          <a:p>
            <a:r>
              <a:rPr lang="en-US" altLang="zh-CN" sz="2000" dirty="0">
                <a:solidFill>
                  <a:srgbClr val="C00000"/>
                </a:solidFill>
                <a:latin typeface="Times New Roman" panose="02020603050405020304" pitchFamily="18" charset="0"/>
                <a:cs typeface="Times New Roman" panose="02020603050405020304" pitchFamily="18" charset="0"/>
              </a:rPr>
              <a:t>Data points: </a:t>
            </a:r>
            <a:r>
              <a:rPr lang="en-US" altLang="zh-CN" sz="2000" baseline="30000" dirty="0">
                <a:solidFill>
                  <a:srgbClr val="C00000"/>
                </a:solidFill>
                <a:latin typeface="Times New Roman" panose="02020603050405020304" pitchFamily="18" charset="0"/>
                <a:cs typeface="Times New Roman" panose="02020603050405020304" pitchFamily="18" charset="0"/>
              </a:rPr>
              <a:t>154</a:t>
            </a:r>
            <a:r>
              <a:rPr lang="en-US" altLang="zh-CN" sz="2000" dirty="0">
                <a:solidFill>
                  <a:srgbClr val="C00000"/>
                </a:solidFill>
                <a:latin typeface="Times New Roman" panose="02020603050405020304" pitchFamily="18" charset="0"/>
                <a:cs typeface="Times New Roman" panose="02020603050405020304" pitchFamily="18" charset="0"/>
              </a:rPr>
              <a:t>Eu source</a:t>
            </a:r>
          </a:p>
          <a:p>
            <a:r>
              <a:rPr lang="en-US" altLang="zh-CN" sz="2000" dirty="0">
                <a:solidFill>
                  <a:srgbClr val="C00000"/>
                </a:solidFill>
                <a:latin typeface="Times New Roman" panose="02020603050405020304" pitchFamily="18" charset="0"/>
                <a:cs typeface="Times New Roman" panose="02020603050405020304" pitchFamily="18" charset="0"/>
              </a:rPr>
              <a:t>Uncertainty of absolute efficiency:</a:t>
            </a:r>
          </a:p>
          <a:p>
            <a:r>
              <a:rPr lang="en-US" altLang="zh-CN" sz="2000" dirty="0">
                <a:solidFill>
                  <a:srgbClr val="C00000"/>
                </a:solidFill>
                <a:latin typeface="Times New Roman" panose="02020603050405020304" pitchFamily="18" charset="0"/>
                <a:cs typeface="Times New Roman" panose="02020603050405020304" pitchFamily="18" charset="0"/>
              </a:rPr>
              <a:t>0.8% statistical</a:t>
            </a:r>
          </a:p>
          <a:p>
            <a:r>
              <a:rPr lang="en-US" altLang="zh-CN" sz="2000" dirty="0">
                <a:solidFill>
                  <a:srgbClr val="C00000"/>
                </a:solidFill>
                <a:latin typeface="Times New Roman" panose="02020603050405020304" pitchFamily="18" charset="0"/>
                <a:cs typeface="Times New Roman" panose="02020603050405020304" pitchFamily="18" charset="0"/>
              </a:rPr>
              <a:t>+2% for summing</a:t>
            </a:r>
          </a:p>
          <a:p>
            <a:r>
              <a:rPr lang="en-US" altLang="zh-CN" sz="2000" dirty="0">
                <a:solidFill>
                  <a:srgbClr val="C00000"/>
                </a:solidFill>
                <a:latin typeface="Times New Roman" panose="02020603050405020304" pitchFamily="18" charset="0"/>
                <a:cs typeface="Times New Roman" panose="02020603050405020304" pitchFamily="18" charset="0"/>
              </a:rPr>
              <a:t>+10% above 1600 keV</a:t>
            </a:r>
            <a:endParaRPr lang="zh-CN" altLang="en-US" sz="20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834141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6488668"/>
            <a:ext cx="6890197" cy="369332"/>
          </a:xfrm>
          <a:prstGeom prst="rect">
            <a:avLst/>
          </a:prstGeom>
        </p:spPr>
        <p:txBody>
          <a:bodyPr wrap="square">
            <a:spAutoFit/>
          </a:bodyPr>
          <a:lstStyle/>
          <a:p>
            <a:r>
              <a:rPr lang="en-US" dirty="0"/>
              <a:t>C. </a:t>
            </a:r>
            <a:r>
              <a:rPr lang="en-US" dirty="0" err="1"/>
              <a:t>Iliadis</a:t>
            </a:r>
            <a:r>
              <a:rPr lang="en-US" dirty="0"/>
              <a:t>, Nuclear Physics of Stars (Wiley-VCH, </a:t>
            </a:r>
            <a:r>
              <a:rPr lang="en-US" dirty="0" err="1"/>
              <a:t>Weinheim</a:t>
            </a:r>
            <a:r>
              <a:rPr lang="en-US" dirty="0"/>
              <a:t>, 2007).</a:t>
            </a:r>
          </a:p>
        </p:txBody>
      </p:sp>
      <p:pic>
        <p:nvPicPr>
          <p:cNvPr id="7" name="Picture 6"/>
          <p:cNvPicPr>
            <a:picLocks noChangeAspect="1"/>
          </p:cNvPicPr>
          <p:nvPr/>
        </p:nvPicPr>
        <p:blipFill>
          <a:blip r:embed="rId2"/>
          <a:stretch>
            <a:fillRect/>
          </a:stretch>
        </p:blipFill>
        <p:spPr>
          <a:xfrm>
            <a:off x="63724" y="3938412"/>
            <a:ext cx="4181475" cy="295275"/>
          </a:xfrm>
          <a:prstGeom prst="rect">
            <a:avLst/>
          </a:prstGeom>
        </p:spPr>
      </p:pic>
      <p:pic>
        <p:nvPicPr>
          <p:cNvPr id="8" name="Picture 7"/>
          <p:cNvPicPr>
            <a:picLocks noChangeAspect="1"/>
          </p:cNvPicPr>
          <p:nvPr/>
        </p:nvPicPr>
        <p:blipFill>
          <a:blip r:embed="rId3"/>
          <a:stretch>
            <a:fillRect/>
          </a:stretch>
        </p:blipFill>
        <p:spPr>
          <a:xfrm>
            <a:off x="76603" y="3626103"/>
            <a:ext cx="2562225" cy="247650"/>
          </a:xfrm>
          <a:prstGeom prst="rect">
            <a:avLst/>
          </a:prstGeom>
        </p:spPr>
      </p:pic>
      <p:pic>
        <p:nvPicPr>
          <p:cNvPr id="9" name="Picture 8"/>
          <p:cNvPicPr>
            <a:picLocks noChangeAspect="1"/>
          </p:cNvPicPr>
          <p:nvPr/>
        </p:nvPicPr>
        <p:blipFill>
          <a:blip r:embed="rId4"/>
          <a:stretch>
            <a:fillRect/>
          </a:stretch>
        </p:blipFill>
        <p:spPr>
          <a:xfrm>
            <a:off x="51516" y="100992"/>
            <a:ext cx="2143125" cy="333375"/>
          </a:xfrm>
          <a:prstGeom prst="rect">
            <a:avLst/>
          </a:prstGeom>
        </p:spPr>
      </p:pic>
      <p:pic>
        <p:nvPicPr>
          <p:cNvPr id="10" name="Picture 9"/>
          <p:cNvPicPr>
            <a:picLocks noChangeAspect="1"/>
          </p:cNvPicPr>
          <p:nvPr/>
        </p:nvPicPr>
        <p:blipFill>
          <a:blip r:embed="rId5"/>
          <a:stretch>
            <a:fillRect/>
          </a:stretch>
        </p:blipFill>
        <p:spPr>
          <a:xfrm>
            <a:off x="51516" y="443932"/>
            <a:ext cx="2638425" cy="314325"/>
          </a:xfrm>
          <a:prstGeom prst="rect">
            <a:avLst/>
          </a:prstGeom>
        </p:spPr>
      </p:pic>
      <p:pic>
        <p:nvPicPr>
          <p:cNvPr id="11" name="Picture 10"/>
          <p:cNvPicPr>
            <a:picLocks noChangeAspect="1"/>
          </p:cNvPicPr>
          <p:nvPr/>
        </p:nvPicPr>
        <p:blipFill>
          <a:blip r:embed="rId6"/>
          <a:stretch>
            <a:fillRect/>
          </a:stretch>
        </p:blipFill>
        <p:spPr>
          <a:xfrm>
            <a:off x="76603" y="4298346"/>
            <a:ext cx="5772150" cy="857250"/>
          </a:xfrm>
          <a:prstGeom prst="rect">
            <a:avLst/>
          </a:prstGeom>
        </p:spPr>
      </p:pic>
      <p:pic>
        <p:nvPicPr>
          <p:cNvPr id="12" name="Picture 11"/>
          <p:cNvPicPr>
            <a:picLocks noChangeAspect="1"/>
          </p:cNvPicPr>
          <p:nvPr/>
        </p:nvPicPr>
        <p:blipFill>
          <a:blip r:embed="rId7"/>
          <a:stretch>
            <a:fillRect/>
          </a:stretch>
        </p:blipFill>
        <p:spPr>
          <a:xfrm>
            <a:off x="63724" y="2653812"/>
            <a:ext cx="3076575" cy="381000"/>
          </a:xfrm>
          <a:prstGeom prst="rect">
            <a:avLst/>
          </a:prstGeom>
        </p:spPr>
      </p:pic>
      <p:pic>
        <p:nvPicPr>
          <p:cNvPr id="3" name="Picture 2"/>
          <p:cNvPicPr>
            <a:picLocks noChangeAspect="1"/>
          </p:cNvPicPr>
          <p:nvPr/>
        </p:nvPicPr>
        <p:blipFill>
          <a:blip r:embed="rId8"/>
          <a:stretch>
            <a:fillRect/>
          </a:stretch>
        </p:blipFill>
        <p:spPr>
          <a:xfrm>
            <a:off x="74457" y="719689"/>
            <a:ext cx="5876925" cy="1905000"/>
          </a:xfrm>
          <a:prstGeom prst="rect">
            <a:avLst/>
          </a:prstGeom>
        </p:spPr>
      </p:pic>
    </p:spTree>
    <p:extLst>
      <p:ext uri="{BB962C8B-B14F-4D97-AF65-F5344CB8AC3E}">
        <p14:creationId xmlns:p14="http://schemas.microsoft.com/office/powerpoint/2010/main" val="194545649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98032"/>
            <a:ext cx="9144000" cy="5355312"/>
          </a:xfrm>
          <a:prstGeom prst="rect">
            <a:avLst/>
          </a:prstGeom>
        </p:spPr>
        <p:txBody>
          <a:bodyPr wrap="square">
            <a:spAutoFit/>
          </a:bodyPr>
          <a:lstStyle/>
          <a:p>
            <a:r>
              <a:rPr lang="en-US" i="1" dirty="0">
                <a:solidFill>
                  <a:srgbClr val="000000"/>
                </a:solidFill>
                <a:latin typeface="Times New Roman" panose="02020603050405020304" pitchFamily="18" charset="0"/>
                <a:cs typeface="Times New Roman" panose="02020603050405020304" pitchFamily="18" charset="0"/>
              </a:rPr>
              <a:t>R</a:t>
            </a:r>
            <a:r>
              <a:rPr lang="en-US" i="1" baseline="-25000" dirty="0">
                <a:solidFill>
                  <a:srgbClr val="000000"/>
                </a:solidFill>
                <a:latin typeface="Times New Roman" panose="02020603050405020304" pitchFamily="18" charset="0"/>
                <a:cs typeface="Times New Roman" panose="02020603050405020304" pitchFamily="18" charset="0"/>
              </a:rPr>
              <a:t>n</a:t>
            </a:r>
            <a:r>
              <a:rPr lang="en-US" i="1" dirty="0">
                <a:solidFill>
                  <a:srgbClr val="000000"/>
                </a:solidFill>
                <a:latin typeface="Times New Roman" panose="02020603050405020304" pitchFamily="18" charset="0"/>
                <a:cs typeface="Times New Roman" panose="02020603050405020304" pitchFamily="18" charset="0"/>
              </a:rPr>
              <a:t> </a:t>
            </a:r>
            <a:r>
              <a:rPr lang="en-US" dirty="0">
                <a:solidFill>
                  <a:srgbClr val="000000"/>
                </a:solidFill>
                <a:latin typeface="Times New Roman" panose="02020603050405020304" pitchFamily="18" charset="0"/>
                <a:cs typeface="Times New Roman" panose="02020603050405020304" pitchFamily="18" charset="0"/>
              </a:rPr>
              <a:t>= 1</a:t>
            </a:r>
            <a:r>
              <a:rPr lang="en-US" i="1" dirty="0">
                <a:solidFill>
                  <a:srgbClr val="000000"/>
                </a:solidFill>
                <a:latin typeface="Times New Roman" panose="02020603050405020304" pitchFamily="18" charset="0"/>
                <a:cs typeface="Times New Roman" panose="02020603050405020304" pitchFamily="18" charset="0"/>
              </a:rPr>
              <a:t>.</a:t>
            </a:r>
            <a:r>
              <a:rPr lang="en-US" dirty="0">
                <a:solidFill>
                  <a:srgbClr val="000000"/>
                </a:solidFill>
                <a:latin typeface="Times New Roman" panose="02020603050405020304" pitchFamily="18" charset="0"/>
                <a:cs typeface="Times New Roman" panose="02020603050405020304" pitchFamily="18" charset="0"/>
              </a:rPr>
              <a:t>25(1</a:t>
            </a:r>
            <a:r>
              <a:rPr lang="en-US" baseline="30000" dirty="0">
                <a:solidFill>
                  <a:srgbClr val="000000"/>
                </a:solidFill>
                <a:latin typeface="Times New Roman" panose="02020603050405020304" pitchFamily="18" charset="0"/>
                <a:cs typeface="Times New Roman" panose="02020603050405020304" pitchFamily="18" charset="0"/>
              </a:rPr>
              <a:t>1</a:t>
            </a:r>
            <a:r>
              <a:rPr lang="en-US" i="1" baseline="30000" dirty="0">
                <a:solidFill>
                  <a:srgbClr val="000000"/>
                </a:solidFill>
                <a:latin typeface="Times New Roman" panose="02020603050405020304" pitchFamily="18" charset="0"/>
                <a:cs typeface="Times New Roman" panose="02020603050405020304" pitchFamily="18" charset="0"/>
              </a:rPr>
              <a:t>/</a:t>
            </a:r>
            <a:r>
              <a:rPr lang="en-US" baseline="30000" dirty="0">
                <a:solidFill>
                  <a:srgbClr val="000000"/>
                </a:solidFill>
                <a:latin typeface="Times New Roman" panose="02020603050405020304" pitchFamily="18" charset="0"/>
                <a:cs typeface="Times New Roman" panose="02020603050405020304" pitchFamily="18" charset="0"/>
              </a:rPr>
              <a:t>3</a:t>
            </a:r>
            <a:r>
              <a:rPr lang="en-US" dirty="0">
                <a:solidFill>
                  <a:srgbClr val="000000"/>
                </a:solidFill>
                <a:latin typeface="Times New Roman" panose="02020603050405020304" pitchFamily="18" charset="0"/>
                <a:cs typeface="Times New Roman" panose="02020603050405020304" pitchFamily="18" charset="0"/>
              </a:rPr>
              <a:t> + 24</a:t>
            </a:r>
            <a:r>
              <a:rPr lang="en-US" baseline="30000" dirty="0">
                <a:solidFill>
                  <a:srgbClr val="000000"/>
                </a:solidFill>
                <a:latin typeface="Times New Roman" panose="02020603050405020304" pitchFamily="18" charset="0"/>
                <a:cs typeface="Times New Roman" panose="02020603050405020304" pitchFamily="18" charset="0"/>
              </a:rPr>
              <a:t>1</a:t>
            </a:r>
            <a:r>
              <a:rPr lang="en-US" i="1" baseline="30000" dirty="0">
                <a:solidFill>
                  <a:srgbClr val="000000"/>
                </a:solidFill>
                <a:latin typeface="Times New Roman" panose="02020603050405020304" pitchFamily="18" charset="0"/>
                <a:cs typeface="Times New Roman" panose="02020603050405020304" pitchFamily="18" charset="0"/>
              </a:rPr>
              <a:t>/</a:t>
            </a:r>
            <a:r>
              <a:rPr lang="en-US" baseline="30000" dirty="0">
                <a:solidFill>
                  <a:srgbClr val="000000"/>
                </a:solidFill>
                <a:latin typeface="Times New Roman" panose="02020603050405020304" pitchFamily="18" charset="0"/>
                <a:cs typeface="Times New Roman" panose="02020603050405020304" pitchFamily="18" charset="0"/>
              </a:rPr>
              <a:t>3</a:t>
            </a:r>
            <a:r>
              <a:rPr lang="en-US" dirty="0">
                <a:solidFill>
                  <a:srgbClr val="000000"/>
                </a:solidFill>
                <a:latin typeface="Times New Roman" panose="02020603050405020304" pitchFamily="18" charset="0"/>
                <a:cs typeface="Times New Roman" panose="02020603050405020304" pitchFamily="18" charset="0"/>
              </a:rPr>
              <a:t>) fm is the interaction radius,</a:t>
            </a:r>
          </a:p>
          <a:p>
            <a:endParaRPr lang="en-US" dirty="0">
              <a:solidFill>
                <a:srgbClr val="000000"/>
              </a:solidFill>
              <a:latin typeface="Times New Roman" panose="02020603050405020304" pitchFamily="18" charset="0"/>
              <a:cs typeface="Times New Roman" panose="02020603050405020304" pitchFamily="18" charset="0"/>
            </a:endParaRPr>
          </a:p>
          <a:p>
            <a:r>
              <a:rPr lang="en-US" i="1" dirty="0">
                <a:solidFill>
                  <a:srgbClr val="000000"/>
                </a:solidFill>
                <a:latin typeface="Times New Roman" panose="02020603050405020304" pitchFamily="18" charset="0"/>
                <a:cs typeface="Times New Roman" panose="02020603050405020304" pitchFamily="18" charset="0"/>
              </a:rPr>
              <a:t>P</a:t>
            </a:r>
            <a:r>
              <a:rPr lang="en-US" altLang="zh-CN" i="1" baseline="-25000" dirty="0">
                <a:solidFill>
                  <a:srgbClr val="000000"/>
                </a:solidFill>
                <a:latin typeface="Times New Roman" panose="02020603050405020304" pitchFamily="18" charset="0"/>
                <a:cs typeface="Times New Roman" panose="02020603050405020304" pitchFamily="18" charset="0"/>
              </a:rPr>
              <a:t>l </a:t>
            </a:r>
            <a:r>
              <a:rPr lang="en-US" dirty="0">
                <a:solidFill>
                  <a:srgbClr val="000000"/>
                </a:solidFill>
                <a:latin typeface="Times New Roman" panose="02020603050405020304" pitchFamily="18" charset="0"/>
                <a:cs typeface="Times New Roman" panose="02020603050405020304" pitchFamily="18" charset="0"/>
              </a:rPr>
              <a:t>(</a:t>
            </a:r>
            <a:r>
              <a:rPr lang="en-US" i="1" dirty="0" err="1">
                <a:solidFill>
                  <a:srgbClr val="000000"/>
                </a:solidFill>
                <a:latin typeface="Times New Roman" panose="02020603050405020304" pitchFamily="18" charset="0"/>
                <a:cs typeface="Times New Roman" panose="02020603050405020304" pitchFamily="18" charset="0"/>
              </a:rPr>
              <a:t>E</a:t>
            </a:r>
            <a:r>
              <a:rPr lang="en-US" i="1" baseline="-25000" dirty="0" err="1">
                <a:solidFill>
                  <a:srgbClr val="000000"/>
                </a:solidFill>
                <a:latin typeface="Times New Roman" panose="02020603050405020304" pitchFamily="18" charset="0"/>
                <a:cs typeface="Times New Roman" panose="02020603050405020304" pitchFamily="18" charset="0"/>
              </a:rPr>
              <a:t>r</a:t>
            </a:r>
            <a:r>
              <a:rPr lang="en-US" i="1" dirty="0">
                <a:solidFill>
                  <a:srgbClr val="000000"/>
                </a:solidFill>
                <a:latin typeface="Times New Roman" panose="02020603050405020304" pitchFamily="18" charset="0"/>
                <a:cs typeface="Times New Roman" panose="02020603050405020304" pitchFamily="18" charset="0"/>
              </a:rPr>
              <a:t>, </a:t>
            </a:r>
            <a:r>
              <a:rPr lang="en-US" i="1" dirty="0" err="1">
                <a:solidFill>
                  <a:srgbClr val="000000"/>
                </a:solidFill>
                <a:latin typeface="Times New Roman" panose="02020603050405020304" pitchFamily="18" charset="0"/>
                <a:cs typeface="Times New Roman" panose="02020603050405020304" pitchFamily="18" charset="0"/>
              </a:rPr>
              <a:t>R</a:t>
            </a:r>
            <a:r>
              <a:rPr lang="en-US" i="1" baseline="-25000" dirty="0" err="1">
                <a:solidFill>
                  <a:srgbClr val="000000"/>
                </a:solidFill>
                <a:latin typeface="Times New Roman" panose="02020603050405020304" pitchFamily="18" charset="0"/>
                <a:cs typeface="Times New Roman" panose="02020603050405020304" pitchFamily="18" charset="0"/>
              </a:rPr>
              <a:t>n</a:t>
            </a:r>
            <a:r>
              <a:rPr lang="en-US" dirty="0">
                <a:solidFill>
                  <a:srgbClr val="000000"/>
                </a:solidFill>
                <a:latin typeface="Times New Roman" panose="02020603050405020304" pitchFamily="18" charset="0"/>
                <a:cs typeface="Times New Roman" panose="02020603050405020304" pitchFamily="18" charset="0"/>
              </a:rPr>
              <a:t>) = </a:t>
            </a:r>
            <a:r>
              <a:rPr lang="en-US" i="1" dirty="0" err="1">
                <a:solidFill>
                  <a:srgbClr val="000000"/>
                </a:solidFill>
                <a:latin typeface="Times New Roman" panose="02020603050405020304" pitchFamily="18" charset="0"/>
                <a:cs typeface="Times New Roman" panose="02020603050405020304" pitchFamily="18" charset="0"/>
              </a:rPr>
              <a:t>kR</a:t>
            </a:r>
            <a:r>
              <a:rPr lang="en-US" i="1" baseline="-25000" dirty="0" err="1">
                <a:solidFill>
                  <a:srgbClr val="000000"/>
                </a:solidFill>
                <a:latin typeface="Times New Roman" panose="02020603050405020304" pitchFamily="18" charset="0"/>
                <a:cs typeface="Times New Roman" panose="02020603050405020304" pitchFamily="18" charset="0"/>
              </a:rPr>
              <a:t>n</a:t>
            </a:r>
            <a:r>
              <a:rPr lang="en-US" i="1" baseline="-25000" dirty="0">
                <a:solidFill>
                  <a:srgbClr val="000000"/>
                </a:solidFill>
                <a:latin typeface="Times New Roman" panose="02020603050405020304" pitchFamily="18" charset="0"/>
                <a:cs typeface="Times New Roman" panose="02020603050405020304" pitchFamily="18" charset="0"/>
              </a:rPr>
              <a:t> </a:t>
            </a:r>
            <a:r>
              <a:rPr lang="en-US" i="1" dirty="0">
                <a:solidFill>
                  <a:srgbClr val="000000"/>
                </a:solidFill>
                <a:latin typeface="Times New Roman" panose="02020603050405020304" pitchFamily="18" charset="0"/>
                <a:cs typeface="Times New Roman" panose="02020603050405020304" pitchFamily="18" charset="0"/>
              </a:rPr>
              <a:t>/</a:t>
            </a:r>
            <a:r>
              <a:rPr lang="en-US" dirty="0">
                <a:solidFill>
                  <a:srgbClr val="000000"/>
                </a:solidFill>
                <a:latin typeface="Times New Roman" panose="02020603050405020304" pitchFamily="18" charset="0"/>
                <a:cs typeface="Times New Roman" panose="02020603050405020304" pitchFamily="18" charset="0"/>
              </a:rPr>
              <a:t>(</a:t>
            </a:r>
            <a:r>
              <a:rPr lang="en-US" i="1" dirty="0">
                <a:solidFill>
                  <a:srgbClr val="000000"/>
                </a:solidFill>
                <a:latin typeface="Times New Roman" panose="02020603050405020304" pitchFamily="18" charset="0"/>
                <a:cs typeface="Times New Roman" panose="02020603050405020304" pitchFamily="18" charset="0"/>
              </a:rPr>
              <a:t>F</a:t>
            </a:r>
            <a:r>
              <a:rPr lang="en-US" i="1" baseline="-25000" dirty="0">
                <a:solidFill>
                  <a:srgbClr val="000000"/>
                </a:solidFill>
                <a:latin typeface="Times New Roman" panose="02020603050405020304" pitchFamily="18" charset="0"/>
                <a:cs typeface="Times New Roman" panose="02020603050405020304" pitchFamily="18" charset="0"/>
              </a:rPr>
              <a:t>ℓ</a:t>
            </a:r>
            <a:r>
              <a:rPr lang="en-US" baseline="30000" dirty="0">
                <a:solidFill>
                  <a:srgbClr val="000000"/>
                </a:solidFill>
                <a:latin typeface="Times New Roman" panose="02020603050405020304" pitchFamily="18" charset="0"/>
                <a:cs typeface="Times New Roman" panose="02020603050405020304" pitchFamily="18" charset="0"/>
              </a:rPr>
              <a:t>2</a:t>
            </a:r>
            <a:r>
              <a:rPr lang="en-US" dirty="0">
                <a:solidFill>
                  <a:srgbClr val="000000"/>
                </a:solidFill>
                <a:latin typeface="Times New Roman" panose="02020603050405020304" pitchFamily="18" charset="0"/>
                <a:cs typeface="Times New Roman" panose="02020603050405020304" pitchFamily="18" charset="0"/>
              </a:rPr>
              <a:t> + </a:t>
            </a:r>
            <a:r>
              <a:rPr lang="en-US" i="1" dirty="0">
                <a:solidFill>
                  <a:srgbClr val="000000"/>
                </a:solidFill>
                <a:latin typeface="Times New Roman" panose="02020603050405020304" pitchFamily="18" charset="0"/>
                <a:cs typeface="Times New Roman" panose="02020603050405020304" pitchFamily="18" charset="0"/>
              </a:rPr>
              <a:t>G</a:t>
            </a:r>
            <a:r>
              <a:rPr lang="en-US" i="1" baseline="-25000" dirty="0">
                <a:solidFill>
                  <a:srgbClr val="000000"/>
                </a:solidFill>
                <a:latin typeface="Times New Roman" panose="02020603050405020304" pitchFamily="18" charset="0"/>
                <a:cs typeface="Times New Roman" panose="02020603050405020304" pitchFamily="18" charset="0"/>
              </a:rPr>
              <a:t>ℓ</a:t>
            </a:r>
            <a:r>
              <a:rPr lang="en-US" baseline="30000" dirty="0">
                <a:solidFill>
                  <a:srgbClr val="000000"/>
                </a:solidFill>
                <a:latin typeface="Times New Roman" panose="02020603050405020304" pitchFamily="18" charset="0"/>
                <a:cs typeface="Times New Roman" panose="02020603050405020304" pitchFamily="18" charset="0"/>
              </a:rPr>
              <a:t>2</a:t>
            </a:r>
            <a:r>
              <a:rPr lang="en-US" dirty="0">
                <a:solidFill>
                  <a:srgbClr val="000000"/>
                </a:solidFill>
                <a:latin typeface="Times New Roman" panose="02020603050405020304" pitchFamily="18" charset="0"/>
                <a:cs typeface="Times New Roman" panose="02020603050405020304" pitchFamily="18" charset="0"/>
              </a:rPr>
              <a:t>) is the penetration factor that may be calculated by computing the regular (</a:t>
            </a:r>
            <a:r>
              <a:rPr lang="en-US" i="1" dirty="0">
                <a:solidFill>
                  <a:srgbClr val="000000"/>
                </a:solidFill>
                <a:latin typeface="Times New Roman" panose="02020603050405020304" pitchFamily="18" charset="0"/>
                <a:cs typeface="Times New Roman" panose="02020603050405020304" pitchFamily="18" charset="0"/>
              </a:rPr>
              <a:t>F</a:t>
            </a:r>
            <a:r>
              <a:rPr lang="en-US" i="1" baseline="-25000" dirty="0">
                <a:solidFill>
                  <a:srgbClr val="000000"/>
                </a:solidFill>
                <a:latin typeface="Times New Roman" panose="02020603050405020304" pitchFamily="18" charset="0"/>
                <a:cs typeface="Times New Roman" panose="02020603050405020304" pitchFamily="18" charset="0"/>
              </a:rPr>
              <a:t>ℓ</a:t>
            </a:r>
            <a:r>
              <a:rPr lang="en-US" dirty="0">
                <a:solidFill>
                  <a:srgbClr val="000000"/>
                </a:solidFill>
                <a:latin typeface="Times New Roman" panose="02020603050405020304" pitchFamily="18" charset="0"/>
                <a:cs typeface="Times New Roman" panose="02020603050405020304" pitchFamily="18" charset="0"/>
              </a:rPr>
              <a:t>) and irregular(</a:t>
            </a:r>
            <a:r>
              <a:rPr lang="en-US" i="1" dirty="0">
                <a:solidFill>
                  <a:srgbClr val="000000"/>
                </a:solidFill>
                <a:latin typeface="Times New Roman" panose="02020603050405020304" pitchFamily="18" charset="0"/>
                <a:cs typeface="Times New Roman" panose="02020603050405020304" pitchFamily="18" charset="0"/>
              </a:rPr>
              <a:t>G</a:t>
            </a:r>
            <a:r>
              <a:rPr lang="en-US" i="1" baseline="-25000" dirty="0">
                <a:solidFill>
                  <a:srgbClr val="000000"/>
                </a:solidFill>
                <a:latin typeface="Times New Roman" panose="02020603050405020304" pitchFamily="18" charset="0"/>
                <a:cs typeface="Times New Roman" panose="02020603050405020304" pitchFamily="18" charset="0"/>
              </a:rPr>
              <a:t>ℓ</a:t>
            </a:r>
            <a:r>
              <a:rPr lang="en-US" dirty="0">
                <a:solidFill>
                  <a:srgbClr val="000000"/>
                </a:solidFill>
                <a:latin typeface="Times New Roman" panose="02020603050405020304" pitchFamily="18" charset="0"/>
                <a:cs typeface="Times New Roman" panose="02020603050405020304" pitchFamily="18" charset="0"/>
              </a:rPr>
              <a:t>) Coulomb wave functions, These solutions cannot be written in terms of elementary functions. Tabulation of </a:t>
            </a:r>
            <a:r>
              <a:rPr lang="en-US" i="1" dirty="0">
                <a:solidFill>
                  <a:srgbClr val="000000"/>
                </a:solidFill>
                <a:latin typeface="Times New Roman" panose="02020603050405020304" pitchFamily="18" charset="0"/>
                <a:cs typeface="Times New Roman" panose="02020603050405020304" pitchFamily="18" charset="0"/>
              </a:rPr>
              <a:t>F</a:t>
            </a:r>
            <a:r>
              <a:rPr lang="en-US" i="1" baseline="-25000" dirty="0">
                <a:solidFill>
                  <a:srgbClr val="000000"/>
                </a:solidFill>
                <a:latin typeface="Times New Roman" panose="02020603050405020304" pitchFamily="18" charset="0"/>
                <a:cs typeface="Times New Roman" panose="02020603050405020304" pitchFamily="18" charset="0"/>
              </a:rPr>
              <a:t>ℓ </a:t>
            </a:r>
            <a:r>
              <a:rPr lang="en-US" dirty="0">
                <a:solidFill>
                  <a:srgbClr val="000000"/>
                </a:solidFill>
                <a:latin typeface="Times New Roman" panose="02020603050405020304" pitchFamily="18" charset="0"/>
                <a:cs typeface="Times New Roman" panose="02020603050405020304" pitchFamily="18" charset="0"/>
              </a:rPr>
              <a:t>(</a:t>
            </a:r>
            <a:r>
              <a:rPr lang="en-US" i="1" dirty="0">
                <a:solidFill>
                  <a:srgbClr val="000000"/>
                </a:solidFill>
                <a:latin typeface="Times New Roman" panose="02020603050405020304" pitchFamily="18" charset="0"/>
                <a:cs typeface="Times New Roman" panose="02020603050405020304" pitchFamily="18" charset="0"/>
              </a:rPr>
              <a:t>η</a:t>
            </a:r>
            <a:r>
              <a:rPr lang="en-US" dirty="0">
                <a:solidFill>
                  <a:srgbClr val="000000"/>
                </a:solidFill>
                <a:latin typeface="Times New Roman" panose="02020603050405020304" pitchFamily="18" charset="0"/>
                <a:cs typeface="Times New Roman" panose="02020603050405020304" pitchFamily="18" charset="0"/>
              </a:rPr>
              <a:t>, </a:t>
            </a:r>
            <a:r>
              <a:rPr lang="en-US" i="1" dirty="0">
                <a:solidFill>
                  <a:srgbClr val="000000"/>
                </a:solidFill>
                <a:latin typeface="Times New Roman" panose="02020603050405020304" pitchFamily="18" charset="0"/>
                <a:cs typeface="Times New Roman" panose="02020603050405020304" pitchFamily="18" charset="0"/>
              </a:rPr>
              <a:t>ρ</a:t>
            </a:r>
            <a:r>
              <a:rPr lang="en-US" dirty="0">
                <a:solidFill>
                  <a:srgbClr val="000000"/>
                </a:solidFill>
                <a:latin typeface="Times New Roman" panose="02020603050405020304" pitchFamily="18" charset="0"/>
                <a:cs typeface="Times New Roman" panose="02020603050405020304" pitchFamily="18" charset="0"/>
              </a:rPr>
              <a:t>) and </a:t>
            </a:r>
            <a:r>
              <a:rPr lang="en-US" i="1" dirty="0">
                <a:solidFill>
                  <a:srgbClr val="000000"/>
                </a:solidFill>
                <a:latin typeface="Times New Roman" panose="02020603050405020304" pitchFamily="18" charset="0"/>
                <a:cs typeface="Times New Roman" panose="02020603050405020304" pitchFamily="18" charset="0"/>
              </a:rPr>
              <a:t>G</a:t>
            </a:r>
            <a:r>
              <a:rPr lang="en-US" i="1" baseline="-25000" dirty="0">
                <a:solidFill>
                  <a:srgbClr val="000000"/>
                </a:solidFill>
                <a:latin typeface="Times New Roman" panose="02020603050405020304" pitchFamily="18" charset="0"/>
                <a:cs typeface="Times New Roman" panose="02020603050405020304" pitchFamily="18" charset="0"/>
              </a:rPr>
              <a:t>ℓ </a:t>
            </a:r>
            <a:r>
              <a:rPr lang="en-US" dirty="0">
                <a:solidFill>
                  <a:srgbClr val="000000"/>
                </a:solidFill>
                <a:latin typeface="Times New Roman" panose="02020603050405020304" pitchFamily="18" charset="0"/>
                <a:cs typeface="Times New Roman" panose="02020603050405020304" pitchFamily="18" charset="0"/>
              </a:rPr>
              <a:t>(</a:t>
            </a:r>
            <a:r>
              <a:rPr lang="en-US" i="1" dirty="0">
                <a:solidFill>
                  <a:srgbClr val="000000"/>
                </a:solidFill>
                <a:latin typeface="Times New Roman" panose="02020603050405020304" pitchFamily="18" charset="0"/>
                <a:cs typeface="Times New Roman" panose="02020603050405020304" pitchFamily="18" charset="0"/>
              </a:rPr>
              <a:t>η</a:t>
            </a:r>
            <a:r>
              <a:rPr lang="en-US" dirty="0">
                <a:solidFill>
                  <a:srgbClr val="000000"/>
                </a:solidFill>
                <a:latin typeface="Times New Roman" panose="02020603050405020304" pitchFamily="18" charset="0"/>
                <a:cs typeface="Times New Roman" panose="02020603050405020304" pitchFamily="18" charset="0"/>
              </a:rPr>
              <a:t>, </a:t>
            </a:r>
            <a:r>
              <a:rPr lang="en-US" i="1" dirty="0">
                <a:solidFill>
                  <a:srgbClr val="000000"/>
                </a:solidFill>
                <a:latin typeface="Times New Roman" panose="02020603050405020304" pitchFamily="18" charset="0"/>
                <a:cs typeface="Times New Roman" panose="02020603050405020304" pitchFamily="18" charset="0"/>
              </a:rPr>
              <a:t>ρ</a:t>
            </a:r>
            <a:r>
              <a:rPr lang="en-US" dirty="0">
                <a:solidFill>
                  <a:srgbClr val="000000"/>
                </a:solidFill>
                <a:latin typeface="Times New Roman" panose="02020603050405020304" pitchFamily="18" charset="0"/>
                <a:cs typeface="Times New Roman" panose="02020603050405020304" pitchFamily="18" charset="0"/>
              </a:rPr>
              <a:t>) is complicated by the fact that these functions depend both on energy (through </a:t>
            </a:r>
            <a:r>
              <a:rPr lang="en-US" i="1" dirty="0">
                <a:solidFill>
                  <a:srgbClr val="000000"/>
                </a:solidFill>
                <a:latin typeface="Times New Roman" panose="02020603050405020304" pitchFamily="18" charset="0"/>
                <a:cs typeface="Times New Roman" panose="02020603050405020304" pitchFamily="18" charset="0"/>
              </a:rPr>
              <a:t>k</a:t>
            </a:r>
            <a:r>
              <a:rPr lang="en-US" dirty="0">
                <a:solidFill>
                  <a:srgbClr val="000000"/>
                </a:solidFill>
                <a:latin typeface="Times New Roman" panose="02020603050405020304" pitchFamily="18" charset="0"/>
                <a:cs typeface="Times New Roman" panose="02020603050405020304" pitchFamily="18" charset="0"/>
              </a:rPr>
              <a:t>) and charge (through </a:t>
            </a:r>
            <a:r>
              <a:rPr lang="en-US" i="1" dirty="0" err="1">
                <a:solidFill>
                  <a:srgbClr val="000000"/>
                </a:solidFill>
                <a:latin typeface="Times New Roman" panose="02020603050405020304" pitchFamily="18" charset="0"/>
                <a:cs typeface="Times New Roman" panose="02020603050405020304" pitchFamily="18" charset="0"/>
              </a:rPr>
              <a:t>Z</a:t>
            </a:r>
            <a:r>
              <a:rPr lang="en-US" i="1" baseline="-25000" dirty="0" err="1">
                <a:solidFill>
                  <a:srgbClr val="000000"/>
                </a:solidFill>
                <a:latin typeface="Times New Roman" panose="02020603050405020304" pitchFamily="18" charset="0"/>
                <a:cs typeface="Times New Roman" panose="02020603050405020304" pitchFamily="18" charset="0"/>
              </a:rPr>
              <a:t>p</a:t>
            </a:r>
            <a:r>
              <a:rPr lang="en-US" i="1" dirty="0" err="1">
                <a:solidFill>
                  <a:srgbClr val="000000"/>
                </a:solidFill>
                <a:latin typeface="Times New Roman" panose="02020603050405020304" pitchFamily="18" charset="0"/>
                <a:cs typeface="Times New Roman" panose="02020603050405020304" pitchFamily="18" charset="0"/>
              </a:rPr>
              <a:t>Z</a:t>
            </a:r>
            <a:r>
              <a:rPr lang="en-US" i="1" baseline="-25000" dirty="0" err="1">
                <a:solidFill>
                  <a:srgbClr val="000000"/>
                </a:solidFill>
                <a:latin typeface="Times New Roman" panose="02020603050405020304" pitchFamily="18" charset="0"/>
                <a:cs typeface="Times New Roman" panose="02020603050405020304" pitchFamily="18" charset="0"/>
              </a:rPr>
              <a:t>t</a:t>
            </a:r>
            <a:r>
              <a:rPr lang="en-US" dirty="0">
                <a:solidFill>
                  <a:srgbClr val="000000"/>
                </a:solidFill>
                <a:latin typeface="Times New Roman" panose="02020603050405020304" pitchFamily="18" charset="0"/>
                <a:cs typeface="Times New Roman" panose="02020603050405020304" pitchFamily="18" charset="0"/>
              </a:rPr>
              <a:t>). The functions are best calculated by using available computer codes (see, for example, Barnett 1982).</a:t>
            </a:r>
          </a:p>
          <a:p>
            <a:endParaRPr lang="en-US" dirty="0">
              <a:solidFill>
                <a:srgbClr val="000000"/>
              </a:solidFill>
              <a:latin typeface="Times New Roman" panose="02020603050405020304" pitchFamily="18" charset="0"/>
              <a:cs typeface="Times New Roman" panose="02020603050405020304" pitchFamily="18" charset="0"/>
            </a:endParaRPr>
          </a:p>
          <a:p>
            <a:r>
              <a:rPr lang="en-US" i="1" dirty="0">
                <a:solidFill>
                  <a:srgbClr val="000000"/>
                </a:solidFill>
                <a:latin typeface="Times New Roman" panose="02020603050405020304" pitchFamily="18" charset="0"/>
                <a:cs typeface="Times New Roman" panose="02020603050405020304" pitchFamily="18" charset="0"/>
              </a:rPr>
              <a:t>C </a:t>
            </a:r>
            <a:r>
              <a:rPr lang="en-US" dirty="0">
                <a:solidFill>
                  <a:srgbClr val="000000"/>
                </a:solidFill>
                <a:latin typeface="Times New Roman" panose="02020603050405020304" pitchFamily="18" charset="0"/>
                <a:cs typeface="Times New Roman" panose="02020603050405020304" pitchFamily="18" charset="0"/>
              </a:rPr>
              <a:t>is an isospin Clebsch</a:t>
            </a:r>
            <a:r>
              <a:rPr lang="en-US" altLang="zh-CN" dirty="0">
                <a:solidFill>
                  <a:srgbClr val="000000"/>
                </a:solidFill>
                <a:latin typeface="Times New Roman" panose="02020603050405020304" pitchFamily="18" charset="0"/>
                <a:cs typeface="Times New Roman" panose="02020603050405020304" pitchFamily="18" charset="0"/>
              </a:rPr>
              <a:t>-</a:t>
            </a:r>
            <a:r>
              <a:rPr lang="en-US" dirty="0">
                <a:solidFill>
                  <a:srgbClr val="000000"/>
                </a:solidFill>
                <a:latin typeface="Times New Roman" panose="02020603050405020304" pitchFamily="18" charset="0"/>
                <a:cs typeface="Times New Roman" panose="02020603050405020304" pitchFamily="18" charset="0"/>
              </a:rPr>
              <a:t>Gordan coefficient,</a:t>
            </a:r>
          </a:p>
          <a:p>
            <a:endParaRPr lang="en-US" dirty="0">
              <a:solidFill>
                <a:srgbClr val="000000"/>
              </a:solidFill>
              <a:latin typeface="Times New Roman" panose="02020603050405020304" pitchFamily="18" charset="0"/>
              <a:cs typeface="Times New Roman" panose="02020603050405020304" pitchFamily="18" charset="0"/>
            </a:endParaRPr>
          </a:p>
          <a:p>
            <a:r>
              <a:rPr lang="en-US" i="1" dirty="0">
                <a:solidFill>
                  <a:srgbClr val="000000"/>
                </a:solidFill>
                <a:latin typeface="Times New Roman" panose="02020603050405020304" pitchFamily="18" charset="0"/>
                <a:cs typeface="Times New Roman" panose="02020603050405020304" pitchFamily="18" charset="0"/>
              </a:rPr>
              <a:t>S </a:t>
            </a:r>
            <a:r>
              <a:rPr lang="en-US" dirty="0">
                <a:solidFill>
                  <a:srgbClr val="000000"/>
                </a:solidFill>
                <a:latin typeface="Times New Roman" panose="02020603050405020304" pitchFamily="18" charset="0"/>
                <a:cs typeface="Times New Roman" panose="02020603050405020304" pitchFamily="18" charset="0"/>
              </a:rPr>
              <a:t>is the single-particle spectroscopic factor, </a:t>
            </a:r>
            <a:r>
              <a:rPr lang="en-US" altLang="zh-CN" dirty="0">
                <a:solidFill>
                  <a:srgbClr val="000000"/>
                </a:solidFill>
                <a:latin typeface="Times New Roman" panose="02020603050405020304" pitchFamily="18" charset="0"/>
              </a:rPr>
              <a:t>obtained from the shell-model wave functions,</a:t>
            </a:r>
            <a:endParaRPr lang="en-US" dirty="0">
              <a:solidFill>
                <a:srgbClr val="000000"/>
              </a:solidFill>
              <a:latin typeface="Times New Roman" panose="02020603050405020304" pitchFamily="18" charset="0"/>
              <a:cs typeface="Times New Roman" panose="02020603050405020304" pitchFamily="18" charset="0"/>
            </a:endParaRPr>
          </a:p>
          <a:p>
            <a:r>
              <a:rPr lang="en-US" i="1" dirty="0">
                <a:solidFill>
                  <a:srgbClr val="000000"/>
                </a:solidFill>
                <a:latin typeface="Times New Roman" panose="02020603050405020304" pitchFamily="18" charset="0"/>
                <a:cs typeface="Times New Roman" panose="02020603050405020304" pitchFamily="18" charset="0"/>
              </a:rPr>
              <a:t>k </a:t>
            </a:r>
            <a:r>
              <a:rPr lang="en-US" dirty="0">
                <a:solidFill>
                  <a:srgbClr val="000000"/>
                </a:solidFill>
                <a:latin typeface="Times New Roman" panose="02020603050405020304" pitchFamily="18" charset="0"/>
                <a:cs typeface="Times New Roman" panose="02020603050405020304" pitchFamily="18" charset="0"/>
              </a:rPr>
              <a:t>is the wave number,</a:t>
            </a:r>
          </a:p>
          <a:p>
            <a:endParaRPr lang="en-US" dirty="0">
              <a:solidFill>
                <a:srgbClr val="000000"/>
              </a:solidFill>
              <a:latin typeface="Times New Roman" panose="02020603050405020304" pitchFamily="18" charset="0"/>
              <a:cs typeface="Times New Roman" panose="02020603050405020304" pitchFamily="18" charset="0"/>
            </a:endParaRPr>
          </a:p>
          <a:p>
            <a:r>
              <a:rPr lang="en-US" altLang="zh-CN" i="1" dirty="0">
                <a:solidFill>
                  <a:srgbClr val="000000"/>
                </a:solidFill>
                <a:latin typeface="Times New Roman" panose="02020603050405020304" pitchFamily="18" charset="0"/>
                <a:cs typeface="Times New Roman" panose="02020603050405020304" pitchFamily="18" charset="0"/>
              </a:rPr>
              <a:t>Γ</a:t>
            </a:r>
            <a:r>
              <a:rPr lang="en-US" baseline="-25000" dirty="0">
                <a:solidFill>
                  <a:srgbClr val="000000"/>
                </a:solidFill>
                <a:latin typeface="Times New Roman" panose="02020603050405020304" pitchFamily="18" charset="0"/>
                <a:cs typeface="Times New Roman" panose="02020603050405020304" pitchFamily="18" charset="0"/>
              </a:rPr>
              <a:t>SP</a:t>
            </a:r>
            <a:r>
              <a:rPr lang="en-US" dirty="0">
                <a:solidFill>
                  <a:srgbClr val="000000"/>
                </a:solidFill>
                <a:latin typeface="Times New Roman" panose="02020603050405020304" pitchFamily="18" charset="0"/>
                <a:cs typeface="Times New Roman" panose="02020603050405020304" pitchFamily="18" charset="0"/>
              </a:rPr>
              <a:t> is the single-particle width, </a:t>
            </a:r>
            <a:r>
              <a:rPr lang="en-US" altLang="zh-CN" dirty="0">
                <a:solidFill>
                  <a:srgbClr val="000000"/>
                </a:solidFill>
                <a:latin typeface="Times New Roman" panose="02020603050405020304" pitchFamily="18" charset="0"/>
              </a:rPr>
              <a:t>calculated from the scattering phase shifts in a Woods-Saxon potential with the potential depths determined by matching the resonance energies,</a:t>
            </a:r>
          </a:p>
          <a:p>
            <a:endParaRPr lang="en-US" dirty="0">
              <a:solidFill>
                <a:srgbClr val="000000"/>
              </a:solidFill>
              <a:latin typeface="Times New Roman" panose="02020603050405020304" pitchFamily="18" charset="0"/>
              <a:cs typeface="Times New Roman" panose="02020603050405020304" pitchFamily="18" charset="0"/>
            </a:endParaRPr>
          </a:p>
          <a:p>
            <a:r>
              <a:rPr lang="en-US" i="1" dirty="0">
                <a:solidFill>
                  <a:srgbClr val="000000"/>
                </a:solidFill>
                <a:latin typeface="Times New Roman" panose="02020603050405020304" pitchFamily="18" charset="0"/>
                <a:cs typeface="Times New Roman" panose="02020603050405020304" pitchFamily="18" charset="0"/>
              </a:rPr>
              <a:t>θ</a:t>
            </a:r>
            <a:r>
              <a:rPr lang="en-US" baseline="-25000" dirty="0">
                <a:solidFill>
                  <a:srgbClr val="000000"/>
                </a:solidFill>
                <a:latin typeface="Times New Roman" panose="02020603050405020304" pitchFamily="18" charset="0"/>
                <a:cs typeface="Times New Roman" panose="02020603050405020304" pitchFamily="18" charset="0"/>
              </a:rPr>
              <a:t>sp</a:t>
            </a:r>
            <a:r>
              <a:rPr lang="en-US" baseline="30000" dirty="0">
                <a:solidFill>
                  <a:srgbClr val="000000"/>
                </a:solidFill>
                <a:latin typeface="Times New Roman" panose="02020603050405020304" pitchFamily="18" charset="0"/>
                <a:cs typeface="Times New Roman" panose="02020603050405020304" pitchFamily="18" charset="0"/>
              </a:rPr>
              <a:t>2</a:t>
            </a:r>
            <a:r>
              <a:rPr lang="en-US" i="1" dirty="0">
                <a:solidFill>
                  <a:srgbClr val="000000"/>
                </a:solidFill>
                <a:latin typeface="Times New Roman" panose="02020603050405020304" pitchFamily="18" charset="0"/>
                <a:cs typeface="Times New Roman" panose="02020603050405020304" pitchFamily="18" charset="0"/>
              </a:rPr>
              <a:t> </a:t>
            </a:r>
            <a:r>
              <a:rPr lang="en-US" dirty="0">
                <a:solidFill>
                  <a:srgbClr val="000000"/>
                </a:solidFill>
                <a:latin typeface="Times New Roman" panose="02020603050405020304" pitchFamily="18" charset="0"/>
                <a:cs typeface="Times New Roman" panose="02020603050405020304" pitchFamily="18" charset="0"/>
              </a:rPr>
              <a:t>is the single-particle reduced width.</a:t>
            </a:r>
          </a:p>
          <a:p>
            <a:r>
              <a:rPr lang="en-US" dirty="0">
                <a:solidFill>
                  <a:srgbClr val="000000"/>
                </a:solidFill>
                <a:latin typeface="Times New Roman" panose="02020603050405020304" pitchFamily="18" charset="0"/>
                <a:cs typeface="Times New Roman" panose="02020603050405020304" pitchFamily="18" charset="0"/>
              </a:rPr>
              <a:t>scale values of </a:t>
            </a:r>
            <a:r>
              <a:rPr lang="en-US" altLang="zh-CN" i="1" dirty="0">
                <a:solidFill>
                  <a:srgbClr val="000000"/>
                </a:solidFill>
                <a:latin typeface="Times New Roman" panose="02020603050405020304" pitchFamily="18" charset="0"/>
                <a:cs typeface="Times New Roman" panose="02020603050405020304" pitchFamily="18" charset="0"/>
              </a:rPr>
              <a:t>Γ</a:t>
            </a:r>
            <a:r>
              <a:rPr lang="en-US" i="1" baseline="-25000" dirty="0">
                <a:solidFill>
                  <a:srgbClr val="000000"/>
                </a:solidFill>
                <a:latin typeface="Times New Roman" panose="02020603050405020304" pitchFamily="18" charset="0"/>
                <a:cs typeface="Times New Roman" panose="02020603050405020304" pitchFamily="18" charset="0"/>
              </a:rPr>
              <a:t>p</a:t>
            </a:r>
            <a:r>
              <a:rPr lang="en-US" i="1" dirty="0">
                <a:solidFill>
                  <a:srgbClr val="000000"/>
                </a:solidFill>
                <a:latin typeface="Times New Roman" panose="02020603050405020304" pitchFamily="18" charset="0"/>
                <a:cs typeface="Times New Roman" panose="02020603050405020304" pitchFamily="18" charset="0"/>
              </a:rPr>
              <a:t> </a:t>
            </a:r>
            <a:r>
              <a:rPr lang="en-US" dirty="0">
                <a:solidFill>
                  <a:srgbClr val="000000"/>
                </a:solidFill>
                <a:latin typeface="Times New Roman" panose="02020603050405020304" pitchFamily="18" charset="0"/>
                <a:cs typeface="Times New Roman" panose="02020603050405020304" pitchFamily="18" charset="0"/>
              </a:rPr>
              <a:t>from </a:t>
            </a:r>
            <a:r>
              <a:rPr lang="en-US" altLang="zh-CN" dirty="0">
                <a:solidFill>
                  <a:srgbClr val="000000"/>
                </a:solidFill>
                <a:latin typeface="Times New Roman" panose="02020603050405020304" pitchFamily="18" charset="0"/>
                <a:cs typeface="Times New Roman" panose="02020603050405020304" pitchFamily="18" charset="0"/>
              </a:rPr>
              <a:t>shell model calculations</a:t>
            </a:r>
            <a:r>
              <a:rPr lang="en-US" dirty="0">
                <a:solidFill>
                  <a:srgbClr val="000000"/>
                </a:solidFill>
                <a:latin typeface="Times New Roman" panose="02020603050405020304" pitchFamily="18" charset="0"/>
                <a:cs typeface="Times New Roman" panose="02020603050405020304" pitchFamily="18" charset="0"/>
              </a:rPr>
              <a:t> using the energy dependence of the penetration factor.</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0" y="0"/>
            <a:ext cx="6057900"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Proton widths may be parameterized by the formula</a:t>
            </a:r>
          </a:p>
        </p:txBody>
      </p:sp>
      <mc:AlternateContent xmlns:mc="http://schemas.openxmlformats.org/markup-compatibility/2006" xmlns:a14="http://schemas.microsoft.com/office/drawing/2010/main">
        <mc:Choice Requires="a14">
          <p:sp>
            <p:nvSpPr>
              <p:cNvPr id="4" name="Rectangle 3"/>
              <p:cNvSpPr/>
              <p:nvPr/>
            </p:nvSpPr>
            <p:spPr>
              <a:xfrm>
                <a:off x="0" y="429102"/>
                <a:ext cx="5179238" cy="9091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𝛤</m:t>
                          </m:r>
                        </m:e>
                        <m:sub>
                          <m:r>
                            <a:rPr lang="en-US" sz="2400" i="1">
                              <a:latin typeface="Cambria Math" panose="02040503050406030204" pitchFamily="18" charset="0"/>
                            </a:rPr>
                            <m:t>𝑝</m:t>
                          </m:r>
                        </m:sub>
                      </m:sSub>
                      <m:r>
                        <a:rPr lang="en-US" sz="2400" i="1">
                          <a:latin typeface="Cambria Math" panose="02040503050406030204" pitchFamily="18" charset="0"/>
                        </a:rPr>
                        <m:t>=</m:t>
                      </m:r>
                      <m:sSup>
                        <m:sSupPr>
                          <m:ctrlPr>
                            <a:rPr lang="en-US" sz="2400" i="1">
                              <a:latin typeface="Cambria Math" panose="02040503050406030204" pitchFamily="18" charset="0"/>
                            </a:rPr>
                          </m:ctrlPr>
                        </m:sSupPr>
                        <m:e>
                          <m:r>
                            <a:rPr lang="en-US" sz="2400" i="1">
                              <a:latin typeface="Cambria Math" panose="02040503050406030204" pitchFamily="18" charset="0"/>
                            </a:rPr>
                            <m:t>𝐶</m:t>
                          </m:r>
                        </m:e>
                        <m:sup>
                          <m:r>
                            <a:rPr lang="en-US" sz="2400" i="1">
                              <a:latin typeface="Cambria Math" panose="02040503050406030204" pitchFamily="18" charset="0"/>
                            </a:rPr>
                            <m:t>2</m:t>
                          </m:r>
                        </m:sup>
                      </m:sSup>
                      <m:r>
                        <a:rPr lang="en-US" sz="2400" i="1">
                          <a:latin typeface="Cambria Math" panose="02040503050406030204" pitchFamily="18" charset="0"/>
                        </a:rPr>
                        <m:t>𝑆</m:t>
                      </m:r>
                      <m:sSub>
                        <m:sSubPr>
                          <m:ctrlPr>
                            <a:rPr lang="en-US" sz="2400" i="1">
                              <a:latin typeface="Cambria Math" panose="02040503050406030204" pitchFamily="18" charset="0"/>
                            </a:rPr>
                          </m:ctrlPr>
                        </m:sSubPr>
                        <m:e>
                          <m:r>
                            <a:rPr lang="en-US" sz="2400" i="1">
                              <a:latin typeface="Cambria Math" panose="02040503050406030204" pitchFamily="18" charset="0"/>
                            </a:rPr>
                            <m:t>𝛤</m:t>
                          </m:r>
                        </m:e>
                        <m:sub>
                          <m:r>
                            <a:rPr lang="en-US" sz="2400" i="1">
                              <a:latin typeface="Cambria Math" panose="02040503050406030204" pitchFamily="18" charset="0"/>
                            </a:rPr>
                            <m:t>𝑠𝑝</m:t>
                          </m:r>
                        </m:sub>
                      </m:sSub>
                      <m:r>
                        <a:rPr lang="en-US" sz="2400" i="0">
                          <a:latin typeface="Cambria Math" panose="02040503050406030204" pitchFamily="18" charset="0"/>
                        </a:rPr>
                        <m:t>=</m:t>
                      </m:r>
                      <m:f>
                        <m:fPr>
                          <m:ctrlPr>
                            <a:rPr lang="en-US" sz="2400" i="1">
                              <a:latin typeface="Cambria Math" panose="02040503050406030204" pitchFamily="18" charset="0"/>
                            </a:rPr>
                          </m:ctrlPr>
                        </m:fPr>
                        <m:num>
                          <m:r>
                            <a:rPr lang="en-US" sz="2400" i="0">
                              <a:latin typeface="Cambria Math" panose="02040503050406030204" pitchFamily="18" charset="0"/>
                            </a:rPr>
                            <m:t>2</m:t>
                          </m:r>
                          <m:sSup>
                            <m:sSupPr>
                              <m:ctrlPr>
                                <a:rPr lang="en-US" sz="2400" i="1">
                                  <a:latin typeface="Cambria Math" panose="02040503050406030204" pitchFamily="18" charset="0"/>
                                </a:rPr>
                              </m:ctrlPr>
                            </m:sSupPr>
                            <m:e>
                              <m:r>
                                <a:rPr lang="en-US" sz="2400" i="0">
                                  <a:latin typeface="Cambria Math" panose="02040503050406030204" pitchFamily="18" charset="0"/>
                                </a:rPr>
                                <m:t>ℏ</m:t>
                              </m:r>
                            </m:e>
                            <m:sup>
                              <m:r>
                                <a:rPr lang="en-US" sz="2400" i="0">
                                  <a:latin typeface="Cambria Math" panose="02040503050406030204" pitchFamily="18" charset="0"/>
                                </a:rPr>
                                <m:t>2</m:t>
                              </m:r>
                            </m:sup>
                          </m:sSup>
                        </m:num>
                        <m:den>
                          <m:r>
                            <a:rPr lang="en-US" sz="2400" i="1">
                              <a:latin typeface="Cambria Math" panose="02040503050406030204" pitchFamily="18" charset="0"/>
                            </a:rPr>
                            <m:t>𝜇</m:t>
                          </m:r>
                          <m:sSubSup>
                            <m:sSubSupPr>
                              <m:ctrlPr>
                                <a:rPr lang="en-US" sz="2400" i="1">
                                  <a:latin typeface="Cambria Math" panose="02040503050406030204" pitchFamily="18" charset="0"/>
                                </a:rPr>
                              </m:ctrlPr>
                            </m:sSubSupPr>
                            <m:e>
                              <m:r>
                                <a:rPr lang="en-US" sz="2400" i="1">
                                  <a:latin typeface="Cambria Math" panose="02040503050406030204" pitchFamily="18" charset="0"/>
                                </a:rPr>
                                <m:t>𝑅</m:t>
                              </m:r>
                            </m:e>
                            <m:sub>
                              <m:r>
                                <a:rPr lang="en-US" sz="2400" i="1">
                                  <a:latin typeface="Cambria Math" panose="02040503050406030204" pitchFamily="18" charset="0"/>
                                </a:rPr>
                                <m:t>𝑛</m:t>
                              </m:r>
                            </m:sub>
                            <m:sup>
                              <m:r>
                                <a:rPr lang="en-US" sz="2400" i="0">
                                  <a:latin typeface="Cambria Math" panose="02040503050406030204" pitchFamily="18" charset="0"/>
                                </a:rPr>
                                <m:t>2</m:t>
                              </m:r>
                            </m:sup>
                          </m:sSubSup>
                        </m:den>
                      </m:f>
                      <m:sSub>
                        <m:sSubPr>
                          <m:ctrlPr>
                            <a:rPr lang="en-US" sz="2400" i="1">
                              <a:latin typeface="Cambria Math" panose="02040503050406030204" pitchFamily="18" charset="0"/>
                            </a:rPr>
                          </m:ctrlPr>
                        </m:sSubPr>
                        <m:e>
                          <m:r>
                            <a:rPr lang="en-US" sz="2400" i="1">
                              <a:latin typeface="Cambria Math" panose="02040503050406030204" pitchFamily="18" charset="0"/>
                            </a:rPr>
                            <m:t>𝑃</m:t>
                          </m:r>
                        </m:e>
                        <m:sub>
                          <m:r>
                            <a:rPr lang="en-US" sz="2400" i="0">
                              <a:latin typeface="Cambria Math" panose="02040503050406030204" pitchFamily="18" charset="0"/>
                            </a:rPr>
                            <m:t>𝓁</m:t>
                          </m:r>
                        </m:sub>
                      </m:sSub>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rPr>
                                <m:t>𝐸</m:t>
                              </m:r>
                            </m:e>
                            <m:sub>
                              <m:r>
                                <a:rPr lang="en-US" sz="2400" i="1">
                                  <a:latin typeface="Cambria Math" panose="02040503050406030204" pitchFamily="18" charset="0"/>
                                </a:rPr>
                                <m:t>𝑟</m:t>
                              </m:r>
                            </m:sub>
                          </m:sSub>
                          <m:r>
                            <a:rPr lang="en-US" sz="2400" i="0">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𝑅</m:t>
                              </m:r>
                            </m:e>
                            <m:sub>
                              <m:r>
                                <a:rPr lang="en-US" sz="2400" i="1">
                                  <a:latin typeface="Cambria Math" panose="02040503050406030204" pitchFamily="18" charset="0"/>
                                </a:rPr>
                                <m:t>𝑛</m:t>
                              </m:r>
                            </m:sub>
                          </m:sSub>
                        </m:e>
                      </m:d>
                      <m:sSup>
                        <m:sSupPr>
                          <m:ctrlPr>
                            <a:rPr lang="en-US" sz="2400" i="1">
                              <a:latin typeface="Cambria Math" panose="02040503050406030204" pitchFamily="18" charset="0"/>
                            </a:rPr>
                          </m:ctrlPr>
                        </m:sSupPr>
                        <m:e>
                          <m:r>
                            <a:rPr lang="en-US" sz="2400" i="1">
                              <a:latin typeface="Cambria Math" panose="02040503050406030204" pitchFamily="18" charset="0"/>
                            </a:rPr>
                            <m:t>𝐶</m:t>
                          </m:r>
                        </m:e>
                        <m:sup>
                          <m:r>
                            <a:rPr lang="en-US" sz="2400" i="0">
                              <a:latin typeface="Cambria Math" panose="02040503050406030204" pitchFamily="18" charset="0"/>
                            </a:rPr>
                            <m:t>2</m:t>
                          </m:r>
                        </m:sup>
                      </m:sSup>
                      <m:r>
                        <a:rPr lang="en-US" sz="2400" i="1">
                          <a:latin typeface="Cambria Math" panose="02040503050406030204" pitchFamily="18" charset="0"/>
                        </a:rPr>
                        <m:t>𝑆</m:t>
                      </m:r>
                      <m:sSubSup>
                        <m:sSubSupPr>
                          <m:ctrlPr>
                            <a:rPr lang="en-US" sz="2400" i="1">
                              <a:latin typeface="Cambria Math" panose="02040503050406030204" pitchFamily="18" charset="0"/>
                            </a:rPr>
                          </m:ctrlPr>
                        </m:sSubSupPr>
                        <m:e>
                          <m:r>
                            <a:rPr lang="en-US" sz="2400" i="1">
                              <a:latin typeface="Cambria Math" panose="02040503050406030204" pitchFamily="18" charset="0"/>
                            </a:rPr>
                            <m:t>𝜃</m:t>
                          </m:r>
                        </m:e>
                        <m:sub>
                          <m:r>
                            <m:rPr>
                              <m:sty m:val="p"/>
                            </m:rPr>
                            <a:rPr lang="en-US" sz="2400" i="0">
                              <a:latin typeface="Cambria Math" panose="02040503050406030204" pitchFamily="18" charset="0"/>
                            </a:rPr>
                            <m:t>s</m:t>
                          </m:r>
                          <m:r>
                            <a:rPr lang="en-US" sz="2400" i="0">
                              <a:latin typeface="Cambria Math" panose="02040503050406030204" pitchFamily="18" charset="0"/>
                            </a:rPr>
                            <m:t>.</m:t>
                          </m:r>
                          <m:r>
                            <m:rPr>
                              <m:sty m:val="p"/>
                            </m:rPr>
                            <a:rPr lang="en-US" sz="2400" i="0">
                              <a:latin typeface="Cambria Math" panose="02040503050406030204" pitchFamily="18" charset="0"/>
                            </a:rPr>
                            <m:t>p</m:t>
                          </m:r>
                          <m:r>
                            <a:rPr lang="en-US" sz="2400" i="0">
                              <a:latin typeface="Cambria Math" panose="02040503050406030204" pitchFamily="18" charset="0"/>
                            </a:rPr>
                            <m:t>.</m:t>
                          </m:r>
                        </m:sub>
                        <m:sup>
                          <m:r>
                            <a:rPr lang="en-US" sz="2400" i="0">
                              <a:latin typeface="Cambria Math" panose="02040503050406030204" pitchFamily="18" charset="0"/>
                            </a:rPr>
                            <m:t>2</m:t>
                          </m:r>
                        </m:sup>
                      </m:sSubSup>
                    </m:oMath>
                  </m:oMathPara>
                </a14:m>
                <a:endParaRPr lang="en-US" sz="2400" dirty="0"/>
              </a:p>
            </p:txBody>
          </p:sp>
        </mc:Choice>
        <mc:Fallback xmlns="">
          <p:sp>
            <p:nvSpPr>
              <p:cNvPr id="4" name="Rectangle 3"/>
              <p:cNvSpPr>
                <a:spLocks noRot="1" noChangeAspect="1" noMove="1" noResize="1" noEditPoints="1" noAdjustHandles="1" noChangeArrowheads="1" noChangeShapeType="1" noTextEdit="1"/>
              </p:cNvSpPr>
              <p:nvPr/>
            </p:nvSpPr>
            <p:spPr>
              <a:xfrm>
                <a:off x="0" y="429102"/>
                <a:ext cx="5179238" cy="909160"/>
              </a:xfrm>
              <a:prstGeom prst="rect">
                <a:avLst/>
              </a:prstGeo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999947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8046"/>
            <a:ext cx="601447" cy="646331"/>
          </a:xfrm>
          <a:prstGeom prst="rect">
            <a:avLst/>
          </a:prstGeom>
          <a:noFill/>
        </p:spPr>
        <p:txBody>
          <a:bodyPr wrap="none" rtlCol="0">
            <a:spAutoFit/>
          </a:bodyPr>
          <a:lstStyle/>
          <a:p>
            <a:r>
              <a:rPr lang="en-US" altLang="zh-CN" sz="3600" i="1" dirty="0">
                <a:solidFill>
                  <a:srgbClr val="7030A0"/>
                </a:solidFill>
                <a:latin typeface="Times New Roman" panose="02020603050405020304" pitchFamily="18" charset="0"/>
                <a:cs typeface="Times New Roman" panose="02020603050405020304" pitchFamily="18" charset="0"/>
              </a:rPr>
              <a:t>Γ</a:t>
            </a:r>
            <a:r>
              <a:rPr lang="en-US" altLang="zh-CN" sz="3600" i="1" baseline="-25000" dirty="0">
                <a:solidFill>
                  <a:srgbClr val="7030A0"/>
                </a:solidFill>
                <a:latin typeface="Times New Roman" panose="02020603050405020304" pitchFamily="18" charset="0"/>
                <a:cs typeface="Times New Roman" panose="02020603050405020304" pitchFamily="18" charset="0"/>
              </a:rPr>
              <a:t>p</a:t>
            </a:r>
            <a:endParaRPr lang="en-US" i="1" baseline="-25000" dirty="0">
              <a:solidFill>
                <a:srgbClr val="7030A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8" name="Table 7"/>
              <p:cNvGraphicFramePr>
                <a:graphicFrameLocks noGrp="1"/>
              </p:cNvGraphicFramePr>
              <p:nvPr/>
            </p:nvGraphicFramePr>
            <p:xfrm>
              <a:off x="0" y="845347"/>
              <a:ext cx="4185634" cy="5284091"/>
            </p:xfrm>
            <a:graphic>
              <a:graphicData uri="http://schemas.openxmlformats.org/drawingml/2006/table">
                <a:tbl>
                  <a:tblPr firstRow="1" firstCol="1" bandRow="1"/>
                  <a:tblGrid>
                    <a:gridCol w="4185634">
                      <a:extLst>
                        <a:ext uri="{9D8B030D-6E8A-4147-A177-3AD203B41FA5}">
                          <a16:colId xmlns:a16="http://schemas.microsoft.com/office/drawing/2014/main" val="20000"/>
                        </a:ext>
                      </a:extLst>
                    </a:gridCol>
                  </a:tblGrid>
                  <a:tr h="0">
                    <a:tc>
                      <a:txBody>
                        <a:bodyPr/>
                        <a:lstStyle/>
                        <a:p>
                          <a:pPr indent="36000" algn="l">
                            <a:lnSpc>
                              <a:spcPct val="120000"/>
                            </a:lnSpc>
                            <a:spcAft>
                              <a:spcPts val="0"/>
                            </a:spcAft>
                          </a:pPr>
                          <a14:m>
                            <m:oMathPara xmlns:m="http://schemas.openxmlformats.org/officeDocument/2006/math">
                              <m:oMathParaPr>
                                <m:jc m:val="left"/>
                              </m:oMathParaPr>
                              <m:oMath xmlns:m="http://schemas.openxmlformats.org/officeDocument/2006/math">
                                <m:sSub>
                                  <m:sSubPr>
                                    <m:ctrlPr>
                                      <a:rPr lang="en-US" sz="2200" i="1" kern="100" smtClean="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2200" i="1" kern="10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r>
                                  <a:rPr lang="en-US" sz="2200" i="1" kern="10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sz="2200" i="1" kern="10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2200" i="1" kern="10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t>𝐶</m:t>
                                    </m:r>
                                  </m:e>
                                  <m:sup>
                                    <m:r>
                                      <a:rPr lang="en-US" sz="2200" i="1" kern="10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t>2</m:t>
                                    </m:r>
                                  </m:sup>
                                </m:sSup>
                                <m:r>
                                  <a:rPr lang="en-US" sz="2200" i="1" kern="10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t>𝑆</m:t>
                                </m:r>
                                <m:sSub>
                                  <m:sSubPr>
                                    <m:ctrlPr>
                                      <a:rPr lang="en-US" sz="2200" i="1" kern="10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2200" i="1" kern="10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m:t>𝑠𝑝</m:t>
                                    </m:r>
                                  </m:sub>
                                </m:sSub>
                              </m:oMath>
                            </m:oMathPara>
                          </a14:m>
                          <a:endParaRPr lang="en-US" sz="2200" kern="100" dirty="0">
                            <a:effectLst/>
                            <a:latin typeface="Cambria Math" panose="02040503050406030204" pitchFamily="18" charset="0"/>
                            <a:ea typeface="Cambria Math" panose="02040503050406030204" pitchFamily="18" charset="0"/>
                            <a:cs typeface="宋体" panose="02010600030101010101"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0"/>
                      </a:ext>
                    </a:extLst>
                  </a:tr>
                  <a:tr h="0">
                    <a:tc>
                      <a:txBody>
                        <a:bodyPr/>
                        <a:lstStyle/>
                        <a:p>
                          <a:pPr indent="36000" algn="l">
                            <a:lnSpc>
                              <a:spcPct val="120000"/>
                            </a:lnSpc>
                            <a:spcAft>
                              <a:spcPts val="0"/>
                            </a:spcAft>
                          </a:pPr>
                          <a14:m>
                            <m:oMathPara xmlns:m="http://schemas.openxmlformats.org/officeDocument/2006/math">
                              <m:oMathParaPr>
                                <m:jc m:val="left"/>
                              </m:oMathParaPr>
                              <m:oMath xmlns:m="http://schemas.openxmlformats.org/officeDocument/2006/math">
                                <m:sSub>
                                  <m:sSubPr>
                                    <m:ctrlPr>
                                      <a:rPr lang="en-US" sz="2200" i="1" kern="10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Sup>
                                      <m:sSupPr>
                                        <m:ctrlP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ℏ</m:t>
                                        </m:r>
                                      </m:e>
                                      <m:sup>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p>
                                  </m:num>
                                  <m:den>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𝜇</m:t>
                                    </m:r>
                                    <m:sSubSup>
                                      <m:sSubSupPr>
                                        <m:ctrlP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𝑅</m:t>
                                        </m:r>
                                      </m:e>
                                      <m:sub>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𝑛</m:t>
                                        </m:r>
                                      </m:sub>
                                      <m:sup>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bSup>
                                  </m:den>
                                </m:f>
                                <m:sSub>
                                  <m:sSubPr>
                                    <m:ctrlP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𝑃</m:t>
                                    </m:r>
                                  </m:e>
                                  <m:sub>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𝓁</m:t>
                                    </m:r>
                                  </m:sub>
                                </m:sSub>
                                <m:d>
                                  <m:dPr>
                                    <m:ctrlP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𝐸</m:t>
                                        </m:r>
                                      </m:e>
                                      <m:sub>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𝑟</m:t>
                                        </m:r>
                                      </m:sub>
                                    </m:sSub>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𝑅</m:t>
                                        </m:r>
                                      </m:e>
                                      <m:sub>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𝑛</m:t>
                                        </m:r>
                                      </m:sub>
                                    </m:sSub>
                                  </m:e>
                                </m:d>
                                <m:sSup>
                                  <m:sSupPr>
                                    <m:ctrlP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𝐶</m:t>
                                    </m:r>
                                  </m:e>
                                  <m:sup>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p>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𝑆</m:t>
                                </m:r>
                                <m:sSubSup>
                                  <m:sSubSupPr>
                                    <m:ctrlP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𝜃</m:t>
                                    </m:r>
                                  </m:e>
                                  <m:sub>
                                    <m:r>
                                      <m:rPr>
                                        <m:sty m:val="p"/>
                                      </m:rPr>
                                      <a:rPr lang="en-US" sz="2200"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s</m:t>
                                    </m:r>
                                    <m:r>
                                      <a:rPr lang="en-US" sz="2200"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m:t>
                                    </m:r>
                                    <m:r>
                                      <m:rPr>
                                        <m:sty m:val="p"/>
                                      </m:rPr>
                                      <a:rPr lang="en-US" sz="2200"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p</m:t>
                                    </m:r>
                                    <m:r>
                                      <a:rPr lang="en-US" sz="2200"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m:t>
                                    </m:r>
                                  </m:sub>
                                  <m:sup>
                                    <m:r>
                                      <a:rPr lang="en-US" sz="22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bSup>
                              </m:oMath>
                            </m:oMathPara>
                          </a14:m>
                          <a:endParaRPr lang="en-US" sz="2200" kern="100" dirty="0">
                            <a:effectLst/>
                            <a:latin typeface="Cambria Math" panose="02040503050406030204" pitchFamily="18" charset="0"/>
                            <a:ea typeface="Cambria Math" panose="02040503050406030204" pitchFamily="18" charset="0"/>
                            <a:cs typeface="宋体" panose="02010600030101010101"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1"/>
                      </a:ext>
                    </a:extLst>
                  </a:tr>
                  <a:tr h="0">
                    <a:tc>
                      <a:txBody>
                        <a:bodyPr/>
                        <a:lstStyle/>
                        <a:p>
                          <a:pPr indent="36000" algn="l">
                            <a:lnSpc>
                              <a:spcPct val="120000"/>
                            </a:lnSpc>
                            <a:spcAft>
                              <a:spcPts val="0"/>
                            </a:spcAft>
                          </a:pPr>
                          <a14:m>
                            <m:oMathPara xmlns:m="http://schemas.openxmlformats.org/officeDocument/2006/math">
                              <m:oMathParaPr>
                                <m:jc m:val="left"/>
                              </m:oMathParaPr>
                              <m:oMath xmlns:m="http://schemas.openxmlformats.org/officeDocument/2006/math">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𝑅</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𝑛</m:t>
                                    </m:r>
                                  </m:sub>
                                </m:s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𝑟</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0</m:t>
                                    </m:r>
                                  </m:sub>
                                </m:s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𝐴</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up>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1/3</m:t>
                                    </m:r>
                                  </m:sup>
                                </m:sSubSup>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𝐴</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𝑇</m:t>
                                    </m:r>
                                  </m:sub>
                                  <m:sup>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1/3</m:t>
                                    </m:r>
                                  </m:sup>
                                </m:sSubSup>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200" kern="100" dirty="0">
                            <a:effectLst/>
                            <a:latin typeface="Cambria Math" panose="02040503050406030204" pitchFamily="18" charset="0"/>
                            <a:ea typeface="Cambria Math" panose="02040503050406030204" pitchFamily="18" charset="0"/>
                            <a:cs typeface="宋体" panose="02010600030101010101"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2"/>
                      </a:ext>
                    </a:extLst>
                  </a:tr>
                  <a:tr h="0">
                    <a:tc>
                      <a:txBody>
                        <a:bodyPr/>
                        <a:lstStyle/>
                        <a:p>
                          <a:pPr indent="36000" algn="l">
                            <a:lnSpc>
                              <a:spcPct val="120000"/>
                            </a:lnSpc>
                            <a:spcAft>
                              <a:spcPts val="0"/>
                            </a:spcAft>
                          </a:pPr>
                          <a14:m>
                            <m:oMathPara xmlns:m="http://schemas.openxmlformats.org/officeDocument/2006/math">
                              <m:oMathParaPr>
                                <m:jc m:val="left"/>
                              </m:oMathParaPr>
                              <m:oMath xmlns:m="http://schemas.openxmlformats.org/officeDocument/2006/math">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𝜇</m:t>
                                </m:r>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𝐴</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𝐴</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𝑇</m:t>
                                        </m:r>
                                      </m:sub>
                                    </m:sSub>
                                  </m:num>
                                  <m:den>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𝐴</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𝐴</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𝑇</m:t>
                                        </m:r>
                                      </m:sub>
                                    </m:sSub>
                                  </m:den>
                                </m:f>
                              </m:oMath>
                            </m:oMathPara>
                          </a14:m>
                          <a:endParaRPr lang="en-US" sz="2200" kern="100" dirty="0">
                            <a:effectLst/>
                            <a:latin typeface="Cambria Math" panose="02040503050406030204" pitchFamily="18" charset="0"/>
                            <a:ea typeface="Cambria Math" panose="02040503050406030204" pitchFamily="18" charset="0"/>
                            <a:cs typeface="宋体" panose="02010600030101010101"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3"/>
                      </a:ext>
                    </a:extLst>
                  </a:tr>
                  <a:tr h="0">
                    <a:tc>
                      <a:txBody>
                        <a:bodyPr/>
                        <a:lstStyle/>
                        <a:p>
                          <a:pPr indent="36000" algn="l">
                            <a:lnSpc>
                              <a:spcPct val="120000"/>
                            </a:lnSpc>
                            <a:spcAft>
                              <a:spcPts val="0"/>
                            </a:spcAft>
                          </a:pPr>
                          <a14:m>
                            <m:oMathPara xmlns:m="http://schemas.openxmlformats.org/officeDocument/2006/math">
                              <m:oMathParaPr>
                                <m:jc m:val="left"/>
                              </m:oMathParaPr>
                              <m:oMath xmlns:m="http://schemas.openxmlformats.org/officeDocument/2006/math">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𝑃</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𝓁</m:t>
                                    </m:r>
                                  </m:sub>
                                </m:sSub>
                                <m:d>
                                  <m:d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𝐸</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𝑟</m:t>
                                        </m:r>
                                      </m:sub>
                                    </m:s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𝑅</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𝑛</m:t>
                                        </m:r>
                                      </m:sub>
                                    </m:sSub>
                                  </m:e>
                                </m:d>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f>
                                  <m:f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𝑘</m:t>
                                    </m:r>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𝑅</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𝑛</m:t>
                                        </m:r>
                                      </m:sub>
                                    </m:sSub>
                                  </m:num>
                                  <m:den>
                                    <m:sSubSup>
                                      <m:sSubSup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𝐹</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𝓁</m:t>
                                        </m:r>
                                      </m:sub>
                                      <m:sup>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bSup>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𝐺</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𝓁</m:t>
                                        </m:r>
                                      </m:sub>
                                      <m:sup>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bSup>
                                  </m:den>
                                </m:f>
                              </m:oMath>
                            </m:oMathPara>
                          </a14:m>
                          <a:endParaRPr lang="en-US" sz="2200" kern="100" dirty="0">
                            <a:effectLst/>
                            <a:latin typeface="Cambria Math" panose="02040503050406030204" pitchFamily="18" charset="0"/>
                            <a:ea typeface="Cambria Math" panose="02040503050406030204" pitchFamily="18" charset="0"/>
                            <a:cs typeface="宋体" panose="02010600030101010101"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4"/>
                      </a:ext>
                    </a:extLst>
                  </a:tr>
                  <a:tr h="0">
                    <a:tc>
                      <a:txBody>
                        <a:bodyPr/>
                        <a:lstStyle/>
                        <a:p>
                          <a:pPr indent="36000" algn="l">
                            <a:lnSpc>
                              <a:spcPct val="120000"/>
                            </a:lnSpc>
                            <a:spcAft>
                              <a:spcPts val="0"/>
                            </a:spcAft>
                          </a:pPr>
                          <a14:m>
                            <m:oMathPara xmlns:m="http://schemas.openxmlformats.org/officeDocument/2006/math">
                              <m:oMathParaPr>
                                <m:jc m:val="left"/>
                              </m:oMathParaPr>
                              <m:oMath xmlns:m="http://schemas.openxmlformats.org/officeDocument/2006/math">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𝜂</m:t>
                                </m:r>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=0.157489∙</m:t>
                                </m:r>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𝑍</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𝑍</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𝑇</m:t>
                                    </m:r>
                                  </m:sub>
                                </m:sSub>
                                <m:rad>
                                  <m:radPr>
                                    <m:degHide m:val="on"/>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radPr>
                                  <m:deg/>
                                  <m:e>
                                    <m:f>
                                      <m:f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𝜇</m:t>
                                        </m:r>
                                      </m:num>
                                      <m:den>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𝐸</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𝑟</m:t>
                                            </m:r>
                                          </m:sub>
                                        </m:sSub>
                                      </m:den>
                                    </m:f>
                                  </m:e>
                                </m:rad>
                              </m:oMath>
                            </m:oMathPara>
                          </a14:m>
                          <a:endParaRPr lang="en-US" sz="2200" kern="100" dirty="0">
                            <a:effectLst/>
                            <a:latin typeface="Cambria Math" panose="02040503050406030204" pitchFamily="18" charset="0"/>
                            <a:ea typeface="Cambria Math" panose="02040503050406030204" pitchFamily="18" charset="0"/>
                            <a:cs typeface="宋体" panose="02010600030101010101"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5"/>
                      </a:ext>
                    </a:extLst>
                  </a:tr>
                  <a:tr h="0">
                    <a:tc>
                      <a:txBody>
                        <a:bodyPr/>
                        <a:lstStyle/>
                        <a:p>
                          <a:pPr indent="36000" algn="l">
                            <a:lnSpc>
                              <a:spcPct val="120000"/>
                            </a:lnSpc>
                            <a:spcAft>
                              <a:spcPts val="0"/>
                            </a:spcAft>
                          </a:pPr>
                          <a14:m>
                            <m:oMathPara xmlns:m="http://schemas.openxmlformats.org/officeDocument/2006/math">
                              <m:oMathParaPr>
                                <m:jc m:val="left"/>
                              </m:oMathParaPr>
                              <m:oMath xmlns:m="http://schemas.openxmlformats.org/officeDocument/2006/math">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𝜌</m:t>
                                </m:r>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=0.218735∙</m:t>
                                </m:r>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𝑅</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𝑛</m:t>
                                    </m:r>
                                  </m:sub>
                                </m:sSub>
                                <m:rad>
                                  <m:radPr>
                                    <m:degHide m:val="on"/>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radPr>
                                  <m:deg/>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𝜇</m:t>
                                    </m:r>
                                    <m:sSub>
                                      <m:sSubPr>
                                        <m:ctrlP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𝐸</m:t>
                                        </m:r>
                                      </m:e>
                                      <m:sub>
                                        <m:r>
                                          <a:rPr lang="en-US" sz="22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𝑟</m:t>
                                        </m:r>
                                      </m:sub>
                                    </m:sSub>
                                  </m:e>
                                </m:rad>
                              </m:oMath>
                            </m:oMathPara>
                          </a14:m>
                          <a:endParaRPr lang="en-US" sz="2200" kern="100" dirty="0">
                            <a:effectLst/>
                            <a:latin typeface="Cambria Math" panose="02040503050406030204" pitchFamily="18" charset="0"/>
                            <a:ea typeface="Cambria Math" panose="02040503050406030204" pitchFamily="18" charset="0"/>
                            <a:cs typeface="宋体" panose="02010600030101010101"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6"/>
                      </a:ext>
                    </a:extLst>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1869680400"/>
                  </p:ext>
                </p:extLst>
              </p:nvPr>
            </p:nvGraphicFramePr>
            <p:xfrm>
              <a:off x="0" y="845347"/>
              <a:ext cx="4185634" cy="5284091"/>
            </p:xfrm>
            <a:graphic>
              <a:graphicData uri="http://schemas.openxmlformats.org/drawingml/2006/table">
                <a:tbl>
                  <a:tblPr firstRow="1" firstCol="1" bandRow="1"/>
                  <a:tblGrid>
                    <a:gridCol w="4185634"/>
                  </a:tblGrid>
                  <a:tr h="441516">
                    <a:tc>
                      <a:txBody>
                        <a:bodyPr/>
                        <a:lstStyle/>
                        <a:p>
                          <a:endParaRPr lang="en-US"/>
                        </a:p>
                      </a:txBody>
                      <a:tcPr marL="68580" marR="68580" marT="0" marB="0" anchor="ctr">
                        <a:lnL>
                          <a:noFill/>
                        </a:lnL>
                        <a:lnR>
                          <a:noFill/>
                        </a:lnR>
                        <a:lnT>
                          <a:noFill/>
                        </a:lnT>
                        <a:lnB>
                          <a:noFill/>
                        </a:lnB>
                        <a:blipFill rotWithShape="0">
                          <a:blip r:embed="rId3"/>
                          <a:stretch>
                            <a:fillRect b="-1089041"/>
                          </a:stretch>
                        </a:blipFill>
                      </a:tcPr>
                    </a:tc>
                  </a:tr>
                  <a:tr h="889889">
                    <a:tc>
                      <a:txBody>
                        <a:bodyPr/>
                        <a:lstStyle/>
                        <a:p>
                          <a:endParaRPr lang="en-US"/>
                        </a:p>
                      </a:txBody>
                      <a:tcPr marL="68580" marR="68580" marT="0" marB="0" anchor="ctr">
                        <a:lnL>
                          <a:noFill/>
                        </a:lnL>
                        <a:lnR>
                          <a:noFill/>
                        </a:lnR>
                        <a:lnT>
                          <a:noFill/>
                        </a:lnT>
                        <a:lnB>
                          <a:noFill/>
                        </a:lnB>
                        <a:blipFill rotWithShape="0">
                          <a:blip r:embed="rId3"/>
                          <a:stretch>
                            <a:fillRect t="-50000" b="-444521"/>
                          </a:stretch>
                        </a:blipFill>
                      </a:tcPr>
                    </a:tc>
                  </a:tr>
                  <a:tr h="527368">
                    <a:tc>
                      <a:txBody>
                        <a:bodyPr/>
                        <a:lstStyle/>
                        <a:p>
                          <a:endParaRPr lang="en-US"/>
                        </a:p>
                      </a:txBody>
                      <a:tcPr marL="68580" marR="68580" marT="0" marB="0" anchor="ctr">
                        <a:lnL>
                          <a:noFill/>
                        </a:lnL>
                        <a:lnR>
                          <a:noFill/>
                        </a:lnR>
                        <a:lnT>
                          <a:noFill/>
                        </a:lnT>
                        <a:lnB>
                          <a:noFill/>
                        </a:lnB>
                        <a:blipFill rotWithShape="0">
                          <a:blip r:embed="rId3"/>
                          <a:stretch>
                            <a:fillRect t="-254651" b="-654651"/>
                          </a:stretch>
                        </a:blipFill>
                      </a:tcPr>
                    </a:tc>
                  </a:tr>
                  <a:tr h="878459">
                    <a:tc>
                      <a:txBody>
                        <a:bodyPr/>
                        <a:lstStyle/>
                        <a:p>
                          <a:endParaRPr lang="en-US"/>
                        </a:p>
                      </a:txBody>
                      <a:tcPr marL="68580" marR="68580" marT="0" marB="0" anchor="ctr">
                        <a:lnL>
                          <a:noFill/>
                        </a:lnL>
                        <a:lnR>
                          <a:noFill/>
                        </a:lnR>
                        <a:lnT>
                          <a:noFill/>
                        </a:lnT>
                        <a:lnB>
                          <a:noFill/>
                        </a:lnB>
                        <a:blipFill rotWithShape="0">
                          <a:blip r:embed="rId3"/>
                          <a:stretch>
                            <a:fillRect t="-210345" b="-288276"/>
                          </a:stretch>
                        </a:blipFill>
                      </a:tcPr>
                    </a:tc>
                  </a:tr>
                  <a:tr h="870839">
                    <a:tc>
                      <a:txBody>
                        <a:bodyPr/>
                        <a:lstStyle/>
                        <a:p>
                          <a:endParaRPr lang="en-US"/>
                        </a:p>
                      </a:txBody>
                      <a:tcPr marL="68580" marR="68580" marT="0" marB="0" anchor="ctr">
                        <a:lnL>
                          <a:noFill/>
                        </a:lnL>
                        <a:lnR>
                          <a:noFill/>
                        </a:lnR>
                        <a:lnT>
                          <a:noFill/>
                        </a:lnT>
                        <a:lnB>
                          <a:noFill/>
                        </a:lnB>
                        <a:blipFill rotWithShape="0">
                          <a:blip r:embed="rId3"/>
                          <a:stretch>
                            <a:fillRect t="-314685" b="-192308"/>
                          </a:stretch>
                        </a:blipFill>
                      </a:tcPr>
                    </a:tc>
                  </a:tr>
                  <a:tr h="1188784">
                    <a:tc>
                      <a:txBody>
                        <a:bodyPr/>
                        <a:lstStyle/>
                        <a:p>
                          <a:endParaRPr lang="en-US"/>
                        </a:p>
                      </a:txBody>
                      <a:tcPr marL="68580" marR="68580" marT="0" marB="0" anchor="ctr">
                        <a:lnL>
                          <a:noFill/>
                        </a:lnL>
                        <a:lnR>
                          <a:noFill/>
                        </a:lnR>
                        <a:lnT>
                          <a:noFill/>
                        </a:lnT>
                        <a:lnB>
                          <a:noFill/>
                        </a:lnB>
                        <a:blipFill rotWithShape="0">
                          <a:blip r:embed="rId3"/>
                          <a:stretch>
                            <a:fillRect t="-304103" b="-41026"/>
                          </a:stretch>
                        </a:blipFill>
                      </a:tcPr>
                    </a:tc>
                  </a:tr>
                  <a:tr h="487236">
                    <a:tc>
                      <a:txBody>
                        <a:bodyPr/>
                        <a:lstStyle/>
                        <a:p>
                          <a:endParaRPr lang="en-US"/>
                        </a:p>
                      </a:txBody>
                      <a:tcPr marL="68580" marR="68580" marT="0" marB="0" anchor="ctr">
                        <a:lnL>
                          <a:noFill/>
                        </a:lnL>
                        <a:lnR>
                          <a:noFill/>
                        </a:lnR>
                        <a:lnT>
                          <a:noFill/>
                        </a:lnT>
                        <a:lnB>
                          <a:noFill/>
                        </a:lnB>
                        <a:blipFill rotWithShape="0">
                          <a:blip r:embed="rId3"/>
                          <a:stretch>
                            <a:fillRect t="-985000"/>
                          </a:stretch>
                        </a:blipFill>
                      </a:tcPr>
                    </a:tc>
                  </a:tr>
                </a:tbl>
              </a:graphicData>
            </a:graphic>
          </p:graphicFrame>
        </mc:Fallback>
      </mc:AlternateContent>
      <mc:AlternateContent xmlns:mc="http://schemas.openxmlformats.org/markup-compatibility/2006" xmlns:a14="http://schemas.microsoft.com/office/drawing/2010/main">
        <mc:Choice Requires="a14">
          <p:sp>
            <p:nvSpPr>
              <p:cNvPr id="10" name="Rectangle 9"/>
              <p:cNvSpPr/>
              <p:nvPr/>
            </p:nvSpPr>
            <p:spPr>
              <a:xfrm>
                <a:off x="3522371" y="654377"/>
                <a:ext cx="5518597" cy="5705536"/>
              </a:xfrm>
              <a:prstGeom prst="rect">
                <a:avLst/>
              </a:prstGeom>
            </p:spPr>
            <p:txBody>
              <a:bodyPr wrap="square">
                <a:spAutoFit/>
              </a:bodyPr>
              <a:lstStyle/>
              <a:p>
                <a:pPr indent="107950" algn="just">
                  <a:lnSpc>
                    <a:spcPct val="150000"/>
                  </a:lnSpc>
                  <a:spcAft>
                    <a:spcPts val="0"/>
                  </a:spcAft>
                </a:pPr>
                <a14:m>
                  <m:oMath xmlns:m="http://schemas.openxmlformats.org/officeDocument/2006/math">
                    <m:sSub>
                      <m:sSubPr>
                        <m:ctrlPr>
                          <a:rPr lang="en-US" sz="1600" i="1" kern="100">
                            <a:solidFill>
                              <a:srgbClr val="000000"/>
                            </a:solidFill>
                            <a:latin typeface="Cambria Math" panose="02040503050406030204" pitchFamily="18" charset="0"/>
                            <a:ea typeface="宋体" panose="02010600030101010101" pitchFamily="2" charset="-122"/>
                          </a:rPr>
                        </m:ctrlPr>
                      </m:sSubPr>
                      <m:e>
                        <m:r>
                          <a:rPr lang="en-US" sz="1600" i="1" kern="100">
                            <a:solidFill>
                              <a:srgbClr val="000000"/>
                            </a:solidFill>
                            <a:effectLst/>
                            <a:latin typeface="Cambria Math" panose="02040503050406030204" pitchFamily="18" charset="0"/>
                            <a:ea typeface="宋体" panose="02010600030101010101" pitchFamily="2" charset="-122"/>
                          </a:rPr>
                          <m:t>𝑃</m:t>
                        </m:r>
                      </m:e>
                      <m:sub>
                        <m:r>
                          <a:rPr lang="en-US" sz="1600" i="1" kern="100">
                            <a:solidFill>
                              <a:srgbClr val="000000"/>
                            </a:solidFill>
                            <a:effectLst/>
                            <a:latin typeface="Cambria Math" panose="02040503050406030204" pitchFamily="18" charset="0"/>
                            <a:ea typeface="宋体" panose="02010600030101010101" pitchFamily="2" charset="-122"/>
                          </a:rPr>
                          <m:t>𝓁</m:t>
                        </m:r>
                      </m:sub>
                    </m:sSub>
                  </m:oMath>
                </a14:m>
                <a:r>
                  <a:rPr lang="en-US" sz="1600" kern="100" dirty="0">
                    <a:solidFill>
                      <a:srgbClr val="000000"/>
                    </a:solidFill>
                    <a:effectLst/>
                    <a:latin typeface="Times New Roman" panose="02020603050405020304" pitchFamily="18" charset="0"/>
                    <a:ea typeface="宋体" panose="02010600030101010101" pitchFamily="2" charset="-122"/>
                  </a:rPr>
                  <a:t>: </a:t>
                </a:r>
                <a:r>
                  <a:rPr lang="en-US" sz="1600" kern="100" dirty="0">
                    <a:effectLst/>
                    <a:latin typeface="Times New Roman" panose="02020603050405020304" pitchFamily="18" charset="0"/>
                    <a:ea typeface="宋体" panose="02010600030101010101" pitchFamily="2" charset="-122"/>
                  </a:rPr>
                  <a:t>penetration factor</a:t>
                </a:r>
              </a:p>
              <a:p>
                <a:pPr indent="107950" algn="just">
                  <a:lnSpc>
                    <a:spcPct val="150000"/>
                  </a:lnSpc>
                  <a:spcAft>
                    <a:spcPts val="0"/>
                  </a:spcAft>
                </a:pPr>
                <a14:m>
                  <m:oMath xmlns:m="http://schemas.openxmlformats.org/officeDocument/2006/math">
                    <m:sSub>
                      <m:sSubPr>
                        <m:ctrlPr>
                          <a:rPr lang="en-US" sz="1600" i="1" kern="100">
                            <a:solidFill>
                              <a:srgbClr val="000000"/>
                            </a:solidFill>
                            <a:effectLst/>
                            <a:latin typeface="Cambria Math" panose="02040503050406030204" pitchFamily="18" charset="0"/>
                            <a:ea typeface="宋体" panose="02010600030101010101" pitchFamily="2" charset="-122"/>
                          </a:rPr>
                        </m:ctrlPr>
                      </m:sSubPr>
                      <m:e>
                        <m:r>
                          <a:rPr lang="en-US" sz="1600" i="1" kern="100">
                            <a:solidFill>
                              <a:srgbClr val="000000"/>
                            </a:solidFill>
                            <a:effectLst/>
                            <a:latin typeface="Cambria Math" panose="02040503050406030204" pitchFamily="18" charset="0"/>
                            <a:ea typeface="宋体" panose="02010600030101010101" pitchFamily="2" charset="-122"/>
                          </a:rPr>
                          <m:t>𝐹</m:t>
                        </m:r>
                      </m:e>
                      <m:sub>
                        <m:r>
                          <a:rPr lang="en-US" sz="1600" i="1" kern="100">
                            <a:solidFill>
                              <a:srgbClr val="000000"/>
                            </a:solidFill>
                            <a:effectLst/>
                            <a:latin typeface="Cambria Math" panose="02040503050406030204" pitchFamily="18" charset="0"/>
                            <a:ea typeface="宋体" panose="02010600030101010101" pitchFamily="2" charset="-122"/>
                          </a:rPr>
                          <m:t>𝓁</m:t>
                        </m:r>
                      </m:sub>
                    </m:sSub>
                  </m:oMath>
                </a14:m>
                <a:r>
                  <a:rPr lang="en-US" sz="1600" kern="100" dirty="0">
                    <a:solidFill>
                      <a:srgbClr val="000000"/>
                    </a:solidFill>
                    <a:effectLst/>
                    <a:latin typeface="Times New Roman" panose="02020603050405020304" pitchFamily="18" charset="0"/>
                    <a:ea typeface="宋体" panose="02010600030101010101" pitchFamily="2" charset="-122"/>
                  </a:rPr>
                  <a:t>: regular Coulomb wave function</a:t>
                </a:r>
                <a:endParaRPr lang="en-US" sz="1600" kern="100" dirty="0">
                  <a:effectLst/>
                  <a:latin typeface="Times New Roman" panose="02020603050405020304" pitchFamily="18" charset="0"/>
                  <a:ea typeface="宋体" panose="02010600030101010101" pitchFamily="2" charset="-122"/>
                </a:endParaRPr>
              </a:p>
              <a:p>
                <a:pPr indent="107950" algn="just">
                  <a:lnSpc>
                    <a:spcPct val="150000"/>
                  </a:lnSpc>
                  <a:spcAft>
                    <a:spcPts val="0"/>
                  </a:spcAft>
                </a:pPr>
                <a14:m>
                  <m:oMath xmlns:m="http://schemas.openxmlformats.org/officeDocument/2006/math">
                    <m:sSub>
                      <m:sSubPr>
                        <m:ctrlPr>
                          <a:rPr lang="en-US" sz="1600" i="1" kern="100">
                            <a:solidFill>
                              <a:srgbClr val="000000"/>
                            </a:solidFill>
                            <a:effectLst/>
                            <a:latin typeface="Cambria Math" panose="02040503050406030204" pitchFamily="18" charset="0"/>
                            <a:ea typeface="宋体" panose="02010600030101010101" pitchFamily="2" charset="-122"/>
                          </a:rPr>
                        </m:ctrlPr>
                      </m:sSubPr>
                      <m:e>
                        <m:r>
                          <a:rPr lang="en-US" sz="1600" i="1" kern="100">
                            <a:solidFill>
                              <a:srgbClr val="000000"/>
                            </a:solidFill>
                            <a:effectLst/>
                            <a:latin typeface="Cambria Math" panose="02040503050406030204" pitchFamily="18" charset="0"/>
                            <a:ea typeface="宋体" panose="02010600030101010101" pitchFamily="2" charset="-122"/>
                          </a:rPr>
                          <m:t>𝐺</m:t>
                        </m:r>
                      </m:e>
                      <m:sub>
                        <m:r>
                          <a:rPr lang="en-US" sz="1600" i="1" kern="100">
                            <a:solidFill>
                              <a:srgbClr val="000000"/>
                            </a:solidFill>
                            <a:effectLst/>
                            <a:latin typeface="Cambria Math" panose="02040503050406030204" pitchFamily="18" charset="0"/>
                            <a:ea typeface="宋体" panose="02010600030101010101" pitchFamily="2" charset="-122"/>
                          </a:rPr>
                          <m:t>𝓁</m:t>
                        </m:r>
                      </m:sub>
                    </m:sSub>
                  </m:oMath>
                </a14:m>
                <a:r>
                  <a:rPr lang="en-US" sz="1600" kern="100" dirty="0">
                    <a:solidFill>
                      <a:srgbClr val="000000"/>
                    </a:solidFill>
                    <a:effectLst/>
                    <a:latin typeface="Times New Roman" panose="02020603050405020304" pitchFamily="18" charset="0"/>
                    <a:ea typeface="宋体" panose="02010600030101010101" pitchFamily="2" charset="-122"/>
                  </a:rPr>
                  <a:t>: irregular Coulomb wave function</a:t>
                </a:r>
                <a:endParaRPr lang="en-US" sz="1600" kern="100" dirty="0">
                  <a:effectLst/>
                  <a:latin typeface="Times New Roman" panose="02020603050405020304" pitchFamily="18" charset="0"/>
                  <a:ea typeface="宋体" panose="02010600030101010101" pitchFamily="2" charset="-122"/>
                </a:endParaRPr>
              </a:p>
              <a:p>
                <a:pPr indent="107950" algn="just">
                  <a:lnSpc>
                    <a:spcPct val="150000"/>
                  </a:lnSpc>
                  <a:spcAft>
                    <a:spcPts val="0"/>
                  </a:spcAft>
                </a:pPr>
                <a:r>
                  <a:rPr lang="en-US" sz="1600" i="1" kern="100" dirty="0">
                    <a:effectLst/>
                    <a:latin typeface="Times New Roman" panose="02020603050405020304" pitchFamily="18" charset="0"/>
                    <a:ea typeface="宋体" panose="02010600030101010101" pitchFamily="2" charset="-122"/>
                  </a:rPr>
                  <a:t>k</a:t>
                </a:r>
                <a:r>
                  <a:rPr lang="en-US" sz="1600" kern="100" dirty="0">
                    <a:effectLst/>
                    <a:latin typeface="Times New Roman" panose="02020603050405020304" pitchFamily="18" charset="0"/>
                    <a:ea typeface="宋体" panose="02010600030101010101" pitchFamily="2" charset="-122"/>
                  </a:rPr>
                  <a:t>: wave number</a:t>
                </a:r>
              </a:p>
              <a:p>
                <a:pPr indent="107950" algn="just">
                  <a:lnSpc>
                    <a:spcPct val="150000"/>
                  </a:lnSpc>
                  <a:spcAft>
                    <a:spcPts val="0"/>
                  </a:spcAft>
                </a:pPr>
                <a:r>
                  <a:rPr lang="en-US" sz="1600" i="1" kern="100" dirty="0">
                    <a:effectLst/>
                    <a:latin typeface="Times New Roman" panose="02020603050405020304" pitchFamily="18" charset="0"/>
                    <a:ea typeface="宋体" panose="02010600030101010101" pitchFamily="2" charset="-122"/>
                  </a:rPr>
                  <a:t>μ</a:t>
                </a:r>
                <a:r>
                  <a:rPr lang="en-US" sz="1600" kern="100" dirty="0">
                    <a:effectLst/>
                    <a:latin typeface="Times New Roman" panose="02020603050405020304" pitchFamily="18" charset="0"/>
                    <a:ea typeface="宋体" panose="02010600030101010101" pitchFamily="2" charset="-122"/>
                  </a:rPr>
                  <a:t>: reduced mass</a:t>
                </a:r>
              </a:p>
              <a:p>
                <a:pPr indent="107950" algn="just">
                  <a:lnSpc>
                    <a:spcPct val="150000"/>
                  </a:lnSpc>
                  <a:spcAft>
                    <a:spcPts val="0"/>
                  </a:spcAft>
                </a:pPr>
                <a:r>
                  <a:rPr lang="en-US" sz="1600" i="1" kern="100" dirty="0">
                    <a:effectLst/>
                    <a:latin typeface="Times New Roman" panose="02020603050405020304" pitchFamily="18" charset="0"/>
                    <a:ea typeface="宋体" panose="02010600030101010101" pitchFamily="2" charset="-122"/>
                  </a:rPr>
                  <a:t>C</a:t>
                </a:r>
                <a:r>
                  <a:rPr lang="en-US" sz="1600" kern="100" dirty="0">
                    <a:effectLst/>
                    <a:latin typeface="Times New Roman" panose="02020603050405020304" pitchFamily="18" charset="0"/>
                    <a:ea typeface="宋体" panose="02010600030101010101" pitchFamily="2" charset="-122"/>
                  </a:rPr>
                  <a:t>: </a:t>
                </a:r>
                <a:r>
                  <a:rPr lang="en-US" sz="1600" kern="100" dirty="0" err="1">
                    <a:effectLst/>
                    <a:latin typeface="Times New Roman" panose="02020603050405020304" pitchFamily="18" charset="0"/>
                    <a:ea typeface="宋体" panose="02010600030101010101" pitchFamily="2" charset="-122"/>
                  </a:rPr>
                  <a:t>Clebsch-Gordan</a:t>
                </a:r>
                <a:r>
                  <a:rPr lang="en-US" sz="1600" kern="100" dirty="0">
                    <a:effectLst/>
                    <a:latin typeface="Times New Roman" panose="02020603050405020304" pitchFamily="18" charset="0"/>
                    <a:ea typeface="宋体" panose="02010600030101010101" pitchFamily="2" charset="-122"/>
                  </a:rPr>
                  <a:t> coefficient</a:t>
                </a:r>
              </a:p>
              <a:p>
                <a:pPr indent="107950" algn="just">
                  <a:lnSpc>
                    <a:spcPct val="150000"/>
                  </a:lnSpc>
                  <a:spcAft>
                    <a:spcPts val="0"/>
                  </a:spcAft>
                </a:pPr>
                <a:r>
                  <a:rPr lang="en-US" sz="1600" i="1" kern="100" dirty="0">
                    <a:effectLst/>
                    <a:latin typeface="Times New Roman" panose="02020603050405020304" pitchFamily="18" charset="0"/>
                    <a:ea typeface="宋体" panose="02010600030101010101" pitchFamily="2" charset="-122"/>
                  </a:rPr>
                  <a:t>S</a:t>
                </a:r>
                <a:r>
                  <a:rPr lang="en-US" sz="1600" kern="100" dirty="0">
                    <a:effectLst/>
                    <a:latin typeface="Times New Roman" panose="02020603050405020304" pitchFamily="18" charset="0"/>
                    <a:ea typeface="宋体" panose="02010600030101010101" pitchFamily="2" charset="-122"/>
                  </a:rPr>
                  <a:t>: spectroscopic factor</a:t>
                </a:r>
              </a:p>
              <a:p>
                <a:pPr indent="107950" algn="just">
                  <a:lnSpc>
                    <a:spcPct val="150000"/>
                  </a:lnSpc>
                  <a:spcAft>
                    <a:spcPts val="0"/>
                  </a:spcAft>
                </a:pPr>
                <a:r>
                  <a:rPr lang="en-US" sz="1600" i="1" kern="100" dirty="0" err="1">
                    <a:effectLst/>
                    <a:latin typeface="Times New Roman" panose="02020603050405020304" pitchFamily="18" charset="0"/>
                    <a:ea typeface="宋体" panose="02010600030101010101" pitchFamily="2" charset="-122"/>
                  </a:rPr>
                  <a:t>R</a:t>
                </a:r>
                <a:r>
                  <a:rPr lang="en-US" sz="1600" i="1" kern="100" baseline="-25000" dirty="0" err="1">
                    <a:effectLst/>
                    <a:latin typeface="Times New Roman" panose="02020603050405020304" pitchFamily="18" charset="0"/>
                    <a:ea typeface="宋体" panose="02010600030101010101" pitchFamily="2" charset="-122"/>
                  </a:rPr>
                  <a:t>n</a:t>
                </a:r>
                <a:r>
                  <a:rPr lang="en-US" sz="1600" kern="100" dirty="0">
                    <a:effectLst/>
                    <a:latin typeface="Times New Roman" panose="02020603050405020304" pitchFamily="18" charset="0"/>
                    <a:ea typeface="宋体" panose="02010600030101010101" pitchFamily="2" charset="-122"/>
                  </a:rPr>
                  <a:t>: channel radius or interaction radius in units of </a:t>
                </a:r>
                <a:r>
                  <a:rPr lang="en-US" sz="1600" kern="100" dirty="0" err="1">
                    <a:effectLst/>
                    <a:latin typeface="Times New Roman" panose="02020603050405020304" pitchFamily="18" charset="0"/>
                    <a:ea typeface="宋体" panose="02010600030101010101" pitchFamily="2" charset="-122"/>
                  </a:rPr>
                  <a:t>fm</a:t>
                </a:r>
                <a:endParaRPr lang="en-US" sz="1600" kern="100" dirty="0">
                  <a:effectLst/>
                  <a:latin typeface="Times New Roman" panose="02020603050405020304" pitchFamily="18" charset="0"/>
                  <a:ea typeface="宋体" panose="02010600030101010101" pitchFamily="2" charset="-122"/>
                </a:endParaRPr>
              </a:p>
              <a:p>
                <a:pPr indent="107950" algn="just">
                  <a:lnSpc>
                    <a:spcPct val="150000"/>
                  </a:lnSpc>
                  <a:spcAft>
                    <a:spcPts val="0"/>
                  </a:spcAft>
                </a:pPr>
                <a:r>
                  <a:rPr lang="en-US" sz="1600" i="1" kern="100" dirty="0">
                    <a:effectLst/>
                    <a:latin typeface="Times New Roman" panose="02020603050405020304" pitchFamily="18" charset="0"/>
                    <a:ea typeface="宋体" panose="02010600030101010101" pitchFamily="2" charset="-122"/>
                  </a:rPr>
                  <a:t>r</a:t>
                </a:r>
                <a:r>
                  <a:rPr lang="en-US" sz="1600" kern="100" baseline="-25000" dirty="0">
                    <a:effectLst/>
                    <a:latin typeface="Times New Roman" panose="02020603050405020304" pitchFamily="18" charset="0"/>
                    <a:ea typeface="宋体" panose="02010600030101010101" pitchFamily="2" charset="-122"/>
                  </a:rPr>
                  <a:t>0</a:t>
                </a:r>
                <a:r>
                  <a:rPr lang="en-US" sz="1600" kern="100" dirty="0">
                    <a:effectLst/>
                    <a:latin typeface="Times New Roman" panose="02020603050405020304" pitchFamily="18" charset="0"/>
                    <a:ea typeface="宋体" panose="02010600030101010101" pitchFamily="2" charset="-122"/>
                  </a:rPr>
                  <a:t>: radius parameter</a:t>
                </a:r>
              </a:p>
              <a:p>
                <a:pPr indent="107950" algn="just">
                  <a:lnSpc>
                    <a:spcPct val="150000"/>
                  </a:lnSpc>
                  <a:spcAft>
                    <a:spcPts val="0"/>
                  </a:spcAft>
                </a:pPr>
                <a14:m>
                  <m:oMath xmlns:m="http://schemas.openxmlformats.org/officeDocument/2006/math">
                    <m:r>
                      <a:rPr lang="en-US" sz="1600" i="1" kern="100">
                        <a:solidFill>
                          <a:srgbClr val="000000"/>
                        </a:solidFill>
                        <a:effectLst/>
                        <a:latin typeface="Cambria Math" panose="02040503050406030204" pitchFamily="18" charset="0"/>
                        <a:ea typeface="宋体" panose="02010600030101010101" pitchFamily="2" charset="-122"/>
                      </a:rPr>
                      <m:t>𝓁</m:t>
                    </m:r>
                  </m:oMath>
                </a14:m>
                <a:r>
                  <a:rPr lang="en-US" sz="1600" kern="100" dirty="0">
                    <a:solidFill>
                      <a:srgbClr val="000000"/>
                    </a:solidFill>
                    <a:effectLst/>
                    <a:latin typeface="Times New Roman" panose="02020603050405020304" pitchFamily="18" charset="0"/>
                    <a:ea typeface="宋体" panose="02010600030101010101" pitchFamily="2" charset="-122"/>
                  </a:rPr>
                  <a:t>:</a:t>
                </a:r>
                <a:r>
                  <a:rPr lang="en-US" sz="1600" kern="100" dirty="0">
                    <a:effectLst/>
                    <a:latin typeface="Times New Roman" panose="02020603050405020304" pitchFamily="18" charset="0"/>
                    <a:ea typeface="宋体" panose="02010600030101010101" pitchFamily="2" charset="-122"/>
                  </a:rPr>
                  <a:t> orbital angular momentum</a:t>
                </a:r>
              </a:p>
              <a:p>
                <a:pPr indent="107950" algn="just">
                  <a:lnSpc>
                    <a:spcPct val="150000"/>
                  </a:lnSpc>
                  <a:spcAft>
                    <a:spcPts val="0"/>
                  </a:spcAft>
                </a:pPr>
                <a:r>
                  <a:rPr lang="en-US" sz="1600" i="1" kern="100" dirty="0">
                    <a:effectLst/>
                    <a:latin typeface="Times New Roman" panose="02020603050405020304" pitchFamily="18" charset="0"/>
                    <a:ea typeface="宋体" panose="02010600030101010101" pitchFamily="2" charset="-122"/>
                  </a:rPr>
                  <a:t>η</a:t>
                </a:r>
                <a:r>
                  <a:rPr lang="en-US" sz="1600" kern="100" dirty="0">
                    <a:effectLst/>
                    <a:latin typeface="Times New Roman" panose="02020603050405020304" pitchFamily="18" charset="0"/>
                    <a:ea typeface="宋体" panose="02010600030101010101" pitchFamily="2" charset="-122"/>
                  </a:rPr>
                  <a:t>: charge parameter</a:t>
                </a:r>
              </a:p>
              <a:p>
                <a:pPr indent="107950" algn="just">
                  <a:lnSpc>
                    <a:spcPct val="150000"/>
                  </a:lnSpc>
                  <a:spcAft>
                    <a:spcPts val="0"/>
                  </a:spcAft>
                </a:pPr>
                <a14:m>
                  <m:oMath xmlns:m="http://schemas.openxmlformats.org/officeDocument/2006/math">
                    <m:sSubSup>
                      <m:sSubSupPr>
                        <m:ctrlPr>
                          <a:rPr lang="en-US" sz="1600" i="1" kern="100">
                            <a:solidFill>
                              <a:srgbClr val="000000"/>
                            </a:solidFill>
                            <a:effectLst/>
                            <a:latin typeface="Cambria Math" panose="02040503050406030204" pitchFamily="18" charset="0"/>
                            <a:ea typeface="宋体" panose="02010600030101010101" pitchFamily="2" charset="-122"/>
                          </a:rPr>
                        </m:ctrlPr>
                      </m:sSubSupPr>
                      <m:e>
                        <m:r>
                          <a:rPr lang="en-US" sz="1600" i="1" kern="100">
                            <a:solidFill>
                              <a:srgbClr val="000000"/>
                            </a:solidFill>
                            <a:effectLst/>
                            <a:latin typeface="Cambria Math" panose="02040503050406030204" pitchFamily="18" charset="0"/>
                            <a:ea typeface="宋体" panose="02010600030101010101" pitchFamily="2" charset="-122"/>
                          </a:rPr>
                          <m:t>𝜃</m:t>
                        </m:r>
                      </m:e>
                      <m:sub>
                        <m:r>
                          <m:rPr>
                            <m:sty m:val="p"/>
                          </m:rPr>
                          <a:rPr lang="en-US" sz="1600" kern="100">
                            <a:solidFill>
                              <a:srgbClr val="000000"/>
                            </a:solidFill>
                            <a:effectLst/>
                            <a:latin typeface="Cambria Math" panose="02040503050406030204" pitchFamily="18" charset="0"/>
                            <a:ea typeface="宋体" panose="02010600030101010101" pitchFamily="2" charset="-122"/>
                          </a:rPr>
                          <m:t>s</m:t>
                        </m:r>
                        <m:r>
                          <a:rPr lang="en-US" sz="1600" kern="100">
                            <a:solidFill>
                              <a:srgbClr val="000000"/>
                            </a:solidFill>
                            <a:effectLst/>
                            <a:latin typeface="Cambria Math" panose="02040503050406030204" pitchFamily="18" charset="0"/>
                            <a:ea typeface="宋体" panose="02010600030101010101" pitchFamily="2" charset="-122"/>
                          </a:rPr>
                          <m:t>.</m:t>
                        </m:r>
                        <m:r>
                          <m:rPr>
                            <m:sty m:val="p"/>
                          </m:rPr>
                          <a:rPr lang="en-US" sz="1600" kern="100">
                            <a:solidFill>
                              <a:srgbClr val="000000"/>
                            </a:solidFill>
                            <a:effectLst/>
                            <a:latin typeface="Cambria Math" panose="02040503050406030204" pitchFamily="18" charset="0"/>
                            <a:ea typeface="宋体" panose="02010600030101010101" pitchFamily="2" charset="-122"/>
                          </a:rPr>
                          <m:t>p</m:t>
                        </m:r>
                        <m:r>
                          <a:rPr lang="en-US" sz="1600" kern="100">
                            <a:solidFill>
                              <a:srgbClr val="000000"/>
                            </a:solidFill>
                            <a:effectLst/>
                            <a:latin typeface="Cambria Math" panose="02040503050406030204" pitchFamily="18" charset="0"/>
                            <a:ea typeface="宋体" panose="02010600030101010101" pitchFamily="2" charset="-122"/>
                          </a:rPr>
                          <m:t>.</m:t>
                        </m:r>
                      </m:sub>
                      <m:sup>
                        <m:r>
                          <a:rPr lang="en-US" sz="1600" i="1" kern="100">
                            <a:solidFill>
                              <a:srgbClr val="000000"/>
                            </a:solidFill>
                            <a:effectLst/>
                            <a:latin typeface="Cambria Math" panose="02040503050406030204" pitchFamily="18" charset="0"/>
                            <a:ea typeface="宋体" panose="02010600030101010101" pitchFamily="2" charset="-122"/>
                          </a:rPr>
                          <m:t>2</m:t>
                        </m:r>
                      </m:sup>
                    </m:sSubSup>
                  </m:oMath>
                </a14:m>
                <a:r>
                  <a:rPr lang="en-US" sz="1600" kern="100" dirty="0">
                    <a:solidFill>
                      <a:srgbClr val="000000"/>
                    </a:solidFill>
                    <a:effectLst/>
                    <a:latin typeface="Times New Roman" panose="02020603050405020304" pitchFamily="18" charset="0"/>
                    <a:ea typeface="宋体" panose="02010600030101010101" pitchFamily="2" charset="-122"/>
                  </a:rPr>
                  <a:t>: single-particle reduced width</a:t>
                </a:r>
                <a:endParaRPr lang="en-US" sz="1600" kern="100" dirty="0">
                  <a:effectLst/>
                  <a:latin typeface="Times New Roman" panose="02020603050405020304" pitchFamily="18" charset="0"/>
                  <a:ea typeface="宋体" panose="02010600030101010101" pitchFamily="2" charset="-122"/>
                </a:endParaRPr>
              </a:p>
              <a:p>
                <a:pPr indent="107950" algn="just">
                  <a:lnSpc>
                    <a:spcPct val="150000"/>
                  </a:lnSpc>
                  <a:spcAft>
                    <a:spcPts val="0"/>
                  </a:spcAft>
                </a:pPr>
                <a14:m>
                  <m:oMath xmlns:m="http://schemas.openxmlformats.org/officeDocument/2006/math">
                    <m:sSub>
                      <m:sSubPr>
                        <m:ctrlPr>
                          <a:rPr lang="en-US" sz="1600" i="1" kern="100">
                            <a:solidFill>
                              <a:srgbClr val="000000"/>
                            </a:solidFill>
                            <a:effectLst/>
                            <a:latin typeface="Cambria Math" panose="02040503050406030204" pitchFamily="18" charset="0"/>
                            <a:ea typeface="宋体" panose="02010600030101010101" pitchFamily="2" charset="-122"/>
                          </a:rPr>
                        </m:ctrlPr>
                      </m:sSubPr>
                      <m:e>
                        <m:r>
                          <a:rPr lang="en-US" sz="1600" i="1" kern="100">
                            <a:solidFill>
                              <a:srgbClr val="000000"/>
                            </a:solidFill>
                            <a:effectLst/>
                            <a:latin typeface="Cambria Math" panose="02040503050406030204" pitchFamily="18" charset="0"/>
                            <a:ea typeface="宋体" panose="02010600030101010101" pitchFamily="2" charset="-122"/>
                          </a:rPr>
                          <m:t>𝛤</m:t>
                        </m:r>
                      </m:e>
                      <m:sub>
                        <m:r>
                          <m:rPr>
                            <m:sty m:val="p"/>
                          </m:rPr>
                          <a:rPr lang="en-US" sz="1600" kern="100">
                            <a:solidFill>
                              <a:srgbClr val="000000"/>
                            </a:solidFill>
                            <a:effectLst/>
                            <a:latin typeface="Cambria Math" panose="02040503050406030204" pitchFamily="18" charset="0"/>
                            <a:ea typeface="宋体" panose="02010600030101010101" pitchFamily="2" charset="-122"/>
                          </a:rPr>
                          <m:t>sp</m:t>
                        </m:r>
                      </m:sub>
                    </m:sSub>
                  </m:oMath>
                </a14:m>
                <a:r>
                  <a:rPr lang="en-US" sz="1600" kern="100" dirty="0">
                    <a:solidFill>
                      <a:srgbClr val="000000"/>
                    </a:solidFill>
                    <a:effectLst/>
                    <a:latin typeface="Times New Roman" panose="02020603050405020304" pitchFamily="18" charset="0"/>
                    <a:ea typeface="宋体" panose="02010600030101010101" pitchFamily="2" charset="-122"/>
                  </a:rPr>
                  <a:t>: single-particle partial width</a:t>
                </a:r>
                <a:endParaRPr lang="en-US" sz="1600" kern="100" dirty="0">
                  <a:effectLst/>
                  <a:latin typeface="Times New Roman" panose="02020603050405020304" pitchFamily="18" charset="0"/>
                  <a:ea typeface="宋体" panose="02010600030101010101" pitchFamily="2" charset="-122"/>
                </a:endParaRPr>
              </a:p>
              <a:p>
                <a:pPr indent="107950" algn="just">
                  <a:lnSpc>
                    <a:spcPct val="150000"/>
                  </a:lnSpc>
                  <a:spcAft>
                    <a:spcPts val="0"/>
                  </a:spcAft>
                </a:pPr>
                <a:r>
                  <a:rPr lang="en-US" sz="1600" i="1" kern="100" dirty="0" err="1">
                    <a:solidFill>
                      <a:srgbClr val="000000"/>
                    </a:solidFill>
                    <a:effectLst/>
                    <a:latin typeface="Times New Roman" panose="02020603050405020304" pitchFamily="18" charset="0"/>
                    <a:ea typeface="宋体" panose="02010600030101010101" pitchFamily="2" charset="-122"/>
                  </a:rPr>
                  <a:t>E</a:t>
                </a:r>
                <a:r>
                  <a:rPr lang="en-US" sz="1600" i="1" kern="100" baseline="-25000" dirty="0" err="1">
                    <a:solidFill>
                      <a:srgbClr val="000000"/>
                    </a:solidFill>
                    <a:effectLst/>
                    <a:latin typeface="Times New Roman" panose="02020603050405020304" pitchFamily="18" charset="0"/>
                    <a:ea typeface="宋体" panose="02010600030101010101" pitchFamily="2" charset="-122"/>
                  </a:rPr>
                  <a:t>r</a:t>
                </a:r>
                <a:r>
                  <a:rPr lang="en-US" sz="1600" kern="100" dirty="0">
                    <a:solidFill>
                      <a:srgbClr val="000000"/>
                    </a:solidFill>
                    <a:effectLst/>
                    <a:latin typeface="Times New Roman" panose="02020603050405020304" pitchFamily="18" charset="0"/>
                    <a:ea typeface="宋体" panose="02010600030101010101" pitchFamily="2" charset="-122"/>
                  </a:rPr>
                  <a:t>: resonance energy in units of MeV</a:t>
                </a:r>
                <a:endParaRPr lang="en-US" sz="1600" kern="100" dirty="0">
                  <a:effectLst/>
                  <a:latin typeface="Times New Roman" panose="02020603050405020304" pitchFamily="18" charset="0"/>
                  <a:ea typeface="宋体" panose="02010600030101010101" pitchFamily="2" charset="-122"/>
                </a:endParaRPr>
              </a:p>
              <a:p>
                <a:pPr indent="107950" algn="just">
                  <a:lnSpc>
                    <a:spcPct val="150000"/>
                  </a:lnSpc>
                  <a:spcAft>
                    <a:spcPts val="0"/>
                  </a:spcAft>
                </a:pPr>
                <a:r>
                  <a:rPr lang="en-US" sz="1600" i="1" kern="100" dirty="0">
                    <a:solidFill>
                      <a:srgbClr val="000000"/>
                    </a:solidFill>
                    <a:effectLst/>
                    <a:latin typeface="Times New Roman" panose="02020603050405020304" pitchFamily="18" charset="0"/>
                    <a:ea typeface="宋体" panose="02010600030101010101" pitchFamily="2" charset="-122"/>
                  </a:rPr>
                  <a:t>n</a:t>
                </a:r>
                <a:r>
                  <a:rPr lang="en-US" sz="1600" kern="100" dirty="0">
                    <a:solidFill>
                      <a:srgbClr val="000000"/>
                    </a:solidFill>
                    <a:effectLst/>
                    <a:latin typeface="Times New Roman" panose="02020603050405020304" pitchFamily="18" charset="0"/>
                    <a:ea typeface="宋体" panose="02010600030101010101" pitchFamily="2" charset="-122"/>
                  </a:rPr>
                  <a:t>: radial angular momentum or number of nodes</a:t>
                </a:r>
                <a:endParaRPr lang="en-US" sz="1600" kern="100" dirty="0">
                  <a:effectLst/>
                  <a:latin typeface="Times New Roman" panose="02020603050405020304" pitchFamily="18" charset="0"/>
                  <a:ea typeface="宋体" panose="02010600030101010101" pitchFamily="2" charset="-122"/>
                </a:endParaRPr>
              </a:p>
            </p:txBody>
          </p:sp>
        </mc:Choice>
        <mc:Fallback xmlns="">
          <p:sp>
            <p:nvSpPr>
              <p:cNvPr id="10" name="Rectangle 9"/>
              <p:cNvSpPr>
                <a:spLocks noRot="1" noChangeAspect="1" noMove="1" noResize="1" noEditPoints="1" noAdjustHandles="1" noChangeArrowheads="1" noChangeShapeType="1" noTextEdit="1"/>
              </p:cNvSpPr>
              <p:nvPr/>
            </p:nvSpPr>
            <p:spPr>
              <a:xfrm>
                <a:off x="3522371" y="654377"/>
                <a:ext cx="5518597" cy="5705536"/>
              </a:xfrm>
              <a:prstGeom prst="rect">
                <a:avLst/>
              </a:prstGeom>
              <a:blipFill rotWithShape="0">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8951464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2318198" y="654377"/>
                <a:ext cx="3863878" cy="9091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𝛤</m:t>
                          </m:r>
                        </m:e>
                        <m:sub>
                          <m:r>
                            <a:rPr lang="en-US" sz="2400" i="1">
                              <a:latin typeface="Cambria Math" panose="02040503050406030204" pitchFamily="18" charset="0"/>
                            </a:rPr>
                            <m:t>𝑝</m:t>
                          </m:r>
                        </m:sub>
                      </m:sSub>
                      <m:r>
                        <a:rPr lang="en-US" sz="2400" i="1">
                          <a:latin typeface="Cambria Math" panose="02040503050406030204" pitchFamily="18" charset="0"/>
                        </a:rPr>
                        <m:t>=</m:t>
                      </m:r>
                      <m:f>
                        <m:fPr>
                          <m:ctrlPr>
                            <a:rPr lang="en-US" sz="2400" i="1" smtClean="0">
                              <a:solidFill>
                                <a:schemeClr val="accent2"/>
                              </a:solidFill>
                              <a:latin typeface="Cambria Math" panose="02040503050406030204" pitchFamily="18" charset="0"/>
                            </a:rPr>
                          </m:ctrlPr>
                        </m:fPr>
                        <m:num>
                          <m:r>
                            <a:rPr lang="en-US" sz="2400" i="0">
                              <a:solidFill>
                                <a:schemeClr val="accent2"/>
                              </a:solidFill>
                              <a:latin typeface="Cambria Math" panose="02040503050406030204" pitchFamily="18" charset="0"/>
                            </a:rPr>
                            <m:t>2</m:t>
                          </m:r>
                          <m:sSup>
                            <m:sSupPr>
                              <m:ctrlPr>
                                <a:rPr lang="en-US" sz="2400" i="1">
                                  <a:solidFill>
                                    <a:schemeClr val="accent2"/>
                                  </a:solidFill>
                                  <a:latin typeface="Cambria Math" panose="02040503050406030204" pitchFamily="18" charset="0"/>
                                </a:rPr>
                              </m:ctrlPr>
                            </m:sSupPr>
                            <m:e>
                              <m:r>
                                <a:rPr lang="en-US" sz="2400" i="0">
                                  <a:solidFill>
                                    <a:schemeClr val="accent2"/>
                                  </a:solidFill>
                                  <a:latin typeface="Cambria Math" panose="02040503050406030204" pitchFamily="18" charset="0"/>
                                </a:rPr>
                                <m:t>ℏ</m:t>
                              </m:r>
                            </m:e>
                            <m:sup>
                              <m:r>
                                <a:rPr lang="en-US" sz="2400" i="0">
                                  <a:solidFill>
                                    <a:schemeClr val="accent2"/>
                                  </a:solidFill>
                                  <a:latin typeface="Cambria Math" panose="02040503050406030204" pitchFamily="18" charset="0"/>
                                </a:rPr>
                                <m:t>2</m:t>
                              </m:r>
                            </m:sup>
                          </m:sSup>
                        </m:num>
                        <m:den>
                          <m:r>
                            <a:rPr lang="en-US" sz="2400" i="1">
                              <a:solidFill>
                                <a:schemeClr val="accent2"/>
                              </a:solidFill>
                              <a:latin typeface="Cambria Math" panose="02040503050406030204" pitchFamily="18" charset="0"/>
                            </a:rPr>
                            <m:t>𝜇</m:t>
                          </m:r>
                          <m:sSubSup>
                            <m:sSubSupPr>
                              <m:ctrlPr>
                                <a:rPr lang="en-US" sz="2400" i="1">
                                  <a:solidFill>
                                    <a:schemeClr val="accent2"/>
                                  </a:solidFill>
                                  <a:latin typeface="Cambria Math" panose="02040503050406030204" pitchFamily="18" charset="0"/>
                                </a:rPr>
                              </m:ctrlPr>
                            </m:sSubSupPr>
                            <m:e>
                              <m:r>
                                <a:rPr lang="en-US" sz="2400" i="1">
                                  <a:solidFill>
                                    <a:schemeClr val="accent2"/>
                                  </a:solidFill>
                                  <a:latin typeface="Cambria Math" panose="02040503050406030204" pitchFamily="18" charset="0"/>
                                </a:rPr>
                                <m:t>𝑅</m:t>
                              </m:r>
                            </m:e>
                            <m:sub>
                              <m:r>
                                <a:rPr lang="en-US" sz="2400" i="1">
                                  <a:solidFill>
                                    <a:schemeClr val="accent2"/>
                                  </a:solidFill>
                                  <a:latin typeface="Cambria Math" panose="02040503050406030204" pitchFamily="18" charset="0"/>
                                </a:rPr>
                                <m:t>𝑛</m:t>
                              </m:r>
                            </m:sub>
                            <m:sup>
                              <m:r>
                                <a:rPr lang="en-US" sz="2400" i="0">
                                  <a:solidFill>
                                    <a:schemeClr val="accent2"/>
                                  </a:solidFill>
                                  <a:latin typeface="Cambria Math" panose="02040503050406030204" pitchFamily="18" charset="0"/>
                                </a:rPr>
                                <m:t>2</m:t>
                              </m:r>
                            </m:sup>
                          </m:sSubSup>
                        </m:den>
                      </m:f>
                      <m:sSub>
                        <m:sSubPr>
                          <m:ctrlPr>
                            <a:rPr lang="en-US" sz="2400" i="1" smtClean="0">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𝑃</m:t>
                          </m:r>
                        </m:e>
                        <m:sub>
                          <m:r>
                            <a:rPr lang="en-US" sz="2400" i="0">
                              <a:solidFill>
                                <a:srgbClr val="0000FF"/>
                              </a:solidFill>
                              <a:latin typeface="Cambria Math" panose="02040503050406030204" pitchFamily="18" charset="0"/>
                            </a:rPr>
                            <m:t>𝓁</m:t>
                          </m:r>
                        </m:sub>
                      </m:sSub>
                      <m:d>
                        <m:dPr>
                          <m:ctrlPr>
                            <a:rPr lang="en-US" sz="2400" i="1">
                              <a:solidFill>
                                <a:srgbClr val="0000FF"/>
                              </a:solidFill>
                              <a:latin typeface="Cambria Math" panose="02040503050406030204" pitchFamily="18" charset="0"/>
                            </a:rPr>
                          </m:ctrlPr>
                        </m:dPr>
                        <m:e>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𝐸</m:t>
                              </m:r>
                            </m:e>
                            <m:sub>
                              <m:r>
                                <a:rPr lang="en-US" sz="2400" i="1">
                                  <a:solidFill>
                                    <a:srgbClr val="0000FF"/>
                                  </a:solidFill>
                                  <a:latin typeface="Cambria Math" panose="02040503050406030204" pitchFamily="18" charset="0"/>
                                </a:rPr>
                                <m:t>𝑟</m:t>
                              </m:r>
                            </m:sub>
                          </m:sSub>
                          <m:r>
                            <a:rPr lang="en-US" sz="2400" i="0">
                              <a:solidFill>
                                <a:srgbClr val="0000FF"/>
                              </a:solidFill>
                              <a:latin typeface="Cambria Math" panose="02040503050406030204" pitchFamily="18" charset="0"/>
                            </a:rPr>
                            <m:t>,</m:t>
                          </m:r>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𝑅</m:t>
                              </m:r>
                            </m:e>
                            <m:sub>
                              <m:r>
                                <a:rPr lang="en-US" sz="2400" i="1">
                                  <a:solidFill>
                                    <a:srgbClr val="0000FF"/>
                                  </a:solidFill>
                                  <a:latin typeface="Cambria Math" panose="02040503050406030204" pitchFamily="18" charset="0"/>
                                </a:rPr>
                                <m:t>𝑛</m:t>
                              </m:r>
                            </m:sub>
                          </m:sSub>
                        </m:e>
                      </m:d>
                      <m:sSup>
                        <m:sSupPr>
                          <m:ctrlPr>
                            <a:rPr lang="en-US" sz="2400" i="1" smtClean="0">
                              <a:solidFill>
                                <a:srgbClr val="FF0000"/>
                              </a:solidFill>
                              <a:latin typeface="Cambria Math" panose="02040503050406030204" pitchFamily="18" charset="0"/>
                            </a:rPr>
                          </m:ctrlPr>
                        </m:sSupPr>
                        <m:e>
                          <m:r>
                            <a:rPr lang="en-US" sz="2400" i="1">
                              <a:solidFill>
                                <a:srgbClr val="FF0000"/>
                              </a:solidFill>
                              <a:latin typeface="Cambria Math" panose="02040503050406030204" pitchFamily="18" charset="0"/>
                            </a:rPr>
                            <m:t>𝐶</m:t>
                          </m:r>
                        </m:e>
                        <m:sup>
                          <m:r>
                            <a:rPr lang="en-US" sz="2400" i="0">
                              <a:solidFill>
                                <a:srgbClr val="FF0000"/>
                              </a:solidFill>
                              <a:latin typeface="Cambria Math" panose="02040503050406030204" pitchFamily="18" charset="0"/>
                            </a:rPr>
                            <m:t>2</m:t>
                          </m:r>
                        </m:sup>
                      </m:sSup>
                      <m:r>
                        <a:rPr lang="en-US" sz="2400" i="1">
                          <a:solidFill>
                            <a:srgbClr val="FF0000"/>
                          </a:solidFill>
                          <a:latin typeface="Cambria Math" panose="02040503050406030204" pitchFamily="18" charset="0"/>
                        </a:rPr>
                        <m:t>𝑆</m:t>
                      </m:r>
                      <m:sSubSup>
                        <m:sSubSupPr>
                          <m:ctrlPr>
                            <a:rPr lang="en-US" sz="2400" i="1" smtClean="0">
                              <a:solidFill>
                                <a:srgbClr val="00B050"/>
                              </a:solidFill>
                              <a:latin typeface="Cambria Math" panose="02040503050406030204" pitchFamily="18" charset="0"/>
                            </a:rPr>
                          </m:ctrlPr>
                        </m:sSubSupPr>
                        <m:e>
                          <m:r>
                            <a:rPr lang="en-US" sz="2400" i="1">
                              <a:solidFill>
                                <a:srgbClr val="00B050"/>
                              </a:solidFill>
                              <a:latin typeface="Cambria Math" panose="02040503050406030204" pitchFamily="18" charset="0"/>
                            </a:rPr>
                            <m:t>𝜃</m:t>
                          </m:r>
                        </m:e>
                        <m:sub>
                          <m:r>
                            <m:rPr>
                              <m:sty m:val="p"/>
                            </m:rPr>
                            <a:rPr lang="en-US" sz="2400" i="0">
                              <a:solidFill>
                                <a:srgbClr val="00B050"/>
                              </a:solidFill>
                              <a:latin typeface="Cambria Math" panose="02040503050406030204" pitchFamily="18" charset="0"/>
                            </a:rPr>
                            <m:t>s</m:t>
                          </m:r>
                          <m:r>
                            <a:rPr lang="en-US" sz="2400" i="0">
                              <a:solidFill>
                                <a:srgbClr val="00B050"/>
                              </a:solidFill>
                              <a:latin typeface="Cambria Math" panose="02040503050406030204" pitchFamily="18" charset="0"/>
                            </a:rPr>
                            <m:t>.</m:t>
                          </m:r>
                          <m:r>
                            <m:rPr>
                              <m:sty m:val="p"/>
                            </m:rPr>
                            <a:rPr lang="en-US" sz="2400" i="0">
                              <a:solidFill>
                                <a:srgbClr val="00B050"/>
                              </a:solidFill>
                              <a:latin typeface="Cambria Math" panose="02040503050406030204" pitchFamily="18" charset="0"/>
                            </a:rPr>
                            <m:t>p</m:t>
                          </m:r>
                          <m:r>
                            <a:rPr lang="en-US" sz="2400" i="0">
                              <a:solidFill>
                                <a:srgbClr val="00B050"/>
                              </a:solidFill>
                              <a:latin typeface="Cambria Math" panose="02040503050406030204" pitchFamily="18" charset="0"/>
                            </a:rPr>
                            <m:t>.</m:t>
                          </m:r>
                        </m:sub>
                        <m:sup>
                          <m:r>
                            <a:rPr lang="en-US" sz="2400" i="0">
                              <a:solidFill>
                                <a:srgbClr val="00B050"/>
                              </a:solidFill>
                              <a:latin typeface="Cambria Math" panose="02040503050406030204" pitchFamily="18" charset="0"/>
                            </a:rPr>
                            <m:t>2</m:t>
                          </m:r>
                        </m:sup>
                      </m:sSubSup>
                    </m:oMath>
                  </m:oMathPara>
                </a14:m>
                <a:endParaRPr lang="en-US" sz="2400" dirty="0"/>
              </a:p>
            </p:txBody>
          </p:sp>
        </mc:Choice>
        <mc:Fallback xmlns="">
          <p:sp>
            <p:nvSpPr>
              <p:cNvPr id="2" name="Rectangle 1"/>
              <p:cNvSpPr>
                <a:spLocks noRot="1" noChangeAspect="1" noMove="1" noResize="1" noEditPoints="1" noAdjustHandles="1" noChangeArrowheads="1" noChangeShapeType="1" noTextEdit="1"/>
              </p:cNvSpPr>
              <p:nvPr/>
            </p:nvSpPr>
            <p:spPr>
              <a:xfrm>
                <a:off x="2318198" y="654377"/>
                <a:ext cx="3863878" cy="909160"/>
              </a:xfrm>
              <a:prstGeom prst="rect">
                <a:avLst/>
              </a:prstGeom>
              <a:blipFill rotWithShape="0">
                <a:blip r:embed="rId2"/>
                <a:stretch>
                  <a:fillRect/>
                </a:stretch>
              </a:blipFill>
            </p:spPr>
            <p:txBody>
              <a:bodyPr/>
              <a:lstStyle/>
              <a:p>
                <a:r>
                  <a:rPr lang="en-US">
                    <a:noFill/>
                  </a:rPr>
                  <a:t> </a:t>
                </a:r>
              </a:p>
            </p:txBody>
          </p:sp>
        </mc:Fallback>
      </mc:AlternateContent>
      <p:sp>
        <p:nvSpPr>
          <p:cNvPr id="3" name="TextBox 2"/>
          <p:cNvSpPr txBox="1"/>
          <p:nvPr/>
        </p:nvSpPr>
        <p:spPr>
          <a:xfrm>
            <a:off x="0" y="8046"/>
            <a:ext cx="601447" cy="646331"/>
          </a:xfrm>
          <a:prstGeom prst="rect">
            <a:avLst/>
          </a:prstGeom>
          <a:noFill/>
        </p:spPr>
        <p:txBody>
          <a:bodyPr wrap="none" rtlCol="0">
            <a:spAutoFit/>
          </a:bodyPr>
          <a:lstStyle/>
          <a:p>
            <a:r>
              <a:rPr lang="en-US" altLang="zh-CN" sz="3600" i="1" dirty="0">
                <a:solidFill>
                  <a:srgbClr val="7030A0"/>
                </a:solidFill>
                <a:latin typeface="Times New Roman" panose="02020603050405020304" pitchFamily="18" charset="0"/>
                <a:cs typeface="Times New Roman" panose="02020603050405020304" pitchFamily="18" charset="0"/>
              </a:rPr>
              <a:t>Γ</a:t>
            </a:r>
            <a:r>
              <a:rPr lang="en-US" altLang="zh-CN" sz="3600" i="1" baseline="-25000" dirty="0">
                <a:solidFill>
                  <a:srgbClr val="7030A0"/>
                </a:solidFill>
                <a:latin typeface="Times New Roman" panose="02020603050405020304" pitchFamily="18" charset="0"/>
                <a:cs typeface="Times New Roman" panose="02020603050405020304" pitchFamily="18" charset="0"/>
              </a:rPr>
              <a:t>p</a:t>
            </a:r>
            <a:endParaRPr lang="en-US" i="1" baseline="-25000" dirty="0">
              <a:solidFill>
                <a:srgbClr val="7030A0"/>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nvGraphicFramePr>
        <p:xfrm>
          <a:off x="193180" y="1661439"/>
          <a:ext cx="8641726" cy="1040415"/>
        </p:xfrm>
        <a:graphic>
          <a:graphicData uri="http://schemas.openxmlformats.org/drawingml/2006/table">
            <a:tbl>
              <a:tblPr/>
              <a:tblGrid>
                <a:gridCol w="1331290">
                  <a:extLst>
                    <a:ext uri="{9D8B030D-6E8A-4147-A177-3AD203B41FA5}">
                      <a16:colId xmlns:a16="http://schemas.microsoft.com/office/drawing/2014/main" val="20000"/>
                    </a:ext>
                  </a:extLst>
                </a:gridCol>
                <a:gridCol w="1985276">
                  <a:extLst>
                    <a:ext uri="{9D8B030D-6E8A-4147-A177-3AD203B41FA5}">
                      <a16:colId xmlns:a16="http://schemas.microsoft.com/office/drawing/2014/main" val="20001"/>
                    </a:ext>
                  </a:extLst>
                </a:gridCol>
                <a:gridCol w="1331290">
                  <a:extLst>
                    <a:ext uri="{9D8B030D-6E8A-4147-A177-3AD203B41FA5}">
                      <a16:colId xmlns:a16="http://schemas.microsoft.com/office/drawing/2014/main" val="20002"/>
                    </a:ext>
                  </a:extLst>
                </a:gridCol>
                <a:gridCol w="1331290">
                  <a:extLst>
                    <a:ext uri="{9D8B030D-6E8A-4147-A177-3AD203B41FA5}">
                      <a16:colId xmlns:a16="http://schemas.microsoft.com/office/drawing/2014/main" val="20003"/>
                    </a:ext>
                  </a:extLst>
                </a:gridCol>
                <a:gridCol w="1331290">
                  <a:extLst>
                    <a:ext uri="{9D8B030D-6E8A-4147-A177-3AD203B41FA5}">
                      <a16:colId xmlns:a16="http://schemas.microsoft.com/office/drawing/2014/main" val="20004"/>
                    </a:ext>
                  </a:extLst>
                </a:gridCol>
                <a:gridCol w="1331290">
                  <a:extLst>
                    <a:ext uri="{9D8B030D-6E8A-4147-A177-3AD203B41FA5}">
                      <a16:colId xmlns:a16="http://schemas.microsoft.com/office/drawing/2014/main" val="20005"/>
                    </a:ext>
                  </a:extLst>
                </a:gridCol>
              </a:tblGrid>
              <a:tr h="34680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800" b="0" i="1"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az-Cyrl-AZ" sz="1800" b="0" i="1" u="none" strike="noStrike" dirty="0">
                          <a:solidFill>
                            <a:schemeClr val="accent2"/>
                          </a:solidFill>
                          <a:effectLst/>
                          <a:latin typeface="Times New Roman" panose="02020603050405020304" pitchFamily="18" charset="0"/>
                          <a:ea typeface="宋体" panose="02010600030101010101" pitchFamily="2" charset="-122"/>
                        </a:rPr>
                        <a:t>ћ</a:t>
                      </a:r>
                      <a:r>
                        <a:rPr lang="az-Cyrl-AZ" sz="1800" b="0" i="0" u="none" strike="noStrike" baseline="30000" dirty="0">
                          <a:solidFill>
                            <a:schemeClr val="accent2"/>
                          </a:solidFill>
                          <a:effectLst/>
                          <a:latin typeface="Times New Roman" panose="02020603050405020304" pitchFamily="18" charset="0"/>
                          <a:ea typeface="宋体" panose="02010600030101010101" pitchFamily="2" charset="-122"/>
                        </a:rPr>
                        <a:t>2</a:t>
                      </a:r>
                      <a:r>
                        <a:rPr lang="az-Cyrl-AZ" sz="1800" b="0" i="0" u="none" strike="noStrike" dirty="0">
                          <a:solidFill>
                            <a:schemeClr val="accent2"/>
                          </a:solidFill>
                          <a:effectLst/>
                          <a:latin typeface="Times New Roman" panose="02020603050405020304" pitchFamily="18" charset="0"/>
                          <a:ea typeface="宋体" panose="02010600030101010101" pitchFamily="2" charset="-122"/>
                        </a:rPr>
                        <a:t>/(</a:t>
                      </a:r>
                      <a:r>
                        <a:rPr lang="el-GR" sz="1800" b="0" i="1" u="none" strike="noStrike" dirty="0">
                          <a:solidFill>
                            <a:schemeClr val="accent2"/>
                          </a:solidFill>
                          <a:effectLst/>
                          <a:latin typeface="Times New Roman" panose="02020603050405020304" pitchFamily="18" charset="0"/>
                          <a:ea typeface="宋体" panose="02010600030101010101" pitchFamily="2" charset="-122"/>
                        </a:rPr>
                        <a:t>μ</a:t>
                      </a:r>
                      <a:r>
                        <a:rPr lang="en-US" sz="1800" b="0" i="1" u="none" strike="noStrike" dirty="0">
                          <a:solidFill>
                            <a:schemeClr val="accent2"/>
                          </a:solidFill>
                          <a:effectLst/>
                          <a:latin typeface="Times New Roman" panose="02020603050405020304" pitchFamily="18" charset="0"/>
                          <a:ea typeface="宋体" panose="02010600030101010101" pitchFamily="2" charset="-122"/>
                        </a:rPr>
                        <a:t>R</a:t>
                      </a:r>
                      <a:r>
                        <a:rPr lang="en-US" sz="1800" b="0" i="1" u="none" strike="noStrike" baseline="-25000" dirty="0">
                          <a:solidFill>
                            <a:schemeClr val="accent2"/>
                          </a:solidFill>
                          <a:effectLst/>
                          <a:latin typeface="Times New Roman" panose="02020603050405020304" pitchFamily="18" charset="0"/>
                          <a:ea typeface="宋体" panose="02010600030101010101" pitchFamily="2" charset="-122"/>
                        </a:rPr>
                        <a:t>n</a:t>
                      </a:r>
                      <a:r>
                        <a:rPr lang="en-US" sz="1800" b="0" i="0" u="none" strike="noStrike" baseline="30000" dirty="0">
                          <a:solidFill>
                            <a:schemeClr val="accent2"/>
                          </a:solidFill>
                          <a:effectLst/>
                          <a:latin typeface="Times New Roman" panose="02020603050405020304" pitchFamily="18" charset="0"/>
                          <a:ea typeface="宋体" panose="02010600030101010101" pitchFamily="2" charset="-122"/>
                        </a:rPr>
                        <a:t>2</a:t>
                      </a:r>
                      <a:r>
                        <a:rPr lang="en-US" sz="1800" b="0" i="0" u="none" strike="noStrike" dirty="0">
                          <a:solidFill>
                            <a:schemeClr val="accent2"/>
                          </a:solidFill>
                          <a:effectLst/>
                          <a:latin typeface="Times New Roman" panose="02020603050405020304" pitchFamily="18" charset="0"/>
                          <a:ea typeface="宋体" panose="02010600030101010101" pitchFamily="2" charset="-122"/>
                        </a:rPr>
                        <a:t>) (MeV)</a:t>
                      </a:r>
                      <a:endParaRPr lang="en-US" sz="1800" b="0" i="1"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1" u="none" strike="noStrike" dirty="0">
                          <a:solidFill>
                            <a:srgbClr val="0000FF"/>
                          </a:solidFill>
                          <a:effectLst/>
                          <a:latin typeface="Times New Roman" panose="02020603050405020304" pitchFamily="18" charset="0"/>
                          <a:ea typeface="宋体" panose="02010600030101010101" pitchFamily="2" charset="-122"/>
                        </a:rPr>
                        <a:t>P</a:t>
                      </a:r>
                      <a:r>
                        <a:rPr lang="en-US" sz="1800" b="0" i="1" u="none" strike="noStrike" baseline="-25000" dirty="0">
                          <a:solidFill>
                            <a:srgbClr val="0000FF"/>
                          </a:solidFill>
                          <a:effectLst/>
                          <a:latin typeface="Times New Roman" panose="02020603050405020304" pitchFamily="18" charset="0"/>
                          <a:ea typeface="宋体" panose="02010600030101010101" pitchFamily="2" charset="-122"/>
                        </a:rPr>
                        <a:t>ℓ</a:t>
                      </a:r>
                      <a:r>
                        <a:rPr lang="en-US" sz="1800" b="0" i="0" u="none" strike="noStrike" dirty="0">
                          <a:solidFill>
                            <a:srgbClr val="0000FF"/>
                          </a:solidFill>
                          <a:effectLst/>
                          <a:latin typeface="Times New Roman" panose="02020603050405020304" pitchFamily="18" charset="0"/>
                          <a:ea typeface="宋体" panose="02010600030101010101" pitchFamily="2" charset="-122"/>
                        </a:rPr>
                        <a:t>(</a:t>
                      </a:r>
                      <a:r>
                        <a:rPr lang="en-US" sz="1800" b="0" i="1" u="none" strike="noStrike" dirty="0" err="1">
                          <a:solidFill>
                            <a:srgbClr val="0000FF"/>
                          </a:solidFill>
                          <a:effectLst/>
                          <a:latin typeface="Times New Roman" panose="02020603050405020304" pitchFamily="18" charset="0"/>
                          <a:ea typeface="宋体" panose="02010600030101010101" pitchFamily="2" charset="-122"/>
                        </a:rPr>
                        <a:t>E</a:t>
                      </a:r>
                      <a:r>
                        <a:rPr lang="en-US" sz="1800" b="0" i="1" u="none" strike="noStrike" baseline="-25000" dirty="0" err="1">
                          <a:solidFill>
                            <a:srgbClr val="0000FF"/>
                          </a:solidFill>
                          <a:effectLst/>
                          <a:latin typeface="Times New Roman" panose="02020603050405020304" pitchFamily="18" charset="0"/>
                          <a:ea typeface="宋体" panose="02010600030101010101" pitchFamily="2" charset="-122"/>
                        </a:rPr>
                        <a:t>r</a:t>
                      </a:r>
                      <a:r>
                        <a:rPr lang="en-US" sz="1800" b="0" i="0" u="none" strike="noStrike" dirty="0" err="1">
                          <a:solidFill>
                            <a:srgbClr val="0000FF"/>
                          </a:solidFill>
                          <a:effectLst/>
                          <a:latin typeface="Times New Roman" panose="02020603050405020304" pitchFamily="18" charset="0"/>
                          <a:ea typeface="宋体" panose="02010600030101010101" pitchFamily="2" charset="-122"/>
                        </a:rPr>
                        <a:t>,</a:t>
                      </a:r>
                      <a:r>
                        <a:rPr lang="en-US" sz="1800" b="0" i="1" u="none" strike="noStrike" dirty="0" err="1">
                          <a:solidFill>
                            <a:srgbClr val="0000FF"/>
                          </a:solidFill>
                          <a:effectLst/>
                          <a:latin typeface="Times New Roman" panose="02020603050405020304" pitchFamily="18" charset="0"/>
                          <a:ea typeface="宋体" panose="02010600030101010101" pitchFamily="2" charset="-122"/>
                        </a:rPr>
                        <a:t>R</a:t>
                      </a:r>
                      <a:r>
                        <a:rPr lang="en-US" sz="1800" b="0" i="1" u="none" strike="noStrike" baseline="-25000" dirty="0" err="1">
                          <a:solidFill>
                            <a:srgbClr val="0000FF"/>
                          </a:solidFill>
                          <a:effectLst/>
                          <a:latin typeface="Times New Roman" panose="02020603050405020304" pitchFamily="18" charset="0"/>
                          <a:ea typeface="宋体" panose="02010600030101010101" pitchFamily="2" charset="-122"/>
                        </a:rPr>
                        <a:t>n</a:t>
                      </a:r>
                      <a:r>
                        <a:rPr lang="en-US" sz="1800" b="0" i="0" u="none" strike="noStrike" dirty="0">
                          <a:solidFill>
                            <a:srgbClr val="0000FF"/>
                          </a:solidFill>
                          <a:effectLst/>
                          <a:latin typeface="Times New Roman" panose="02020603050405020304" pitchFamily="18" charset="0"/>
                          <a:ea typeface="宋体" panose="02010600030101010101" pitchFamily="2" charset="-122"/>
                        </a:rPr>
                        <a:t>)</a:t>
                      </a:r>
                      <a:endParaRPr lang="en-US" sz="1800" b="0" i="1"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1" u="none" strike="noStrike" dirty="0">
                          <a:solidFill>
                            <a:srgbClr val="FF0000"/>
                          </a:solidFill>
                          <a:effectLst/>
                          <a:latin typeface="Times New Roman" panose="02020603050405020304" pitchFamily="18" charset="0"/>
                          <a:ea typeface="宋体" panose="02010600030101010101" pitchFamily="2" charset="-122"/>
                        </a:rPr>
                        <a:t>C</a:t>
                      </a:r>
                      <a:r>
                        <a:rPr lang="en-US" sz="1800" b="0" i="0" u="none" strike="noStrike" baseline="30000" dirty="0">
                          <a:solidFill>
                            <a:srgbClr val="FF0000"/>
                          </a:solidFill>
                          <a:effectLst/>
                          <a:latin typeface="Times New Roman" panose="02020603050405020304" pitchFamily="18" charset="0"/>
                          <a:ea typeface="宋体" panose="02010600030101010101" pitchFamily="2" charset="-122"/>
                        </a:rPr>
                        <a:t>2</a:t>
                      </a:r>
                      <a:r>
                        <a:rPr lang="en-US" sz="1800" b="0" i="1" u="none" strike="noStrike" dirty="0">
                          <a:solidFill>
                            <a:srgbClr val="FF0000"/>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l-GR" sz="1800" b="0" i="1" u="none" strike="noStrike" dirty="0">
                          <a:solidFill>
                            <a:srgbClr val="00B050"/>
                          </a:solidFill>
                          <a:effectLst/>
                          <a:latin typeface="Times New Roman" panose="02020603050405020304" pitchFamily="18" charset="0"/>
                          <a:ea typeface="宋体" panose="02010600030101010101" pitchFamily="2" charset="-122"/>
                        </a:rPr>
                        <a:t>θ</a:t>
                      </a:r>
                      <a:r>
                        <a:rPr lang="en-US" sz="1800" b="0" i="0" u="none" strike="noStrike" baseline="-25000" dirty="0">
                          <a:solidFill>
                            <a:srgbClr val="00B050"/>
                          </a:solidFill>
                          <a:effectLst/>
                          <a:latin typeface="Times New Roman" panose="02020603050405020304" pitchFamily="18" charset="0"/>
                          <a:ea typeface="宋体" panose="02010600030101010101" pitchFamily="2" charset="-122"/>
                        </a:rPr>
                        <a:t>s.p.</a:t>
                      </a:r>
                      <a:r>
                        <a:rPr lang="en-US" sz="1800" b="0" i="0" u="none" strike="noStrike" baseline="30000" dirty="0">
                          <a:solidFill>
                            <a:srgbClr val="00B050"/>
                          </a:solidFill>
                          <a:effectLst/>
                          <a:latin typeface="Times New Roman" panose="02020603050405020304" pitchFamily="18" charset="0"/>
                          <a:ea typeface="宋体" panose="02010600030101010101" pitchFamily="2" charset="-122"/>
                        </a:rPr>
                        <a:t>2</a:t>
                      </a:r>
                      <a:endParaRPr lang="en-US" sz="1800" b="0" i="0" u="none" strike="noStrike" dirty="0">
                        <a:solidFill>
                          <a:srgbClr val="00B05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1800" b="0" i="1" u="none" strike="noStrike" dirty="0">
                          <a:effectLst/>
                          <a:latin typeface="Times New Roman" panose="02020603050405020304" pitchFamily="18" charset="0"/>
                          <a:ea typeface="宋体" panose="02010600030101010101" pitchFamily="2" charset="-122"/>
                        </a:rPr>
                        <a:t>Γ</a:t>
                      </a:r>
                      <a:r>
                        <a:rPr lang="en-US" sz="1800" b="0" i="1" u="none" strike="noStrike" baseline="-25000" dirty="0">
                          <a:effectLst/>
                          <a:latin typeface="Times New Roman" panose="02020603050405020304" pitchFamily="18" charset="0"/>
                          <a:ea typeface="宋体" panose="02010600030101010101" pitchFamily="2" charset="-122"/>
                        </a:rPr>
                        <a:t>p</a:t>
                      </a:r>
                      <a:r>
                        <a:rPr lang="en-US" sz="1800" b="0" i="0" u="none" strike="noStrike" baseline="0" dirty="0">
                          <a:effectLst/>
                          <a:latin typeface="Times New Roman" panose="02020603050405020304" pitchFamily="18" charset="0"/>
                          <a:ea typeface="宋体" panose="02010600030101010101" pitchFamily="2" charset="-122"/>
                        </a:rPr>
                        <a:t> (MeV)</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6805">
                <a:tc>
                  <a:txBody>
                    <a:bodyPr/>
                    <a:lstStyle/>
                    <a:p>
                      <a:pPr algn="ctr" fontAlgn="ctr">
                        <a:lnSpc>
                          <a:spcPct val="100000"/>
                        </a:lnSpc>
                      </a:pPr>
                      <a:r>
                        <a:rPr lang="en-US" altLang="zh-CN" sz="1800" b="0" i="0" u="none" strike="noStrike" dirty="0">
                          <a:solidFill>
                            <a:schemeClr val="tx1"/>
                          </a:solidFill>
                          <a:effectLst/>
                          <a:latin typeface="Times New Roman" panose="02020603050405020304" pitchFamily="18" charset="0"/>
                          <a:ea typeface="宋体" panose="02010600030101010101" pitchFamily="2" charset="-122"/>
                        </a:rPr>
                        <a:t>Present</a:t>
                      </a:r>
                      <a:endParaRPr lang="en-US" sz="18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solidFill>
                            <a:schemeClr val="accent2"/>
                          </a:solidFill>
                          <a:effectLst/>
                          <a:latin typeface="Times New Roman" panose="02020603050405020304" pitchFamily="18" charset="0"/>
                          <a:ea typeface="宋体" panose="02010600030101010101" pitchFamily="2" charset="-122"/>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a:solidFill>
                            <a:srgbClr val="0000FF"/>
                          </a:solidFill>
                          <a:effectLst/>
                          <a:latin typeface="Times New Roman" panose="02020603050405020304" pitchFamily="18" charset="0"/>
                          <a:ea typeface="宋体" panose="02010600030101010101" pitchFamily="2" charset="-122"/>
                        </a:rPr>
                        <a:t>4.53E-08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solidFill>
                            <a:srgbClr val="FF0000"/>
                          </a:solidFill>
                          <a:effectLst/>
                          <a:latin typeface="Times New Roman" panose="02020603050405020304" pitchFamily="18" charset="0"/>
                          <a:ea typeface="宋体" panose="02010600030101010101" pitchFamily="2" charset="-122"/>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solidFill>
                            <a:srgbClr val="00B050"/>
                          </a:solidFill>
                          <a:effectLst/>
                          <a:latin typeface="Times New Roman" panose="02020603050405020304" pitchFamily="18" charset="0"/>
                          <a:ea typeface="宋体" panose="02010600030101010101" pitchFamily="2" charset="-122"/>
                        </a:rPr>
                        <a:t>0.56 </a:t>
                      </a:r>
                      <a:endParaRPr lang="en-US" sz="18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1.32E-08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46805">
                <a:tc>
                  <a:txBody>
                    <a:bodyPr/>
                    <a:lstStyle/>
                    <a:p>
                      <a:pPr algn="ctr" fontAlgn="b">
                        <a:lnSpc>
                          <a:spcPct val="100000"/>
                        </a:lnSpc>
                      </a:pPr>
                      <a:r>
                        <a:rPr lang="en-US" altLang="zh-CN" sz="1800" b="0" i="0" u="none" strike="noStrike" dirty="0" err="1">
                          <a:solidFill>
                            <a:schemeClr val="tx1"/>
                          </a:solidFill>
                          <a:effectLst/>
                          <a:latin typeface="Times New Roman" panose="02020603050405020304" pitchFamily="18" charset="0"/>
                          <a:ea typeface="宋体" panose="02010600030101010101" pitchFamily="2" charset="-122"/>
                        </a:rPr>
                        <a:t>Iliadis</a:t>
                      </a:r>
                      <a:endParaRPr lang="en-US" sz="18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a:solidFill>
                            <a:schemeClr val="accent2"/>
                          </a:solidFill>
                          <a:effectLst/>
                          <a:latin typeface="Times New Roman" panose="02020603050405020304" pitchFamily="18" charset="0"/>
                          <a:ea typeface="宋体" panose="02010600030101010101" pitchFamily="2" charset="-122"/>
                        </a:rPr>
                        <a:t>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solidFill>
                            <a:srgbClr val="0000FF"/>
                          </a:solidFill>
                          <a:effectLst/>
                          <a:latin typeface="Times New Roman" panose="02020603050405020304" pitchFamily="18" charset="0"/>
                          <a:ea typeface="宋体" panose="02010600030101010101" pitchFamily="2" charset="-122"/>
                        </a:rPr>
                        <a:t>4.56</a:t>
                      </a:r>
                      <a:r>
                        <a:rPr lang="en-US" altLang="zh-CN" sz="1800" b="0" i="0" u="none" strike="noStrike" dirty="0">
                          <a:solidFill>
                            <a:srgbClr val="0000FF"/>
                          </a:solidFill>
                          <a:effectLst/>
                          <a:latin typeface="Times New Roman" panose="02020603050405020304" pitchFamily="18" charset="0"/>
                          <a:ea typeface="+mn-ea"/>
                        </a:rPr>
                        <a:t>E-08</a:t>
                      </a:r>
                      <a:endParaRPr lang="en-US" sz="18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a:solidFill>
                            <a:srgbClr val="FF0000"/>
                          </a:solidFill>
                          <a:effectLst/>
                          <a:latin typeface="Times New Roman" panose="02020603050405020304" pitchFamily="18" charset="0"/>
                          <a:ea typeface="宋体" panose="02010600030101010101" pitchFamily="2" charset="-122"/>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solidFill>
                            <a:srgbClr val="00B050"/>
                          </a:solidFill>
                          <a:effectLst/>
                          <a:latin typeface="Times New Roman" panose="02020603050405020304" pitchFamily="18" charset="0"/>
                          <a:ea typeface="宋体" panose="02010600030101010101" pitchFamily="2" charset="-122"/>
                        </a:rPr>
                        <a:t>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1.40E-08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6" name="Picture 5"/>
          <p:cNvPicPr>
            <a:picLocks noChangeAspect="1"/>
          </p:cNvPicPr>
          <p:nvPr/>
        </p:nvPicPr>
        <p:blipFill>
          <a:blip r:embed="rId3"/>
          <a:stretch>
            <a:fillRect/>
          </a:stretch>
        </p:blipFill>
        <p:spPr>
          <a:xfrm>
            <a:off x="3863879" y="2911517"/>
            <a:ext cx="5280122" cy="3946483"/>
          </a:xfrm>
          <a:prstGeom prst="rect">
            <a:avLst/>
          </a:prstGeom>
        </p:spPr>
      </p:pic>
      <p:sp>
        <p:nvSpPr>
          <p:cNvPr id="7" name="TextBox 6"/>
          <p:cNvSpPr txBox="1"/>
          <p:nvPr/>
        </p:nvSpPr>
        <p:spPr>
          <a:xfrm>
            <a:off x="4484519" y="8046"/>
            <a:ext cx="4659481" cy="461665"/>
          </a:xfrm>
          <a:prstGeom prst="rect">
            <a:avLst/>
          </a:prstGeom>
          <a:noFill/>
        </p:spPr>
        <p:txBody>
          <a:bodyPr wrap="none" rtlCol="0">
            <a:spAutoFit/>
          </a:bodyPr>
          <a:lstStyle/>
          <a:p>
            <a:r>
              <a:rPr lang="en-US" sz="2400" baseline="30000" dirty="0">
                <a:latin typeface="Times New Roman" panose="02020603050405020304" pitchFamily="18" charset="0"/>
                <a:cs typeface="Times New Roman" panose="02020603050405020304" pitchFamily="18" charset="0"/>
              </a:rPr>
              <a:t>25</a:t>
            </a:r>
            <a:r>
              <a:rPr lang="en-US" sz="2400" dirty="0">
                <a:latin typeface="Times New Roman" panose="02020603050405020304" pitchFamily="18" charset="0"/>
                <a:cs typeface="Times New Roman" panose="02020603050405020304" pitchFamily="18" charset="0"/>
              </a:rPr>
              <a:t>Al  214-keV  </a:t>
            </a:r>
            <a:r>
              <a:rPr lang="en-US" altLang="zh-CN" sz="2400" dirty="0">
                <a:latin typeface="Times New Roman" panose="02020603050405020304" pitchFamily="18" charset="0"/>
                <a:cs typeface="Times New Roman" panose="02020603050405020304" pitchFamily="18" charset="0"/>
              </a:rPr>
              <a:t>resonance  </a:t>
            </a:r>
            <a:r>
              <a:rPr lang="en-US" sz="2400" dirty="0">
                <a:latin typeface="Times New Roman" panose="02020603050405020304" pitchFamily="18" charset="0"/>
                <a:cs typeface="Times New Roman" panose="02020603050405020304" pitchFamily="18" charset="0"/>
              </a:rPr>
              <a:t>1/2</a:t>
            </a:r>
            <a:r>
              <a:rPr lang="en-US" sz="2400" baseline="30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2</a:t>
            </a:r>
            <a:r>
              <a:rPr lang="en-US" sz="2400" i="1" dirty="0">
                <a:latin typeface="Times New Roman" panose="02020603050405020304" pitchFamily="18" charset="0"/>
                <a:cs typeface="Times New Roman" panose="02020603050405020304" pitchFamily="18" charset="0"/>
              </a:rPr>
              <a:t>s</a:t>
            </a:r>
            <a:r>
              <a:rPr lang="en-US" sz="2400" baseline="-25000" dirty="0">
                <a:latin typeface="Times New Roman" panose="02020603050405020304" pitchFamily="18" charset="0"/>
                <a:cs typeface="Times New Roman" panose="02020603050405020304" pitchFamily="18" charset="0"/>
              </a:rPr>
              <a:t>1/2</a:t>
            </a:r>
          </a:p>
        </p:txBody>
      </p:sp>
    </p:spTree>
    <p:extLst>
      <p:ext uri="{BB962C8B-B14F-4D97-AF65-F5344CB8AC3E}">
        <p14:creationId xmlns:p14="http://schemas.microsoft.com/office/powerpoint/2010/main" val="190386424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0" y="545012"/>
                <a:ext cx="3863878" cy="9091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𝛤</m:t>
                          </m:r>
                        </m:e>
                        <m:sub>
                          <m:r>
                            <a:rPr lang="en-US" sz="2400" i="1">
                              <a:latin typeface="Cambria Math" panose="02040503050406030204" pitchFamily="18" charset="0"/>
                            </a:rPr>
                            <m:t>𝑝</m:t>
                          </m:r>
                        </m:sub>
                      </m:sSub>
                      <m:r>
                        <a:rPr lang="en-US" sz="2400" i="1">
                          <a:latin typeface="Cambria Math" panose="02040503050406030204" pitchFamily="18" charset="0"/>
                        </a:rPr>
                        <m:t>=</m:t>
                      </m:r>
                      <m:f>
                        <m:fPr>
                          <m:ctrlPr>
                            <a:rPr lang="en-US" sz="2400" i="1" smtClean="0">
                              <a:solidFill>
                                <a:schemeClr val="accent2"/>
                              </a:solidFill>
                              <a:latin typeface="Cambria Math" panose="02040503050406030204" pitchFamily="18" charset="0"/>
                            </a:rPr>
                          </m:ctrlPr>
                        </m:fPr>
                        <m:num>
                          <m:r>
                            <a:rPr lang="en-US" sz="2400" i="0">
                              <a:solidFill>
                                <a:schemeClr val="accent2"/>
                              </a:solidFill>
                              <a:latin typeface="Cambria Math" panose="02040503050406030204" pitchFamily="18" charset="0"/>
                            </a:rPr>
                            <m:t>2</m:t>
                          </m:r>
                          <m:sSup>
                            <m:sSupPr>
                              <m:ctrlPr>
                                <a:rPr lang="en-US" sz="2400" i="1">
                                  <a:solidFill>
                                    <a:schemeClr val="accent2"/>
                                  </a:solidFill>
                                  <a:latin typeface="Cambria Math" panose="02040503050406030204" pitchFamily="18" charset="0"/>
                                </a:rPr>
                              </m:ctrlPr>
                            </m:sSupPr>
                            <m:e>
                              <m:r>
                                <a:rPr lang="en-US" sz="2400" i="0">
                                  <a:solidFill>
                                    <a:schemeClr val="accent2"/>
                                  </a:solidFill>
                                  <a:latin typeface="Cambria Math" panose="02040503050406030204" pitchFamily="18" charset="0"/>
                                </a:rPr>
                                <m:t>ℏ</m:t>
                              </m:r>
                            </m:e>
                            <m:sup>
                              <m:r>
                                <a:rPr lang="en-US" sz="2400" i="0">
                                  <a:solidFill>
                                    <a:schemeClr val="accent2"/>
                                  </a:solidFill>
                                  <a:latin typeface="Cambria Math" panose="02040503050406030204" pitchFamily="18" charset="0"/>
                                </a:rPr>
                                <m:t>2</m:t>
                              </m:r>
                            </m:sup>
                          </m:sSup>
                        </m:num>
                        <m:den>
                          <m:r>
                            <a:rPr lang="en-US" sz="2400" i="1">
                              <a:solidFill>
                                <a:schemeClr val="accent2"/>
                              </a:solidFill>
                              <a:latin typeface="Cambria Math" panose="02040503050406030204" pitchFamily="18" charset="0"/>
                            </a:rPr>
                            <m:t>𝜇</m:t>
                          </m:r>
                          <m:sSubSup>
                            <m:sSubSupPr>
                              <m:ctrlPr>
                                <a:rPr lang="en-US" sz="2400" i="1">
                                  <a:solidFill>
                                    <a:schemeClr val="accent2"/>
                                  </a:solidFill>
                                  <a:latin typeface="Cambria Math" panose="02040503050406030204" pitchFamily="18" charset="0"/>
                                </a:rPr>
                              </m:ctrlPr>
                            </m:sSubSupPr>
                            <m:e>
                              <m:r>
                                <a:rPr lang="en-US" sz="2400" i="1">
                                  <a:solidFill>
                                    <a:schemeClr val="accent2"/>
                                  </a:solidFill>
                                  <a:latin typeface="Cambria Math" panose="02040503050406030204" pitchFamily="18" charset="0"/>
                                </a:rPr>
                                <m:t>𝑅</m:t>
                              </m:r>
                            </m:e>
                            <m:sub>
                              <m:r>
                                <a:rPr lang="en-US" sz="2400" i="1">
                                  <a:solidFill>
                                    <a:schemeClr val="accent2"/>
                                  </a:solidFill>
                                  <a:latin typeface="Cambria Math" panose="02040503050406030204" pitchFamily="18" charset="0"/>
                                </a:rPr>
                                <m:t>𝑛</m:t>
                              </m:r>
                            </m:sub>
                            <m:sup>
                              <m:r>
                                <a:rPr lang="en-US" sz="2400" i="0">
                                  <a:solidFill>
                                    <a:schemeClr val="accent2"/>
                                  </a:solidFill>
                                  <a:latin typeface="Cambria Math" panose="02040503050406030204" pitchFamily="18" charset="0"/>
                                </a:rPr>
                                <m:t>2</m:t>
                              </m:r>
                            </m:sup>
                          </m:sSubSup>
                        </m:den>
                      </m:f>
                      <m:sSub>
                        <m:sSubPr>
                          <m:ctrlPr>
                            <a:rPr lang="en-US" sz="2400" i="1" smtClean="0">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𝑃</m:t>
                          </m:r>
                        </m:e>
                        <m:sub>
                          <m:r>
                            <a:rPr lang="en-US" sz="2400" i="0">
                              <a:solidFill>
                                <a:srgbClr val="0000FF"/>
                              </a:solidFill>
                              <a:latin typeface="Cambria Math" panose="02040503050406030204" pitchFamily="18" charset="0"/>
                            </a:rPr>
                            <m:t>𝓁</m:t>
                          </m:r>
                        </m:sub>
                      </m:sSub>
                      <m:d>
                        <m:dPr>
                          <m:ctrlPr>
                            <a:rPr lang="en-US" sz="2400" i="1">
                              <a:solidFill>
                                <a:srgbClr val="0000FF"/>
                              </a:solidFill>
                              <a:latin typeface="Cambria Math" panose="02040503050406030204" pitchFamily="18" charset="0"/>
                            </a:rPr>
                          </m:ctrlPr>
                        </m:dPr>
                        <m:e>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𝐸</m:t>
                              </m:r>
                            </m:e>
                            <m:sub>
                              <m:r>
                                <a:rPr lang="en-US" sz="2400" i="1">
                                  <a:solidFill>
                                    <a:srgbClr val="0000FF"/>
                                  </a:solidFill>
                                  <a:latin typeface="Cambria Math" panose="02040503050406030204" pitchFamily="18" charset="0"/>
                                </a:rPr>
                                <m:t>𝑟</m:t>
                              </m:r>
                            </m:sub>
                          </m:sSub>
                          <m:r>
                            <a:rPr lang="en-US" sz="2400" i="0">
                              <a:solidFill>
                                <a:srgbClr val="0000FF"/>
                              </a:solidFill>
                              <a:latin typeface="Cambria Math" panose="02040503050406030204" pitchFamily="18" charset="0"/>
                            </a:rPr>
                            <m:t>,</m:t>
                          </m:r>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𝑅</m:t>
                              </m:r>
                            </m:e>
                            <m:sub>
                              <m:r>
                                <a:rPr lang="en-US" sz="2400" i="1">
                                  <a:solidFill>
                                    <a:srgbClr val="0000FF"/>
                                  </a:solidFill>
                                  <a:latin typeface="Cambria Math" panose="02040503050406030204" pitchFamily="18" charset="0"/>
                                </a:rPr>
                                <m:t>𝑛</m:t>
                              </m:r>
                            </m:sub>
                          </m:sSub>
                        </m:e>
                      </m:d>
                      <m:sSup>
                        <m:sSupPr>
                          <m:ctrlPr>
                            <a:rPr lang="en-US" sz="2400" i="1" smtClean="0">
                              <a:solidFill>
                                <a:srgbClr val="FF0000"/>
                              </a:solidFill>
                              <a:latin typeface="Cambria Math" panose="02040503050406030204" pitchFamily="18" charset="0"/>
                            </a:rPr>
                          </m:ctrlPr>
                        </m:sSupPr>
                        <m:e>
                          <m:r>
                            <a:rPr lang="en-US" sz="2400" i="1">
                              <a:solidFill>
                                <a:srgbClr val="FF0000"/>
                              </a:solidFill>
                              <a:latin typeface="Cambria Math" panose="02040503050406030204" pitchFamily="18" charset="0"/>
                            </a:rPr>
                            <m:t>𝐶</m:t>
                          </m:r>
                        </m:e>
                        <m:sup>
                          <m:r>
                            <a:rPr lang="en-US" sz="2400" i="0">
                              <a:solidFill>
                                <a:srgbClr val="FF0000"/>
                              </a:solidFill>
                              <a:latin typeface="Cambria Math" panose="02040503050406030204" pitchFamily="18" charset="0"/>
                            </a:rPr>
                            <m:t>2</m:t>
                          </m:r>
                        </m:sup>
                      </m:sSup>
                      <m:r>
                        <a:rPr lang="en-US" sz="2400" i="1">
                          <a:solidFill>
                            <a:srgbClr val="FF0000"/>
                          </a:solidFill>
                          <a:latin typeface="Cambria Math" panose="02040503050406030204" pitchFamily="18" charset="0"/>
                        </a:rPr>
                        <m:t>𝑆</m:t>
                      </m:r>
                      <m:sSubSup>
                        <m:sSubSupPr>
                          <m:ctrlPr>
                            <a:rPr lang="en-US" sz="2400" i="1" smtClean="0">
                              <a:solidFill>
                                <a:srgbClr val="00B050"/>
                              </a:solidFill>
                              <a:latin typeface="Cambria Math" panose="02040503050406030204" pitchFamily="18" charset="0"/>
                            </a:rPr>
                          </m:ctrlPr>
                        </m:sSubSupPr>
                        <m:e>
                          <m:r>
                            <a:rPr lang="en-US" sz="2400" i="1">
                              <a:solidFill>
                                <a:srgbClr val="00B050"/>
                              </a:solidFill>
                              <a:latin typeface="Cambria Math" panose="02040503050406030204" pitchFamily="18" charset="0"/>
                            </a:rPr>
                            <m:t>𝜃</m:t>
                          </m:r>
                        </m:e>
                        <m:sub>
                          <m:r>
                            <m:rPr>
                              <m:sty m:val="p"/>
                            </m:rPr>
                            <a:rPr lang="en-US" sz="2400" i="0">
                              <a:solidFill>
                                <a:srgbClr val="00B050"/>
                              </a:solidFill>
                              <a:latin typeface="Cambria Math" panose="02040503050406030204" pitchFamily="18" charset="0"/>
                            </a:rPr>
                            <m:t>s</m:t>
                          </m:r>
                          <m:r>
                            <a:rPr lang="en-US" sz="2400" i="0">
                              <a:solidFill>
                                <a:srgbClr val="00B050"/>
                              </a:solidFill>
                              <a:latin typeface="Cambria Math" panose="02040503050406030204" pitchFamily="18" charset="0"/>
                            </a:rPr>
                            <m:t>.</m:t>
                          </m:r>
                          <m:r>
                            <m:rPr>
                              <m:sty m:val="p"/>
                            </m:rPr>
                            <a:rPr lang="en-US" sz="2400" i="0">
                              <a:solidFill>
                                <a:srgbClr val="00B050"/>
                              </a:solidFill>
                              <a:latin typeface="Cambria Math" panose="02040503050406030204" pitchFamily="18" charset="0"/>
                            </a:rPr>
                            <m:t>p</m:t>
                          </m:r>
                          <m:r>
                            <a:rPr lang="en-US" sz="2400" i="0">
                              <a:solidFill>
                                <a:srgbClr val="00B050"/>
                              </a:solidFill>
                              <a:latin typeface="Cambria Math" panose="02040503050406030204" pitchFamily="18" charset="0"/>
                            </a:rPr>
                            <m:t>.</m:t>
                          </m:r>
                        </m:sub>
                        <m:sup>
                          <m:r>
                            <a:rPr lang="en-US" sz="2400" i="0">
                              <a:solidFill>
                                <a:srgbClr val="00B050"/>
                              </a:solidFill>
                              <a:latin typeface="Cambria Math" panose="02040503050406030204" pitchFamily="18" charset="0"/>
                            </a:rPr>
                            <m:t>2</m:t>
                          </m:r>
                        </m:sup>
                      </m:sSubSup>
                    </m:oMath>
                  </m:oMathPara>
                </a14:m>
                <a:endParaRPr lang="en-US" sz="2400" dirty="0"/>
              </a:p>
            </p:txBody>
          </p:sp>
        </mc:Choice>
        <mc:Fallback xmlns="">
          <p:sp>
            <p:nvSpPr>
              <p:cNvPr id="2" name="Rectangle 1"/>
              <p:cNvSpPr>
                <a:spLocks noRot="1" noChangeAspect="1" noMove="1" noResize="1" noEditPoints="1" noAdjustHandles="1" noChangeArrowheads="1" noChangeShapeType="1" noTextEdit="1"/>
              </p:cNvSpPr>
              <p:nvPr/>
            </p:nvSpPr>
            <p:spPr>
              <a:xfrm>
                <a:off x="0" y="545012"/>
                <a:ext cx="3863878" cy="909160"/>
              </a:xfrm>
              <a:prstGeom prst="rect">
                <a:avLst/>
              </a:prstGeom>
              <a:blipFill rotWithShape="0">
                <a:blip r:embed="rId2"/>
                <a:stretch>
                  <a:fillRect/>
                </a:stretch>
              </a:blipFill>
            </p:spPr>
            <p:txBody>
              <a:bodyPr/>
              <a:lstStyle/>
              <a:p>
                <a:r>
                  <a:rPr lang="en-US">
                    <a:noFill/>
                  </a:rPr>
                  <a:t> </a:t>
                </a:r>
              </a:p>
            </p:txBody>
          </p:sp>
        </mc:Fallback>
      </mc:AlternateContent>
      <p:sp>
        <p:nvSpPr>
          <p:cNvPr id="3" name="TextBox 2"/>
          <p:cNvSpPr txBox="1"/>
          <p:nvPr/>
        </p:nvSpPr>
        <p:spPr>
          <a:xfrm>
            <a:off x="0" y="8046"/>
            <a:ext cx="601447" cy="646331"/>
          </a:xfrm>
          <a:prstGeom prst="rect">
            <a:avLst/>
          </a:prstGeom>
          <a:noFill/>
        </p:spPr>
        <p:txBody>
          <a:bodyPr wrap="none" rtlCol="0">
            <a:spAutoFit/>
          </a:bodyPr>
          <a:lstStyle/>
          <a:p>
            <a:r>
              <a:rPr lang="en-US" altLang="zh-CN" sz="3600" i="1" dirty="0">
                <a:solidFill>
                  <a:srgbClr val="7030A0"/>
                </a:solidFill>
                <a:latin typeface="Times New Roman" panose="02020603050405020304" pitchFamily="18" charset="0"/>
                <a:cs typeface="Times New Roman" panose="02020603050405020304" pitchFamily="18" charset="0"/>
              </a:rPr>
              <a:t>Γ</a:t>
            </a:r>
            <a:r>
              <a:rPr lang="en-US" altLang="zh-CN" sz="3600" i="1" baseline="-25000" dirty="0">
                <a:solidFill>
                  <a:srgbClr val="7030A0"/>
                </a:solidFill>
                <a:latin typeface="Times New Roman" panose="02020603050405020304" pitchFamily="18" charset="0"/>
                <a:cs typeface="Times New Roman" panose="02020603050405020304" pitchFamily="18" charset="0"/>
              </a:rPr>
              <a:t>p</a:t>
            </a:r>
            <a:endParaRPr lang="en-US" i="1" baseline="-25000" dirty="0">
              <a:solidFill>
                <a:srgbClr val="7030A0"/>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nvGraphicFramePr>
        <p:xfrm>
          <a:off x="193182" y="1661439"/>
          <a:ext cx="3059844" cy="4855270"/>
        </p:xfrm>
        <a:graphic>
          <a:graphicData uri="http://schemas.openxmlformats.org/drawingml/2006/table">
            <a:tbl>
              <a:tblPr/>
              <a:tblGrid>
                <a:gridCol w="1019948">
                  <a:extLst>
                    <a:ext uri="{9D8B030D-6E8A-4147-A177-3AD203B41FA5}">
                      <a16:colId xmlns:a16="http://schemas.microsoft.com/office/drawing/2014/main" val="20000"/>
                    </a:ext>
                  </a:extLst>
                </a:gridCol>
                <a:gridCol w="1019948">
                  <a:extLst>
                    <a:ext uri="{9D8B030D-6E8A-4147-A177-3AD203B41FA5}">
                      <a16:colId xmlns:a16="http://schemas.microsoft.com/office/drawing/2014/main" val="20001"/>
                    </a:ext>
                  </a:extLst>
                </a:gridCol>
                <a:gridCol w="1019948">
                  <a:extLst>
                    <a:ext uri="{9D8B030D-6E8A-4147-A177-3AD203B41FA5}">
                      <a16:colId xmlns:a16="http://schemas.microsoft.com/office/drawing/2014/main" val="20002"/>
                    </a:ext>
                  </a:extLst>
                </a:gridCol>
              </a:tblGrid>
              <a:tr h="346805">
                <a:tc>
                  <a:txBody>
                    <a:bodyPr/>
                    <a:lstStyle/>
                    <a:p>
                      <a:pPr algn="ctr" fontAlgn="ctr">
                        <a:lnSpc>
                          <a:spcPct val="100000"/>
                        </a:lnSpc>
                      </a:pPr>
                      <a:r>
                        <a:rPr lang="en-US" sz="1800" b="0" i="0" u="none" strike="noStrike" dirty="0">
                          <a:solidFill>
                            <a:schemeClr val="tx1"/>
                          </a:solidFill>
                          <a:effectLst/>
                          <a:latin typeface="Times New Roman" panose="02020603050405020304" pitchFamily="18" charset="0"/>
                          <a:ea typeface="宋体" panose="02010600030101010101" pitchFamily="2" charset="-122"/>
                        </a:rPr>
                        <a:t>402 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1800" b="0" i="0" u="none" strike="noStrike" dirty="0">
                          <a:effectLst/>
                          <a:latin typeface="Times New Roman" panose="02020603050405020304" pitchFamily="18" charset="0"/>
                          <a:ea typeface="宋体" panose="02010600030101010101" pitchFamily="2" charset="-122"/>
                        </a:rPr>
                        <a:t>Sun</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solidFill>
                            <a:schemeClr val="tx1"/>
                          </a:solidFill>
                          <a:effectLst/>
                          <a:latin typeface="Times New Roman" panose="02020603050405020304" pitchFamily="18" charset="0"/>
                          <a:ea typeface="宋体" panose="02010600030101010101" pitchFamily="2" charset="-122"/>
                        </a:rPr>
                        <a:t>Aaron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6805">
                <a:tc>
                  <a:txBody>
                    <a:bodyPr/>
                    <a:lstStyle/>
                    <a:p>
                      <a:pPr algn="ctr" fontAlgn="ctr">
                        <a:lnSpc>
                          <a:spcPct val="100000"/>
                        </a:lnSpc>
                      </a:pPr>
                      <a:r>
                        <a:rPr lang="en-US" altLang="zh-CN" sz="1800" b="0" i="1" u="none" strike="noStrike" dirty="0">
                          <a:solidFill>
                            <a:schemeClr val="tx1"/>
                          </a:solidFill>
                          <a:effectLst/>
                          <a:latin typeface="Times New Roman" panose="02020603050405020304" pitchFamily="18" charset="0"/>
                          <a:ea typeface="宋体" panose="02010600030101010101" pitchFamily="2" charset="-122"/>
                        </a:rPr>
                        <a:t>μ</a:t>
                      </a:r>
                      <a:endParaRPr lang="en-US" sz="1800" b="0" i="1"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effectLst/>
                          <a:latin typeface="Times New Roman" panose="02020603050405020304" pitchFamily="18" charset="0"/>
                          <a:ea typeface="宋体" panose="02010600030101010101" pitchFamily="2" charset="-122"/>
                        </a:rPr>
                        <a:t>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46805">
                <a:tc>
                  <a:txBody>
                    <a:bodyPr/>
                    <a:lstStyle/>
                    <a:p>
                      <a:pPr algn="ctr" fontAlgn="ctr">
                        <a:lnSpc>
                          <a:spcPct val="100000"/>
                        </a:lnSpc>
                      </a:pPr>
                      <a:r>
                        <a:rPr lang="en-US" sz="1800" b="0" i="1" u="none" strike="noStrike" dirty="0">
                          <a:solidFill>
                            <a:srgbClr val="FF0000"/>
                          </a:solidFill>
                          <a:effectLst/>
                          <a:latin typeface="Times New Roman" panose="02020603050405020304" pitchFamily="18" charset="0"/>
                          <a:ea typeface="宋体" panose="02010600030101010101" pitchFamily="2" charset="-122"/>
                        </a:rPr>
                        <a:t>C</a:t>
                      </a:r>
                      <a:r>
                        <a:rPr lang="en-US" sz="1800" b="0" i="0" u="none" strike="noStrike" baseline="30000" dirty="0">
                          <a:solidFill>
                            <a:srgbClr val="FF0000"/>
                          </a:solidFill>
                          <a:effectLst/>
                          <a:latin typeface="Times New Roman" panose="02020603050405020304" pitchFamily="18" charset="0"/>
                          <a:ea typeface="宋体" panose="02010600030101010101" pitchFamily="2" charset="-122"/>
                        </a:rPr>
                        <a:t>2</a:t>
                      </a:r>
                      <a:r>
                        <a:rPr lang="en-US" sz="1800" b="0" i="1" u="none" strike="noStrike" dirty="0">
                          <a:solidFill>
                            <a:srgbClr val="FF0000"/>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FF0000"/>
                          </a:solidFill>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solidFill>
                            <a:srgbClr val="FF0000"/>
                          </a:solidFill>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46805">
                <a:tc>
                  <a:txBody>
                    <a:bodyPr/>
                    <a:lstStyle/>
                    <a:p>
                      <a:pPr algn="ctr" fontAlgn="b">
                        <a:lnSpc>
                          <a:spcPct val="100000"/>
                        </a:lnSpc>
                      </a:pPr>
                      <a:r>
                        <a:rPr lang="el-GR" sz="1800" b="0" i="1" u="none" strike="noStrike" dirty="0">
                          <a:effectLst/>
                          <a:latin typeface="Times New Roman" panose="02020603050405020304" pitchFamily="18" charset="0"/>
                          <a:ea typeface="宋体" panose="02010600030101010101" pitchFamily="2" charset="-122"/>
                        </a:rPr>
                        <a:t>Γ</a:t>
                      </a:r>
                      <a:r>
                        <a:rPr lang="en-US" sz="1800" b="0" i="0" u="none" strike="noStrike" baseline="-25000" dirty="0">
                          <a:effectLst/>
                          <a:latin typeface="Times New Roman" panose="02020603050405020304" pitchFamily="18" charset="0"/>
                          <a:ea typeface="宋体" panose="02010600030101010101" pitchFamily="2" charset="-122"/>
                        </a:rPr>
                        <a:t>SP</a:t>
                      </a:r>
                      <a:endParaRPr lang="en-US" sz="1800" b="0" i="1"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effectLst/>
                          <a:latin typeface="Times New Roman" panose="02020603050405020304" pitchFamily="18" charset="0"/>
                          <a:ea typeface="宋体" panose="02010600030101010101" pitchFamily="2" charset="-122"/>
                        </a:rPr>
                        <a:t>5.04E-07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46805">
                <a:tc>
                  <a:txBody>
                    <a:bodyPr/>
                    <a:lstStyle/>
                    <a:p>
                      <a:pPr algn="ctr" fontAlgn="ctr">
                        <a:lnSpc>
                          <a:spcPct val="100000"/>
                        </a:lnSpc>
                      </a:pPr>
                      <a:r>
                        <a:rPr lang="en-US" sz="1800" b="0" i="1" u="none" strike="noStrike" dirty="0" err="1">
                          <a:solidFill>
                            <a:srgbClr val="0D0D0D"/>
                          </a:solidFill>
                          <a:effectLst/>
                          <a:latin typeface="Times New Roman" panose="02020603050405020304" pitchFamily="18" charset="0"/>
                          <a:ea typeface="宋体" panose="02010600030101010101" pitchFamily="2" charset="-122"/>
                        </a:rPr>
                        <a:t>R</a:t>
                      </a:r>
                      <a:r>
                        <a:rPr lang="en-US" sz="1800" b="0" i="1" u="none" strike="noStrike" baseline="-25000" dirty="0" err="1">
                          <a:solidFill>
                            <a:srgbClr val="000000"/>
                          </a:solidFill>
                          <a:effectLst/>
                          <a:latin typeface="Times New Roman" panose="02020603050405020304" pitchFamily="18" charset="0"/>
                          <a:ea typeface="宋体" panose="02010600030101010101" pitchFamily="2" charset="-122"/>
                        </a:rPr>
                        <a:t>n</a:t>
                      </a:r>
                      <a:r>
                        <a:rPr lang="en-US" sz="1800" b="0" i="1" u="none" strike="noStrike" baseline="0" dirty="0">
                          <a:solidFill>
                            <a:srgbClr val="000000"/>
                          </a:solidFill>
                          <a:effectLst/>
                          <a:latin typeface="Times New Roman" panose="02020603050405020304" pitchFamily="18" charset="0"/>
                          <a:ea typeface="宋体" panose="02010600030101010101" pitchFamily="2" charset="-122"/>
                        </a:rPr>
                        <a:t> </a:t>
                      </a:r>
                      <a:r>
                        <a:rPr lang="en-US" sz="1800" b="0" i="0" u="none" strike="noStrike" baseline="0" dirty="0">
                          <a:solidFill>
                            <a:srgbClr val="000000"/>
                          </a:solidFill>
                          <a:effectLst/>
                          <a:latin typeface="Times New Roman" panose="02020603050405020304" pitchFamily="18" charset="0"/>
                          <a:ea typeface="宋体" panose="02010600030101010101" pitchFamily="2" charset="-122"/>
                        </a:rPr>
                        <a:t>(</a:t>
                      </a:r>
                      <a:r>
                        <a:rPr lang="en-US" sz="1800" b="0" i="0" u="none" strike="noStrike" baseline="0" dirty="0" err="1">
                          <a:solidFill>
                            <a:srgbClr val="000000"/>
                          </a:solidFill>
                          <a:effectLst/>
                          <a:latin typeface="Times New Roman" panose="02020603050405020304" pitchFamily="18" charset="0"/>
                          <a:ea typeface="宋体" panose="02010600030101010101" pitchFamily="2" charset="-122"/>
                        </a:rPr>
                        <a:t>fm</a:t>
                      </a:r>
                      <a:r>
                        <a:rPr lang="en-US" sz="1800" b="0" i="0" u="none" strike="noStrike" baseline="0" dirty="0">
                          <a:solidFill>
                            <a:srgbClr val="000000"/>
                          </a:solidFill>
                          <a:effectLst/>
                          <a:latin typeface="Times New Roman" panose="02020603050405020304" pitchFamily="18" charset="0"/>
                          <a:ea typeface="宋体" panose="02010600030101010101" pitchFamily="2" charset="-122"/>
                        </a:rPr>
                        <a:t>)</a:t>
                      </a:r>
                      <a:endParaRPr lang="en-US" sz="1800" b="0" i="1" u="none" strike="noStrike" dirty="0">
                        <a:solidFill>
                          <a:srgbClr val="0D0D0D"/>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effectLst/>
                          <a:latin typeface="Times New Roman" panose="02020603050405020304" pitchFamily="18" charset="0"/>
                          <a:ea typeface="宋体" panose="02010600030101010101" pitchFamily="2" charset="-122"/>
                        </a:rPr>
                        <a:t>4.856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46805">
                <a:tc>
                  <a:txBody>
                    <a:bodyPr/>
                    <a:lstStyle/>
                    <a:p>
                      <a:pPr algn="ctr" fontAlgn="b">
                        <a:lnSpc>
                          <a:spcPct val="100000"/>
                        </a:lnSpc>
                      </a:pPr>
                      <a:r>
                        <a:rPr lang="el-GR" sz="1800" b="0" i="1" u="none" strike="noStrike" dirty="0">
                          <a:solidFill>
                            <a:srgbClr val="00B050"/>
                          </a:solidFill>
                          <a:effectLst/>
                          <a:latin typeface="Times New Roman" panose="02020603050405020304" pitchFamily="18" charset="0"/>
                          <a:ea typeface="宋体" panose="02010600030101010101" pitchFamily="2" charset="-122"/>
                        </a:rPr>
                        <a:t>θ</a:t>
                      </a:r>
                      <a:r>
                        <a:rPr lang="en-US" sz="1800" b="0" i="0" u="none" strike="noStrike" baseline="-25000" dirty="0">
                          <a:solidFill>
                            <a:srgbClr val="00B050"/>
                          </a:solidFill>
                          <a:effectLst/>
                          <a:latin typeface="Times New Roman" panose="02020603050405020304" pitchFamily="18" charset="0"/>
                          <a:ea typeface="宋体" panose="02010600030101010101" pitchFamily="2" charset="-122"/>
                        </a:rPr>
                        <a:t>s.p.</a:t>
                      </a:r>
                      <a:r>
                        <a:rPr lang="en-US" sz="1800" b="0" i="0" u="none" strike="noStrike" baseline="30000" dirty="0">
                          <a:solidFill>
                            <a:srgbClr val="00B050"/>
                          </a:solidFill>
                          <a:effectLst/>
                          <a:latin typeface="Times New Roman" panose="02020603050405020304" pitchFamily="18" charset="0"/>
                          <a:ea typeface="宋体" panose="02010600030101010101" pitchFamily="2" charset="-122"/>
                        </a:rPr>
                        <a:t>2</a:t>
                      </a:r>
                      <a:endParaRPr lang="en-US" sz="1800" b="0" i="0" u="none" strike="noStrike" dirty="0">
                        <a:solidFill>
                          <a:srgbClr val="00B05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B050"/>
                          </a:solidFill>
                          <a:effectLst/>
                          <a:latin typeface="Times New Roman" panose="02020603050405020304" pitchFamily="18" charset="0"/>
                          <a:ea typeface="宋体" panose="02010600030101010101" pitchFamily="2" charset="-122"/>
                        </a:rPr>
                        <a:t>0.38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solidFill>
                          <a:srgbClr val="00B05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46805">
                <a:tc>
                  <a:txBody>
                    <a:bodyPr/>
                    <a:lstStyle/>
                    <a:p>
                      <a:pPr algn="ctr" fontAlgn="b">
                        <a:lnSpc>
                          <a:spcPct val="100000"/>
                        </a:lnSpc>
                      </a:pPr>
                      <a:r>
                        <a:rPr lang="en-US" sz="1800" b="0" i="1" u="none" strike="noStrike" dirty="0">
                          <a:effectLst/>
                          <a:latin typeface="Times New Roman" panose="02020603050405020304" pitchFamily="18" charset="0"/>
                          <a:ea typeface="宋体" panose="02010600030101010101" pitchFamily="2" charset="-122"/>
                        </a:rPr>
                        <a:t>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effectLst/>
                          <a:latin typeface="Times New Roman" panose="02020603050405020304" pitchFamily="18" charset="0"/>
                          <a:ea typeface="宋体" panose="02010600030101010101" pitchFamily="2" charset="-122"/>
                        </a:rPr>
                        <a:t>0.13588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46805">
                <a:tc>
                  <a:txBody>
                    <a:bodyPr/>
                    <a:lstStyle/>
                    <a:p>
                      <a:pPr algn="ctr" fontAlgn="b">
                        <a:lnSpc>
                          <a:spcPct val="100000"/>
                        </a:lnSpc>
                      </a:pPr>
                      <a:r>
                        <a:rPr lang="el-GR" sz="1800" b="0" i="1" u="none" strike="noStrike" dirty="0">
                          <a:effectLst/>
                          <a:latin typeface="Times New Roman" panose="02020603050405020304" pitchFamily="18" charset="0"/>
                          <a:ea typeface="宋体" panose="02010600030101010101" pitchFamily="2" charset="-122"/>
                        </a:rPr>
                        <a:t>ρ</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effectLst/>
                          <a:latin typeface="Times New Roman" panose="02020603050405020304" pitchFamily="18" charset="0"/>
                          <a:ea typeface="宋体" panose="02010600030101010101" pitchFamily="2" charset="-122"/>
                        </a:rPr>
                        <a:t>0.660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46805">
                <a:tc>
                  <a:txBody>
                    <a:bodyPr/>
                    <a:lstStyle/>
                    <a:p>
                      <a:pPr algn="ctr" fontAlgn="b">
                        <a:lnSpc>
                          <a:spcPct val="100000"/>
                        </a:lnSpc>
                      </a:pPr>
                      <a:r>
                        <a:rPr lang="el-GR" sz="1800" b="0" i="1" u="none" strike="noStrike" dirty="0">
                          <a:effectLst/>
                          <a:latin typeface="Times New Roman" panose="02020603050405020304" pitchFamily="18" charset="0"/>
                          <a:ea typeface="宋体" panose="02010600030101010101" pitchFamily="2" charset="-122"/>
                        </a:rPr>
                        <a:t>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effectLst/>
                          <a:latin typeface="Times New Roman" panose="02020603050405020304" pitchFamily="18" charset="0"/>
                          <a:ea typeface="宋体" panose="02010600030101010101" pitchFamily="2" charset="-122"/>
                        </a:rPr>
                        <a:t>2.920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46805">
                <a:tc>
                  <a:txBody>
                    <a:bodyPr/>
                    <a:lstStyle/>
                    <a:p>
                      <a:pPr algn="ctr" fontAlgn="b">
                        <a:lnSpc>
                          <a:spcPct val="100000"/>
                        </a:lnSpc>
                      </a:pPr>
                      <a:r>
                        <a:rPr lang="en-US" sz="1800" b="0" i="1" u="none" strike="noStrike" dirty="0">
                          <a:effectLst/>
                          <a:latin typeface="Times New Roman" panose="02020603050405020304" pitchFamily="18" charset="0"/>
                          <a:ea typeface="宋体" panose="02010600030101010101" pitchFamily="2" charset="-122"/>
                        </a:rPr>
                        <a:t>F</a:t>
                      </a:r>
                      <a:r>
                        <a:rPr lang="en-US" sz="1800" b="0" i="1" u="none" strike="noStrike" baseline="-25000" dirty="0">
                          <a:effectLst/>
                          <a:latin typeface="Times New Roman" panose="02020603050405020304" pitchFamily="18" charset="0"/>
                          <a:ea typeface="宋体" panose="02010600030101010101" pitchFamily="2" charset="-122"/>
                        </a:rPr>
                        <a:t>ℓ</a:t>
                      </a:r>
                      <a:r>
                        <a:rPr lang="en-US" sz="1800" b="0" i="0" u="none" strike="noStrike" dirty="0">
                          <a:effectLst/>
                          <a:latin typeface="Times New Roman" panose="02020603050405020304" pitchFamily="18" charset="0"/>
                          <a:ea typeface="宋体" panose="02010600030101010101" pitchFamily="2" charset="-122"/>
                        </a:rPr>
                        <a:t>(</a:t>
                      </a:r>
                      <a:r>
                        <a:rPr lang="el-GR" sz="1800" b="0" i="1" u="none" strike="noStrike" dirty="0">
                          <a:effectLst/>
                          <a:latin typeface="Times New Roman" panose="02020603050405020304" pitchFamily="18" charset="0"/>
                          <a:ea typeface="宋体" panose="02010600030101010101" pitchFamily="2" charset="-122"/>
                        </a:rPr>
                        <a:t>η</a:t>
                      </a:r>
                      <a:r>
                        <a:rPr lang="el-GR" sz="1800" b="0" i="0" u="none" strike="noStrike" dirty="0">
                          <a:effectLst/>
                          <a:latin typeface="Times New Roman" panose="02020603050405020304" pitchFamily="18" charset="0"/>
                          <a:ea typeface="宋体" panose="02010600030101010101" pitchFamily="2" charset="-122"/>
                        </a:rPr>
                        <a:t>,</a:t>
                      </a:r>
                      <a:r>
                        <a:rPr lang="el-GR" sz="1800" b="0" i="1" u="none" strike="noStrike" dirty="0">
                          <a:effectLst/>
                          <a:latin typeface="Times New Roman" panose="02020603050405020304" pitchFamily="18" charset="0"/>
                          <a:ea typeface="宋体" panose="02010600030101010101" pitchFamily="2" charset="-122"/>
                        </a:rPr>
                        <a:t>ρ</a:t>
                      </a:r>
                      <a:r>
                        <a:rPr lang="el-GR" sz="1800" b="0" i="0" u="none" strike="noStrike" dirty="0">
                          <a:effectLst/>
                          <a:latin typeface="Times New Roman" panose="02020603050405020304" pitchFamily="18" charset="0"/>
                          <a:ea typeface="宋体" panose="02010600030101010101" pitchFamily="2" charset="-122"/>
                        </a:rPr>
                        <a:t>)</a:t>
                      </a:r>
                      <a:endParaRPr lang="el-GR" sz="1800" b="0" i="1"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effectLst/>
                          <a:latin typeface="Times New Roman" panose="02020603050405020304" pitchFamily="18" charset="0"/>
                          <a:ea typeface="宋体" panose="02010600030101010101" pitchFamily="2" charset="-122"/>
                        </a:rPr>
                        <a:t>8.37E-05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46805">
                <a:tc>
                  <a:txBody>
                    <a:bodyPr/>
                    <a:lstStyle/>
                    <a:p>
                      <a:pPr algn="ctr" fontAlgn="b">
                        <a:lnSpc>
                          <a:spcPct val="100000"/>
                        </a:lnSpc>
                      </a:pPr>
                      <a:r>
                        <a:rPr lang="en-US" sz="1800" b="0" i="1" u="none" strike="noStrike" dirty="0">
                          <a:effectLst/>
                          <a:latin typeface="Times New Roman" panose="02020603050405020304" pitchFamily="18" charset="0"/>
                          <a:ea typeface="宋体" panose="02010600030101010101" pitchFamily="2" charset="-122"/>
                        </a:rPr>
                        <a:t>G</a:t>
                      </a:r>
                      <a:r>
                        <a:rPr lang="en-US" sz="1800" b="0" i="1" u="none" strike="noStrike" baseline="-25000" dirty="0">
                          <a:effectLst/>
                          <a:latin typeface="Times New Roman" panose="02020603050405020304" pitchFamily="18" charset="0"/>
                          <a:ea typeface="宋体" panose="02010600030101010101" pitchFamily="2" charset="-122"/>
                        </a:rPr>
                        <a:t>ℓ</a:t>
                      </a:r>
                      <a:r>
                        <a:rPr lang="en-US" sz="1800" b="0" i="0" u="none" strike="noStrike" dirty="0">
                          <a:effectLst/>
                          <a:latin typeface="Times New Roman" panose="02020603050405020304" pitchFamily="18" charset="0"/>
                          <a:ea typeface="宋体" panose="02010600030101010101" pitchFamily="2" charset="-122"/>
                        </a:rPr>
                        <a:t>(</a:t>
                      </a:r>
                      <a:r>
                        <a:rPr lang="el-GR" sz="1800" b="0" i="1" u="none" strike="noStrike" dirty="0">
                          <a:effectLst/>
                          <a:latin typeface="Times New Roman" panose="02020603050405020304" pitchFamily="18" charset="0"/>
                          <a:ea typeface="宋体" panose="02010600030101010101" pitchFamily="2" charset="-122"/>
                        </a:rPr>
                        <a:t>η</a:t>
                      </a:r>
                      <a:r>
                        <a:rPr lang="el-GR" sz="1800" b="0" i="0" u="none" strike="noStrike" dirty="0">
                          <a:effectLst/>
                          <a:latin typeface="Times New Roman" panose="02020603050405020304" pitchFamily="18" charset="0"/>
                          <a:ea typeface="宋体" panose="02010600030101010101" pitchFamily="2" charset="-122"/>
                        </a:rPr>
                        <a:t>,</a:t>
                      </a:r>
                      <a:r>
                        <a:rPr lang="el-GR" sz="1800" b="0" i="1" u="none" strike="noStrike" dirty="0">
                          <a:effectLst/>
                          <a:latin typeface="Times New Roman" panose="02020603050405020304" pitchFamily="18" charset="0"/>
                          <a:ea typeface="宋体" panose="02010600030101010101" pitchFamily="2" charset="-122"/>
                        </a:rPr>
                        <a:t>ρ</a:t>
                      </a:r>
                      <a:r>
                        <a:rPr lang="el-GR" sz="1800" b="0" i="0" u="none" strike="noStrike" dirty="0">
                          <a:effectLst/>
                          <a:latin typeface="Times New Roman" panose="02020603050405020304" pitchFamily="18" charset="0"/>
                          <a:ea typeface="宋体" panose="02010600030101010101" pitchFamily="2" charset="-122"/>
                        </a:rPr>
                        <a:t>)</a:t>
                      </a:r>
                      <a:endParaRPr lang="el-GR" sz="1800" b="0" i="1"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effectLst/>
                          <a:latin typeface="Times New Roman" panose="02020603050405020304" pitchFamily="18" charset="0"/>
                          <a:ea typeface="宋体" panose="02010600030101010101" pitchFamily="2" charset="-122"/>
                        </a:rPr>
                        <a:t>1.27E+03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46805">
                <a:tc>
                  <a:txBody>
                    <a:bodyPr/>
                    <a:lstStyle/>
                    <a:p>
                      <a:pPr algn="ctr" fontAlgn="b">
                        <a:lnSpc>
                          <a:spcPct val="100000"/>
                        </a:lnSpc>
                      </a:pPr>
                      <a:r>
                        <a:rPr lang="en-US" sz="1800" b="0" i="1" u="none" strike="noStrike" dirty="0">
                          <a:solidFill>
                            <a:srgbClr val="0000FF"/>
                          </a:solidFill>
                          <a:effectLst/>
                          <a:latin typeface="Times New Roman" panose="02020603050405020304" pitchFamily="18" charset="0"/>
                          <a:ea typeface="宋体" panose="02010600030101010101" pitchFamily="2" charset="-122"/>
                        </a:rPr>
                        <a:t>P</a:t>
                      </a:r>
                      <a:r>
                        <a:rPr lang="en-US" sz="1800" b="0" i="1" u="none" strike="noStrike" baseline="-25000" dirty="0">
                          <a:solidFill>
                            <a:srgbClr val="0000FF"/>
                          </a:solidFill>
                          <a:effectLst/>
                          <a:latin typeface="Times New Roman" panose="02020603050405020304" pitchFamily="18" charset="0"/>
                          <a:ea typeface="宋体" panose="02010600030101010101" pitchFamily="2" charset="-122"/>
                        </a:rPr>
                        <a:t>ℓ</a:t>
                      </a:r>
                      <a:r>
                        <a:rPr lang="en-US" sz="1800" b="0" i="0" u="none" strike="noStrike" dirty="0">
                          <a:solidFill>
                            <a:srgbClr val="0000FF"/>
                          </a:solidFill>
                          <a:effectLst/>
                          <a:latin typeface="Times New Roman" panose="02020603050405020304" pitchFamily="18" charset="0"/>
                          <a:ea typeface="宋体" panose="02010600030101010101" pitchFamily="2" charset="-122"/>
                        </a:rPr>
                        <a:t>(</a:t>
                      </a:r>
                      <a:r>
                        <a:rPr lang="en-US" sz="1800" b="0" i="1" u="none" strike="noStrike" dirty="0" err="1">
                          <a:solidFill>
                            <a:srgbClr val="0000FF"/>
                          </a:solidFill>
                          <a:effectLst/>
                          <a:latin typeface="Times New Roman" panose="02020603050405020304" pitchFamily="18" charset="0"/>
                          <a:ea typeface="宋体" panose="02010600030101010101" pitchFamily="2" charset="-122"/>
                        </a:rPr>
                        <a:t>E</a:t>
                      </a:r>
                      <a:r>
                        <a:rPr lang="en-US" sz="1800" b="0" i="1" u="none" strike="noStrike" baseline="-25000" dirty="0" err="1">
                          <a:solidFill>
                            <a:srgbClr val="0000FF"/>
                          </a:solidFill>
                          <a:effectLst/>
                          <a:latin typeface="Times New Roman" panose="02020603050405020304" pitchFamily="18" charset="0"/>
                          <a:ea typeface="宋体" panose="02010600030101010101" pitchFamily="2" charset="-122"/>
                        </a:rPr>
                        <a:t>r</a:t>
                      </a:r>
                      <a:r>
                        <a:rPr lang="en-US" sz="1800" b="0" i="0" u="none" strike="noStrike" dirty="0" err="1">
                          <a:solidFill>
                            <a:srgbClr val="0000FF"/>
                          </a:solidFill>
                          <a:effectLst/>
                          <a:latin typeface="Times New Roman" panose="02020603050405020304" pitchFamily="18" charset="0"/>
                          <a:ea typeface="宋体" panose="02010600030101010101" pitchFamily="2" charset="-122"/>
                        </a:rPr>
                        <a:t>,</a:t>
                      </a:r>
                      <a:r>
                        <a:rPr lang="en-US" sz="1800" b="0" i="1" u="none" strike="noStrike" dirty="0" err="1">
                          <a:solidFill>
                            <a:srgbClr val="0000FF"/>
                          </a:solidFill>
                          <a:effectLst/>
                          <a:latin typeface="Times New Roman" panose="02020603050405020304" pitchFamily="18" charset="0"/>
                          <a:ea typeface="宋体" panose="02010600030101010101" pitchFamily="2" charset="-122"/>
                        </a:rPr>
                        <a:t>R</a:t>
                      </a:r>
                      <a:r>
                        <a:rPr lang="en-US" sz="1800" b="0" i="1" u="none" strike="noStrike" baseline="-25000" dirty="0" err="1">
                          <a:solidFill>
                            <a:srgbClr val="0000FF"/>
                          </a:solidFill>
                          <a:effectLst/>
                          <a:latin typeface="Times New Roman" panose="02020603050405020304" pitchFamily="18" charset="0"/>
                          <a:ea typeface="宋体" panose="02010600030101010101" pitchFamily="2" charset="-122"/>
                        </a:rPr>
                        <a:t>n</a:t>
                      </a:r>
                      <a:r>
                        <a:rPr lang="en-US" sz="1800" b="0" i="0" u="none" strike="noStrike" dirty="0">
                          <a:solidFill>
                            <a:srgbClr val="0000FF"/>
                          </a:solidFill>
                          <a:effectLst/>
                          <a:latin typeface="Times New Roman" panose="02020603050405020304" pitchFamily="18" charset="0"/>
                          <a:ea typeface="宋体" panose="02010600030101010101" pitchFamily="2" charset="-122"/>
                        </a:rPr>
                        <a:t>)</a:t>
                      </a:r>
                      <a:endParaRPr lang="en-US" sz="1800" b="0" i="1"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FF"/>
                          </a:solidFill>
                          <a:effectLst/>
                          <a:latin typeface="Times New Roman" panose="02020603050405020304" pitchFamily="18" charset="0"/>
                          <a:ea typeface="宋体" panose="02010600030101010101" pitchFamily="2" charset="-122"/>
                        </a:rPr>
                        <a:t>4.12E-07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346805">
                <a:tc>
                  <a:txBody>
                    <a:bodyPr/>
                    <a:lstStyle/>
                    <a:p>
                      <a:pPr algn="ctr" fontAlgn="ctr">
                        <a:lnSpc>
                          <a:spcPct val="100000"/>
                        </a:lnSpc>
                      </a:pPr>
                      <a:r>
                        <a:rPr lang="az-Cyrl-AZ" sz="1800" b="0" i="1" u="none" strike="noStrike" dirty="0">
                          <a:solidFill>
                            <a:schemeClr val="accent2"/>
                          </a:solidFill>
                          <a:effectLst/>
                          <a:latin typeface="Times New Roman" panose="02020603050405020304" pitchFamily="18" charset="0"/>
                          <a:ea typeface="宋体" panose="02010600030101010101" pitchFamily="2" charset="-122"/>
                        </a:rPr>
                        <a:t>ћ</a:t>
                      </a:r>
                      <a:r>
                        <a:rPr lang="az-Cyrl-AZ" sz="1800" b="0" i="0" u="none" strike="noStrike" baseline="30000" dirty="0">
                          <a:solidFill>
                            <a:schemeClr val="accent2"/>
                          </a:solidFill>
                          <a:effectLst/>
                          <a:latin typeface="Times New Roman" panose="02020603050405020304" pitchFamily="18" charset="0"/>
                          <a:ea typeface="宋体" panose="02010600030101010101" pitchFamily="2" charset="-122"/>
                        </a:rPr>
                        <a:t>2</a:t>
                      </a:r>
                      <a:r>
                        <a:rPr lang="az-Cyrl-AZ" sz="1800" b="0" i="0" u="none" strike="noStrike" dirty="0">
                          <a:solidFill>
                            <a:schemeClr val="accent2"/>
                          </a:solidFill>
                          <a:effectLst/>
                          <a:latin typeface="Times New Roman" panose="02020603050405020304" pitchFamily="18" charset="0"/>
                          <a:ea typeface="宋体" panose="02010600030101010101" pitchFamily="2" charset="-122"/>
                        </a:rPr>
                        <a:t>/(</a:t>
                      </a:r>
                      <a:r>
                        <a:rPr lang="el-GR" sz="1800" b="0" i="1" u="none" strike="noStrike" dirty="0">
                          <a:solidFill>
                            <a:schemeClr val="accent2"/>
                          </a:solidFill>
                          <a:effectLst/>
                          <a:latin typeface="Times New Roman" panose="02020603050405020304" pitchFamily="18" charset="0"/>
                          <a:ea typeface="宋体" panose="02010600030101010101" pitchFamily="2" charset="-122"/>
                        </a:rPr>
                        <a:t>μ</a:t>
                      </a:r>
                      <a:r>
                        <a:rPr lang="en-US" sz="1800" b="0" i="1" u="none" strike="noStrike" dirty="0">
                          <a:solidFill>
                            <a:schemeClr val="accent2"/>
                          </a:solidFill>
                          <a:effectLst/>
                          <a:latin typeface="Times New Roman" panose="02020603050405020304" pitchFamily="18" charset="0"/>
                          <a:ea typeface="宋体" panose="02010600030101010101" pitchFamily="2" charset="-122"/>
                        </a:rPr>
                        <a:t>R</a:t>
                      </a:r>
                      <a:r>
                        <a:rPr lang="en-US" sz="1800" b="0" i="1" u="none" strike="noStrike" baseline="-25000" dirty="0">
                          <a:solidFill>
                            <a:schemeClr val="accent2"/>
                          </a:solidFill>
                          <a:effectLst/>
                          <a:latin typeface="Times New Roman" panose="02020603050405020304" pitchFamily="18" charset="0"/>
                          <a:ea typeface="宋体" panose="02010600030101010101" pitchFamily="2" charset="-122"/>
                        </a:rPr>
                        <a:t>n</a:t>
                      </a:r>
                      <a:r>
                        <a:rPr lang="en-US" sz="1800" b="0" i="0" u="none" strike="noStrike" baseline="30000" dirty="0">
                          <a:solidFill>
                            <a:schemeClr val="accent2"/>
                          </a:solidFill>
                          <a:effectLst/>
                          <a:latin typeface="Times New Roman" panose="02020603050405020304" pitchFamily="18" charset="0"/>
                          <a:ea typeface="宋体" panose="02010600030101010101" pitchFamily="2" charset="-122"/>
                        </a:rPr>
                        <a:t>2</a:t>
                      </a:r>
                      <a:r>
                        <a:rPr lang="en-US" sz="1800" b="0" i="0" u="none" strike="noStrike" dirty="0">
                          <a:solidFill>
                            <a:schemeClr val="accent2"/>
                          </a:solidFill>
                          <a:effectLst/>
                          <a:latin typeface="Times New Roman" panose="02020603050405020304" pitchFamily="18" charset="0"/>
                          <a:ea typeface="宋体" panose="02010600030101010101" pitchFamily="2" charset="-122"/>
                        </a:rPr>
                        <a:t>)</a:t>
                      </a:r>
                      <a:endParaRPr lang="en-US" sz="1800" b="0" i="1"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chemeClr val="accent2"/>
                          </a:solidFill>
                          <a:effectLst/>
                          <a:latin typeface="Times New Roman" panose="02020603050405020304" pitchFamily="18" charset="0"/>
                          <a:ea typeface="宋体" panose="02010600030101010101" pitchFamily="2" charset="-122"/>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346805">
                <a:tc>
                  <a:txBody>
                    <a:bodyPr/>
                    <a:lstStyle/>
                    <a:p>
                      <a:pPr algn="ctr" fontAlgn="b">
                        <a:lnSpc>
                          <a:spcPct val="100000"/>
                        </a:lnSpc>
                      </a:pPr>
                      <a:r>
                        <a:rPr lang="el-GR" sz="1800" b="1" i="1" u="none" strike="noStrike" dirty="0">
                          <a:effectLst/>
                          <a:latin typeface="Times New Roman" panose="02020603050405020304" pitchFamily="18" charset="0"/>
                          <a:ea typeface="宋体" panose="02010600030101010101" pitchFamily="2" charset="-122"/>
                        </a:rPr>
                        <a:t>Γ</a:t>
                      </a:r>
                      <a:r>
                        <a:rPr lang="en-US" sz="1800" b="1" i="1" u="none" strike="noStrike" baseline="-25000" dirty="0">
                          <a:effectLst/>
                          <a:latin typeface="Times New Roman" panose="02020603050405020304" pitchFamily="18" charset="0"/>
                          <a:ea typeface="宋体" panose="02010600030101010101" pitchFamily="2" charset="-122"/>
                        </a:rPr>
                        <a:t>p</a:t>
                      </a:r>
                      <a:r>
                        <a:rPr lang="en-US" sz="1800" b="1" i="0" u="none" strike="noStrike" baseline="0" dirty="0">
                          <a:effectLst/>
                          <a:latin typeface="Times New Roman" panose="02020603050405020304" pitchFamily="18" charset="0"/>
                          <a:ea typeface="宋体" panose="02010600030101010101" pitchFamily="2" charset="-122"/>
                        </a:rPr>
                        <a:t> (MeV)</a:t>
                      </a:r>
                      <a:endParaRPr lang="en-US" sz="1800" b="1"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1" i="0" u="none" strike="noStrike" dirty="0">
                          <a:effectLst/>
                          <a:latin typeface="Times New Roman" panose="02020603050405020304" pitchFamily="18" charset="0"/>
                          <a:ea typeface="宋体" panose="02010600030101010101" pitchFamily="2" charset="-122"/>
                        </a:rPr>
                        <a:t>1.73E-07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1" i="0" u="none" strike="noStrike" dirty="0">
                          <a:effectLst/>
                          <a:latin typeface="Times New Roman" panose="02020603050405020304" pitchFamily="18" charset="0"/>
                          <a:ea typeface="宋体" panose="02010600030101010101" pitchFamily="2" charset="-122"/>
                        </a:rPr>
                        <a:t>1.20E-07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
        <p:nvSpPr>
          <p:cNvPr id="7" name="TextBox 6"/>
          <p:cNvSpPr txBox="1"/>
          <p:nvPr/>
        </p:nvSpPr>
        <p:spPr>
          <a:xfrm>
            <a:off x="4450856" y="8046"/>
            <a:ext cx="4693144" cy="461665"/>
          </a:xfrm>
          <a:prstGeom prst="rect">
            <a:avLst/>
          </a:prstGeom>
          <a:noFill/>
        </p:spPr>
        <p:txBody>
          <a:bodyPr wrap="none" rtlCol="0">
            <a:spAutoFit/>
          </a:bodyPr>
          <a:lstStyle/>
          <a:p>
            <a:r>
              <a:rPr lang="en-US" sz="2400" baseline="30000" dirty="0">
                <a:latin typeface="Times New Roman" panose="02020603050405020304" pitchFamily="18" charset="0"/>
                <a:cs typeface="Times New Roman" panose="02020603050405020304" pitchFamily="18" charset="0"/>
              </a:rPr>
              <a:t>25</a:t>
            </a:r>
            <a:r>
              <a:rPr lang="en-US" sz="2400" dirty="0">
                <a:latin typeface="Times New Roman" panose="02020603050405020304" pitchFamily="18" charset="0"/>
                <a:cs typeface="Times New Roman" panose="02020603050405020304" pitchFamily="18" charset="0"/>
              </a:rPr>
              <a:t>Al  402-keV  </a:t>
            </a:r>
            <a:r>
              <a:rPr lang="en-US" altLang="zh-CN" sz="2400" dirty="0">
                <a:latin typeface="Times New Roman" panose="02020603050405020304" pitchFamily="18" charset="0"/>
                <a:cs typeface="Times New Roman" panose="02020603050405020304" pitchFamily="18" charset="0"/>
              </a:rPr>
              <a:t>resonance  3</a:t>
            </a:r>
            <a:r>
              <a:rPr lang="en-US" sz="2400" dirty="0">
                <a:latin typeface="Times New Roman" panose="02020603050405020304" pitchFamily="18" charset="0"/>
                <a:cs typeface="Times New Roman" panose="02020603050405020304" pitchFamily="18" charset="0"/>
              </a:rPr>
              <a:t>/2</a:t>
            </a:r>
            <a:r>
              <a:rPr lang="en-US" sz="2400" baseline="30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1</a:t>
            </a:r>
            <a:r>
              <a:rPr lang="en-US" altLang="zh-CN" sz="2400" i="1" dirty="0">
                <a:latin typeface="Times New Roman" panose="02020603050405020304" pitchFamily="18" charset="0"/>
                <a:cs typeface="Times New Roman" panose="02020603050405020304" pitchFamily="18" charset="0"/>
              </a:rPr>
              <a:t>d</a:t>
            </a:r>
            <a:r>
              <a:rPr lang="en-US" altLang="zh-CN" sz="2400" baseline="-25000" dirty="0">
                <a:latin typeface="Times New Roman" panose="02020603050405020304" pitchFamily="18" charset="0"/>
                <a:cs typeface="Times New Roman" panose="02020603050405020304" pitchFamily="18" charset="0"/>
              </a:rPr>
              <a:t>3/2</a:t>
            </a:r>
            <a:endParaRPr lang="en-US" sz="2400" baseline="-25000" dirty="0">
              <a:latin typeface="Times New Roman" panose="02020603050405020304" pitchFamily="18" charset="0"/>
              <a:cs typeface="Times New Roman" panose="02020603050405020304" pitchFamily="18" charset="0"/>
            </a:endParaRPr>
          </a:p>
        </p:txBody>
      </p:sp>
      <p:graphicFrame>
        <p:nvGraphicFramePr>
          <p:cNvPr id="8" name="Table 7"/>
          <p:cNvGraphicFramePr>
            <a:graphicFrameLocks noGrp="1"/>
          </p:cNvGraphicFramePr>
          <p:nvPr/>
        </p:nvGraphicFramePr>
        <p:xfrm>
          <a:off x="3721993" y="1661439"/>
          <a:ext cx="3059844" cy="4855270"/>
        </p:xfrm>
        <a:graphic>
          <a:graphicData uri="http://schemas.openxmlformats.org/drawingml/2006/table">
            <a:tbl>
              <a:tblPr/>
              <a:tblGrid>
                <a:gridCol w="1019948">
                  <a:extLst>
                    <a:ext uri="{9D8B030D-6E8A-4147-A177-3AD203B41FA5}">
                      <a16:colId xmlns:a16="http://schemas.microsoft.com/office/drawing/2014/main" val="20000"/>
                    </a:ext>
                  </a:extLst>
                </a:gridCol>
                <a:gridCol w="1019948">
                  <a:extLst>
                    <a:ext uri="{9D8B030D-6E8A-4147-A177-3AD203B41FA5}">
                      <a16:colId xmlns:a16="http://schemas.microsoft.com/office/drawing/2014/main" val="20001"/>
                    </a:ext>
                  </a:extLst>
                </a:gridCol>
                <a:gridCol w="1019948">
                  <a:extLst>
                    <a:ext uri="{9D8B030D-6E8A-4147-A177-3AD203B41FA5}">
                      <a16:colId xmlns:a16="http://schemas.microsoft.com/office/drawing/2014/main" val="20002"/>
                    </a:ext>
                  </a:extLst>
                </a:gridCol>
              </a:tblGrid>
              <a:tr h="346805">
                <a:tc>
                  <a:txBody>
                    <a:bodyPr/>
                    <a:lstStyle/>
                    <a:p>
                      <a:pPr algn="ctr" fontAlgn="ctr">
                        <a:lnSpc>
                          <a:spcPct val="100000"/>
                        </a:lnSpc>
                      </a:pPr>
                      <a:r>
                        <a:rPr lang="en-US" sz="1800" b="0" i="0" u="none" strike="noStrike" dirty="0">
                          <a:solidFill>
                            <a:schemeClr val="tx1"/>
                          </a:solidFill>
                          <a:effectLst/>
                          <a:latin typeface="Times New Roman" panose="02020603050405020304" pitchFamily="18" charset="0"/>
                          <a:ea typeface="宋体" panose="02010600030101010101" pitchFamily="2" charset="-122"/>
                        </a:rPr>
                        <a:t>490 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1800" b="0" i="0" u="none" strike="noStrike" dirty="0">
                          <a:effectLst/>
                          <a:latin typeface="Times New Roman" panose="02020603050405020304" pitchFamily="18" charset="0"/>
                          <a:ea typeface="宋体" panose="02010600030101010101" pitchFamily="2" charset="-122"/>
                        </a:rPr>
                        <a:t>Sun</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solidFill>
                            <a:schemeClr val="tx1"/>
                          </a:solidFill>
                          <a:effectLst/>
                          <a:latin typeface="Times New Roman" panose="02020603050405020304" pitchFamily="18" charset="0"/>
                          <a:ea typeface="宋体" panose="02010600030101010101" pitchFamily="2" charset="-122"/>
                        </a:rPr>
                        <a:t>Aaron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6805">
                <a:tc>
                  <a:txBody>
                    <a:bodyPr/>
                    <a:lstStyle/>
                    <a:p>
                      <a:pPr algn="ctr" fontAlgn="ctr">
                        <a:lnSpc>
                          <a:spcPct val="100000"/>
                        </a:lnSpc>
                      </a:pPr>
                      <a:r>
                        <a:rPr lang="en-US" altLang="zh-CN" sz="1800" b="0" i="1" u="none" strike="noStrike" dirty="0">
                          <a:solidFill>
                            <a:schemeClr val="tx1"/>
                          </a:solidFill>
                          <a:effectLst/>
                          <a:latin typeface="Times New Roman" panose="02020603050405020304" pitchFamily="18" charset="0"/>
                          <a:ea typeface="宋体" panose="02010600030101010101" pitchFamily="2" charset="-122"/>
                        </a:rPr>
                        <a:t>μ</a:t>
                      </a:r>
                      <a:endParaRPr lang="en-US" sz="1800" b="0" i="1"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effectLst/>
                          <a:latin typeface="Times New Roman" panose="02020603050405020304" pitchFamily="18" charset="0"/>
                          <a:ea typeface="宋体" panose="02010600030101010101" pitchFamily="2" charset="-122"/>
                        </a:rPr>
                        <a:t>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46805">
                <a:tc>
                  <a:txBody>
                    <a:bodyPr/>
                    <a:lstStyle/>
                    <a:p>
                      <a:pPr algn="ctr" fontAlgn="ctr">
                        <a:lnSpc>
                          <a:spcPct val="100000"/>
                        </a:lnSpc>
                      </a:pPr>
                      <a:r>
                        <a:rPr lang="en-US" sz="1800" b="0" i="1" u="none" strike="noStrike" dirty="0">
                          <a:solidFill>
                            <a:srgbClr val="FF0000"/>
                          </a:solidFill>
                          <a:effectLst/>
                          <a:latin typeface="Times New Roman" panose="02020603050405020304" pitchFamily="18" charset="0"/>
                          <a:ea typeface="宋体" panose="02010600030101010101" pitchFamily="2" charset="-122"/>
                        </a:rPr>
                        <a:t>C</a:t>
                      </a:r>
                      <a:r>
                        <a:rPr lang="en-US" sz="1800" b="0" i="0" u="none" strike="noStrike" baseline="30000" dirty="0">
                          <a:solidFill>
                            <a:srgbClr val="FF0000"/>
                          </a:solidFill>
                          <a:effectLst/>
                          <a:latin typeface="Times New Roman" panose="02020603050405020304" pitchFamily="18" charset="0"/>
                          <a:ea typeface="宋体" panose="02010600030101010101" pitchFamily="2" charset="-122"/>
                        </a:rPr>
                        <a:t>2</a:t>
                      </a:r>
                      <a:r>
                        <a:rPr lang="en-US" sz="1800" b="0" i="1" u="none" strike="noStrike" dirty="0">
                          <a:solidFill>
                            <a:srgbClr val="FF0000"/>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FF0000"/>
                          </a:solidFill>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0" i="0" u="none" strike="noStrike" dirty="0">
                          <a:solidFill>
                            <a:srgbClr val="FF0000"/>
                          </a:solidFill>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46805">
                <a:tc>
                  <a:txBody>
                    <a:bodyPr/>
                    <a:lstStyle/>
                    <a:p>
                      <a:pPr algn="ctr" fontAlgn="b">
                        <a:lnSpc>
                          <a:spcPct val="100000"/>
                        </a:lnSpc>
                      </a:pPr>
                      <a:r>
                        <a:rPr lang="el-GR" sz="1800" b="0" i="1" u="none" strike="noStrike" dirty="0">
                          <a:effectLst/>
                          <a:latin typeface="Times New Roman" panose="02020603050405020304" pitchFamily="18" charset="0"/>
                          <a:ea typeface="宋体" panose="02010600030101010101" pitchFamily="2" charset="-122"/>
                        </a:rPr>
                        <a:t>Γ</a:t>
                      </a:r>
                      <a:r>
                        <a:rPr lang="en-US" sz="1800" b="0" i="0" u="none" strike="noStrike" baseline="-25000" dirty="0">
                          <a:effectLst/>
                          <a:latin typeface="Times New Roman" panose="02020603050405020304" pitchFamily="18" charset="0"/>
                          <a:ea typeface="宋体" panose="02010600030101010101" pitchFamily="2" charset="-122"/>
                        </a:rPr>
                        <a:t>SP</a:t>
                      </a:r>
                      <a:endParaRPr lang="en-US" sz="1800" b="0" i="1"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effectLst/>
                          <a:latin typeface="Times New Roman" panose="02020603050405020304" pitchFamily="18" charset="0"/>
                          <a:ea typeface="宋体" panose="02010600030101010101" pitchFamily="2" charset="-122"/>
                        </a:rPr>
                        <a:t>3.03</a:t>
                      </a:r>
                      <a:r>
                        <a:rPr lang="en-US" altLang="zh-CN" sz="1800" b="0" i="0" u="none" strike="noStrike" dirty="0">
                          <a:effectLst/>
                          <a:latin typeface="Times New Roman" panose="02020603050405020304" pitchFamily="18" charset="0"/>
                          <a:ea typeface="宋体" panose="02010600030101010101" pitchFamily="2" charset="-122"/>
                        </a:rPr>
                        <a:t>E-06</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46805">
                <a:tc>
                  <a:txBody>
                    <a:bodyPr/>
                    <a:lstStyle/>
                    <a:p>
                      <a:pPr algn="ctr" fontAlgn="ctr">
                        <a:lnSpc>
                          <a:spcPct val="100000"/>
                        </a:lnSpc>
                      </a:pPr>
                      <a:r>
                        <a:rPr lang="en-US" sz="1800" b="0" i="1" u="none" strike="noStrike" dirty="0" err="1">
                          <a:solidFill>
                            <a:srgbClr val="0D0D0D"/>
                          </a:solidFill>
                          <a:effectLst/>
                          <a:latin typeface="Times New Roman" panose="02020603050405020304" pitchFamily="18" charset="0"/>
                          <a:ea typeface="宋体" panose="02010600030101010101" pitchFamily="2" charset="-122"/>
                        </a:rPr>
                        <a:t>R</a:t>
                      </a:r>
                      <a:r>
                        <a:rPr lang="en-US" sz="1800" b="0" i="1" u="none" strike="noStrike" baseline="-25000" dirty="0" err="1">
                          <a:solidFill>
                            <a:srgbClr val="000000"/>
                          </a:solidFill>
                          <a:effectLst/>
                          <a:latin typeface="Times New Roman" panose="02020603050405020304" pitchFamily="18" charset="0"/>
                          <a:ea typeface="宋体" panose="02010600030101010101" pitchFamily="2" charset="-122"/>
                        </a:rPr>
                        <a:t>n</a:t>
                      </a:r>
                      <a:r>
                        <a:rPr lang="en-US" sz="1800" b="0" i="1" u="none" strike="noStrike" baseline="0" dirty="0">
                          <a:solidFill>
                            <a:srgbClr val="000000"/>
                          </a:solidFill>
                          <a:effectLst/>
                          <a:latin typeface="Times New Roman" panose="02020603050405020304" pitchFamily="18" charset="0"/>
                          <a:ea typeface="宋体" panose="02010600030101010101" pitchFamily="2" charset="-122"/>
                        </a:rPr>
                        <a:t> </a:t>
                      </a:r>
                      <a:r>
                        <a:rPr lang="en-US" sz="1800" b="0" i="0" u="none" strike="noStrike" baseline="0" dirty="0">
                          <a:solidFill>
                            <a:srgbClr val="000000"/>
                          </a:solidFill>
                          <a:effectLst/>
                          <a:latin typeface="Times New Roman" panose="02020603050405020304" pitchFamily="18" charset="0"/>
                          <a:ea typeface="宋体" panose="02010600030101010101" pitchFamily="2" charset="-122"/>
                        </a:rPr>
                        <a:t>(</a:t>
                      </a:r>
                      <a:r>
                        <a:rPr lang="en-US" sz="1800" b="0" i="0" u="none" strike="noStrike" baseline="0" dirty="0" err="1">
                          <a:solidFill>
                            <a:srgbClr val="000000"/>
                          </a:solidFill>
                          <a:effectLst/>
                          <a:latin typeface="Times New Roman" panose="02020603050405020304" pitchFamily="18" charset="0"/>
                          <a:ea typeface="宋体" panose="02010600030101010101" pitchFamily="2" charset="-122"/>
                        </a:rPr>
                        <a:t>fm</a:t>
                      </a:r>
                      <a:r>
                        <a:rPr lang="en-US" sz="1800" b="0" i="0" u="none" strike="noStrike" baseline="0" dirty="0">
                          <a:solidFill>
                            <a:srgbClr val="000000"/>
                          </a:solidFill>
                          <a:effectLst/>
                          <a:latin typeface="Times New Roman" panose="02020603050405020304" pitchFamily="18" charset="0"/>
                          <a:ea typeface="宋体" panose="02010600030101010101" pitchFamily="2" charset="-122"/>
                        </a:rPr>
                        <a:t>)</a:t>
                      </a:r>
                      <a:endParaRPr lang="en-US" sz="1800" b="0" i="1" u="none" strike="noStrike" dirty="0">
                        <a:solidFill>
                          <a:srgbClr val="0D0D0D"/>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effectLst/>
                          <a:latin typeface="Times New Roman" panose="02020603050405020304" pitchFamily="18" charset="0"/>
                          <a:ea typeface="宋体" panose="02010600030101010101" pitchFamily="2" charset="-122"/>
                        </a:rPr>
                        <a:t>4.856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46805">
                <a:tc>
                  <a:txBody>
                    <a:bodyPr/>
                    <a:lstStyle/>
                    <a:p>
                      <a:pPr algn="ctr" fontAlgn="b">
                        <a:lnSpc>
                          <a:spcPct val="100000"/>
                        </a:lnSpc>
                      </a:pPr>
                      <a:r>
                        <a:rPr lang="el-GR" sz="1800" b="0" i="1" u="none" strike="noStrike" dirty="0">
                          <a:solidFill>
                            <a:srgbClr val="00B050"/>
                          </a:solidFill>
                          <a:effectLst/>
                          <a:latin typeface="Times New Roman" panose="02020603050405020304" pitchFamily="18" charset="0"/>
                          <a:ea typeface="宋体" panose="02010600030101010101" pitchFamily="2" charset="-122"/>
                        </a:rPr>
                        <a:t>θ</a:t>
                      </a:r>
                      <a:r>
                        <a:rPr lang="en-US" sz="1800" b="0" i="0" u="none" strike="noStrike" baseline="-25000" dirty="0">
                          <a:solidFill>
                            <a:srgbClr val="00B050"/>
                          </a:solidFill>
                          <a:effectLst/>
                          <a:latin typeface="Times New Roman" panose="02020603050405020304" pitchFamily="18" charset="0"/>
                          <a:ea typeface="宋体" panose="02010600030101010101" pitchFamily="2" charset="-122"/>
                        </a:rPr>
                        <a:t>s.p.</a:t>
                      </a:r>
                      <a:r>
                        <a:rPr lang="en-US" sz="1800" b="0" i="0" u="none" strike="noStrike" baseline="30000" dirty="0">
                          <a:solidFill>
                            <a:srgbClr val="00B050"/>
                          </a:solidFill>
                          <a:effectLst/>
                          <a:latin typeface="Times New Roman" panose="02020603050405020304" pitchFamily="18" charset="0"/>
                          <a:ea typeface="宋体" panose="02010600030101010101" pitchFamily="2" charset="-122"/>
                        </a:rPr>
                        <a:t>2</a:t>
                      </a:r>
                      <a:endParaRPr lang="en-US" sz="1800" b="0" i="0" u="none" strike="noStrike" dirty="0">
                        <a:solidFill>
                          <a:srgbClr val="00B05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B050"/>
                          </a:solidFill>
                          <a:effectLst/>
                          <a:latin typeface="Times New Roman" panose="02020603050405020304" pitchFamily="18" charset="0"/>
                          <a:ea typeface="宋体" panose="02010600030101010101" pitchFamily="2" charset="-122"/>
                        </a:rPr>
                        <a:t>0.38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solidFill>
                          <a:srgbClr val="00B05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46805">
                <a:tc>
                  <a:txBody>
                    <a:bodyPr/>
                    <a:lstStyle/>
                    <a:p>
                      <a:pPr algn="ctr" fontAlgn="b">
                        <a:lnSpc>
                          <a:spcPct val="100000"/>
                        </a:lnSpc>
                      </a:pPr>
                      <a:r>
                        <a:rPr lang="en-US" sz="1800" b="0" i="1" u="none" strike="noStrike" dirty="0">
                          <a:effectLst/>
                          <a:latin typeface="Times New Roman" panose="02020603050405020304" pitchFamily="18" charset="0"/>
                          <a:ea typeface="宋体" panose="02010600030101010101" pitchFamily="2" charset="-122"/>
                        </a:rPr>
                        <a:t>k</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effectLst/>
                          <a:latin typeface="Times New Roman" panose="02020603050405020304" pitchFamily="18" charset="0"/>
                          <a:ea typeface="宋体" panose="02010600030101010101" pitchFamily="2" charset="-122"/>
                        </a:rPr>
                        <a:t>0.15002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46805">
                <a:tc>
                  <a:txBody>
                    <a:bodyPr/>
                    <a:lstStyle/>
                    <a:p>
                      <a:pPr algn="ctr" fontAlgn="b">
                        <a:lnSpc>
                          <a:spcPct val="100000"/>
                        </a:lnSpc>
                      </a:pPr>
                      <a:r>
                        <a:rPr lang="el-GR" sz="1800" b="0" i="1" u="none" strike="noStrike" dirty="0">
                          <a:effectLst/>
                          <a:latin typeface="Times New Roman" panose="02020603050405020304" pitchFamily="18" charset="0"/>
                          <a:ea typeface="宋体" panose="02010600030101010101" pitchFamily="2" charset="-122"/>
                        </a:rPr>
                        <a:t>ρ</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effectLst/>
                          <a:latin typeface="Times New Roman" panose="02020603050405020304" pitchFamily="18" charset="0"/>
                          <a:ea typeface="宋体" panose="02010600030101010101" pitchFamily="2" charset="-122"/>
                        </a:rPr>
                        <a:t>0.728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46805">
                <a:tc>
                  <a:txBody>
                    <a:bodyPr/>
                    <a:lstStyle/>
                    <a:p>
                      <a:pPr algn="ctr" fontAlgn="b">
                        <a:lnSpc>
                          <a:spcPct val="100000"/>
                        </a:lnSpc>
                      </a:pPr>
                      <a:r>
                        <a:rPr lang="el-GR" sz="1800" b="0" i="1" u="none" strike="noStrike" dirty="0">
                          <a:effectLst/>
                          <a:latin typeface="Times New Roman" panose="02020603050405020304" pitchFamily="18" charset="0"/>
                          <a:ea typeface="宋体" panose="02010600030101010101" pitchFamily="2" charset="-122"/>
                        </a:rPr>
                        <a:t>η</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effectLst/>
                          <a:latin typeface="Times New Roman" panose="02020603050405020304" pitchFamily="18" charset="0"/>
                          <a:ea typeface="宋体" panose="02010600030101010101" pitchFamily="2" charset="-122"/>
                        </a:rPr>
                        <a:t>2.645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46805">
                <a:tc>
                  <a:txBody>
                    <a:bodyPr/>
                    <a:lstStyle/>
                    <a:p>
                      <a:pPr algn="ctr" fontAlgn="b">
                        <a:lnSpc>
                          <a:spcPct val="100000"/>
                        </a:lnSpc>
                      </a:pPr>
                      <a:r>
                        <a:rPr lang="en-US" sz="1800" b="0" i="1" u="none" strike="noStrike" dirty="0">
                          <a:effectLst/>
                          <a:latin typeface="Times New Roman" panose="02020603050405020304" pitchFamily="18" charset="0"/>
                          <a:ea typeface="宋体" panose="02010600030101010101" pitchFamily="2" charset="-122"/>
                        </a:rPr>
                        <a:t>F</a:t>
                      </a:r>
                      <a:r>
                        <a:rPr lang="en-US" sz="1800" b="0" i="1" u="none" strike="noStrike" baseline="-25000" dirty="0">
                          <a:effectLst/>
                          <a:latin typeface="Times New Roman" panose="02020603050405020304" pitchFamily="18" charset="0"/>
                          <a:ea typeface="宋体" panose="02010600030101010101" pitchFamily="2" charset="-122"/>
                        </a:rPr>
                        <a:t>ℓ</a:t>
                      </a:r>
                      <a:r>
                        <a:rPr lang="en-US" sz="1800" b="0" i="0" u="none" strike="noStrike" dirty="0">
                          <a:effectLst/>
                          <a:latin typeface="Times New Roman" panose="02020603050405020304" pitchFamily="18" charset="0"/>
                          <a:ea typeface="宋体" panose="02010600030101010101" pitchFamily="2" charset="-122"/>
                        </a:rPr>
                        <a:t>(</a:t>
                      </a:r>
                      <a:r>
                        <a:rPr lang="el-GR" sz="1800" b="0" i="1" u="none" strike="noStrike" dirty="0">
                          <a:effectLst/>
                          <a:latin typeface="Times New Roman" panose="02020603050405020304" pitchFamily="18" charset="0"/>
                          <a:ea typeface="宋体" panose="02010600030101010101" pitchFamily="2" charset="-122"/>
                        </a:rPr>
                        <a:t>η</a:t>
                      </a:r>
                      <a:r>
                        <a:rPr lang="el-GR" sz="1800" b="0" i="0" u="none" strike="noStrike" dirty="0">
                          <a:effectLst/>
                          <a:latin typeface="Times New Roman" panose="02020603050405020304" pitchFamily="18" charset="0"/>
                          <a:ea typeface="宋体" panose="02010600030101010101" pitchFamily="2" charset="-122"/>
                        </a:rPr>
                        <a:t>,</a:t>
                      </a:r>
                      <a:r>
                        <a:rPr lang="el-GR" sz="1800" b="0" i="1" u="none" strike="noStrike" dirty="0">
                          <a:effectLst/>
                          <a:latin typeface="Times New Roman" panose="02020603050405020304" pitchFamily="18" charset="0"/>
                          <a:ea typeface="宋体" panose="02010600030101010101" pitchFamily="2" charset="-122"/>
                        </a:rPr>
                        <a:t>ρ</a:t>
                      </a:r>
                      <a:r>
                        <a:rPr lang="el-GR" sz="1800" b="0" i="0" u="none" strike="noStrike" dirty="0">
                          <a:effectLst/>
                          <a:latin typeface="Times New Roman" panose="02020603050405020304" pitchFamily="18" charset="0"/>
                          <a:ea typeface="宋体" panose="02010600030101010101" pitchFamily="2" charset="-122"/>
                        </a:rPr>
                        <a:t>)</a:t>
                      </a:r>
                      <a:endParaRPr lang="el-GR" sz="1800" b="0" i="1"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effectLst/>
                          <a:latin typeface="Times New Roman" panose="02020603050405020304" pitchFamily="18" charset="0"/>
                          <a:ea typeface="宋体" panose="02010600030101010101" pitchFamily="2" charset="-122"/>
                        </a:rPr>
                        <a:t>2.16E-04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46805">
                <a:tc>
                  <a:txBody>
                    <a:bodyPr/>
                    <a:lstStyle/>
                    <a:p>
                      <a:pPr algn="ctr" fontAlgn="b">
                        <a:lnSpc>
                          <a:spcPct val="100000"/>
                        </a:lnSpc>
                      </a:pPr>
                      <a:r>
                        <a:rPr lang="en-US" sz="1800" b="0" i="1" u="none" strike="noStrike" dirty="0">
                          <a:effectLst/>
                          <a:latin typeface="Times New Roman" panose="02020603050405020304" pitchFamily="18" charset="0"/>
                          <a:ea typeface="宋体" panose="02010600030101010101" pitchFamily="2" charset="-122"/>
                        </a:rPr>
                        <a:t>G</a:t>
                      </a:r>
                      <a:r>
                        <a:rPr lang="en-US" sz="1800" b="0" i="1" u="none" strike="noStrike" baseline="-25000" dirty="0">
                          <a:effectLst/>
                          <a:latin typeface="Times New Roman" panose="02020603050405020304" pitchFamily="18" charset="0"/>
                          <a:ea typeface="宋体" panose="02010600030101010101" pitchFamily="2" charset="-122"/>
                        </a:rPr>
                        <a:t>ℓ</a:t>
                      </a:r>
                      <a:r>
                        <a:rPr lang="en-US" sz="1800" b="0" i="0" u="none" strike="noStrike" dirty="0">
                          <a:effectLst/>
                          <a:latin typeface="Times New Roman" panose="02020603050405020304" pitchFamily="18" charset="0"/>
                          <a:ea typeface="宋体" panose="02010600030101010101" pitchFamily="2" charset="-122"/>
                        </a:rPr>
                        <a:t>(</a:t>
                      </a:r>
                      <a:r>
                        <a:rPr lang="el-GR" sz="1800" b="0" i="1" u="none" strike="noStrike" dirty="0">
                          <a:effectLst/>
                          <a:latin typeface="Times New Roman" panose="02020603050405020304" pitchFamily="18" charset="0"/>
                          <a:ea typeface="宋体" panose="02010600030101010101" pitchFamily="2" charset="-122"/>
                        </a:rPr>
                        <a:t>η</a:t>
                      </a:r>
                      <a:r>
                        <a:rPr lang="el-GR" sz="1800" b="0" i="0" u="none" strike="noStrike" dirty="0">
                          <a:effectLst/>
                          <a:latin typeface="Times New Roman" panose="02020603050405020304" pitchFamily="18" charset="0"/>
                          <a:ea typeface="宋体" panose="02010600030101010101" pitchFamily="2" charset="-122"/>
                        </a:rPr>
                        <a:t>,</a:t>
                      </a:r>
                      <a:r>
                        <a:rPr lang="el-GR" sz="1800" b="0" i="1" u="none" strike="noStrike" dirty="0">
                          <a:effectLst/>
                          <a:latin typeface="Times New Roman" panose="02020603050405020304" pitchFamily="18" charset="0"/>
                          <a:ea typeface="宋体" panose="02010600030101010101" pitchFamily="2" charset="-122"/>
                        </a:rPr>
                        <a:t>ρ</a:t>
                      </a:r>
                      <a:r>
                        <a:rPr lang="el-GR" sz="1800" b="0" i="0" u="none" strike="noStrike" dirty="0">
                          <a:effectLst/>
                          <a:latin typeface="Times New Roman" panose="02020603050405020304" pitchFamily="18" charset="0"/>
                          <a:ea typeface="宋体" panose="02010600030101010101" pitchFamily="2" charset="-122"/>
                        </a:rPr>
                        <a:t>)</a:t>
                      </a:r>
                      <a:endParaRPr lang="el-GR" sz="1800" b="0" i="1"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effectLst/>
                          <a:latin typeface="Times New Roman" panose="02020603050405020304" pitchFamily="18" charset="0"/>
                          <a:ea typeface="宋体" panose="02010600030101010101" pitchFamily="2" charset="-122"/>
                        </a:rPr>
                        <a:t>5.43E+02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46805">
                <a:tc>
                  <a:txBody>
                    <a:bodyPr/>
                    <a:lstStyle/>
                    <a:p>
                      <a:pPr algn="ctr" fontAlgn="b">
                        <a:lnSpc>
                          <a:spcPct val="100000"/>
                        </a:lnSpc>
                      </a:pPr>
                      <a:r>
                        <a:rPr lang="en-US" sz="1800" b="0" i="1" u="none" strike="noStrike" dirty="0">
                          <a:solidFill>
                            <a:srgbClr val="0000FF"/>
                          </a:solidFill>
                          <a:effectLst/>
                          <a:latin typeface="Times New Roman" panose="02020603050405020304" pitchFamily="18" charset="0"/>
                          <a:ea typeface="宋体" panose="02010600030101010101" pitchFamily="2" charset="-122"/>
                        </a:rPr>
                        <a:t>P</a:t>
                      </a:r>
                      <a:r>
                        <a:rPr lang="en-US" sz="1800" b="0" i="1" u="none" strike="noStrike" baseline="-25000" dirty="0">
                          <a:solidFill>
                            <a:srgbClr val="0000FF"/>
                          </a:solidFill>
                          <a:effectLst/>
                          <a:latin typeface="Times New Roman" panose="02020603050405020304" pitchFamily="18" charset="0"/>
                          <a:ea typeface="宋体" panose="02010600030101010101" pitchFamily="2" charset="-122"/>
                        </a:rPr>
                        <a:t>ℓ</a:t>
                      </a:r>
                      <a:r>
                        <a:rPr lang="en-US" sz="1800" b="0" i="0" u="none" strike="noStrike" dirty="0">
                          <a:solidFill>
                            <a:srgbClr val="0000FF"/>
                          </a:solidFill>
                          <a:effectLst/>
                          <a:latin typeface="Times New Roman" panose="02020603050405020304" pitchFamily="18" charset="0"/>
                          <a:ea typeface="宋体" panose="02010600030101010101" pitchFamily="2" charset="-122"/>
                        </a:rPr>
                        <a:t>(</a:t>
                      </a:r>
                      <a:r>
                        <a:rPr lang="en-US" sz="1800" b="0" i="1" u="none" strike="noStrike" dirty="0" err="1">
                          <a:solidFill>
                            <a:srgbClr val="0000FF"/>
                          </a:solidFill>
                          <a:effectLst/>
                          <a:latin typeface="Times New Roman" panose="02020603050405020304" pitchFamily="18" charset="0"/>
                          <a:ea typeface="宋体" panose="02010600030101010101" pitchFamily="2" charset="-122"/>
                        </a:rPr>
                        <a:t>E</a:t>
                      </a:r>
                      <a:r>
                        <a:rPr lang="en-US" sz="1800" b="0" i="1" u="none" strike="noStrike" baseline="-25000" dirty="0" err="1">
                          <a:solidFill>
                            <a:srgbClr val="0000FF"/>
                          </a:solidFill>
                          <a:effectLst/>
                          <a:latin typeface="Times New Roman" panose="02020603050405020304" pitchFamily="18" charset="0"/>
                          <a:ea typeface="宋体" panose="02010600030101010101" pitchFamily="2" charset="-122"/>
                        </a:rPr>
                        <a:t>r</a:t>
                      </a:r>
                      <a:r>
                        <a:rPr lang="en-US" sz="1800" b="0" i="0" u="none" strike="noStrike" dirty="0" err="1">
                          <a:solidFill>
                            <a:srgbClr val="0000FF"/>
                          </a:solidFill>
                          <a:effectLst/>
                          <a:latin typeface="Times New Roman" panose="02020603050405020304" pitchFamily="18" charset="0"/>
                          <a:ea typeface="宋体" panose="02010600030101010101" pitchFamily="2" charset="-122"/>
                        </a:rPr>
                        <a:t>,</a:t>
                      </a:r>
                      <a:r>
                        <a:rPr lang="en-US" sz="1800" b="0" i="1" u="none" strike="noStrike" dirty="0" err="1">
                          <a:solidFill>
                            <a:srgbClr val="0000FF"/>
                          </a:solidFill>
                          <a:effectLst/>
                          <a:latin typeface="Times New Roman" panose="02020603050405020304" pitchFamily="18" charset="0"/>
                          <a:ea typeface="宋体" panose="02010600030101010101" pitchFamily="2" charset="-122"/>
                        </a:rPr>
                        <a:t>R</a:t>
                      </a:r>
                      <a:r>
                        <a:rPr lang="en-US" sz="1800" b="0" i="1" u="none" strike="noStrike" baseline="-25000" dirty="0" err="1">
                          <a:solidFill>
                            <a:srgbClr val="0000FF"/>
                          </a:solidFill>
                          <a:effectLst/>
                          <a:latin typeface="Times New Roman" panose="02020603050405020304" pitchFamily="18" charset="0"/>
                          <a:ea typeface="宋体" panose="02010600030101010101" pitchFamily="2" charset="-122"/>
                        </a:rPr>
                        <a:t>n</a:t>
                      </a:r>
                      <a:r>
                        <a:rPr lang="en-US" sz="1800" b="0" i="0" u="none" strike="noStrike" dirty="0">
                          <a:solidFill>
                            <a:srgbClr val="0000FF"/>
                          </a:solidFill>
                          <a:effectLst/>
                          <a:latin typeface="Times New Roman" panose="02020603050405020304" pitchFamily="18" charset="0"/>
                          <a:ea typeface="宋体" panose="02010600030101010101" pitchFamily="2" charset="-122"/>
                        </a:rPr>
                        <a:t>)</a:t>
                      </a:r>
                      <a:endParaRPr lang="en-US" sz="1800" b="0" i="1"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FF"/>
                          </a:solidFill>
                          <a:effectLst/>
                          <a:latin typeface="Times New Roman" panose="02020603050405020304" pitchFamily="18" charset="0"/>
                          <a:ea typeface="宋体" panose="02010600030101010101" pitchFamily="2" charset="-122"/>
                        </a:rPr>
                        <a:t>2.47E-06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346805">
                <a:tc>
                  <a:txBody>
                    <a:bodyPr/>
                    <a:lstStyle/>
                    <a:p>
                      <a:pPr algn="ctr" fontAlgn="ctr">
                        <a:lnSpc>
                          <a:spcPct val="100000"/>
                        </a:lnSpc>
                      </a:pPr>
                      <a:r>
                        <a:rPr lang="az-Cyrl-AZ" sz="1800" b="0" i="1" u="none" strike="noStrike" dirty="0">
                          <a:solidFill>
                            <a:schemeClr val="accent2"/>
                          </a:solidFill>
                          <a:effectLst/>
                          <a:latin typeface="Times New Roman" panose="02020603050405020304" pitchFamily="18" charset="0"/>
                          <a:ea typeface="宋体" panose="02010600030101010101" pitchFamily="2" charset="-122"/>
                        </a:rPr>
                        <a:t>ћ</a:t>
                      </a:r>
                      <a:r>
                        <a:rPr lang="az-Cyrl-AZ" sz="1800" b="0" i="0" u="none" strike="noStrike" baseline="30000" dirty="0">
                          <a:solidFill>
                            <a:schemeClr val="accent2"/>
                          </a:solidFill>
                          <a:effectLst/>
                          <a:latin typeface="Times New Roman" panose="02020603050405020304" pitchFamily="18" charset="0"/>
                          <a:ea typeface="宋体" panose="02010600030101010101" pitchFamily="2" charset="-122"/>
                        </a:rPr>
                        <a:t>2</a:t>
                      </a:r>
                      <a:r>
                        <a:rPr lang="az-Cyrl-AZ" sz="1800" b="0" i="0" u="none" strike="noStrike" dirty="0">
                          <a:solidFill>
                            <a:schemeClr val="accent2"/>
                          </a:solidFill>
                          <a:effectLst/>
                          <a:latin typeface="Times New Roman" panose="02020603050405020304" pitchFamily="18" charset="0"/>
                          <a:ea typeface="宋体" panose="02010600030101010101" pitchFamily="2" charset="-122"/>
                        </a:rPr>
                        <a:t>/(</a:t>
                      </a:r>
                      <a:r>
                        <a:rPr lang="el-GR" sz="1800" b="0" i="1" u="none" strike="noStrike" dirty="0">
                          <a:solidFill>
                            <a:schemeClr val="accent2"/>
                          </a:solidFill>
                          <a:effectLst/>
                          <a:latin typeface="Times New Roman" panose="02020603050405020304" pitchFamily="18" charset="0"/>
                          <a:ea typeface="宋体" panose="02010600030101010101" pitchFamily="2" charset="-122"/>
                        </a:rPr>
                        <a:t>μ</a:t>
                      </a:r>
                      <a:r>
                        <a:rPr lang="en-US" sz="1800" b="0" i="1" u="none" strike="noStrike" dirty="0">
                          <a:solidFill>
                            <a:schemeClr val="accent2"/>
                          </a:solidFill>
                          <a:effectLst/>
                          <a:latin typeface="Times New Roman" panose="02020603050405020304" pitchFamily="18" charset="0"/>
                          <a:ea typeface="宋体" panose="02010600030101010101" pitchFamily="2" charset="-122"/>
                        </a:rPr>
                        <a:t>R</a:t>
                      </a:r>
                      <a:r>
                        <a:rPr lang="en-US" sz="1800" b="0" i="1" u="none" strike="noStrike" baseline="-25000" dirty="0">
                          <a:solidFill>
                            <a:schemeClr val="accent2"/>
                          </a:solidFill>
                          <a:effectLst/>
                          <a:latin typeface="Times New Roman" panose="02020603050405020304" pitchFamily="18" charset="0"/>
                          <a:ea typeface="宋体" panose="02010600030101010101" pitchFamily="2" charset="-122"/>
                        </a:rPr>
                        <a:t>n</a:t>
                      </a:r>
                      <a:r>
                        <a:rPr lang="en-US" sz="1800" b="0" i="0" u="none" strike="noStrike" baseline="30000" dirty="0">
                          <a:solidFill>
                            <a:schemeClr val="accent2"/>
                          </a:solidFill>
                          <a:effectLst/>
                          <a:latin typeface="Times New Roman" panose="02020603050405020304" pitchFamily="18" charset="0"/>
                          <a:ea typeface="宋体" panose="02010600030101010101" pitchFamily="2" charset="-122"/>
                        </a:rPr>
                        <a:t>2</a:t>
                      </a:r>
                      <a:r>
                        <a:rPr lang="en-US" sz="1800" b="0" i="0" u="none" strike="noStrike" dirty="0">
                          <a:solidFill>
                            <a:schemeClr val="accent2"/>
                          </a:solidFill>
                          <a:effectLst/>
                          <a:latin typeface="Times New Roman" panose="02020603050405020304" pitchFamily="18" charset="0"/>
                          <a:ea typeface="宋体" panose="02010600030101010101" pitchFamily="2" charset="-122"/>
                        </a:rPr>
                        <a:t>)</a:t>
                      </a:r>
                      <a:endParaRPr lang="en-US" sz="1800" b="0" i="1"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chemeClr val="accent2"/>
                          </a:solidFill>
                          <a:effectLst/>
                          <a:latin typeface="Times New Roman" panose="02020603050405020304" pitchFamily="18" charset="0"/>
                          <a:ea typeface="宋体" panose="02010600030101010101" pitchFamily="2" charset="-122"/>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1800" b="0" i="0"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346805">
                <a:tc>
                  <a:txBody>
                    <a:bodyPr/>
                    <a:lstStyle/>
                    <a:p>
                      <a:pPr algn="ctr" fontAlgn="b">
                        <a:lnSpc>
                          <a:spcPct val="100000"/>
                        </a:lnSpc>
                      </a:pPr>
                      <a:r>
                        <a:rPr lang="el-GR" sz="1800" b="1" i="1" u="none" strike="noStrike" dirty="0">
                          <a:effectLst/>
                          <a:latin typeface="Times New Roman" panose="02020603050405020304" pitchFamily="18" charset="0"/>
                          <a:ea typeface="宋体" panose="02010600030101010101" pitchFamily="2" charset="-122"/>
                        </a:rPr>
                        <a:t>Γ</a:t>
                      </a:r>
                      <a:r>
                        <a:rPr lang="en-US" sz="1800" b="1" i="1" u="none" strike="noStrike" baseline="-25000" dirty="0">
                          <a:effectLst/>
                          <a:latin typeface="Times New Roman" panose="02020603050405020304" pitchFamily="18" charset="0"/>
                          <a:ea typeface="宋体" panose="02010600030101010101" pitchFamily="2" charset="-122"/>
                        </a:rPr>
                        <a:t>p</a:t>
                      </a:r>
                      <a:r>
                        <a:rPr lang="en-US" sz="1800" b="1" i="0" u="none" strike="noStrike" baseline="0" dirty="0">
                          <a:effectLst/>
                          <a:latin typeface="Times New Roman" panose="02020603050405020304" pitchFamily="18" charset="0"/>
                          <a:ea typeface="宋体" panose="02010600030101010101" pitchFamily="2" charset="-122"/>
                        </a:rPr>
                        <a:t> (MeV)</a:t>
                      </a:r>
                      <a:endParaRPr lang="en-US" sz="1800" b="1"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1" i="0" u="none" strike="noStrike" dirty="0">
                          <a:effectLst/>
                          <a:latin typeface="Times New Roman" panose="02020603050405020304" pitchFamily="18" charset="0"/>
                          <a:ea typeface="宋体" panose="02010600030101010101" pitchFamily="2" charset="-122"/>
                        </a:rPr>
                        <a:t>1.04E-06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1800" b="1" i="0" u="none" strike="noStrike" dirty="0">
                          <a:effectLst/>
                          <a:latin typeface="Times New Roman" panose="02020603050405020304" pitchFamily="18" charset="0"/>
                          <a:ea typeface="宋体" panose="02010600030101010101" pitchFamily="2" charset="-122"/>
                        </a:rPr>
                        <a:t>1.20E-07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46548333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50856" y="0"/>
            <a:ext cx="4693144" cy="461665"/>
          </a:xfrm>
          <a:prstGeom prst="rect">
            <a:avLst/>
          </a:prstGeom>
          <a:noFill/>
        </p:spPr>
        <p:txBody>
          <a:bodyPr wrap="none" rtlCol="0">
            <a:spAutoFit/>
          </a:bodyPr>
          <a:lstStyle/>
          <a:p>
            <a:r>
              <a:rPr lang="en-US" sz="2400" baseline="30000" dirty="0">
                <a:latin typeface="Times New Roman" panose="02020603050405020304" pitchFamily="18" charset="0"/>
                <a:cs typeface="Times New Roman" panose="02020603050405020304" pitchFamily="18" charset="0"/>
              </a:rPr>
              <a:t>25</a:t>
            </a:r>
            <a:r>
              <a:rPr lang="en-US" sz="2400" dirty="0">
                <a:latin typeface="Times New Roman" panose="02020603050405020304" pitchFamily="18" charset="0"/>
                <a:cs typeface="Times New Roman" panose="02020603050405020304" pitchFamily="18" charset="0"/>
              </a:rPr>
              <a:t>Al  402-keV  </a:t>
            </a:r>
            <a:r>
              <a:rPr lang="en-US" altLang="zh-CN" sz="2400" dirty="0">
                <a:latin typeface="Times New Roman" panose="02020603050405020304" pitchFamily="18" charset="0"/>
                <a:cs typeface="Times New Roman" panose="02020603050405020304" pitchFamily="18" charset="0"/>
              </a:rPr>
              <a:t>resonance  3</a:t>
            </a:r>
            <a:r>
              <a:rPr lang="en-US" sz="2400" dirty="0">
                <a:latin typeface="Times New Roman" panose="02020603050405020304" pitchFamily="18" charset="0"/>
                <a:cs typeface="Times New Roman" panose="02020603050405020304" pitchFamily="18" charset="0"/>
              </a:rPr>
              <a:t>/2</a:t>
            </a:r>
            <a:r>
              <a:rPr lang="en-US" sz="2400" baseline="30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1</a:t>
            </a:r>
            <a:r>
              <a:rPr lang="en-US" altLang="zh-CN" sz="2400" i="1" dirty="0">
                <a:latin typeface="Times New Roman" panose="02020603050405020304" pitchFamily="18" charset="0"/>
                <a:cs typeface="Times New Roman" panose="02020603050405020304" pitchFamily="18" charset="0"/>
              </a:rPr>
              <a:t>d</a:t>
            </a:r>
            <a:r>
              <a:rPr lang="en-US" altLang="zh-CN" sz="2400" baseline="-25000" dirty="0">
                <a:latin typeface="Times New Roman" panose="02020603050405020304" pitchFamily="18" charset="0"/>
                <a:cs typeface="Times New Roman" panose="02020603050405020304" pitchFamily="18" charset="0"/>
              </a:rPr>
              <a:t>3/2</a:t>
            </a:r>
            <a:endParaRPr lang="en-US" sz="2400" baseline="-250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4" name="Table 3"/>
              <p:cNvGraphicFramePr>
                <a:graphicFrameLocks noGrp="1"/>
              </p:cNvGraphicFramePr>
              <p:nvPr/>
            </p:nvGraphicFramePr>
            <p:xfrm>
              <a:off x="128786" y="891684"/>
              <a:ext cx="8899305" cy="1150176"/>
            </p:xfrm>
            <a:graphic>
              <a:graphicData uri="http://schemas.openxmlformats.org/drawingml/2006/table">
                <a:tbl>
                  <a:tblPr/>
                  <a:tblGrid>
                    <a:gridCol w="3160711">
                      <a:extLst>
                        <a:ext uri="{9D8B030D-6E8A-4147-A177-3AD203B41FA5}">
                          <a16:colId xmlns:a16="http://schemas.microsoft.com/office/drawing/2014/main" val="20000"/>
                        </a:ext>
                      </a:extLst>
                    </a:gridCol>
                    <a:gridCol w="1790873">
                      <a:extLst>
                        <a:ext uri="{9D8B030D-6E8A-4147-A177-3AD203B41FA5}">
                          <a16:colId xmlns:a16="http://schemas.microsoft.com/office/drawing/2014/main" val="20001"/>
                        </a:ext>
                      </a:extLst>
                    </a:gridCol>
                    <a:gridCol w="1183970">
                      <a:extLst>
                        <a:ext uri="{9D8B030D-6E8A-4147-A177-3AD203B41FA5}">
                          <a16:colId xmlns:a16="http://schemas.microsoft.com/office/drawing/2014/main" val="20002"/>
                        </a:ext>
                      </a:extLst>
                    </a:gridCol>
                    <a:gridCol w="718566">
                      <a:extLst>
                        <a:ext uri="{9D8B030D-6E8A-4147-A177-3AD203B41FA5}">
                          <a16:colId xmlns:a16="http://schemas.microsoft.com/office/drawing/2014/main" val="20003"/>
                        </a:ext>
                      </a:extLst>
                    </a:gridCol>
                    <a:gridCol w="996032">
                      <a:extLst>
                        <a:ext uri="{9D8B030D-6E8A-4147-A177-3AD203B41FA5}">
                          <a16:colId xmlns:a16="http://schemas.microsoft.com/office/drawing/2014/main" val="20004"/>
                        </a:ext>
                      </a:extLst>
                    </a:gridCol>
                    <a:gridCol w="1049153">
                      <a:extLst>
                        <a:ext uri="{9D8B030D-6E8A-4147-A177-3AD203B41FA5}">
                          <a16:colId xmlns:a16="http://schemas.microsoft.com/office/drawing/2014/main" val="20005"/>
                        </a:ext>
                      </a:extLst>
                    </a:gridCol>
                  </a:tblGrid>
                  <a:tr h="432000">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endParaRPr lang="en-US" sz="2000" b="0" i="1"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az-Cyrl-AZ" sz="2000" b="0" i="1" u="none" strike="noStrike" dirty="0">
                              <a:solidFill>
                                <a:schemeClr val="accent2"/>
                              </a:solidFill>
                              <a:effectLst/>
                              <a:latin typeface="Times New Roman" panose="02020603050405020304" pitchFamily="18" charset="0"/>
                              <a:ea typeface="宋体" panose="02010600030101010101" pitchFamily="2" charset="-122"/>
                            </a:rPr>
                            <a:t>ћ</a:t>
                          </a:r>
                          <a:r>
                            <a:rPr lang="az-Cyrl-AZ" sz="2000" b="0" i="0" u="none" strike="noStrike" baseline="30000" dirty="0">
                              <a:solidFill>
                                <a:schemeClr val="accent2"/>
                              </a:solidFill>
                              <a:effectLst/>
                              <a:latin typeface="Times New Roman" panose="02020603050405020304" pitchFamily="18" charset="0"/>
                              <a:ea typeface="宋体" panose="02010600030101010101" pitchFamily="2" charset="-122"/>
                            </a:rPr>
                            <a:t>2</a:t>
                          </a:r>
                          <a:r>
                            <a:rPr lang="az-Cyrl-AZ" sz="2000" b="0" i="0" u="none" strike="noStrike" dirty="0">
                              <a:solidFill>
                                <a:schemeClr val="accent2"/>
                              </a:solidFill>
                              <a:effectLst/>
                              <a:latin typeface="Times New Roman" panose="02020603050405020304" pitchFamily="18" charset="0"/>
                              <a:ea typeface="宋体" panose="02010600030101010101" pitchFamily="2" charset="-122"/>
                            </a:rPr>
                            <a:t>/(</a:t>
                          </a:r>
                          <a:r>
                            <a:rPr lang="el-GR" sz="2000" b="0" i="1" u="none" strike="noStrike" dirty="0">
                              <a:solidFill>
                                <a:schemeClr val="accent2"/>
                              </a:solidFill>
                              <a:effectLst/>
                              <a:latin typeface="Times New Roman" panose="02020603050405020304" pitchFamily="18" charset="0"/>
                              <a:ea typeface="宋体" panose="02010600030101010101" pitchFamily="2" charset="-122"/>
                            </a:rPr>
                            <a:t>μ</a:t>
                          </a:r>
                          <a:r>
                            <a:rPr lang="en-US" sz="2000" b="0" i="1" u="none" strike="noStrike" dirty="0">
                              <a:solidFill>
                                <a:schemeClr val="accent2"/>
                              </a:solidFill>
                              <a:effectLst/>
                              <a:latin typeface="Times New Roman" panose="02020603050405020304" pitchFamily="18" charset="0"/>
                              <a:ea typeface="宋体" panose="02010600030101010101" pitchFamily="2" charset="-122"/>
                            </a:rPr>
                            <a:t>R</a:t>
                          </a:r>
                          <a:r>
                            <a:rPr lang="en-US" sz="2000" b="0" i="1" u="none" strike="noStrike" baseline="-25000" dirty="0">
                              <a:solidFill>
                                <a:schemeClr val="accent2"/>
                              </a:solidFill>
                              <a:effectLst/>
                              <a:latin typeface="Times New Roman" panose="02020603050405020304" pitchFamily="18" charset="0"/>
                              <a:ea typeface="宋体" panose="02010600030101010101" pitchFamily="2" charset="-122"/>
                            </a:rPr>
                            <a:t>n</a:t>
                          </a:r>
                          <a:r>
                            <a:rPr lang="en-US" sz="2000" b="0" i="0" u="none" strike="noStrike" baseline="30000" dirty="0">
                              <a:solidFill>
                                <a:schemeClr val="accent2"/>
                              </a:solidFill>
                              <a:effectLst/>
                              <a:latin typeface="Times New Roman" panose="02020603050405020304" pitchFamily="18" charset="0"/>
                              <a:ea typeface="宋体" panose="02010600030101010101" pitchFamily="2" charset="-122"/>
                            </a:rPr>
                            <a:t>2</a:t>
                          </a:r>
                          <a:r>
                            <a:rPr lang="en-US" sz="2000" b="0" i="0" u="none" strike="noStrike" dirty="0">
                              <a:solidFill>
                                <a:schemeClr val="accent2"/>
                              </a:solidFill>
                              <a:effectLst/>
                              <a:latin typeface="Times New Roman" panose="02020603050405020304" pitchFamily="18" charset="0"/>
                              <a:ea typeface="宋体" panose="02010600030101010101" pitchFamily="2" charset="-122"/>
                            </a:rPr>
                            <a:t>) (MeV)</a:t>
                          </a:r>
                          <a:endParaRPr lang="en-US" sz="2000" b="0" i="1"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1" u="none" strike="noStrike" dirty="0">
                              <a:solidFill>
                                <a:srgbClr val="0000FF"/>
                              </a:solidFill>
                              <a:effectLst/>
                              <a:latin typeface="Times New Roman" panose="02020603050405020304" pitchFamily="18" charset="0"/>
                              <a:ea typeface="宋体" panose="02010600030101010101" pitchFamily="2" charset="-122"/>
                            </a:rPr>
                            <a:t>P</a:t>
                          </a:r>
                          <a:r>
                            <a:rPr lang="en-US" sz="2000" b="0" i="1" u="none" strike="noStrike" baseline="-25000" dirty="0">
                              <a:solidFill>
                                <a:srgbClr val="0000FF"/>
                              </a:solidFill>
                              <a:effectLst/>
                              <a:latin typeface="Times New Roman" panose="02020603050405020304" pitchFamily="18" charset="0"/>
                              <a:ea typeface="宋体" panose="02010600030101010101" pitchFamily="2" charset="-122"/>
                            </a:rPr>
                            <a:t>ℓ</a:t>
                          </a:r>
                          <a:r>
                            <a:rPr lang="en-US" sz="2000" b="0" i="0" u="none" strike="noStrike" dirty="0">
                              <a:solidFill>
                                <a:srgbClr val="0000FF"/>
                              </a:solidFill>
                              <a:effectLst/>
                              <a:latin typeface="Times New Roman" panose="02020603050405020304" pitchFamily="18" charset="0"/>
                              <a:ea typeface="宋体" panose="02010600030101010101" pitchFamily="2" charset="-122"/>
                            </a:rPr>
                            <a:t>(</a:t>
                          </a:r>
                          <a:r>
                            <a:rPr lang="en-US" sz="2000" b="0" i="1" u="none" strike="noStrike" dirty="0" err="1">
                              <a:solidFill>
                                <a:srgbClr val="0000FF"/>
                              </a:solidFill>
                              <a:effectLst/>
                              <a:latin typeface="Times New Roman" panose="02020603050405020304" pitchFamily="18" charset="0"/>
                              <a:ea typeface="宋体" panose="02010600030101010101" pitchFamily="2" charset="-122"/>
                            </a:rPr>
                            <a:t>E</a:t>
                          </a:r>
                          <a:r>
                            <a:rPr lang="en-US" sz="2000" b="0" i="1" u="none" strike="noStrike" baseline="-25000" dirty="0" err="1">
                              <a:solidFill>
                                <a:srgbClr val="0000FF"/>
                              </a:solidFill>
                              <a:effectLst/>
                              <a:latin typeface="Times New Roman" panose="02020603050405020304" pitchFamily="18" charset="0"/>
                              <a:ea typeface="宋体" panose="02010600030101010101" pitchFamily="2" charset="-122"/>
                            </a:rPr>
                            <a:t>r</a:t>
                          </a:r>
                          <a:r>
                            <a:rPr lang="en-US" sz="2000" b="0" i="0" u="none" strike="noStrike" dirty="0" err="1">
                              <a:solidFill>
                                <a:srgbClr val="0000FF"/>
                              </a:solidFill>
                              <a:effectLst/>
                              <a:latin typeface="Times New Roman" panose="02020603050405020304" pitchFamily="18" charset="0"/>
                              <a:ea typeface="宋体" panose="02010600030101010101" pitchFamily="2" charset="-122"/>
                            </a:rPr>
                            <a:t>,</a:t>
                          </a:r>
                          <a:r>
                            <a:rPr lang="en-US" sz="2000" b="0" i="1" u="none" strike="noStrike" dirty="0" err="1">
                              <a:solidFill>
                                <a:srgbClr val="0000FF"/>
                              </a:solidFill>
                              <a:effectLst/>
                              <a:latin typeface="Times New Roman" panose="02020603050405020304" pitchFamily="18" charset="0"/>
                              <a:ea typeface="宋体" panose="02010600030101010101" pitchFamily="2" charset="-122"/>
                            </a:rPr>
                            <a:t>R</a:t>
                          </a:r>
                          <a:r>
                            <a:rPr lang="en-US" sz="2000" b="0" i="1" u="none" strike="noStrike" baseline="-25000" dirty="0" err="1">
                              <a:solidFill>
                                <a:srgbClr val="0000FF"/>
                              </a:solidFill>
                              <a:effectLst/>
                              <a:latin typeface="Times New Roman" panose="02020603050405020304" pitchFamily="18" charset="0"/>
                              <a:ea typeface="宋体" panose="02010600030101010101" pitchFamily="2" charset="-122"/>
                            </a:rPr>
                            <a:t>n</a:t>
                          </a:r>
                          <a:r>
                            <a:rPr lang="en-US" sz="2000" b="0" i="0" u="none" strike="noStrike" dirty="0">
                              <a:solidFill>
                                <a:srgbClr val="0000FF"/>
                              </a:solidFill>
                              <a:effectLst/>
                              <a:latin typeface="Times New Roman" panose="02020603050405020304" pitchFamily="18" charset="0"/>
                              <a:ea typeface="宋体" panose="02010600030101010101" pitchFamily="2" charset="-122"/>
                            </a:rPr>
                            <a:t>)</a:t>
                          </a:r>
                          <a:endParaRPr lang="en-US" sz="2000" b="0" i="1"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1" u="none" strike="noStrike" dirty="0">
                              <a:solidFill>
                                <a:srgbClr val="FF0000"/>
                              </a:solidFill>
                              <a:effectLst/>
                              <a:latin typeface="Times New Roman" panose="02020603050405020304" pitchFamily="18" charset="0"/>
                              <a:ea typeface="宋体" panose="02010600030101010101" pitchFamily="2" charset="-122"/>
                            </a:rPr>
                            <a:t>C</a:t>
                          </a:r>
                          <a:r>
                            <a:rPr lang="en-US" sz="2000" b="0" i="0" u="none" strike="noStrike" baseline="30000" dirty="0">
                              <a:solidFill>
                                <a:srgbClr val="FF0000"/>
                              </a:solidFill>
                              <a:effectLst/>
                              <a:latin typeface="Times New Roman" panose="02020603050405020304" pitchFamily="18" charset="0"/>
                              <a:ea typeface="宋体" panose="02010600030101010101" pitchFamily="2" charset="-122"/>
                            </a:rPr>
                            <a:t>2</a:t>
                          </a:r>
                          <a:r>
                            <a:rPr lang="en-US" sz="2000" b="0" i="1" u="none" strike="noStrike" dirty="0">
                              <a:solidFill>
                                <a:srgbClr val="FF0000"/>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l-GR" sz="2000" b="0" i="1" u="none" strike="noStrike" dirty="0">
                              <a:solidFill>
                                <a:srgbClr val="00B050"/>
                              </a:solidFill>
                              <a:effectLst/>
                              <a:latin typeface="Times New Roman" panose="02020603050405020304" pitchFamily="18" charset="0"/>
                              <a:ea typeface="宋体" panose="02010600030101010101" pitchFamily="2" charset="-122"/>
                            </a:rPr>
                            <a:t>θ</a:t>
                          </a:r>
                          <a:r>
                            <a:rPr lang="en-US" sz="2000" b="0" i="0" u="none" strike="noStrike" baseline="-25000" dirty="0">
                              <a:solidFill>
                                <a:srgbClr val="00B050"/>
                              </a:solidFill>
                              <a:effectLst/>
                              <a:latin typeface="Times New Roman" panose="02020603050405020304" pitchFamily="18" charset="0"/>
                              <a:ea typeface="宋体" panose="02010600030101010101" pitchFamily="2" charset="-122"/>
                            </a:rPr>
                            <a:t>s.p.</a:t>
                          </a:r>
                          <a:r>
                            <a:rPr lang="en-US" sz="2000" b="0" i="0" u="none" strike="noStrike" baseline="30000" dirty="0">
                              <a:solidFill>
                                <a:srgbClr val="00B050"/>
                              </a:solidFill>
                              <a:effectLst/>
                              <a:latin typeface="Times New Roman" panose="02020603050405020304" pitchFamily="18" charset="0"/>
                              <a:ea typeface="宋体" panose="02010600030101010101" pitchFamily="2" charset="-122"/>
                            </a:rPr>
                            <a:t>2</a:t>
                          </a:r>
                          <a:endParaRPr lang="en-US" sz="2000" b="0" i="0" u="none" strike="noStrike" dirty="0">
                            <a:solidFill>
                              <a:srgbClr val="00B05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l-GR" sz="2000" b="0" i="1" u="none" strike="noStrike" dirty="0">
                              <a:effectLst/>
                              <a:latin typeface="Times New Roman" panose="02020603050405020304" pitchFamily="18" charset="0"/>
                              <a:ea typeface="宋体" panose="02010600030101010101" pitchFamily="2" charset="-122"/>
                            </a:rPr>
                            <a:t>Γ</a:t>
                          </a:r>
                          <a:r>
                            <a:rPr lang="en-US" sz="2000" b="0" i="1" u="none" strike="noStrike" baseline="-25000" dirty="0">
                              <a:effectLst/>
                              <a:latin typeface="Times New Roman" panose="02020603050405020304" pitchFamily="18" charset="0"/>
                              <a:ea typeface="宋体" panose="02010600030101010101" pitchFamily="2" charset="-122"/>
                            </a:rPr>
                            <a:t>p</a:t>
                          </a:r>
                          <a:r>
                            <a:rPr lang="en-US" sz="2000" b="0" i="0" u="none" strike="noStrike" baseline="0" dirty="0">
                              <a:effectLst/>
                              <a:latin typeface="Times New Roman" panose="02020603050405020304" pitchFamily="18" charset="0"/>
                              <a:ea typeface="宋体" panose="02010600030101010101" pitchFamily="2" charset="-122"/>
                            </a:rPr>
                            <a:t> (eV)</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83451">
                    <a:tc>
                      <a:txBody>
                        <a:bodyPr/>
                        <a:lstStyle/>
                        <a:p>
                          <a:pPr algn="ctr" fontAlgn="ctr">
                            <a:lnSpc>
                              <a:spcPct val="100000"/>
                            </a:lnSpc>
                          </a:pPr>
                          <a14:m>
                            <m:oMathPara xmlns:m="http://schemas.openxmlformats.org/officeDocument/2006/math">
                              <m:oMathParaPr>
                                <m:jc m:val="center"/>
                              </m:oMathParaPr>
                              <m:oMath xmlns:m="http://schemas.openxmlformats.org/officeDocument/2006/math">
                                <m:sSub>
                                  <m:sSubPr>
                                    <m:ctrlPr>
                                      <a:rPr lang="en-US" sz="2000" b="0" i="1" smtClean="0">
                                        <a:latin typeface="Cambria Math" panose="02040503050406030204" pitchFamily="18" charset="0"/>
                                      </a:rPr>
                                    </m:ctrlPr>
                                  </m:sSubPr>
                                  <m:e>
                                    <m:r>
                                      <a:rPr lang="en-US" sz="2000" b="0" i="1">
                                        <a:latin typeface="Cambria Math" panose="02040503050406030204" pitchFamily="18" charset="0"/>
                                      </a:rPr>
                                      <m:t>𝛤</m:t>
                                    </m:r>
                                  </m:e>
                                  <m:sub>
                                    <m:r>
                                      <a:rPr lang="en-US" sz="2000" b="0" i="1">
                                        <a:latin typeface="Cambria Math" panose="02040503050406030204" pitchFamily="18" charset="0"/>
                                      </a:rPr>
                                      <m:t>𝑝</m:t>
                                    </m:r>
                                  </m:sub>
                                </m:sSub>
                                <m:r>
                                  <a:rPr lang="en-US" sz="2000" b="0" i="1">
                                    <a:latin typeface="Cambria Math" panose="02040503050406030204" pitchFamily="18" charset="0"/>
                                  </a:rPr>
                                  <m:t>=</m:t>
                                </m:r>
                                <m:f>
                                  <m:fPr>
                                    <m:ctrlPr>
                                      <a:rPr lang="en-US" sz="2000" b="0" i="1" smtClean="0">
                                        <a:solidFill>
                                          <a:schemeClr val="accent2"/>
                                        </a:solidFill>
                                        <a:latin typeface="Cambria Math" panose="02040503050406030204" pitchFamily="18" charset="0"/>
                                      </a:rPr>
                                    </m:ctrlPr>
                                  </m:fPr>
                                  <m:num>
                                    <m:r>
                                      <a:rPr lang="en-US" sz="2000" b="0" i="0">
                                        <a:solidFill>
                                          <a:schemeClr val="accent2"/>
                                        </a:solidFill>
                                        <a:latin typeface="Cambria Math" panose="02040503050406030204" pitchFamily="18" charset="0"/>
                                      </a:rPr>
                                      <m:t>2</m:t>
                                    </m:r>
                                    <m:sSup>
                                      <m:sSupPr>
                                        <m:ctrlPr>
                                          <a:rPr lang="en-US" sz="2000" b="0" i="1">
                                            <a:solidFill>
                                              <a:schemeClr val="accent2"/>
                                            </a:solidFill>
                                            <a:latin typeface="Cambria Math" panose="02040503050406030204" pitchFamily="18" charset="0"/>
                                          </a:rPr>
                                        </m:ctrlPr>
                                      </m:sSupPr>
                                      <m:e>
                                        <m:r>
                                          <a:rPr lang="en-US" sz="2000" b="0" i="0">
                                            <a:solidFill>
                                              <a:schemeClr val="accent2"/>
                                            </a:solidFill>
                                            <a:latin typeface="Cambria Math" panose="02040503050406030204" pitchFamily="18" charset="0"/>
                                          </a:rPr>
                                          <m:t>ℏ</m:t>
                                        </m:r>
                                      </m:e>
                                      <m:sup>
                                        <m:r>
                                          <a:rPr lang="en-US" sz="2000" b="0" i="0">
                                            <a:solidFill>
                                              <a:schemeClr val="accent2"/>
                                            </a:solidFill>
                                            <a:latin typeface="Cambria Math" panose="02040503050406030204" pitchFamily="18" charset="0"/>
                                          </a:rPr>
                                          <m:t>2</m:t>
                                        </m:r>
                                      </m:sup>
                                    </m:sSup>
                                  </m:num>
                                  <m:den>
                                    <m:r>
                                      <a:rPr lang="en-US" sz="2000" b="0" i="1">
                                        <a:solidFill>
                                          <a:schemeClr val="accent2"/>
                                        </a:solidFill>
                                        <a:latin typeface="Cambria Math" panose="02040503050406030204" pitchFamily="18" charset="0"/>
                                      </a:rPr>
                                      <m:t>𝜇</m:t>
                                    </m:r>
                                    <m:sSubSup>
                                      <m:sSubSupPr>
                                        <m:ctrlPr>
                                          <a:rPr lang="en-US" sz="2000" b="0" i="1">
                                            <a:solidFill>
                                              <a:schemeClr val="accent2"/>
                                            </a:solidFill>
                                            <a:latin typeface="Cambria Math" panose="02040503050406030204" pitchFamily="18" charset="0"/>
                                          </a:rPr>
                                        </m:ctrlPr>
                                      </m:sSubSupPr>
                                      <m:e>
                                        <m:r>
                                          <a:rPr lang="en-US" sz="2000" b="0" i="1">
                                            <a:solidFill>
                                              <a:schemeClr val="accent2"/>
                                            </a:solidFill>
                                            <a:latin typeface="Cambria Math" panose="02040503050406030204" pitchFamily="18" charset="0"/>
                                          </a:rPr>
                                          <m:t>𝑅</m:t>
                                        </m:r>
                                      </m:e>
                                      <m:sub>
                                        <m:r>
                                          <a:rPr lang="en-US" sz="2000" b="0" i="1">
                                            <a:solidFill>
                                              <a:schemeClr val="accent2"/>
                                            </a:solidFill>
                                            <a:latin typeface="Cambria Math" panose="02040503050406030204" pitchFamily="18" charset="0"/>
                                          </a:rPr>
                                          <m:t>𝑛</m:t>
                                        </m:r>
                                      </m:sub>
                                      <m:sup>
                                        <m:r>
                                          <a:rPr lang="en-US" sz="2000" b="0" i="0">
                                            <a:solidFill>
                                              <a:schemeClr val="accent2"/>
                                            </a:solidFill>
                                            <a:latin typeface="Cambria Math" panose="02040503050406030204" pitchFamily="18" charset="0"/>
                                          </a:rPr>
                                          <m:t>2</m:t>
                                        </m:r>
                                      </m:sup>
                                    </m:sSubSup>
                                  </m:den>
                                </m:f>
                                <m:sSub>
                                  <m:sSubPr>
                                    <m:ctrlPr>
                                      <a:rPr lang="en-US" sz="2000" b="0" i="1" smtClean="0">
                                        <a:solidFill>
                                          <a:srgbClr val="0000FF"/>
                                        </a:solidFill>
                                        <a:latin typeface="Cambria Math" panose="02040503050406030204" pitchFamily="18" charset="0"/>
                                      </a:rPr>
                                    </m:ctrlPr>
                                  </m:sSubPr>
                                  <m:e>
                                    <m:r>
                                      <a:rPr lang="en-US" sz="2000" b="0" i="1">
                                        <a:solidFill>
                                          <a:srgbClr val="0000FF"/>
                                        </a:solidFill>
                                        <a:latin typeface="Cambria Math" panose="02040503050406030204" pitchFamily="18" charset="0"/>
                                      </a:rPr>
                                      <m:t>𝑃</m:t>
                                    </m:r>
                                  </m:e>
                                  <m:sub>
                                    <m:r>
                                      <a:rPr lang="en-US" sz="2000" b="0" i="0">
                                        <a:solidFill>
                                          <a:srgbClr val="0000FF"/>
                                        </a:solidFill>
                                        <a:latin typeface="Cambria Math" panose="02040503050406030204" pitchFamily="18" charset="0"/>
                                      </a:rPr>
                                      <m:t>𝓁</m:t>
                                    </m:r>
                                  </m:sub>
                                </m:sSub>
                                <m:d>
                                  <m:dPr>
                                    <m:ctrlPr>
                                      <a:rPr lang="en-US" sz="2000" b="0" i="1">
                                        <a:solidFill>
                                          <a:srgbClr val="0000FF"/>
                                        </a:solidFill>
                                        <a:latin typeface="Cambria Math" panose="02040503050406030204" pitchFamily="18" charset="0"/>
                                      </a:rPr>
                                    </m:ctrlPr>
                                  </m:dPr>
                                  <m:e>
                                    <m:sSub>
                                      <m:sSubPr>
                                        <m:ctrlPr>
                                          <a:rPr lang="en-US" sz="2000" b="0" i="1">
                                            <a:solidFill>
                                              <a:srgbClr val="0000FF"/>
                                            </a:solidFill>
                                            <a:latin typeface="Cambria Math" panose="02040503050406030204" pitchFamily="18" charset="0"/>
                                          </a:rPr>
                                        </m:ctrlPr>
                                      </m:sSubPr>
                                      <m:e>
                                        <m:r>
                                          <a:rPr lang="en-US" sz="2000" b="0" i="1">
                                            <a:solidFill>
                                              <a:srgbClr val="0000FF"/>
                                            </a:solidFill>
                                            <a:latin typeface="Cambria Math" panose="02040503050406030204" pitchFamily="18" charset="0"/>
                                          </a:rPr>
                                          <m:t>𝐸</m:t>
                                        </m:r>
                                      </m:e>
                                      <m:sub>
                                        <m:r>
                                          <a:rPr lang="en-US" sz="2000" b="0" i="1">
                                            <a:solidFill>
                                              <a:srgbClr val="0000FF"/>
                                            </a:solidFill>
                                            <a:latin typeface="Cambria Math" panose="02040503050406030204" pitchFamily="18" charset="0"/>
                                          </a:rPr>
                                          <m:t>𝑟</m:t>
                                        </m:r>
                                      </m:sub>
                                    </m:sSub>
                                    <m:r>
                                      <a:rPr lang="en-US" sz="2000" b="0" i="0">
                                        <a:solidFill>
                                          <a:srgbClr val="0000FF"/>
                                        </a:solidFill>
                                        <a:latin typeface="Cambria Math" panose="02040503050406030204" pitchFamily="18" charset="0"/>
                                      </a:rPr>
                                      <m:t>,</m:t>
                                    </m:r>
                                    <m:sSub>
                                      <m:sSubPr>
                                        <m:ctrlPr>
                                          <a:rPr lang="en-US" sz="2000" b="0" i="1">
                                            <a:solidFill>
                                              <a:srgbClr val="0000FF"/>
                                            </a:solidFill>
                                            <a:latin typeface="Cambria Math" panose="02040503050406030204" pitchFamily="18" charset="0"/>
                                          </a:rPr>
                                        </m:ctrlPr>
                                      </m:sSubPr>
                                      <m:e>
                                        <m:r>
                                          <a:rPr lang="en-US" sz="2000" b="0" i="1">
                                            <a:solidFill>
                                              <a:srgbClr val="0000FF"/>
                                            </a:solidFill>
                                            <a:latin typeface="Cambria Math" panose="02040503050406030204" pitchFamily="18" charset="0"/>
                                          </a:rPr>
                                          <m:t>𝑅</m:t>
                                        </m:r>
                                      </m:e>
                                      <m:sub>
                                        <m:r>
                                          <a:rPr lang="en-US" sz="2000" b="0" i="1">
                                            <a:solidFill>
                                              <a:srgbClr val="0000FF"/>
                                            </a:solidFill>
                                            <a:latin typeface="Cambria Math" panose="02040503050406030204" pitchFamily="18" charset="0"/>
                                          </a:rPr>
                                          <m:t>𝑛</m:t>
                                        </m:r>
                                      </m:sub>
                                    </m:sSub>
                                  </m:e>
                                </m:d>
                                <m:sSup>
                                  <m:sSupPr>
                                    <m:ctrlPr>
                                      <a:rPr lang="en-US" sz="2000" b="0" i="1" smtClean="0">
                                        <a:solidFill>
                                          <a:srgbClr val="FF0000"/>
                                        </a:solidFill>
                                        <a:latin typeface="Cambria Math" panose="02040503050406030204" pitchFamily="18" charset="0"/>
                                      </a:rPr>
                                    </m:ctrlPr>
                                  </m:sSupPr>
                                  <m:e>
                                    <m:r>
                                      <a:rPr lang="en-US" sz="2000" b="0" i="1">
                                        <a:solidFill>
                                          <a:srgbClr val="FF0000"/>
                                        </a:solidFill>
                                        <a:latin typeface="Cambria Math" panose="02040503050406030204" pitchFamily="18" charset="0"/>
                                      </a:rPr>
                                      <m:t>𝐶</m:t>
                                    </m:r>
                                  </m:e>
                                  <m:sup>
                                    <m:r>
                                      <a:rPr lang="en-US" sz="2000" b="0" i="0">
                                        <a:solidFill>
                                          <a:srgbClr val="FF0000"/>
                                        </a:solidFill>
                                        <a:latin typeface="Cambria Math" panose="02040503050406030204" pitchFamily="18" charset="0"/>
                                      </a:rPr>
                                      <m:t>2</m:t>
                                    </m:r>
                                  </m:sup>
                                </m:sSup>
                                <m:r>
                                  <a:rPr lang="en-US" sz="2000" b="0" i="1">
                                    <a:solidFill>
                                      <a:srgbClr val="FF0000"/>
                                    </a:solidFill>
                                    <a:latin typeface="Cambria Math" panose="02040503050406030204" pitchFamily="18" charset="0"/>
                                  </a:rPr>
                                  <m:t>𝑆</m:t>
                                </m:r>
                                <m:sSubSup>
                                  <m:sSubSupPr>
                                    <m:ctrlPr>
                                      <a:rPr lang="en-US" sz="2000" b="0" i="1" smtClean="0">
                                        <a:solidFill>
                                          <a:srgbClr val="00B050"/>
                                        </a:solidFill>
                                        <a:latin typeface="Cambria Math" panose="02040503050406030204" pitchFamily="18" charset="0"/>
                                      </a:rPr>
                                    </m:ctrlPr>
                                  </m:sSubSupPr>
                                  <m:e>
                                    <m:r>
                                      <a:rPr lang="en-US" sz="2000" b="0" i="1">
                                        <a:solidFill>
                                          <a:srgbClr val="00B050"/>
                                        </a:solidFill>
                                        <a:latin typeface="Cambria Math" panose="02040503050406030204" pitchFamily="18" charset="0"/>
                                      </a:rPr>
                                      <m:t>𝜃</m:t>
                                    </m:r>
                                  </m:e>
                                  <m:sub>
                                    <m:r>
                                      <m:rPr>
                                        <m:sty m:val="p"/>
                                      </m:rPr>
                                      <a:rPr lang="en-US" sz="2000" b="0" i="0">
                                        <a:solidFill>
                                          <a:srgbClr val="00B050"/>
                                        </a:solidFill>
                                        <a:latin typeface="Cambria Math" panose="02040503050406030204" pitchFamily="18" charset="0"/>
                                      </a:rPr>
                                      <m:t>s</m:t>
                                    </m:r>
                                    <m:r>
                                      <a:rPr lang="en-US" sz="2000" b="0" i="0">
                                        <a:solidFill>
                                          <a:srgbClr val="00B050"/>
                                        </a:solidFill>
                                        <a:latin typeface="Cambria Math" panose="02040503050406030204" pitchFamily="18" charset="0"/>
                                      </a:rPr>
                                      <m:t>.</m:t>
                                    </m:r>
                                    <m:r>
                                      <m:rPr>
                                        <m:sty m:val="p"/>
                                      </m:rPr>
                                      <a:rPr lang="en-US" sz="2000" b="0" i="0">
                                        <a:solidFill>
                                          <a:srgbClr val="00B050"/>
                                        </a:solidFill>
                                        <a:latin typeface="Cambria Math" panose="02040503050406030204" pitchFamily="18" charset="0"/>
                                      </a:rPr>
                                      <m:t>p</m:t>
                                    </m:r>
                                    <m:r>
                                      <a:rPr lang="en-US" sz="2000" b="0" i="0">
                                        <a:solidFill>
                                          <a:srgbClr val="00B050"/>
                                        </a:solidFill>
                                        <a:latin typeface="Cambria Math" panose="02040503050406030204" pitchFamily="18" charset="0"/>
                                      </a:rPr>
                                      <m:t>.</m:t>
                                    </m:r>
                                  </m:sub>
                                  <m:sup>
                                    <m:r>
                                      <a:rPr lang="en-US" sz="2000" b="0" i="0">
                                        <a:solidFill>
                                          <a:srgbClr val="00B050"/>
                                        </a:solidFill>
                                        <a:latin typeface="Cambria Math" panose="02040503050406030204" pitchFamily="18" charset="0"/>
                                      </a:rPr>
                                      <m:t>2</m:t>
                                    </m:r>
                                  </m:sup>
                                </m:sSubSup>
                              </m:oMath>
                            </m:oMathPara>
                          </a14:m>
                          <a:endParaRPr lang="en-US" sz="20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a:solidFill>
                                <a:schemeClr val="accent2"/>
                              </a:solidFill>
                              <a:effectLst/>
                              <a:latin typeface="Times New Roman" panose="02020603050405020304" pitchFamily="18" charset="0"/>
                              <a:ea typeface="宋体" panose="02010600030101010101" pitchFamily="2" charset="-122"/>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0" u="none" strike="noStrike" dirty="0">
                              <a:solidFill>
                                <a:srgbClr val="0000FF"/>
                              </a:solidFill>
                              <a:effectLst/>
                              <a:latin typeface="Times New Roman" panose="02020603050405020304" pitchFamily="18" charset="0"/>
                              <a:ea typeface="宋体" panose="02010600030101010101" pitchFamily="2" charset="-122"/>
                            </a:rPr>
                            <a:t>4.12E-07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a:solidFill>
                                <a:srgbClr val="FF0000"/>
                              </a:solidFill>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a:solidFill>
                                <a:srgbClr val="00B050"/>
                              </a:solidFill>
                              <a:effectLst/>
                              <a:latin typeface="Times New Roman" panose="02020603050405020304" pitchFamily="18" charset="0"/>
                              <a:ea typeface="宋体" panose="02010600030101010101" pitchFamily="2" charset="-122"/>
                            </a:rPr>
                            <a:t>0.38</a:t>
                          </a:r>
                          <a:endParaRPr lang="en-US" sz="20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a:effectLst/>
                              <a:latin typeface="Times New Roman" panose="02020603050405020304" pitchFamily="18" charset="0"/>
                              <a:ea typeface="宋体" panose="02010600030101010101" pitchFamily="2" charset="-122"/>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958542313"/>
                  </p:ext>
                </p:extLst>
              </p:nvPr>
            </p:nvGraphicFramePr>
            <p:xfrm>
              <a:off x="128786" y="891684"/>
              <a:ext cx="8899305" cy="1150176"/>
            </p:xfrm>
            <a:graphic>
              <a:graphicData uri="http://schemas.openxmlformats.org/drawingml/2006/table">
                <a:tbl>
                  <a:tblPr/>
                  <a:tblGrid>
                    <a:gridCol w="3160711"/>
                    <a:gridCol w="1790873"/>
                    <a:gridCol w="1183970"/>
                    <a:gridCol w="718566"/>
                    <a:gridCol w="996032"/>
                    <a:gridCol w="1049153"/>
                  </a:tblGrid>
                  <a:tr h="466725">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endParaRPr lang="en-US" sz="2000" b="0" i="1" u="none" strike="noStrike" dirty="0" smtClean="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r>
                            <a:rPr lang="az-Cyrl-AZ" sz="2000" b="0" i="1" u="none" strike="noStrike" dirty="0" smtClean="0">
                              <a:solidFill>
                                <a:schemeClr val="accent2"/>
                              </a:solidFill>
                              <a:effectLst/>
                              <a:latin typeface="Times New Roman" panose="02020603050405020304" pitchFamily="18" charset="0"/>
                              <a:ea typeface="宋体" panose="02010600030101010101" pitchFamily="2" charset="-122"/>
                            </a:rPr>
                            <a:t>ћ</a:t>
                          </a:r>
                          <a:r>
                            <a:rPr lang="az-Cyrl-AZ" sz="2000" b="0" i="0" u="none" strike="noStrike" baseline="30000" dirty="0" smtClean="0">
                              <a:solidFill>
                                <a:schemeClr val="accent2"/>
                              </a:solidFill>
                              <a:effectLst/>
                              <a:latin typeface="Times New Roman" panose="02020603050405020304" pitchFamily="18" charset="0"/>
                              <a:ea typeface="宋体" panose="02010600030101010101" pitchFamily="2" charset="-122"/>
                            </a:rPr>
                            <a:t>2</a:t>
                          </a:r>
                          <a:r>
                            <a:rPr lang="az-Cyrl-AZ" sz="2000" b="0" i="0" u="none" strike="noStrike" dirty="0" smtClean="0">
                              <a:solidFill>
                                <a:schemeClr val="accent2"/>
                              </a:solidFill>
                              <a:effectLst/>
                              <a:latin typeface="Times New Roman" panose="02020603050405020304" pitchFamily="18" charset="0"/>
                              <a:ea typeface="宋体" panose="02010600030101010101" pitchFamily="2" charset="-122"/>
                            </a:rPr>
                            <a:t>/(</a:t>
                          </a:r>
                          <a:r>
                            <a:rPr lang="el-GR" sz="2000" b="0" i="1" u="none" strike="noStrike" dirty="0" smtClean="0">
                              <a:solidFill>
                                <a:schemeClr val="accent2"/>
                              </a:solidFill>
                              <a:effectLst/>
                              <a:latin typeface="Times New Roman" panose="02020603050405020304" pitchFamily="18" charset="0"/>
                              <a:ea typeface="宋体" panose="02010600030101010101" pitchFamily="2" charset="-122"/>
                            </a:rPr>
                            <a:t>μ</a:t>
                          </a:r>
                          <a:r>
                            <a:rPr lang="en-US" sz="2000" b="0" i="1" u="none" strike="noStrike" dirty="0" smtClean="0">
                              <a:solidFill>
                                <a:schemeClr val="accent2"/>
                              </a:solidFill>
                              <a:effectLst/>
                              <a:latin typeface="Times New Roman" panose="02020603050405020304" pitchFamily="18" charset="0"/>
                              <a:ea typeface="宋体" panose="02010600030101010101" pitchFamily="2" charset="-122"/>
                            </a:rPr>
                            <a:t>R</a:t>
                          </a:r>
                          <a:r>
                            <a:rPr lang="en-US" sz="2000" b="0" i="1" u="none" strike="noStrike" baseline="-25000" dirty="0" smtClean="0">
                              <a:solidFill>
                                <a:schemeClr val="accent2"/>
                              </a:solidFill>
                              <a:effectLst/>
                              <a:latin typeface="Times New Roman" panose="02020603050405020304" pitchFamily="18" charset="0"/>
                              <a:ea typeface="宋体" panose="02010600030101010101" pitchFamily="2" charset="-122"/>
                            </a:rPr>
                            <a:t>n</a:t>
                          </a:r>
                          <a:r>
                            <a:rPr lang="en-US" sz="2000" b="0" i="0" u="none" strike="noStrike" baseline="30000" dirty="0" smtClean="0">
                              <a:solidFill>
                                <a:schemeClr val="accent2"/>
                              </a:solidFill>
                              <a:effectLst/>
                              <a:latin typeface="Times New Roman" panose="02020603050405020304" pitchFamily="18" charset="0"/>
                              <a:ea typeface="宋体" panose="02010600030101010101" pitchFamily="2" charset="-122"/>
                            </a:rPr>
                            <a:t>2</a:t>
                          </a:r>
                          <a:r>
                            <a:rPr lang="en-US" sz="2000" b="0" i="0" u="none" strike="noStrike" dirty="0" smtClean="0">
                              <a:solidFill>
                                <a:schemeClr val="accent2"/>
                              </a:solidFill>
                              <a:effectLst/>
                              <a:latin typeface="Times New Roman" panose="02020603050405020304" pitchFamily="18" charset="0"/>
                              <a:ea typeface="宋体" panose="02010600030101010101" pitchFamily="2" charset="-122"/>
                            </a:rPr>
                            <a:t>) (MeV)</a:t>
                          </a:r>
                          <a:endParaRPr lang="en-US" sz="2000" b="0" i="1" u="none" strike="noStrike" dirty="0" smtClean="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1" u="none" strike="noStrike" dirty="0" smtClean="0">
                              <a:solidFill>
                                <a:srgbClr val="0000FF"/>
                              </a:solidFill>
                              <a:effectLst/>
                              <a:latin typeface="Times New Roman" panose="02020603050405020304" pitchFamily="18" charset="0"/>
                              <a:ea typeface="宋体" panose="02010600030101010101" pitchFamily="2" charset="-122"/>
                            </a:rPr>
                            <a:t>P</a:t>
                          </a:r>
                          <a:r>
                            <a:rPr lang="en-US" sz="2000" b="0" i="1" u="none" strike="noStrike" baseline="-25000" dirty="0" smtClean="0">
                              <a:solidFill>
                                <a:srgbClr val="0000FF"/>
                              </a:solidFill>
                              <a:effectLst/>
                              <a:latin typeface="Times New Roman" panose="02020603050405020304" pitchFamily="18" charset="0"/>
                              <a:ea typeface="宋体" panose="02010600030101010101" pitchFamily="2" charset="-122"/>
                            </a:rPr>
                            <a:t>ℓ</a:t>
                          </a:r>
                          <a:r>
                            <a:rPr lang="en-US" sz="2000" b="0" i="0" u="none" strike="noStrike" dirty="0" smtClean="0">
                              <a:solidFill>
                                <a:srgbClr val="0000FF"/>
                              </a:solidFill>
                              <a:effectLst/>
                              <a:latin typeface="Times New Roman" panose="02020603050405020304" pitchFamily="18" charset="0"/>
                              <a:ea typeface="宋体" panose="02010600030101010101" pitchFamily="2" charset="-122"/>
                            </a:rPr>
                            <a:t>(</a:t>
                          </a:r>
                          <a:r>
                            <a:rPr lang="en-US" sz="2000" b="0" i="1" u="none" strike="noStrike" dirty="0" err="1" smtClean="0">
                              <a:solidFill>
                                <a:srgbClr val="0000FF"/>
                              </a:solidFill>
                              <a:effectLst/>
                              <a:latin typeface="Times New Roman" panose="02020603050405020304" pitchFamily="18" charset="0"/>
                              <a:ea typeface="宋体" panose="02010600030101010101" pitchFamily="2" charset="-122"/>
                            </a:rPr>
                            <a:t>E</a:t>
                          </a:r>
                          <a:r>
                            <a:rPr lang="en-US" sz="2000" b="0" i="1" u="none" strike="noStrike" baseline="-25000" dirty="0" err="1" smtClean="0">
                              <a:solidFill>
                                <a:srgbClr val="0000FF"/>
                              </a:solidFill>
                              <a:effectLst/>
                              <a:latin typeface="Times New Roman" panose="02020603050405020304" pitchFamily="18" charset="0"/>
                              <a:ea typeface="宋体" panose="02010600030101010101" pitchFamily="2" charset="-122"/>
                            </a:rPr>
                            <a:t>r</a:t>
                          </a:r>
                          <a:r>
                            <a:rPr lang="en-US" sz="2000" b="0" i="0" u="none" strike="noStrike" dirty="0" err="1" smtClean="0">
                              <a:solidFill>
                                <a:srgbClr val="0000FF"/>
                              </a:solidFill>
                              <a:effectLst/>
                              <a:latin typeface="Times New Roman" panose="02020603050405020304" pitchFamily="18" charset="0"/>
                              <a:ea typeface="宋体" panose="02010600030101010101" pitchFamily="2" charset="-122"/>
                            </a:rPr>
                            <a:t>,</a:t>
                          </a:r>
                          <a:r>
                            <a:rPr lang="en-US" sz="2000" b="0" i="1" u="none" strike="noStrike" dirty="0" err="1" smtClean="0">
                              <a:solidFill>
                                <a:srgbClr val="0000FF"/>
                              </a:solidFill>
                              <a:effectLst/>
                              <a:latin typeface="Times New Roman" panose="02020603050405020304" pitchFamily="18" charset="0"/>
                              <a:ea typeface="宋体" panose="02010600030101010101" pitchFamily="2" charset="-122"/>
                            </a:rPr>
                            <a:t>R</a:t>
                          </a:r>
                          <a:r>
                            <a:rPr lang="en-US" sz="2000" b="0" i="1" u="none" strike="noStrike" baseline="-25000" dirty="0" err="1" smtClean="0">
                              <a:solidFill>
                                <a:srgbClr val="0000FF"/>
                              </a:solidFill>
                              <a:effectLst/>
                              <a:latin typeface="Times New Roman" panose="02020603050405020304" pitchFamily="18" charset="0"/>
                              <a:ea typeface="宋体" panose="02010600030101010101" pitchFamily="2" charset="-122"/>
                            </a:rPr>
                            <a:t>n</a:t>
                          </a:r>
                          <a:r>
                            <a:rPr lang="en-US" sz="2000" b="0" i="0" u="none" strike="noStrike" dirty="0" smtClean="0">
                              <a:solidFill>
                                <a:srgbClr val="0000FF"/>
                              </a:solidFill>
                              <a:effectLst/>
                              <a:latin typeface="Times New Roman" panose="02020603050405020304" pitchFamily="18" charset="0"/>
                              <a:ea typeface="宋体" panose="02010600030101010101" pitchFamily="2" charset="-122"/>
                            </a:rPr>
                            <a:t>)</a:t>
                          </a:r>
                          <a:endParaRPr lang="en-US" sz="2000" b="0" i="1" u="none" strike="noStrike" dirty="0" smtClean="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1" u="none" strike="noStrike" dirty="0" smtClean="0">
                              <a:solidFill>
                                <a:srgbClr val="FF0000"/>
                              </a:solidFill>
                              <a:effectLst/>
                              <a:latin typeface="Times New Roman" panose="02020603050405020304" pitchFamily="18" charset="0"/>
                              <a:ea typeface="宋体" panose="02010600030101010101" pitchFamily="2" charset="-122"/>
                            </a:rPr>
                            <a:t>C</a:t>
                          </a:r>
                          <a:r>
                            <a:rPr lang="en-US" sz="2000" b="0" i="0" u="none" strike="noStrike" baseline="30000" dirty="0" smtClean="0">
                              <a:solidFill>
                                <a:srgbClr val="FF0000"/>
                              </a:solidFill>
                              <a:effectLst/>
                              <a:latin typeface="Times New Roman" panose="02020603050405020304" pitchFamily="18" charset="0"/>
                              <a:ea typeface="宋体" panose="02010600030101010101" pitchFamily="2" charset="-122"/>
                            </a:rPr>
                            <a:t>2</a:t>
                          </a:r>
                          <a:r>
                            <a:rPr lang="en-US" sz="2000" b="0" i="1" u="none" strike="noStrike" dirty="0" smtClean="0">
                              <a:solidFill>
                                <a:srgbClr val="FF0000"/>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l-GR" sz="2000" b="0" i="1" u="none" strike="noStrike" dirty="0" smtClean="0">
                              <a:solidFill>
                                <a:srgbClr val="00B050"/>
                              </a:solidFill>
                              <a:effectLst/>
                              <a:latin typeface="Times New Roman" panose="02020603050405020304" pitchFamily="18" charset="0"/>
                              <a:ea typeface="宋体" panose="02010600030101010101" pitchFamily="2" charset="-122"/>
                            </a:rPr>
                            <a:t>θ</a:t>
                          </a:r>
                          <a:r>
                            <a:rPr lang="en-US" sz="2000" b="0" i="0" u="none" strike="noStrike" baseline="-25000" dirty="0" smtClean="0">
                              <a:solidFill>
                                <a:srgbClr val="00B050"/>
                              </a:solidFill>
                              <a:effectLst/>
                              <a:latin typeface="Times New Roman" panose="02020603050405020304" pitchFamily="18" charset="0"/>
                              <a:ea typeface="宋体" panose="02010600030101010101" pitchFamily="2" charset="-122"/>
                            </a:rPr>
                            <a:t>s.p.</a:t>
                          </a:r>
                          <a:r>
                            <a:rPr lang="en-US" sz="2000" b="0" i="0" u="none" strike="noStrike" baseline="30000" dirty="0" smtClean="0">
                              <a:solidFill>
                                <a:srgbClr val="00B050"/>
                              </a:solidFill>
                              <a:effectLst/>
                              <a:latin typeface="Times New Roman" panose="02020603050405020304" pitchFamily="18" charset="0"/>
                              <a:ea typeface="宋体" panose="02010600030101010101" pitchFamily="2" charset="-122"/>
                            </a:rPr>
                            <a:t>2</a:t>
                          </a:r>
                          <a:endParaRPr lang="en-US" sz="2000" b="0" i="0" u="none" strike="noStrike" dirty="0">
                            <a:solidFill>
                              <a:srgbClr val="00B05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l-GR" sz="2000" b="0" i="1" u="none" strike="noStrike" dirty="0" smtClean="0">
                              <a:effectLst/>
                              <a:latin typeface="Times New Roman" panose="02020603050405020304" pitchFamily="18" charset="0"/>
                              <a:ea typeface="宋体" panose="02010600030101010101" pitchFamily="2" charset="-122"/>
                            </a:rPr>
                            <a:t>Γ</a:t>
                          </a:r>
                          <a:r>
                            <a:rPr lang="en-US" sz="2000" b="0" i="1" u="none" strike="noStrike" baseline="-25000" dirty="0" smtClean="0">
                              <a:effectLst/>
                              <a:latin typeface="Times New Roman" panose="02020603050405020304" pitchFamily="18" charset="0"/>
                              <a:ea typeface="宋体" panose="02010600030101010101" pitchFamily="2" charset="-122"/>
                            </a:rPr>
                            <a:t>p</a:t>
                          </a:r>
                          <a:r>
                            <a:rPr lang="en-US" sz="2000" b="0" i="0" u="none" strike="noStrike" baseline="0" dirty="0" smtClean="0">
                              <a:effectLst/>
                              <a:latin typeface="Times New Roman" panose="02020603050405020304" pitchFamily="18" charset="0"/>
                              <a:ea typeface="宋体" panose="02010600030101010101" pitchFamily="2" charset="-122"/>
                            </a:rPr>
                            <a:t> (eV)</a:t>
                          </a:r>
                          <a:endParaRPr lang="en-US" sz="2000" b="0" i="0" u="none" strike="noStrike" dirty="0" smtClean="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3451">
                    <a:tc>
                      <a:txBody>
                        <a:bodyPr/>
                        <a:lstStyle/>
                        <a:p>
                          <a:endParaRPr lang="en-US"/>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2"/>
                          <a:stretch>
                            <a:fillRect l="-193" t="-69643" r="-181888" b="-2679"/>
                          </a:stretch>
                        </a:blipFill>
                      </a:tcPr>
                    </a:tc>
                    <a:tc>
                      <a:txBody>
                        <a:bodyPr/>
                        <a:lstStyle/>
                        <a:p>
                          <a:pPr algn="ctr" fontAlgn="b">
                            <a:lnSpc>
                              <a:spcPct val="150000"/>
                            </a:lnSpc>
                          </a:pPr>
                          <a:r>
                            <a:rPr lang="en-US" sz="2000" b="0" i="0" u="none" strike="noStrike" dirty="0" smtClean="0">
                              <a:solidFill>
                                <a:schemeClr val="accent2"/>
                              </a:solidFill>
                              <a:effectLst/>
                              <a:latin typeface="Times New Roman" panose="02020603050405020304" pitchFamily="18" charset="0"/>
                              <a:ea typeface="宋体" panose="02010600030101010101" pitchFamily="2" charset="-122"/>
                            </a:rPr>
                            <a:t>1.85</a:t>
                          </a:r>
                          <a:endParaRPr lang="en-US" sz="2000" b="0" i="0"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0" u="none" strike="noStrike" dirty="0" smtClean="0">
                              <a:solidFill>
                                <a:srgbClr val="0000FF"/>
                              </a:solidFill>
                              <a:effectLst/>
                              <a:latin typeface="Times New Roman" panose="02020603050405020304" pitchFamily="18" charset="0"/>
                              <a:ea typeface="宋体" panose="02010600030101010101" pitchFamily="2" charset="-122"/>
                            </a:rPr>
                            <a:t>4.12E-07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smtClean="0">
                              <a:solidFill>
                                <a:srgbClr val="FF0000"/>
                              </a:solidFill>
                              <a:effectLst/>
                              <a:latin typeface="Times New Roman" panose="02020603050405020304" pitchFamily="18" charset="0"/>
                              <a:ea typeface="宋体" panose="02010600030101010101" pitchFamily="2" charset="-122"/>
                            </a:rPr>
                            <a:t>0.3</a:t>
                          </a:r>
                          <a:endParaRPr lang="en-US" sz="20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smtClean="0">
                              <a:solidFill>
                                <a:srgbClr val="00B050"/>
                              </a:solidFill>
                              <a:effectLst/>
                              <a:latin typeface="Times New Roman" panose="02020603050405020304" pitchFamily="18" charset="0"/>
                              <a:ea typeface="宋体" panose="02010600030101010101" pitchFamily="2" charset="-122"/>
                            </a:rPr>
                            <a:t>0.38</a:t>
                          </a:r>
                          <a:endParaRPr lang="en-US" sz="20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smtClean="0">
                              <a:effectLst/>
                              <a:latin typeface="Times New Roman" panose="02020603050405020304" pitchFamily="18" charset="0"/>
                              <a:ea typeface="宋体" panose="02010600030101010101" pitchFamily="2" charset="-122"/>
                            </a:rPr>
                            <a:t>0.17</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Fallback>
      </mc:AlternateContent>
      <mc:AlternateContent xmlns:mc="http://schemas.openxmlformats.org/markup-compatibility/2006" xmlns:a14="http://schemas.microsoft.com/office/drawing/2010/main">
        <mc:Choice Requires="a14">
          <p:graphicFrame>
            <p:nvGraphicFramePr>
              <p:cNvPr id="5" name="Table 4"/>
              <p:cNvGraphicFramePr>
                <a:graphicFrameLocks noGrp="1"/>
              </p:cNvGraphicFramePr>
              <p:nvPr/>
            </p:nvGraphicFramePr>
            <p:xfrm>
              <a:off x="154543" y="4457931"/>
              <a:ext cx="8899305" cy="933450"/>
            </p:xfrm>
            <a:graphic>
              <a:graphicData uri="http://schemas.openxmlformats.org/drawingml/2006/table">
                <a:tbl>
                  <a:tblPr/>
                  <a:tblGrid>
                    <a:gridCol w="3116691">
                      <a:extLst>
                        <a:ext uri="{9D8B030D-6E8A-4147-A177-3AD203B41FA5}">
                          <a16:colId xmlns:a16="http://schemas.microsoft.com/office/drawing/2014/main" val="20000"/>
                        </a:ext>
                      </a:extLst>
                    </a:gridCol>
                    <a:gridCol w="1548001">
                      <a:extLst>
                        <a:ext uri="{9D8B030D-6E8A-4147-A177-3AD203B41FA5}">
                          <a16:colId xmlns:a16="http://schemas.microsoft.com/office/drawing/2014/main" val="20001"/>
                        </a:ext>
                      </a:extLst>
                    </a:gridCol>
                    <a:gridCol w="1491413">
                      <a:extLst>
                        <a:ext uri="{9D8B030D-6E8A-4147-A177-3AD203B41FA5}">
                          <a16:colId xmlns:a16="http://schemas.microsoft.com/office/drawing/2014/main" val="20002"/>
                        </a:ext>
                      </a:extLst>
                    </a:gridCol>
                    <a:gridCol w="686918">
                      <a:extLst>
                        <a:ext uri="{9D8B030D-6E8A-4147-A177-3AD203B41FA5}">
                          <a16:colId xmlns:a16="http://schemas.microsoft.com/office/drawing/2014/main" val="20003"/>
                        </a:ext>
                      </a:extLst>
                    </a:gridCol>
                    <a:gridCol w="972152">
                      <a:extLst>
                        <a:ext uri="{9D8B030D-6E8A-4147-A177-3AD203B41FA5}">
                          <a16:colId xmlns:a16="http://schemas.microsoft.com/office/drawing/2014/main" val="20004"/>
                        </a:ext>
                      </a:extLst>
                    </a:gridCol>
                    <a:gridCol w="1084130">
                      <a:extLst>
                        <a:ext uri="{9D8B030D-6E8A-4147-A177-3AD203B41FA5}">
                          <a16:colId xmlns:a16="http://schemas.microsoft.com/office/drawing/2014/main" val="20005"/>
                        </a:ext>
                      </a:extLst>
                    </a:gridCol>
                  </a:tblGrid>
                  <a:tr h="0">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endParaRPr lang="en-US" sz="2000" b="0" i="1"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endParaRPr lang="en-US" sz="2000" b="0" i="1"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endParaRPr lang="en-US" sz="2000" b="0" i="1"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1" u="none" strike="noStrike" dirty="0">
                              <a:solidFill>
                                <a:srgbClr val="FF0000"/>
                              </a:solidFill>
                              <a:effectLst/>
                              <a:latin typeface="Times New Roman" panose="02020603050405020304" pitchFamily="18" charset="0"/>
                              <a:ea typeface="宋体" panose="02010600030101010101" pitchFamily="2" charset="-122"/>
                            </a:rPr>
                            <a:t>C</a:t>
                          </a:r>
                          <a:r>
                            <a:rPr lang="en-US" sz="2000" b="0" i="0" u="none" strike="noStrike" baseline="30000" dirty="0">
                              <a:solidFill>
                                <a:srgbClr val="FF0000"/>
                              </a:solidFill>
                              <a:effectLst/>
                              <a:latin typeface="Times New Roman" panose="02020603050405020304" pitchFamily="18" charset="0"/>
                              <a:ea typeface="宋体" panose="02010600030101010101" pitchFamily="2" charset="-122"/>
                            </a:rPr>
                            <a:t>2</a:t>
                          </a:r>
                          <a:r>
                            <a:rPr lang="en-US" sz="2000" b="0" i="1" u="none" strike="noStrike" dirty="0">
                              <a:solidFill>
                                <a:srgbClr val="FF0000"/>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endParaRPr lang="en-US" sz="2000" b="0" i="0" u="none" strike="noStrike" dirty="0">
                            <a:solidFill>
                              <a:srgbClr val="00B05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l-GR" sz="2000" b="0" i="1" u="none" strike="noStrike" dirty="0">
                              <a:effectLst/>
                              <a:latin typeface="Times New Roman" panose="02020603050405020304" pitchFamily="18" charset="0"/>
                              <a:ea typeface="宋体" panose="02010600030101010101" pitchFamily="2" charset="-122"/>
                            </a:rPr>
                            <a:t>Γ</a:t>
                          </a:r>
                          <a:r>
                            <a:rPr lang="en-US" sz="2000" b="0" i="1" u="none" strike="noStrike" baseline="-25000" dirty="0">
                              <a:effectLst/>
                              <a:latin typeface="Times New Roman" panose="02020603050405020304" pitchFamily="18" charset="0"/>
                              <a:ea typeface="宋体" panose="02010600030101010101" pitchFamily="2" charset="-122"/>
                            </a:rPr>
                            <a:t>p</a:t>
                          </a:r>
                          <a:r>
                            <a:rPr lang="en-US" sz="2000" b="0" i="0" u="none" strike="noStrike" baseline="0" dirty="0">
                              <a:effectLst/>
                              <a:latin typeface="Times New Roman" panose="02020603050405020304" pitchFamily="18" charset="0"/>
                              <a:ea typeface="宋体" panose="02010600030101010101" pitchFamily="2" charset="-122"/>
                            </a:rPr>
                            <a:t> (eV)</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lnSpc>
                              <a:spcPct val="150000"/>
                            </a:lnSpc>
                          </a:pPr>
                          <a14:m>
                            <m:oMathPara xmlns:m="http://schemas.openxmlformats.org/officeDocument/2006/math">
                              <m:oMathParaPr>
                                <m:jc m:val="center"/>
                              </m:oMathParaPr>
                              <m:oMath xmlns:m="http://schemas.openxmlformats.org/officeDocument/2006/math">
                                <m:r>
                                  <m:rPr>
                                    <m:sty m:val="p"/>
                                  </m:rPr>
                                  <a:rPr lang="en-US" altLang="zh-CN" sz="2000" b="0" i="1" smtClean="0">
                                    <a:latin typeface="Cambria Math" panose="02040503050406030204" pitchFamily="18" charset="0"/>
                                  </a:rPr>
                                  <m:t>Aaron</m:t>
                                </m:r>
                              </m:oMath>
                            </m:oMathPara>
                          </a14:m>
                          <a:endParaRPr lang="en-US" sz="20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endParaRPr lang="en-US" sz="2000" b="0" i="0"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endParaRPr lang="en-US" sz="20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a:solidFill>
                                <a:srgbClr val="FF0000"/>
                              </a:solidFill>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endParaRPr lang="en-US" sz="20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a:effectLst/>
                              <a:latin typeface="Times New Roman" panose="02020603050405020304" pitchFamily="18" charset="0"/>
                              <a:ea typeface="宋体" panose="02010600030101010101" pitchFamily="2" charset="-122"/>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1944033847"/>
                  </p:ext>
                </p:extLst>
              </p:nvPr>
            </p:nvGraphicFramePr>
            <p:xfrm>
              <a:off x="154543" y="4457931"/>
              <a:ext cx="8899305" cy="933450"/>
            </p:xfrm>
            <a:graphic>
              <a:graphicData uri="http://schemas.openxmlformats.org/drawingml/2006/table">
                <a:tbl>
                  <a:tblPr/>
                  <a:tblGrid>
                    <a:gridCol w="3116691"/>
                    <a:gridCol w="1548001"/>
                    <a:gridCol w="1491413"/>
                    <a:gridCol w="686918"/>
                    <a:gridCol w="972152"/>
                    <a:gridCol w="1084130"/>
                  </a:tblGrid>
                  <a:tr h="466725">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endParaRPr lang="en-US" sz="2000" b="0" i="1" u="none" strike="noStrike" dirty="0" smtClean="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endParaRPr lang="en-US" sz="2000" b="0" i="1" u="none" strike="noStrike" dirty="0" smtClean="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endParaRPr lang="en-US" sz="2000" b="0" i="1" u="none" strike="noStrike" dirty="0" smtClean="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1" u="none" strike="noStrike" dirty="0" smtClean="0">
                              <a:solidFill>
                                <a:srgbClr val="FF0000"/>
                              </a:solidFill>
                              <a:effectLst/>
                              <a:latin typeface="Times New Roman" panose="02020603050405020304" pitchFamily="18" charset="0"/>
                              <a:ea typeface="宋体" panose="02010600030101010101" pitchFamily="2" charset="-122"/>
                            </a:rPr>
                            <a:t>C</a:t>
                          </a:r>
                          <a:r>
                            <a:rPr lang="en-US" sz="2000" b="0" i="0" u="none" strike="noStrike" baseline="30000" dirty="0" smtClean="0">
                              <a:solidFill>
                                <a:srgbClr val="FF0000"/>
                              </a:solidFill>
                              <a:effectLst/>
                              <a:latin typeface="Times New Roman" panose="02020603050405020304" pitchFamily="18" charset="0"/>
                              <a:ea typeface="宋体" panose="02010600030101010101" pitchFamily="2" charset="-122"/>
                            </a:rPr>
                            <a:t>2</a:t>
                          </a:r>
                          <a:r>
                            <a:rPr lang="en-US" sz="2000" b="0" i="1" u="none" strike="noStrike" dirty="0" smtClean="0">
                              <a:solidFill>
                                <a:srgbClr val="FF0000"/>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endParaRPr lang="en-US" sz="2000" b="0" i="0" u="none" strike="noStrike" dirty="0">
                            <a:solidFill>
                              <a:srgbClr val="00B05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l-GR" sz="2000" b="0" i="1" u="none" strike="noStrike" dirty="0" smtClean="0">
                              <a:effectLst/>
                              <a:latin typeface="Times New Roman" panose="02020603050405020304" pitchFamily="18" charset="0"/>
                              <a:ea typeface="宋体" panose="02010600030101010101" pitchFamily="2" charset="-122"/>
                            </a:rPr>
                            <a:t>Γ</a:t>
                          </a:r>
                          <a:r>
                            <a:rPr lang="en-US" sz="2000" b="0" i="1" u="none" strike="noStrike" baseline="-25000" dirty="0" smtClean="0">
                              <a:effectLst/>
                              <a:latin typeface="Times New Roman" panose="02020603050405020304" pitchFamily="18" charset="0"/>
                              <a:ea typeface="宋体" panose="02010600030101010101" pitchFamily="2" charset="-122"/>
                            </a:rPr>
                            <a:t>p</a:t>
                          </a:r>
                          <a:r>
                            <a:rPr lang="en-US" sz="2000" b="0" i="0" u="none" strike="noStrike" baseline="0" dirty="0" smtClean="0">
                              <a:effectLst/>
                              <a:latin typeface="Times New Roman" panose="02020603050405020304" pitchFamily="18" charset="0"/>
                              <a:ea typeface="宋体" panose="02010600030101010101" pitchFamily="2" charset="-122"/>
                            </a:rPr>
                            <a:t> (eV)</a:t>
                          </a:r>
                          <a:endParaRPr lang="en-US" sz="2000" b="0" i="0" u="none" strike="noStrike" dirty="0" smtClean="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6725">
                    <a:tc>
                      <a:txBody>
                        <a:bodyPr/>
                        <a:lstStyle/>
                        <a:p>
                          <a:endParaRPr lang="en-US"/>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195" t="-101299" r="-185742" b="-23377"/>
                          </a:stretch>
                        </a:blipFill>
                      </a:tcPr>
                    </a:tc>
                    <a:tc>
                      <a:txBody>
                        <a:bodyPr/>
                        <a:lstStyle/>
                        <a:p>
                          <a:pPr algn="ctr" fontAlgn="b">
                            <a:lnSpc>
                              <a:spcPct val="150000"/>
                            </a:lnSpc>
                          </a:pPr>
                          <a:endParaRPr lang="en-US" sz="2000" b="0" i="0" u="none" strike="noStrike" dirty="0">
                            <a:solidFill>
                              <a:schemeClr val="accent2"/>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endParaRPr lang="en-US" sz="2000" b="0" i="0" u="none" strike="noStrike" dirty="0" smtClean="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smtClean="0">
                              <a:solidFill>
                                <a:srgbClr val="FF0000"/>
                              </a:solidFill>
                              <a:effectLst/>
                              <a:latin typeface="Times New Roman" panose="02020603050405020304" pitchFamily="18" charset="0"/>
                              <a:ea typeface="宋体" panose="02010600030101010101" pitchFamily="2" charset="-122"/>
                            </a:rPr>
                            <a:t>0.3</a:t>
                          </a:r>
                          <a:endParaRPr lang="en-US" sz="20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endParaRPr lang="en-US" sz="20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smtClean="0">
                              <a:effectLst/>
                              <a:latin typeface="Times New Roman" panose="02020603050405020304" pitchFamily="18" charset="0"/>
                              <a:ea typeface="宋体" panose="02010600030101010101" pitchFamily="2" charset="-122"/>
                            </a:rPr>
                            <a:t>0.12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Fallback>
      </mc:AlternateContent>
      <mc:AlternateContent xmlns:mc="http://schemas.openxmlformats.org/markup-compatibility/2006" xmlns:a14="http://schemas.microsoft.com/office/drawing/2010/main">
        <mc:Choice Requires="a14">
          <p:graphicFrame>
            <p:nvGraphicFramePr>
              <p:cNvPr id="6" name="Table 5"/>
              <p:cNvGraphicFramePr>
                <a:graphicFrameLocks noGrp="1"/>
              </p:cNvGraphicFramePr>
              <p:nvPr/>
            </p:nvGraphicFramePr>
            <p:xfrm>
              <a:off x="139253" y="2757919"/>
              <a:ext cx="8899305" cy="977837"/>
            </p:xfrm>
            <a:graphic>
              <a:graphicData uri="http://schemas.openxmlformats.org/drawingml/2006/table">
                <a:tbl>
                  <a:tblPr/>
                  <a:tblGrid>
                    <a:gridCol w="3160711">
                      <a:extLst>
                        <a:ext uri="{9D8B030D-6E8A-4147-A177-3AD203B41FA5}">
                          <a16:colId xmlns:a16="http://schemas.microsoft.com/office/drawing/2014/main" val="20000"/>
                        </a:ext>
                      </a:extLst>
                    </a:gridCol>
                    <a:gridCol w="2974843">
                      <a:extLst>
                        <a:ext uri="{9D8B030D-6E8A-4147-A177-3AD203B41FA5}">
                          <a16:colId xmlns:a16="http://schemas.microsoft.com/office/drawing/2014/main" val="20001"/>
                        </a:ext>
                      </a:extLst>
                    </a:gridCol>
                    <a:gridCol w="1714598">
                      <a:extLst>
                        <a:ext uri="{9D8B030D-6E8A-4147-A177-3AD203B41FA5}">
                          <a16:colId xmlns:a16="http://schemas.microsoft.com/office/drawing/2014/main" val="20002"/>
                        </a:ext>
                      </a:extLst>
                    </a:gridCol>
                    <a:gridCol w="1049153">
                      <a:extLst>
                        <a:ext uri="{9D8B030D-6E8A-4147-A177-3AD203B41FA5}">
                          <a16:colId xmlns:a16="http://schemas.microsoft.com/office/drawing/2014/main" val="20003"/>
                        </a:ext>
                      </a:extLst>
                    </a:gridCol>
                  </a:tblGrid>
                  <a:tr h="0">
                    <a:tc>
                      <a:txBody>
                        <a:bodyPr/>
                        <a:lstStyle/>
                        <a:p>
                          <a:pPr algn="ctr" fontAlgn="ctr">
                            <a:lnSpc>
                              <a:spcPct val="150000"/>
                            </a:lnSpc>
                          </a:pPr>
                          <a:endParaRPr lang="en-US" sz="20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altLang="zh-CN" sz="2000" b="0" i="1" u="none" strike="noStrike" dirty="0" err="1">
                              <a:solidFill>
                                <a:srgbClr val="CC00CC"/>
                              </a:solidFill>
                              <a:effectLst/>
                              <a:latin typeface="Times New Roman" panose="02020603050405020304" pitchFamily="18" charset="0"/>
                              <a:ea typeface="宋体" panose="02010600030101010101" pitchFamily="2" charset="-122"/>
                            </a:rPr>
                            <a:t>Γ</a:t>
                          </a:r>
                          <a:r>
                            <a:rPr lang="en-US" altLang="zh-CN" sz="2000" b="0" i="0" u="none" strike="noStrike" baseline="-25000" dirty="0" err="1">
                              <a:solidFill>
                                <a:srgbClr val="CC00CC"/>
                              </a:solidFill>
                              <a:effectLst/>
                              <a:latin typeface="Times New Roman" panose="02020603050405020304" pitchFamily="18" charset="0"/>
                              <a:ea typeface="宋体" panose="02010600030101010101" pitchFamily="2" charset="-122"/>
                            </a:rPr>
                            <a:t>sp</a:t>
                          </a:r>
                          <a:r>
                            <a:rPr lang="en-US" altLang="zh-CN" sz="2000" b="0" i="0" u="none" strike="noStrike" baseline="0" dirty="0">
                              <a:solidFill>
                                <a:srgbClr val="CC00CC"/>
                              </a:solidFill>
                              <a:effectLst/>
                              <a:latin typeface="Times New Roman" panose="02020603050405020304" pitchFamily="18" charset="0"/>
                              <a:ea typeface="宋体" panose="02010600030101010101" pitchFamily="2" charset="-122"/>
                            </a:rPr>
                            <a:t> (MeV)</a:t>
                          </a:r>
                          <a:endParaRPr lang="en-US" sz="2000" b="0" i="0" u="none" strike="noStrike" baseline="-25000" dirty="0">
                            <a:solidFill>
                              <a:srgbClr val="CC00CC"/>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1" u="none" strike="noStrike" dirty="0">
                              <a:solidFill>
                                <a:srgbClr val="FF0000"/>
                              </a:solidFill>
                              <a:effectLst/>
                              <a:latin typeface="Times New Roman" panose="02020603050405020304" pitchFamily="18" charset="0"/>
                              <a:ea typeface="宋体" panose="02010600030101010101" pitchFamily="2" charset="-122"/>
                            </a:rPr>
                            <a:t>C</a:t>
                          </a:r>
                          <a:r>
                            <a:rPr lang="en-US" sz="2000" b="0" i="0" u="none" strike="noStrike" baseline="30000" dirty="0">
                              <a:solidFill>
                                <a:srgbClr val="FF0000"/>
                              </a:solidFill>
                              <a:effectLst/>
                              <a:latin typeface="Times New Roman" panose="02020603050405020304" pitchFamily="18" charset="0"/>
                              <a:ea typeface="宋体" panose="02010600030101010101" pitchFamily="2" charset="-122"/>
                            </a:rPr>
                            <a:t>2</a:t>
                          </a:r>
                          <a:r>
                            <a:rPr lang="en-US" sz="2000" b="0" i="1" u="none" strike="noStrike" dirty="0">
                              <a:solidFill>
                                <a:srgbClr val="FF0000"/>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l-GR" sz="2000" b="0" i="1" u="none" strike="noStrike" dirty="0">
                              <a:effectLst/>
                              <a:latin typeface="Times New Roman" panose="02020603050405020304" pitchFamily="18" charset="0"/>
                              <a:ea typeface="宋体" panose="02010600030101010101" pitchFamily="2" charset="-122"/>
                            </a:rPr>
                            <a:t>Γ</a:t>
                          </a:r>
                          <a:r>
                            <a:rPr lang="en-US" sz="2000" b="0" i="1" u="none" strike="noStrike" baseline="-25000" dirty="0">
                              <a:effectLst/>
                              <a:latin typeface="Times New Roman" panose="02020603050405020304" pitchFamily="18" charset="0"/>
                              <a:ea typeface="宋体" panose="02010600030101010101" pitchFamily="2" charset="-122"/>
                            </a:rPr>
                            <a:t>p</a:t>
                          </a:r>
                          <a:r>
                            <a:rPr lang="en-US" sz="2000" b="0" i="0" u="none" strike="noStrike" baseline="0" dirty="0">
                              <a:effectLst/>
                              <a:latin typeface="Times New Roman" panose="02020603050405020304" pitchFamily="18" charset="0"/>
                              <a:ea typeface="宋体" panose="02010600030101010101" pitchFamily="2" charset="-122"/>
                            </a:rPr>
                            <a:t> (eV)</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marL="0" marR="0" indent="0" algn="ctr" defTabSz="914400" rtl="0" eaLnBrk="1" fontAlgn="ctr" latinLnBrk="0" hangingPunct="1">
                            <a:lnSpc>
                              <a:spcPct val="15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2000" i="1" kern="10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0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20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r>
                                  <a:rPr lang="en-US" sz="20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sz="2000" i="1" kern="10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20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𝐶</m:t>
                                    </m:r>
                                  </m:e>
                                  <m:sup>
                                    <m:r>
                                      <a:rPr lang="en-US" sz="20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p>
                                <m:r>
                                  <a:rPr lang="en-US" sz="20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𝑆</m:t>
                                </m:r>
                                <m:sSub>
                                  <m:sSubPr>
                                    <m:ctrlPr>
                                      <a:rPr lang="en-US" sz="2000" i="1" kern="100" smtClean="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0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20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𝑠𝑝</m:t>
                                    </m:r>
                                  </m:sub>
                                </m:sSub>
                              </m:oMath>
                            </m:oMathPara>
                          </a14:m>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a:solidFill>
                                <a:srgbClr val="CC00CC"/>
                              </a:solidFill>
                              <a:effectLst/>
                              <a:latin typeface="Times New Roman" panose="02020603050405020304" pitchFamily="18" charset="0"/>
                              <a:ea typeface="宋体" panose="02010600030101010101" pitchFamily="2" charset="-122"/>
                            </a:rPr>
                            <a:t>5.04</a:t>
                          </a:r>
                          <a:r>
                            <a:rPr lang="en-US" altLang="zh-CN" sz="2000" b="0" i="0" u="none" strike="noStrike" dirty="0">
                              <a:solidFill>
                                <a:srgbClr val="CC00CC"/>
                              </a:solidFill>
                              <a:effectLst/>
                              <a:latin typeface="Times New Roman" panose="02020603050405020304" pitchFamily="18" charset="0"/>
                              <a:ea typeface="宋体" panose="02010600030101010101" pitchFamily="2" charset="-122"/>
                            </a:rPr>
                            <a:t>×10</a:t>
                          </a:r>
                          <a:r>
                            <a:rPr lang="en-US" sz="2000" kern="1200" baseline="30000" dirty="0">
                              <a:solidFill>
                                <a:srgbClr val="CC00CC"/>
                              </a:solidFill>
                              <a:effectLst/>
                              <a:latin typeface="+mn-lt"/>
                              <a:ea typeface="+mn-ea"/>
                              <a:cs typeface="+mn-cs"/>
                            </a:rPr>
                            <a:t>–</a:t>
                          </a:r>
                          <a:r>
                            <a:rPr lang="en-US" altLang="zh-CN" sz="2000" b="0" i="0" u="none" strike="noStrike" baseline="30000" dirty="0">
                              <a:solidFill>
                                <a:srgbClr val="CC00CC"/>
                              </a:solidFill>
                              <a:effectLst/>
                              <a:latin typeface="Times New Roman" panose="02020603050405020304" pitchFamily="18" charset="0"/>
                              <a:ea typeface="宋体" panose="02010600030101010101" pitchFamily="2" charset="-122"/>
                            </a:rPr>
                            <a:t>7</a:t>
                          </a:r>
                          <a:endParaRPr lang="en-US" sz="2000" b="0" i="0" u="none" strike="noStrike" baseline="30000" dirty="0">
                            <a:solidFill>
                              <a:srgbClr val="CC00CC"/>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0" u="none" strike="noStrike" dirty="0">
                              <a:solidFill>
                                <a:srgbClr val="FF0000"/>
                              </a:solidFill>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a:effectLst/>
                              <a:latin typeface="Times New Roman" panose="02020603050405020304" pitchFamily="18" charset="0"/>
                              <a:ea typeface="宋体" panose="02010600030101010101" pitchFamily="2" charset="-122"/>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4123306790"/>
                  </p:ext>
                </p:extLst>
              </p:nvPr>
            </p:nvGraphicFramePr>
            <p:xfrm>
              <a:off x="139253" y="2757919"/>
              <a:ext cx="8899305" cy="977837"/>
            </p:xfrm>
            <a:graphic>
              <a:graphicData uri="http://schemas.openxmlformats.org/drawingml/2006/table">
                <a:tbl>
                  <a:tblPr/>
                  <a:tblGrid>
                    <a:gridCol w="3160711"/>
                    <a:gridCol w="2974843"/>
                    <a:gridCol w="1714598"/>
                    <a:gridCol w="1049153"/>
                  </a:tblGrid>
                  <a:tr h="466725">
                    <a:tc>
                      <a:txBody>
                        <a:bodyPr/>
                        <a:lstStyle/>
                        <a:p>
                          <a:pPr algn="ctr" fontAlgn="ctr">
                            <a:lnSpc>
                              <a:spcPct val="150000"/>
                            </a:lnSpc>
                          </a:pPr>
                          <a:endParaRPr lang="en-US" sz="20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altLang="zh-CN" sz="2000" b="0" i="1" u="none" strike="noStrike" dirty="0" err="1" smtClean="0">
                              <a:solidFill>
                                <a:srgbClr val="CC00CC"/>
                              </a:solidFill>
                              <a:effectLst/>
                              <a:latin typeface="Times New Roman" panose="02020603050405020304" pitchFamily="18" charset="0"/>
                              <a:ea typeface="宋体" panose="02010600030101010101" pitchFamily="2" charset="-122"/>
                            </a:rPr>
                            <a:t>Γ</a:t>
                          </a:r>
                          <a:r>
                            <a:rPr lang="en-US" altLang="zh-CN" sz="2000" b="0" i="0" u="none" strike="noStrike" baseline="-25000" dirty="0" err="1" smtClean="0">
                              <a:solidFill>
                                <a:srgbClr val="CC00CC"/>
                              </a:solidFill>
                              <a:effectLst/>
                              <a:latin typeface="Times New Roman" panose="02020603050405020304" pitchFamily="18" charset="0"/>
                              <a:ea typeface="宋体" panose="02010600030101010101" pitchFamily="2" charset="-122"/>
                            </a:rPr>
                            <a:t>sp</a:t>
                          </a:r>
                          <a:r>
                            <a:rPr lang="en-US" altLang="zh-CN" sz="2000" b="0" i="0" u="none" strike="noStrike" baseline="0" dirty="0" smtClean="0">
                              <a:solidFill>
                                <a:srgbClr val="CC00CC"/>
                              </a:solidFill>
                              <a:effectLst/>
                              <a:latin typeface="Times New Roman" panose="02020603050405020304" pitchFamily="18" charset="0"/>
                              <a:ea typeface="宋体" panose="02010600030101010101" pitchFamily="2" charset="-122"/>
                            </a:rPr>
                            <a:t> (MeV)</a:t>
                          </a:r>
                          <a:endParaRPr lang="en-US" sz="2000" b="0" i="0" u="none" strike="noStrike" baseline="-25000" dirty="0">
                            <a:solidFill>
                              <a:srgbClr val="CC00CC"/>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1" u="none" strike="noStrike" dirty="0" smtClean="0">
                              <a:solidFill>
                                <a:srgbClr val="FF0000"/>
                              </a:solidFill>
                              <a:effectLst/>
                              <a:latin typeface="Times New Roman" panose="02020603050405020304" pitchFamily="18" charset="0"/>
                              <a:ea typeface="宋体" panose="02010600030101010101" pitchFamily="2" charset="-122"/>
                            </a:rPr>
                            <a:t>C</a:t>
                          </a:r>
                          <a:r>
                            <a:rPr lang="en-US" sz="2000" b="0" i="0" u="none" strike="noStrike" baseline="30000" dirty="0" smtClean="0">
                              <a:solidFill>
                                <a:srgbClr val="FF0000"/>
                              </a:solidFill>
                              <a:effectLst/>
                              <a:latin typeface="Times New Roman" panose="02020603050405020304" pitchFamily="18" charset="0"/>
                              <a:ea typeface="宋体" panose="02010600030101010101" pitchFamily="2" charset="-122"/>
                            </a:rPr>
                            <a:t>2</a:t>
                          </a:r>
                          <a:r>
                            <a:rPr lang="en-US" sz="2000" b="0" i="1" u="none" strike="noStrike" dirty="0" smtClean="0">
                              <a:solidFill>
                                <a:srgbClr val="FF0000"/>
                              </a:solidFill>
                              <a:effectLst/>
                              <a:latin typeface="Times New Roman" panose="02020603050405020304" pitchFamily="18" charset="0"/>
                              <a:ea typeface="宋体" panose="02010600030101010101" pitchFamily="2" charset="-122"/>
                            </a:rPr>
                            <a:t>S</a:t>
                          </a:r>
                          <a:endParaRPr lang="en-US" sz="2000" b="0" i="1" u="none" strike="noStrike" dirty="0" smtClean="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l-GR" sz="2000" b="0" i="1" u="none" strike="noStrike" dirty="0" smtClean="0">
                              <a:effectLst/>
                              <a:latin typeface="Times New Roman" panose="02020603050405020304" pitchFamily="18" charset="0"/>
                              <a:ea typeface="宋体" panose="02010600030101010101" pitchFamily="2" charset="-122"/>
                            </a:rPr>
                            <a:t>Γ</a:t>
                          </a:r>
                          <a:r>
                            <a:rPr lang="en-US" sz="2000" b="0" i="1" u="none" strike="noStrike" baseline="-25000" dirty="0" smtClean="0">
                              <a:effectLst/>
                              <a:latin typeface="Times New Roman" panose="02020603050405020304" pitchFamily="18" charset="0"/>
                              <a:ea typeface="宋体" panose="02010600030101010101" pitchFamily="2" charset="-122"/>
                            </a:rPr>
                            <a:t>p</a:t>
                          </a:r>
                          <a:r>
                            <a:rPr lang="en-US" sz="2000" b="0" i="0" u="none" strike="noStrike" baseline="0" dirty="0" smtClean="0">
                              <a:effectLst/>
                              <a:latin typeface="Times New Roman" panose="02020603050405020304" pitchFamily="18" charset="0"/>
                              <a:ea typeface="宋体" panose="02010600030101010101" pitchFamily="2" charset="-122"/>
                            </a:rPr>
                            <a:t> (eV)</a:t>
                          </a:r>
                          <a:endParaRPr lang="en-US" sz="2000" b="0" i="0" u="none" strike="noStrike" dirty="0" smtClean="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112">
                    <a:tc>
                      <a:txBody>
                        <a:bodyPr/>
                        <a:lstStyle/>
                        <a:p>
                          <a:endParaRPr lang="en-US"/>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4"/>
                          <a:stretch>
                            <a:fillRect l="-193" t="-92857" r="-181888" b="-9524"/>
                          </a:stretch>
                        </a:blipFill>
                      </a:tcPr>
                    </a:tc>
                    <a:tc>
                      <a:txBody>
                        <a:bodyPr/>
                        <a:lstStyle/>
                        <a:p>
                          <a:pPr algn="ctr" fontAlgn="b">
                            <a:lnSpc>
                              <a:spcPct val="150000"/>
                            </a:lnSpc>
                          </a:pPr>
                          <a:r>
                            <a:rPr lang="en-US" sz="2000" b="0" i="0" u="none" strike="noStrike" dirty="0" smtClean="0">
                              <a:solidFill>
                                <a:srgbClr val="CC00CC"/>
                              </a:solidFill>
                              <a:effectLst/>
                              <a:latin typeface="Times New Roman" panose="02020603050405020304" pitchFamily="18" charset="0"/>
                              <a:ea typeface="宋体" panose="02010600030101010101" pitchFamily="2" charset="-122"/>
                            </a:rPr>
                            <a:t>5.04</a:t>
                          </a:r>
                          <a:r>
                            <a:rPr lang="en-US" altLang="zh-CN" sz="2000" b="0" i="0" u="none" strike="noStrike" dirty="0" smtClean="0">
                              <a:solidFill>
                                <a:srgbClr val="CC00CC"/>
                              </a:solidFill>
                              <a:effectLst/>
                              <a:latin typeface="Times New Roman" panose="02020603050405020304" pitchFamily="18" charset="0"/>
                              <a:ea typeface="宋体" panose="02010600030101010101" pitchFamily="2" charset="-122"/>
                            </a:rPr>
                            <a:t>×10</a:t>
                          </a:r>
                          <a:r>
                            <a:rPr lang="en-US" sz="2000" kern="1200" baseline="30000" dirty="0" smtClean="0">
                              <a:solidFill>
                                <a:srgbClr val="CC00CC"/>
                              </a:solidFill>
                              <a:effectLst/>
                              <a:latin typeface="+mn-lt"/>
                              <a:ea typeface="+mn-ea"/>
                              <a:cs typeface="+mn-cs"/>
                            </a:rPr>
                            <a:t>–</a:t>
                          </a:r>
                          <a:r>
                            <a:rPr lang="en-US" altLang="zh-CN" sz="2000" b="0" i="0" u="none" strike="noStrike" baseline="30000" dirty="0" smtClean="0">
                              <a:solidFill>
                                <a:srgbClr val="CC00CC"/>
                              </a:solidFill>
                              <a:effectLst/>
                              <a:latin typeface="Times New Roman" panose="02020603050405020304" pitchFamily="18" charset="0"/>
                              <a:ea typeface="宋体" panose="02010600030101010101" pitchFamily="2" charset="-122"/>
                            </a:rPr>
                            <a:t>7</a:t>
                          </a:r>
                          <a:endParaRPr lang="en-US" sz="2000" b="0" i="0" u="none" strike="noStrike" baseline="30000" dirty="0">
                            <a:solidFill>
                              <a:srgbClr val="CC00CC"/>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000" b="0" i="0" u="none" strike="noStrike" dirty="0" smtClean="0">
                              <a:solidFill>
                                <a:srgbClr val="FF0000"/>
                              </a:solidFill>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pPr>
                          <a:r>
                            <a:rPr lang="en-US" sz="2000" b="0" i="0" u="none" strike="noStrike" dirty="0" smtClean="0">
                              <a:effectLst/>
                              <a:latin typeface="Times New Roman" panose="02020603050405020304" pitchFamily="18" charset="0"/>
                              <a:ea typeface="宋体" panose="02010600030101010101" pitchFamily="2" charset="-122"/>
                            </a:rPr>
                            <a:t>0.15</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Fallback>
      </mc:AlternateContent>
    </p:spTree>
    <p:extLst>
      <p:ext uri="{BB962C8B-B14F-4D97-AF65-F5344CB8AC3E}">
        <p14:creationId xmlns:p14="http://schemas.microsoft.com/office/powerpoint/2010/main" val="216471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1"/>
              <p:cNvGraphicFramePr>
                <a:graphicFrameLocks noGrp="1"/>
              </p:cNvGraphicFramePr>
              <p:nvPr/>
            </p:nvGraphicFramePr>
            <p:xfrm>
              <a:off x="180305" y="537738"/>
              <a:ext cx="8829626" cy="5635603"/>
            </p:xfrm>
            <a:graphic>
              <a:graphicData uri="http://schemas.openxmlformats.org/drawingml/2006/table">
                <a:tbl>
                  <a:tblPr/>
                  <a:tblGrid>
                    <a:gridCol w="1247170">
                      <a:extLst>
                        <a:ext uri="{9D8B030D-6E8A-4147-A177-3AD203B41FA5}">
                          <a16:colId xmlns:a16="http://schemas.microsoft.com/office/drawing/2014/main" val="20000"/>
                        </a:ext>
                      </a:extLst>
                    </a:gridCol>
                    <a:gridCol w="4219352">
                      <a:extLst>
                        <a:ext uri="{9D8B030D-6E8A-4147-A177-3AD203B41FA5}">
                          <a16:colId xmlns:a16="http://schemas.microsoft.com/office/drawing/2014/main" val="20001"/>
                        </a:ext>
                      </a:extLst>
                    </a:gridCol>
                    <a:gridCol w="1681552">
                      <a:extLst>
                        <a:ext uri="{9D8B030D-6E8A-4147-A177-3AD203B41FA5}">
                          <a16:colId xmlns:a16="http://schemas.microsoft.com/office/drawing/2014/main" val="20002"/>
                        </a:ext>
                      </a:extLst>
                    </a:gridCol>
                    <a:gridCol w="1681552">
                      <a:extLst>
                        <a:ext uri="{9D8B030D-6E8A-4147-A177-3AD203B41FA5}">
                          <a16:colId xmlns:a16="http://schemas.microsoft.com/office/drawing/2014/main" val="20003"/>
                        </a:ext>
                      </a:extLst>
                    </a:gridCol>
                  </a:tblGrid>
                  <a:tr h="595603">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2400" b="0" i="1" u="none" strike="noStrike" dirty="0">
                              <a:effectLst/>
                              <a:latin typeface="Times New Roman" panose="02020603050405020304" pitchFamily="18" charset="0"/>
                              <a:ea typeface="宋体" panose="02010600030101010101" pitchFamily="2" charset="-122"/>
                            </a:rPr>
                            <a:t>Γ</a:t>
                          </a:r>
                          <a:r>
                            <a:rPr lang="en-US" sz="2400" b="0" i="1" u="none" strike="noStrike" baseline="-25000" dirty="0">
                              <a:effectLst/>
                              <a:latin typeface="Times New Roman" panose="02020603050405020304" pitchFamily="18" charset="0"/>
                              <a:ea typeface="宋体" panose="02010600030101010101" pitchFamily="2" charset="-122"/>
                            </a:rPr>
                            <a:t>p</a:t>
                          </a:r>
                          <a:r>
                            <a:rPr lang="en-US" sz="2400" b="0" i="0" u="none" strike="noStrike" baseline="0" dirty="0">
                              <a:effectLst/>
                              <a:latin typeface="Times New Roman" panose="02020603050405020304" pitchFamily="18" charset="0"/>
                              <a:ea typeface="宋体" panose="02010600030101010101" pitchFamily="2" charset="-122"/>
                            </a:rPr>
                            <a:t> (eV)</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Method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1" u="none" strike="noStrike" dirty="0" err="1">
                              <a:effectLst/>
                              <a:latin typeface="Times New Roman" panose="02020603050405020304" pitchFamily="18" charset="0"/>
                              <a:ea typeface="宋体" panose="02010600030101010101" pitchFamily="2" charset="-122"/>
                            </a:rPr>
                            <a:t>E</a:t>
                          </a:r>
                          <a:r>
                            <a:rPr lang="en-US" sz="2400" b="0" i="1" u="none" strike="noStrike" baseline="-25000" dirty="0" err="1">
                              <a:effectLst/>
                              <a:latin typeface="Times New Roman" panose="02020603050405020304" pitchFamily="18" charset="0"/>
                              <a:ea typeface="宋体" panose="02010600030101010101" pitchFamily="2" charset="-122"/>
                            </a:rPr>
                            <a:t>r</a:t>
                          </a:r>
                          <a:r>
                            <a:rPr lang="en-US" sz="2400" b="0" i="0" u="none" strike="noStrike" dirty="0">
                              <a:effectLst/>
                              <a:latin typeface="Times New Roman" panose="02020603050405020304" pitchFamily="18" charset="0"/>
                              <a:ea typeface="宋体" panose="02010600030101010101" pitchFamily="2" charset="-122"/>
                            </a:rPr>
                            <a:t> (keV)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1" u="none" strike="noStrike" dirty="0">
                              <a:solidFill>
                                <a:srgbClr val="FF0000"/>
                              </a:solidFill>
                              <a:effectLst/>
                              <a:latin typeface="Times New Roman" panose="02020603050405020304" pitchFamily="18" charset="0"/>
                              <a:ea typeface="宋体" panose="02010600030101010101" pitchFamily="2" charset="-122"/>
                            </a:rPr>
                            <a:t>C</a:t>
                          </a:r>
                          <a:r>
                            <a:rPr lang="en-US" sz="2400" b="0" i="0" u="none" strike="noStrike" baseline="30000" dirty="0">
                              <a:solidFill>
                                <a:srgbClr val="FF0000"/>
                              </a:solidFill>
                              <a:effectLst/>
                              <a:latin typeface="Times New Roman" panose="02020603050405020304" pitchFamily="18" charset="0"/>
                              <a:ea typeface="宋体" panose="02010600030101010101" pitchFamily="2" charset="-122"/>
                            </a:rPr>
                            <a:t>2</a:t>
                          </a:r>
                          <a:r>
                            <a:rPr lang="en-US" sz="2400" b="0" i="1" u="none" strike="noStrike" dirty="0">
                              <a:solidFill>
                                <a:srgbClr val="FF0000"/>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008000">
                    <a:tc>
                      <a:txBody>
                        <a:bodyPr/>
                        <a:lstStyle/>
                        <a:p>
                          <a:pPr algn="ctr" fontAlgn="b"/>
                          <a:r>
                            <a:rPr lang="en-US" sz="2400" b="0" i="0" u="none" strike="noStrike" dirty="0">
                              <a:effectLst/>
                              <a:latin typeface="Times New Roman" panose="02020603050405020304" pitchFamily="18" charset="0"/>
                              <a:ea typeface="宋体" panose="02010600030101010101" pitchFamily="2" charset="-122"/>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a:latin typeface="Cambria Math" panose="02040503050406030204" pitchFamily="18" charset="0"/>
                                      </a:rPr>
                                      <m:t>𝛤</m:t>
                                    </m:r>
                                  </m:e>
                                  <m:sub>
                                    <m:r>
                                      <a:rPr lang="en-US" sz="2400" b="0" i="1">
                                        <a:latin typeface="Cambria Math" panose="02040503050406030204" pitchFamily="18" charset="0"/>
                                      </a:rPr>
                                      <m:t>𝑝</m:t>
                                    </m:r>
                                  </m:sub>
                                </m:sSub>
                                <m:r>
                                  <a:rPr lang="en-US" sz="2400" b="0" i="1">
                                    <a:latin typeface="Cambria Math" panose="02040503050406030204" pitchFamily="18" charset="0"/>
                                  </a:rPr>
                                  <m:t>=</m:t>
                                </m:r>
                                <m:f>
                                  <m:fPr>
                                    <m:ctrlPr>
                                      <a:rPr lang="en-US" sz="2400" b="0" i="1" smtClean="0">
                                        <a:solidFill>
                                          <a:schemeClr val="accent2"/>
                                        </a:solidFill>
                                        <a:latin typeface="Cambria Math" panose="02040503050406030204" pitchFamily="18" charset="0"/>
                                      </a:rPr>
                                    </m:ctrlPr>
                                  </m:fPr>
                                  <m:num>
                                    <m:r>
                                      <a:rPr lang="en-US" sz="2400" b="0" i="0">
                                        <a:solidFill>
                                          <a:schemeClr val="accent2"/>
                                        </a:solidFill>
                                        <a:latin typeface="Cambria Math" panose="02040503050406030204" pitchFamily="18" charset="0"/>
                                      </a:rPr>
                                      <m:t>2</m:t>
                                    </m:r>
                                    <m:sSup>
                                      <m:sSupPr>
                                        <m:ctrlPr>
                                          <a:rPr lang="en-US" sz="2400" b="0" i="1">
                                            <a:solidFill>
                                              <a:schemeClr val="accent2"/>
                                            </a:solidFill>
                                            <a:latin typeface="Cambria Math" panose="02040503050406030204" pitchFamily="18" charset="0"/>
                                          </a:rPr>
                                        </m:ctrlPr>
                                      </m:sSupPr>
                                      <m:e>
                                        <m:r>
                                          <a:rPr lang="en-US" sz="2400" b="0" i="0">
                                            <a:solidFill>
                                              <a:schemeClr val="accent2"/>
                                            </a:solidFill>
                                            <a:latin typeface="Cambria Math" panose="02040503050406030204" pitchFamily="18" charset="0"/>
                                          </a:rPr>
                                          <m:t>ℏ</m:t>
                                        </m:r>
                                      </m:e>
                                      <m:sup>
                                        <m:r>
                                          <a:rPr lang="en-US" sz="2400" b="0" i="0">
                                            <a:solidFill>
                                              <a:schemeClr val="accent2"/>
                                            </a:solidFill>
                                            <a:latin typeface="Cambria Math" panose="02040503050406030204" pitchFamily="18" charset="0"/>
                                          </a:rPr>
                                          <m:t>2</m:t>
                                        </m:r>
                                      </m:sup>
                                    </m:sSup>
                                  </m:num>
                                  <m:den>
                                    <m:r>
                                      <a:rPr lang="en-US" sz="2400" b="0" i="1">
                                        <a:solidFill>
                                          <a:schemeClr val="accent2"/>
                                        </a:solidFill>
                                        <a:latin typeface="Cambria Math" panose="02040503050406030204" pitchFamily="18" charset="0"/>
                                      </a:rPr>
                                      <m:t>𝜇</m:t>
                                    </m:r>
                                    <m:sSubSup>
                                      <m:sSubSupPr>
                                        <m:ctrlPr>
                                          <a:rPr lang="en-US" sz="2400" b="0" i="1">
                                            <a:solidFill>
                                              <a:schemeClr val="accent2"/>
                                            </a:solidFill>
                                            <a:latin typeface="Cambria Math" panose="02040503050406030204" pitchFamily="18" charset="0"/>
                                          </a:rPr>
                                        </m:ctrlPr>
                                      </m:sSubSupPr>
                                      <m:e>
                                        <m:r>
                                          <a:rPr lang="en-US" sz="2400" b="0" i="1">
                                            <a:solidFill>
                                              <a:schemeClr val="accent2"/>
                                            </a:solidFill>
                                            <a:latin typeface="Cambria Math" panose="02040503050406030204" pitchFamily="18" charset="0"/>
                                          </a:rPr>
                                          <m:t>𝑅</m:t>
                                        </m:r>
                                      </m:e>
                                      <m:sub>
                                        <m:r>
                                          <a:rPr lang="en-US" sz="2400" b="0" i="1">
                                            <a:solidFill>
                                              <a:schemeClr val="accent2"/>
                                            </a:solidFill>
                                            <a:latin typeface="Cambria Math" panose="02040503050406030204" pitchFamily="18" charset="0"/>
                                          </a:rPr>
                                          <m:t>𝑛</m:t>
                                        </m:r>
                                      </m:sub>
                                      <m:sup>
                                        <m:r>
                                          <a:rPr lang="en-US" sz="2400" b="0" i="0">
                                            <a:solidFill>
                                              <a:schemeClr val="accent2"/>
                                            </a:solidFill>
                                            <a:latin typeface="Cambria Math" panose="02040503050406030204" pitchFamily="18" charset="0"/>
                                          </a:rPr>
                                          <m:t>2</m:t>
                                        </m:r>
                                      </m:sup>
                                    </m:sSubSup>
                                  </m:den>
                                </m:f>
                                <m:sSub>
                                  <m:sSubPr>
                                    <m:ctrlPr>
                                      <a:rPr lang="en-US" sz="2400" b="0" i="1" smtClean="0">
                                        <a:solidFill>
                                          <a:srgbClr val="0000FF"/>
                                        </a:solidFill>
                                        <a:latin typeface="Cambria Math" panose="02040503050406030204" pitchFamily="18" charset="0"/>
                                      </a:rPr>
                                    </m:ctrlPr>
                                  </m:sSubPr>
                                  <m:e>
                                    <m:r>
                                      <a:rPr lang="en-US" sz="2400" b="0" i="1">
                                        <a:solidFill>
                                          <a:srgbClr val="0000FF"/>
                                        </a:solidFill>
                                        <a:latin typeface="Cambria Math" panose="02040503050406030204" pitchFamily="18" charset="0"/>
                                      </a:rPr>
                                      <m:t>𝑃</m:t>
                                    </m:r>
                                  </m:e>
                                  <m:sub>
                                    <m:r>
                                      <a:rPr lang="en-US" sz="2400" b="0" i="0">
                                        <a:solidFill>
                                          <a:srgbClr val="0000FF"/>
                                        </a:solidFill>
                                        <a:latin typeface="Cambria Math" panose="02040503050406030204" pitchFamily="18" charset="0"/>
                                      </a:rPr>
                                      <m:t>𝓁</m:t>
                                    </m:r>
                                  </m:sub>
                                </m:sSub>
                                <m:d>
                                  <m:dPr>
                                    <m:ctrlPr>
                                      <a:rPr lang="en-US" sz="2400" b="0" i="1">
                                        <a:solidFill>
                                          <a:srgbClr val="0000FF"/>
                                        </a:solidFill>
                                        <a:latin typeface="Cambria Math" panose="02040503050406030204" pitchFamily="18" charset="0"/>
                                      </a:rPr>
                                    </m:ctrlPr>
                                  </m:dPr>
                                  <m:e>
                                    <m:sSub>
                                      <m:sSubPr>
                                        <m:ctrlPr>
                                          <a:rPr lang="en-US" sz="2400" b="0" i="1">
                                            <a:solidFill>
                                              <a:srgbClr val="0000FF"/>
                                            </a:solidFill>
                                            <a:latin typeface="Cambria Math" panose="02040503050406030204" pitchFamily="18" charset="0"/>
                                          </a:rPr>
                                        </m:ctrlPr>
                                      </m:sSubPr>
                                      <m:e>
                                        <m:r>
                                          <a:rPr lang="en-US" sz="2400" b="0" i="1">
                                            <a:solidFill>
                                              <a:srgbClr val="0000FF"/>
                                            </a:solidFill>
                                            <a:latin typeface="Cambria Math" panose="02040503050406030204" pitchFamily="18" charset="0"/>
                                          </a:rPr>
                                          <m:t>𝐸</m:t>
                                        </m:r>
                                      </m:e>
                                      <m:sub>
                                        <m:r>
                                          <a:rPr lang="en-US" sz="2400" b="0" i="1">
                                            <a:solidFill>
                                              <a:srgbClr val="0000FF"/>
                                            </a:solidFill>
                                            <a:latin typeface="Cambria Math" panose="02040503050406030204" pitchFamily="18" charset="0"/>
                                          </a:rPr>
                                          <m:t>𝑟</m:t>
                                        </m:r>
                                      </m:sub>
                                    </m:sSub>
                                    <m:r>
                                      <a:rPr lang="en-US" sz="2400" b="0" i="0">
                                        <a:solidFill>
                                          <a:srgbClr val="0000FF"/>
                                        </a:solidFill>
                                        <a:latin typeface="Cambria Math" panose="02040503050406030204" pitchFamily="18" charset="0"/>
                                      </a:rPr>
                                      <m:t>,</m:t>
                                    </m:r>
                                    <m:sSub>
                                      <m:sSubPr>
                                        <m:ctrlPr>
                                          <a:rPr lang="en-US" sz="2400" b="0" i="1">
                                            <a:solidFill>
                                              <a:srgbClr val="0000FF"/>
                                            </a:solidFill>
                                            <a:latin typeface="Cambria Math" panose="02040503050406030204" pitchFamily="18" charset="0"/>
                                          </a:rPr>
                                        </m:ctrlPr>
                                      </m:sSubPr>
                                      <m:e>
                                        <m:r>
                                          <a:rPr lang="en-US" sz="2400" b="0" i="1">
                                            <a:solidFill>
                                              <a:srgbClr val="0000FF"/>
                                            </a:solidFill>
                                            <a:latin typeface="Cambria Math" panose="02040503050406030204" pitchFamily="18" charset="0"/>
                                          </a:rPr>
                                          <m:t>𝑅</m:t>
                                        </m:r>
                                      </m:e>
                                      <m:sub>
                                        <m:r>
                                          <a:rPr lang="en-US" sz="2400" b="0" i="1">
                                            <a:solidFill>
                                              <a:srgbClr val="0000FF"/>
                                            </a:solidFill>
                                            <a:latin typeface="Cambria Math" panose="02040503050406030204" pitchFamily="18" charset="0"/>
                                          </a:rPr>
                                          <m:t>𝑛</m:t>
                                        </m:r>
                                      </m:sub>
                                    </m:sSub>
                                  </m:e>
                                </m:d>
                                <m:sSup>
                                  <m:sSupPr>
                                    <m:ctrlPr>
                                      <a:rPr lang="en-US" sz="2400" b="0" i="1" smtClean="0">
                                        <a:solidFill>
                                          <a:srgbClr val="FF0000"/>
                                        </a:solidFill>
                                        <a:latin typeface="Cambria Math" panose="02040503050406030204" pitchFamily="18" charset="0"/>
                                      </a:rPr>
                                    </m:ctrlPr>
                                  </m:sSupPr>
                                  <m:e>
                                    <m:r>
                                      <a:rPr lang="en-US" sz="2400" b="0" i="1">
                                        <a:solidFill>
                                          <a:srgbClr val="FF0000"/>
                                        </a:solidFill>
                                        <a:latin typeface="Cambria Math" panose="02040503050406030204" pitchFamily="18" charset="0"/>
                                      </a:rPr>
                                      <m:t>𝐶</m:t>
                                    </m:r>
                                  </m:e>
                                  <m:sup>
                                    <m:r>
                                      <a:rPr lang="en-US" sz="2400" b="0" i="0">
                                        <a:solidFill>
                                          <a:srgbClr val="FF0000"/>
                                        </a:solidFill>
                                        <a:latin typeface="Cambria Math" panose="02040503050406030204" pitchFamily="18" charset="0"/>
                                      </a:rPr>
                                      <m:t>2</m:t>
                                    </m:r>
                                  </m:sup>
                                </m:sSup>
                                <m:r>
                                  <a:rPr lang="en-US" sz="2400" b="0" i="1">
                                    <a:solidFill>
                                      <a:srgbClr val="FF0000"/>
                                    </a:solidFill>
                                    <a:latin typeface="Cambria Math" panose="02040503050406030204" pitchFamily="18" charset="0"/>
                                  </a:rPr>
                                  <m:t>𝑆</m:t>
                                </m:r>
                                <m:sSubSup>
                                  <m:sSubSupPr>
                                    <m:ctrlPr>
                                      <a:rPr lang="en-US" sz="2400" b="0" i="1" smtClean="0">
                                        <a:solidFill>
                                          <a:srgbClr val="00B050"/>
                                        </a:solidFill>
                                        <a:latin typeface="Cambria Math" panose="02040503050406030204" pitchFamily="18" charset="0"/>
                                      </a:rPr>
                                    </m:ctrlPr>
                                  </m:sSubSupPr>
                                  <m:e>
                                    <m:r>
                                      <a:rPr lang="en-US" sz="2400" b="0" i="1">
                                        <a:solidFill>
                                          <a:srgbClr val="00B050"/>
                                        </a:solidFill>
                                        <a:latin typeface="Cambria Math" panose="02040503050406030204" pitchFamily="18" charset="0"/>
                                      </a:rPr>
                                      <m:t>𝜃</m:t>
                                    </m:r>
                                  </m:e>
                                  <m:sub>
                                    <m:r>
                                      <m:rPr>
                                        <m:sty m:val="p"/>
                                      </m:rPr>
                                      <a:rPr lang="en-US" sz="2400" b="0" i="0">
                                        <a:solidFill>
                                          <a:srgbClr val="00B050"/>
                                        </a:solidFill>
                                        <a:latin typeface="Cambria Math" panose="02040503050406030204" pitchFamily="18" charset="0"/>
                                      </a:rPr>
                                      <m:t>s</m:t>
                                    </m:r>
                                    <m:r>
                                      <a:rPr lang="en-US" sz="2400" b="0" i="0">
                                        <a:solidFill>
                                          <a:srgbClr val="00B050"/>
                                        </a:solidFill>
                                        <a:latin typeface="Cambria Math" panose="02040503050406030204" pitchFamily="18" charset="0"/>
                                      </a:rPr>
                                      <m:t>.</m:t>
                                    </m:r>
                                    <m:r>
                                      <m:rPr>
                                        <m:sty m:val="p"/>
                                      </m:rPr>
                                      <a:rPr lang="en-US" sz="2400" b="0" i="0">
                                        <a:solidFill>
                                          <a:srgbClr val="00B050"/>
                                        </a:solidFill>
                                        <a:latin typeface="Cambria Math" panose="02040503050406030204" pitchFamily="18" charset="0"/>
                                      </a:rPr>
                                      <m:t>p</m:t>
                                    </m:r>
                                    <m:r>
                                      <a:rPr lang="en-US" sz="2400" b="0" i="0">
                                        <a:solidFill>
                                          <a:srgbClr val="00B050"/>
                                        </a:solidFill>
                                        <a:latin typeface="Cambria Math" panose="02040503050406030204" pitchFamily="18" charset="0"/>
                                      </a:rPr>
                                      <m:t>.</m:t>
                                    </m:r>
                                  </m:sub>
                                  <m:sup>
                                    <m:r>
                                      <a:rPr lang="en-US" sz="2400" b="0" i="0">
                                        <a:solidFill>
                                          <a:srgbClr val="00B050"/>
                                        </a:solidFill>
                                        <a:latin typeface="Cambria Math" panose="02040503050406030204" pitchFamily="18" charset="0"/>
                                      </a:rPr>
                                      <m:t>2</m:t>
                                    </m:r>
                                  </m:sup>
                                </m:sSubSup>
                              </m:oMath>
                            </m:oMathPara>
                          </a14:m>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402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008000">
                    <a:tc>
                      <a:txBody>
                        <a:bodyPr/>
                        <a:lstStyle/>
                        <a:p>
                          <a:pPr algn="ctr" fontAlgn="b"/>
                          <a:r>
                            <a:rPr lang="en-US" sz="2400" b="0" i="0" u="none" strike="noStrike" dirty="0">
                              <a:effectLst/>
                              <a:latin typeface="Times New Roman" panose="02020603050405020304" pitchFamily="18" charset="0"/>
                              <a:ea typeface="宋体" panose="02010600030101010101" pitchFamily="2" charset="-122"/>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2400" i="1" kern="10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4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24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r>
                                  <a:rPr lang="en-US" sz="24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sz="2400" i="1" kern="10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24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𝐶</m:t>
                                    </m:r>
                                  </m:e>
                                  <m:sup>
                                    <m:r>
                                      <a:rPr lang="en-US" sz="24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p>
                                <m:r>
                                  <a:rPr lang="en-US" sz="24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𝑆</m:t>
                                </m:r>
                                <m:sSub>
                                  <m:sSubPr>
                                    <m:ctrlPr>
                                      <a:rPr lang="en-US" sz="2400" i="1" kern="100" smtClean="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4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24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𝑠𝑝</m:t>
                                    </m:r>
                                  </m:sub>
                                </m:sSub>
                              </m:oMath>
                            </m:oMathPara>
                          </a14:m>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402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008000">
                    <a:tc>
                      <a:txBody>
                        <a:bodyPr/>
                        <a:lstStyle/>
                        <a:p>
                          <a:pPr algn="ctr" fontAlgn="b"/>
                          <a:r>
                            <a:rPr lang="en-US" sz="2400" b="0" i="0" u="none" strike="noStrike" dirty="0">
                              <a:effectLst/>
                              <a:latin typeface="Times New Roman" panose="02020603050405020304" pitchFamily="18" charset="0"/>
                              <a:ea typeface="宋体" panose="02010600030101010101" pitchFamily="2" charset="-122"/>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a:latin typeface="Cambria Math" panose="02040503050406030204" pitchFamily="18" charset="0"/>
                                      </a:rPr>
                                      <m:t>𝛤</m:t>
                                    </m:r>
                                  </m:e>
                                  <m:sub>
                                    <m:r>
                                      <a:rPr lang="en-US" sz="2400" b="0" i="1">
                                        <a:latin typeface="Cambria Math" panose="02040503050406030204" pitchFamily="18" charset="0"/>
                                      </a:rPr>
                                      <m:t>𝑝</m:t>
                                    </m:r>
                                  </m:sub>
                                </m:sSub>
                                <m:r>
                                  <a:rPr lang="en-US" sz="2400" b="0" i="1">
                                    <a:latin typeface="Cambria Math" panose="02040503050406030204" pitchFamily="18" charset="0"/>
                                  </a:rPr>
                                  <m:t>=</m:t>
                                </m:r>
                                <m:f>
                                  <m:fPr>
                                    <m:ctrlPr>
                                      <a:rPr lang="en-US" sz="2400" b="0" i="1" smtClean="0">
                                        <a:solidFill>
                                          <a:schemeClr val="accent2"/>
                                        </a:solidFill>
                                        <a:latin typeface="Cambria Math" panose="02040503050406030204" pitchFamily="18" charset="0"/>
                                      </a:rPr>
                                    </m:ctrlPr>
                                  </m:fPr>
                                  <m:num>
                                    <m:r>
                                      <a:rPr lang="en-US" sz="2400" b="0" i="0">
                                        <a:solidFill>
                                          <a:schemeClr val="accent2"/>
                                        </a:solidFill>
                                        <a:latin typeface="Cambria Math" panose="02040503050406030204" pitchFamily="18" charset="0"/>
                                      </a:rPr>
                                      <m:t>2</m:t>
                                    </m:r>
                                    <m:sSup>
                                      <m:sSupPr>
                                        <m:ctrlPr>
                                          <a:rPr lang="en-US" sz="2400" b="0" i="1">
                                            <a:solidFill>
                                              <a:schemeClr val="accent2"/>
                                            </a:solidFill>
                                            <a:latin typeface="Cambria Math" panose="02040503050406030204" pitchFamily="18" charset="0"/>
                                          </a:rPr>
                                        </m:ctrlPr>
                                      </m:sSupPr>
                                      <m:e>
                                        <m:r>
                                          <a:rPr lang="en-US" sz="2400" b="0" i="0">
                                            <a:solidFill>
                                              <a:schemeClr val="accent2"/>
                                            </a:solidFill>
                                            <a:latin typeface="Cambria Math" panose="02040503050406030204" pitchFamily="18" charset="0"/>
                                          </a:rPr>
                                          <m:t>ℏ</m:t>
                                        </m:r>
                                      </m:e>
                                      <m:sup>
                                        <m:r>
                                          <a:rPr lang="en-US" sz="2400" b="0" i="0">
                                            <a:solidFill>
                                              <a:schemeClr val="accent2"/>
                                            </a:solidFill>
                                            <a:latin typeface="Cambria Math" panose="02040503050406030204" pitchFamily="18" charset="0"/>
                                          </a:rPr>
                                          <m:t>2</m:t>
                                        </m:r>
                                      </m:sup>
                                    </m:sSup>
                                  </m:num>
                                  <m:den>
                                    <m:r>
                                      <a:rPr lang="en-US" sz="2400" b="0" i="1">
                                        <a:solidFill>
                                          <a:schemeClr val="accent2"/>
                                        </a:solidFill>
                                        <a:latin typeface="Cambria Math" panose="02040503050406030204" pitchFamily="18" charset="0"/>
                                      </a:rPr>
                                      <m:t>𝜇</m:t>
                                    </m:r>
                                    <m:sSubSup>
                                      <m:sSubSupPr>
                                        <m:ctrlPr>
                                          <a:rPr lang="en-US" sz="2400" b="0" i="1">
                                            <a:solidFill>
                                              <a:schemeClr val="accent2"/>
                                            </a:solidFill>
                                            <a:latin typeface="Cambria Math" panose="02040503050406030204" pitchFamily="18" charset="0"/>
                                          </a:rPr>
                                        </m:ctrlPr>
                                      </m:sSubSupPr>
                                      <m:e>
                                        <m:r>
                                          <a:rPr lang="en-US" sz="2400" b="0" i="1">
                                            <a:solidFill>
                                              <a:schemeClr val="accent2"/>
                                            </a:solidFill>
                                            <a:latin typeface="Cambria Math" panose="02040503050406030204" pitchFamily="18" charset="0"/>
                                          </a:rPr>
                                          <m:t>𝑅</m:t>
                                        </m:r>
                                      </m:e>
                                      <m:sub>
                                        <m:r>
                                          <a:rPr lang="en-US" sz="2400" b="0" i="1">
                                            <a:solidFill>
                                              <a:schemeClr val="accent2"/>
                                            </a:solidFill>
                                            <a:latin typeface="Cambria Math" panose="02040503050406030204" pitchFamily="18" charset="0"/>
                                          </a:rPr>
                                          <m:t>𝑛</m:t>
                                        </m:r>
                                      </m:sub>
                                      <m:sup>
                                        <m:r>
                                          <a:rPr lang="en-US" sz="2400" b="0" i="0">
                                            <a:solidFill>
                                              <a:schemeClr val="accent2"/>
                                            </a:solidFill>
                                            <a:latin typeface="Cambria Math" panose="02040503050406030204" pitchFamily="18" charset="0"/>
                                          </a:rPr>
                                          <m:t>2</m:t>
                                        </m:r>
                                      </m:sup>
                                    </m:sSubSup>
                                  </m:den>
                                </m:f>
                                <m:sSub>
                                  <m:sSubPr>
                                    <m:ctrlPr>
                                      <a:rPr lang="en-US" sz="2400" b="0" i="1" smtClean="0">
                                        <a:solidFill>
                                          <a:srgbClr val="0000FF"/>
                                        </a:solidFill>
                                        <a:latin typeface="Cambria Math" panose="02040503050406030204" pitchFamily="18" charset="0"/>
                                      </a:rPr>
                                    </m:ctrlPr>
                                  </m:sSubPr>
                                  <m:e>
                                    <m:r>
                                      <a:rPr lang="en-US" sz="2400" b="0" i="1">
                                        <a:solidFill>
                                          <a:srgbClr val="0000FF"/>
                                        </a:solidFill>
                                        <a:latin typeface="Cambria Math" panose="02040503050406030204" pitchFamily="18" charset="0"/>
                                      </a:rPr>
                                      <m:t>𝑃</m:t>
                                    </m:r>
                                  </m:e>
                                  <m:sub>
                                    <m:r>
                                      <a:rPr lang="en-US" sz="2400" b="0" i="0">
                                        <a:solidFill>
                                          <a:srgbClr val="0000FF"/>
                                        </a:solidFill>
                                        <a:latin typeface="Cambria Math" panose="02040503050406030204" pitchFamily="18" charset="0"/>
                                      </a:rPr>
                                      <m:t>𝓁</m:t>
                                    </m:r>
                                  </m:sub>
                                </m:sSub>
                                <m:d>
                                  <m:dPr>
                                    <m:ctrlPr>
                                      <a:rPr lang="en-US" sz="2400" b="0" i="1">
                                        <a:solidFill>
                                          <a:srgbClr val="0000FF"/>
                                        </a:solidFill>
                                        <a:latin typeface="Cambria Math" panose="02040503050406030204" pitchFamily="18" charset="0"/>
                                      </a:rPr>
                                    </m:ctrlPr>
                                  </m:dPr>
                                  <m:e>
                                    <m:sSub>
                                      <m:sSubPr>
                                        <m:ctrlPr>
                                          <a:rPr lang="en-US" sz="2400" b="0" i="1">
                                            <a:solidFill>
                                              <a:srgbClr val="0000FF"/>
                                            </a:solidFill>
                                            <a:latin typeface="Cambria Math" panose="02040503050406030204" pitchFamily="18" charset="0"/>
                                          </a:rPr>
                                        </m:ctrlPr>
                                      </m:sSubPr>
                                      <m:e>
                                        <m:r>
                                          <a:rPr lang="en-US" sz="2400" b="0" i="1">
                                            <a:solidFill>
                                              <a:srgbClr val="0000FF"/>
                                            </a:solidFill>
                                            <a:latin typeface="Cambria Math" panose="02040503050406030204" pitchFamily="18" charset="0"/>
                                          </a:rPr>
                                          <m:t>𝐸</m:t>
                                        </m:r>
                                      </m:e>
                                      <m:sub>
                                        <m:r>
                                          <a:rPr lang="en-US" sz="2400" b="0" i="1">
                                            <a:solidFill>
                                              <a:srgbClr val="0000FF"/>
                                            </a:solidFill>
                                            <a:latin typeface="Cambria Math" panose="02040503050406030204" pitchFamily="18" charset="0"/>
                                          </a:rPr>
                                          <m:t>𝑟</m:t>
                                        </m:r>
                                      </m:sub>
                                    </m:sSub>
                                    <m:r>
                                      <a:rPr lang="en-US" sz="2400" b="0" i="0">
                                        <a:solidFill>
                                          <a:srgbClr val="0000FF"/>
                                        </a:solidFill>
                                        <a:latin typeface="Cambria Math" panose="02040503050406030204" pitchFamily="18" charset="0"/>
                                      </a:rPr>
                                      <m:t>,</m:t>
                                    </m:r>
                                    <m:sSub>
                                      <m:sSubPr>
                                        <m:ctrlPr>
                                          <a:rPr lang="en-US" sz="2400" b="0" i="1">
                                            <a:solidFill>
                                              <a:srgbClr val="0000FF"/>
                                            </a:solidFill>
                                            <a:latin typeface="Cambria Math" panose="02040503050406030204" pitchFamily="18" charset="0"/>
                                          </a:rPr>
                                        </m:ctrlPr>
                                      </m:sSubPr>
                                      <m:e>
                                        <m:r>
                                          <a:rPr lang="en-US" sz="2400" b="0" i="1">
                                            <a:solidFill>
                                              <a:srgbClr val="0000FF"/>
                                            </a:solidFill>
                                            <a:latin typeface="Cambria Math" panose="02040503050406030204" pitchFamily="18" charset="0"/>
                                          </a:rPr>
                                          <m:t>𝑅</m:t>
                                        </m:r>
                                      </m:e>
                                      <m:sub>
                                        <m:r>
                                          <a:rPr lang="en-US" sz="2400" b="0" i="1">
                                            <a:solidFill>
                                              <a:srgbClr val="0000FF"/>
                                            </a:solidFill>
                                            <a:latin typeface="Cambria Math" panose="02040503050406030204" pitchFamily="18" charset="0"/>
                                          </a:rPr>
                                          <m:t>𝑛</m:t>
                                        </m:r>
                                      </m:sub>
                                    </m:sSub>
                                  </m:e>
                                </m:d>
                                <m:sSup>
                                  <m:sSupPr>
                                    <m:ctrlPr>
                                      <a:rPr lang="en-US" sz="2400" b="0" i="1" smtClean="0">
                                        <a:solidFill>
                                          <a:srgbClr val="FF0000"/>
                                        </a:solidFill>
                                        <a:latin typeface="Cambria Math" panose="02040503050406030204" pitchFamily="18" charset="0"/>
                                      </a:rPr>
                                    </m:ctrlPr>
                                  </m:sSupPr>
                                  <m:e>
                                    <m:r>
                                      <a:rPr lang="en-US" sz="2400" b="0" i="1">
                                        <a:solidFill>
                                          <a:srgbClr val="FF0000"/>
                                        </a:solidFill>
                                        <a:latin typeface="Cambria Math" panose="02040503050406030204" pitchFamily="18" charset="0"/>
                                      </a:rPr>
                                      <m:t>𝐶</m:t>
                                    </m:r>
                                  </m:e>
                                  <m:sup>
                                    <m:r>
                                      <a:rPr lang="en-US" sz="2400" b="0" i="0">
                                        <a:solidFill>
                                          <a:srgbClr val="FF0000"/>
                                        </a:solidFill>
                                        <a:latin typeface="Cambria Math" panose="02040503050406030204" pitchFamily="18" charset="0"/>
                                      </a:rPr>
                                      <m:t>2</m:t>
                                    </m:r>
                                  </m:sup>
                                </m:sSup>
                                <m:r>
                                  <a:rPr lang="en-US" sz="2400" b="0" i="1">
                                    <a:solidFill>
                                      <a:srgbClr val="FF0000"/>
                                    </a:solidFill>
                                    <a:latin typeface="Cambria Math" panose="02040503050406030204" pitchFamily="18" charset="0"/>
                                  </a:rPr>
                                  <m:t>𝑆</m:t>
                                </m:r>
                                <m:sSubSup>
                                  <m:sSubSupPr>
                                    <m:ctrlPr>
                                      <a:rPr lang="en-US" sz="2400" b="0" i="1" smtClean="0">
                                        <a:solidFill>
                                          <a:srgbClr val="00B050"/>
                                        </a:solidFill>
                                        <a:latin typeface="Cambria Math" panose="02040503050406030204" pitchFamily="18" charset="0"/>
                                      </a:rPr>
                                    </m:ctrlPr>
                                  </m:sSubSupPr>
                                  <m:e>
                                    <m:r>
                                      <a:rPr lang="en-US" sz="2400" b="0" i="1">
                                        <a:solidFill>
                                          <a:srgbClr val="00B050"/>
                                        </a:solidFill>
                                        <a:latin typeface="Cambria Math" panose="02040503050406030204" pitchFamily="18" charset="0"/>
                                      </a:rPr>
                                      <m:t>𝜃</m:t>
                                    </m:r>
                                  </m:e>
                                  <m:sub>
                                    <m:r>
                                      <m:rPr>
                                        <m:sty m:val="p"/>
                                      </m:rPr>
                                      <a:rPr lang="en-US" sz="2400" b="0" i="0">
                                        <a:solidFill>
                                          <a:srgbClr val="00B050"/>
                                        </a:solidFill>
                                        <a:latin typeface="Cambria Math" panose="02040503050406030204" pitchFamily="18" charset="0"/>
                                      </a:rPr>
                                      <m:t>s</m:t>
                                    </m:r>
                                    <m:r>
                                      <a:rPr lang="en-US" sz="2400" b="0" i="0">
                                        <a:solidFill>
                                          <a:srgbClr val="00B050"/>
                                        </a:solidFill>
                                        <a:latin typeface="Cambria Math" panose="02040503050406030204" pitchFamily="18" charset="0"/>
                                      </a:rPr>
                                      <m:t>.</m:t>
                                    </m:r>
                                    <m:r>
                                      <m:rPr>
                                        <m:sty m:val="p"/>
                                      </m:rPr>
                                      <a:rPr lang="en-US" sz="2400" b="0" i="0">
                                        <a:solidFill>
                                          <a:srgbClr val="00B050"/>
                                        </a:solidFill>
                                        <a:latin typeface="Cambria Math" panose="02040503050406030204" pitchFamily="18" charset="0"/>
                                      </a:rPr>
                                      <m:t>p</m:t>
                                    </m:r>
                                    <m:r>
                                      <a:rPr lang="en-US" sz="2400" b="0" i="0">
                                        <a:solidFill>
                                          <a:srgbClr val="00B050"/>
                                        </a:solidFill>
                                        <a:latin typeface="Cambria Math" panose="02040503050406030204" pitchFamily="18" charset="0"/>
                                      </a:rPr>
                                      <m:t>.</m:t>
                                    </m:r>
                                  </m:sub>
                                  <m:sup>
                                    <m:r>
                                      <a:rPr lang="en-US" sz="2400" b="0" i="0">
                                        <a:solidFill>
                                          <a:srgbClr val="00B050"/>
                                        </a:solidFill>
                                        <a:latin typeface="Cambria Math" panose="02040503050406030204" pitchFamily="18" charset="0"/>
                                      </a:rPr>
                                      <m:t>2</m:t>
                                    </m:r>
                                  </m:sup>
                                </m:sSubSup>
                              </m:oMath>
                            </m:oMathPara>
                          </a14:m>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490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008000">
                    <a:tc>
                      <a:txBody>
                        <a:bodyPr/>
                        <a:lstStyle/>
                        <a:p>
                          <a:pPr algn="ctr" fontAlgn="b"/>
                          <a:r>
                            <a:rPr lang="en-US" sz="2400" b="0" i="0" u="none" strike="noStrike" dirty="0">
                              <a:effectLst/>
                              <a:latin typeface="Times New Roman" panose="02020603050405020304" pitchFamily="18" charset="0"/>
                              <a:ea typeface="宋体" panose="02010600030101010101" pitchFamily="2" charset="-122"/>
                            </a:rPr>
                            <a:t>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2400" i="1" kern="10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4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24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r>
                                  <a:rPr lang="en-US" sz="24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sz="2400" i="1" kern="10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24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𝐶</m:t>
                                    </m:r>
                                  </m:e>
                                  <m:sup>
                                    <m:r>
                                      <a:rPr lang="en-US" sz="24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p>
                                <m:r>
                                  <a:rPr lang="en-US" sz="24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𝑆</m:t>
                                </m:r>
                                <m:sSub>
                                  <m:sSubPr>
                                    <m:ctrlPr>
                                      <a:rPr lang="en-US" sz="2400" i="1" kern="100" smtClean="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24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24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𝑠𝑝</m:t>
                                    </m:r>
                                  </m:sub>
                                </m:sSub>
                              </m:oMath>
                            </m:oMathPara>
                          </a14:m>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dirty="0">
                              <a:effectLst/>
                              <a:latin typeface="Times New Roman" panose="02020603050405020304" pitchFamily="18" charset="0"/>
                              <a:ea typeface="宋体" panose="02010600030101010101" pitchFamily="2" charset="-122"/>
                            </a:rPr>
                            <a:t>490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dirty="0">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008000">
                    <a:tc>
                      <a:txBody>
                        <a:bodyPr/>
                        <a:lstStyle/>
                        <a:p>
                          <a:pPr algn="ctr" fontAlgn="b"/>
                          <a:r>
                            <a:rPr lang="en-US" sz="2400" b="0" i="0" u="none" strike="noStrike" dirty="0">
                              <a:effectLst/>
                              <a:latin typeface="Times New Roman" panose="02020603050405020304" pitchFamily="18" charset="0"/>
                              <a:ea typeface="宋体" panose="02010600030101010101" pitchFamily="2" charset="-122"/>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2400" b="0" i="0" u="none" strike="noStrike" dirty="0">
                              <a:effectLst/>
                              <a:latin typeface="Times New Roman" panose="02020603050405020304" pitchFamily="18" charset="0"/>
                              <a:ea typeface="+mn-ea"/>
                            </a:rPr>
                            <a:t>Aaron USDI USDC</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Choice>
        <mc:Fallback xmlns="">
          <p:graphicFrame>
            <p:nvGraphicFramePr>
              <p:cNvPr id="2" name="Table 1"/>
              <p:cNvGraphicFramePr>
                <a:graphicFrameLocks noGrp="1"/>
              </p:cNvGraphicFramePr>
              <p:nvPr>
                <p:extLst/>
              </p:nvPr>
            </p:nvGraphicFramePr>
            <p:xfrm>
              <a:off x="180305" y="537738"/>
              <a:ext cx="8829626" cy="5635603"/>
            </p:xfrm>
            <a:graphic>
              <a:graphicData uri="http://schemas.openxmlformats.org/drawingml/2006/table">
                <a:tbl>
                  <a:tblPr/>
                  <a:tblGrid>
                    <a:gridCol w="1247170"/>
                    <a:gridCol w="4219352"/>
                    <a:gridCol w="1681552"/>
                    <a:gridCol w="1681552"/>
                  </a:tblGrid>
                  <a:tr h="595603">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2400" b="0" i="1" u="none" strike="noStrike" dirty="0" smtClean="0">
                              <a:effectLst/>
                              <a:latin typeface="Times New Roman" panose="02020603050405020304" pitchFamily="18" charset="0"/>
                              <a:ea typeface="宋体" panose="02010600030101010101" pitchFamily="2" charset="-122"/>
                            </a:rPr>
                            <a:t>Γ</a:t>
                          </a:r>
                          <a:r>
                            <a:rPr lang="en-US" sz="2400" b="0" i="1" u="none" strike="noStrike" baseline="-25000" dirty="0" smtClean="0">
                              <a:effectLst/>
                              <a:latin typeface="Times New Roman" panose="02020603050405020304" pitchFamily="18" charset="0"/>
                              <a:ea typeface="宋体" panose="02010600030101010101" pitchFamily="2" charset="-122"/>
                            </a:rPr>
                            <a:t>p</a:t>
                          </a:r>
                          <a:r>
                            <a:rPr lang="en-US" sz="2400" b="0" i="0" u="none" strike="noStrike" baseline="0" dirty="0" smtClean="0">
                              <a:effectLst/>
                              <a:latin typeface="Times New Roman" panose="02020603050405020304" pitchFamily="18" charset="0"/>
                              <a:ea typeface="宋体" panose="02010600030101010101" pitchFamily="2" charset="-122"/>
                            </a:rPr>
                            <a:t> (eV)</a:t>
                          </a:r>
                          <a:endParaRPr lang="en-US" sz="2400" b="0" i="0" u="none" strike="noStrike" dirty="0" smtClean="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smtClean="0">
                              <a:effectLst/>
                              <a:latin typeface="Times New Roman" panose="02020603050405020304" pitchFamily="18" charset="0"/>
                              <a:ea typeface="宋体" panose="02010600030101010101" pitchFamily="2" charset="-122"/>
                            </a:rPr>
                            <a:t>Method</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1" u="none" strike="noStrike" dirty="0" err="1" smtClean="0">
                              <a:effectLst/>
                              <a:latin typeface="Times New Roman" panose="02020603050405020304" pitchFamily="18" charset="0"/>
                              <a:ea typeface="宋体" panose="02010600030101010101" pitchFamily="2" charset="-122"/>
                            </a:rPr>
                            <a:t>E</a:t>
                          </a:r>
                          <a:r>
                            <a:rPr lang="en-US" sz="2400" b="0" i="1" u="none" strike="noStrike" baseline="-25000" dirty="0" err="1" smtClean="0">
                              <a:effectLst/>
                              <a:latin typeface="Times New Roman" panose="02020603050405020304" pitchFamily="18" charset="0"/>
                              <a:ea typeface="宋体" panose="02010600030101010101" pitchFamily="2" charset="-122"/>
                            </a:rPr>
                            <a:t>r</a:t>
                          </a:r>
                          <a:r>
                            <a:rPr lang="en-US" sz="2400" b="0" i="0" u="none" strike="noStrike" dirty="0" smtClean="0">
                              <a:effectLst/>
                              <a:latin typeface="Times New Roman" panose="02020603050405020304" pitchFamily="18" charset="0"/>
                              <a:ea typeface="宋体" panose="02010600030101010101" pitchFamily="2" charset="-122"/>
                            </a:rPr>
                            <a:t> (keV)</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1" u="none" strike="noStrike" dirty="0" smtClean="0">
                              <a:solidFill>
                                <a:srgbClr val="FF0000"/>
                              </a:solidFill>
                              <a:effectLst/>
                              <a:latin typeface="Times New Roman" panose="02020603050405020304" pitchFamily="18" charset="0"/>
                              <a:ea typeface="宋体" panose="02010600030101010101" pitchFamily="2" charset="-122"/>
                            </a:rPr>
                            <a:t>C</a:t>
                          </a:r>
                          <a:r>
                            <a:rPr lang="en-US" sz="2400" b="0" i="0" u="none" strike="noStrike" baseline="30000" dirty="0" smtClean="0">
                              <a:solidFill>
                                <a:srgbClr val="FF0000"/>
                              </a:solidFill>
                              <a:effectLst/>
                              <a:latin typeface="Times New Roman" panose="02020603050405020304" pitchFamily="18" charset="0"/>
                              <a:ea typeface="宋体" panose="02010600030101010101" pitchFamily="2" charset="-122"/>
                            </a:rPr>
                            <a:t>2</a:t>
                          </a:r>
                          <a:r>
                            <a:rPr lang="en-US" sz="2400" b="0" i="1" u="none" strike="noStrike" dirty="0" smtClean="0">
                              <a:solidFill>
                                <a:srgbClr val="FF0000"/>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8000">
                    <a:tc>
                      <a:txBody>
                        <a:bodyPr/>
                        <a:lstStyle/>
                        <a:p>
                          <a:pPr algn="ctr" fontAlgn="b"/>
                          <a:r>
                            <a:rPr lang="en-US" sz="2400" b="0" i="0" u="none" strike="noStrike" dirty="0" smtClean="0">
                              <a:effectLst/>
                              <a:latin typeface="Times New Roman" panose="02020603050405020304" pitchFamily="18" charset="0"/>
                              <a:ea typeface="宋体" panose="02010600030101010101" pitchFamily="2" charset="-122"/>
                            </a:rPr>
                            <a:t>0.17</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2"/>
                          <a:stretch>
                            <a:fillRect l="-29726" t="-60000" r="-79942" b="-402424"/>
                          </a:stretch>
                        </a:blipFill>
                      </a:tcPr>
                    </a:tc>
                    <a:tc>
                      <a:txBody>
                        <a:bodyPr/>
                        <a:lstStyle/>
                        <a:p>
                          <a:pPr algn="ctr" fontAlgn="b">
                            <a:lnSpc>
                              <a:spcPct val="100000"/>
                            </a:lnSpc>
                          </a:pPr>
                          <a:r>
                            <a:rPr lang="en-US" sz="2400" b="0" i="0" u="none" strike="noStrike" dirty="0" smtClean="0">
                              <a:effectLst/>
                              <a:latin typeface="Times New Roman" panose="02020603050405020304" pitchFamily="18" charset="0"/>
                              <a:ea typeface="宋体" panose="02010600030101010101" pitchFamily="2" charset="-122"/>
                            </a:rPr>
                            <a:t>402</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smtClean="0">
                              <a:effectLst/>
                              <a:latin typeface="Times New Roman" panose="02020603050405020304" pitchFamily="18" charset="0"/>
                              <a:ea typeface="宋体" panose="02010600030101010101" pitchFamily="2" charset="-122"/>
                            </a:rPr>
                            <a:t>0.3</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8000">
                    <a:tc>
                      <a:txBody>
                        <a:bodyPr/>
                        <a:lstStyle/>
                        <a:p>
                          <a:pPr algn="ctr" fontAlgn="b"/>
                          <a:r>
                            <a:rPr lang="en-US" sz="2400" b="0" i="0" u="none" strike="noStrike" dirty="0" smtClean="0">
                              <a:effectLst/>
                              <a:latin typeface="Times New Roman" panose="02020603050405020304" pitchFamily="18" charset="0"/>
                              <a:ea typeface="宋体" panose="02010600030101010101" pitchFamily="2" charset="-122"/>
                            </a:rPr>
                            <a:t>0.15</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2"/>
                          <a:stretch>
                            <a:fillRect l="-29726" t="-159036" r="-79942" b="-300000"/>
                          </a:stretch>
                        </a:blipFill>
                      </a:tcPr>
                    </a:tc>
                    <a:tc>
                      <a:txBody>
                        <a:bodyPr/>
                        <a:lstStyle/>
                        <a:p>
                          <a:pPr algn="ctr" fontAlgn="b">
                            <a:lnSpc>
                              <a:spcPct val="100000"/>
                            </a:lnSpc>
                          </a:pPr>
                          <a:r>
                            <a:rPr lang="en-US" sz="2400" b="0" i="0" u="none" strike="noStrike" dirty="0" smtClean="0">
                              <a:effectLst/>
                              <a:latin typeface="Times New Roman" panose="02020603050405020304" pitchFamily="18" charset="0"/>
                              <a:ea typeface="宋体" panose="02010600030101010101" pitchFamily="2" charset="-122"/>
                            </a:rPr>
                            <a:t>402</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smtClean="0">
                              <a:effectLst/>
                              <a:latin typeface="Times New Roman" panose="02020603050405020304" pitchFamily="18" charset="0"/>
                              <a:ea typeface="宋体" panose="02010600030101010101" pitchFamily="2" charset="-122"/>
                            </a:rPr>
                            <a:t>0.3</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8000">
                    <a:tc>
                      <a:txBody>
                        <a:bodyPr/>
                        <a:lstStyle/>
                        <a:p>
                          <a:pPr algn="ctr" fontAlgn="b"/>
                          <a:r>
                            <a:rPr lang="en-US" sz="2400" b="0" i="0" u="none" strike="noStrike" dirty="0" smtClean="0">
                              <a:effectLst/>
                              <a:latin typeface="Times New Roman" panose="02020603050405020304" pitchFamily="18" charset="0"/>
                              <a:ea typeface="宋体" panose="02010600030101010101" pitchFamily="2" charset="-122"/>
                            </a:rPr>
                            <a:t>1.04</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2"/>
                          <a:stretch>
                            <a:fillRect l="-29726" t="-260606" r="-79942" b="-201818"/>
                          </a:stretch>
                        </a:blipFill>
                      </a:tcPr>
                    </a:tc>
                    <a:tc>
                      <a:txBody>
                        <a:bodyPr/>
                        <a:lstStyle/>
                        <a:p>
                          <a:pPr algn="ctr" fontAlgn="b">
                            <a:lnSpc>
                              <a:spcPct val="100000"/>
                            </a:lnSpc>
                          </a:pPr>
                          <a:r>
                            <a:rPr lang="en-US" sz="2400" b="0" i="0" u="none" strike="noStrike" dirty="0" smtClean="0">
                              <a:effectLst/>
                              <a:latin typeface="Times New Roman" panose="02020603050405020304" pitchFamily="18" charset="0"/>
                              <a:ea typeface="宋体" panose="02010600030101010101" pitchFamily="2" charset="-122"/>
                            </a:rPr>
                            <a:t>490</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smtClean="0">
                              <a:effectLst/>
                              <a:latin typeface="Times New Roman" panose="02020603050405020304" pitchFamily="18" charset="0"/>
                              <a:ea typeface="宋体" panose="02010600030101010101" pitchFamily="2" charset="-122"/>
                            </a:rPr>
                            <a:t>0.3</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8000">
                    <a:tc>
                      <a:txBody>
                        <a:bodyPr/>
                        <a:lstStyle/>
                        <a:p>
                          <a:pPr algn="ctr" fontAlgn="b"/>
                          <a:r>
                            <a:rPr lang="en-US" sz="2400" b="0" i="0" u="none" strike="noStrike" dirty="0" smtClean="0">
                              <a:effectLst/>
                              <a:latin typeface="Times New Roman" panose="02020603050405020304" pitchFamily="18" charset="0"/>
                              <a:ea typeface="宋体" panose="02010600030101010101" pitchFamily="2" charset="-122"/>
                            </a:rPr>
                            <a:t>0.91</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2"/>
                          <a:stretch>
                            <a:fillRect l="-29726" t="-358434" r="-79942" b="-100602"/>
                          </a:stretch>
                        </a:blip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dirty="0" smtClean="0">
                              <a:effectLst/>
                              <a:latin typeface="Times New Roman" panose="02020603050405020304" pitchFamily="18" charset="0"/>
                              <a:ea typeface="宋体" panose="02010600030101010101" pitchFamily="2" charset="-122"/>
                            </a:rPr>
                            <a:t>490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dirty="0" smtClean="0">
                              <a:effectLst/>
                              <a:latin typeface="Times New Roman" panose="02020603050405020304" pitchFamily="18" charset="0"/>
                              <a:ea typeface="宋体" panose="02010600030101010101" pitchFamily="2" charset="-122"/>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8000">
                    <a:tc>
                      <a:txBody>
                        <a:bodyPr/>
                        <a:lstStyle/>
                        <a:p>
                          <a:pPr algn="ctr" fontAlgn="b"/>
                          <a:r>
                            <a:rPr lang="en-US" sz="2400" b="0" i="0" u="none" strike="noStrike" dirty="0" smtClean="0">
                              <a:effectLst/>
                              <a:latin typeface="Times New Roman" panose="02020603050405020304" pitchFamily="18" charset="0"/>
                              <a:ea typeface="宋体" panose="02010600030101010101" pitchFamily="2" charset="-122"/>
                            </a:rPr>
                            <a:t>0.12</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2400" b="0" i="0" u="none" strike="noStrike" dirty="0" smtClean="0">
                              <a:effectLst/>
                              <a:latin typeface="Times New Roman" panose="02020603050405020304" pitchFamily="18" charset="0"/>
                              <a:ea typeface="+mn-ea"/>
                            </a:rPr>
                            <a:t>Aaron USDI USDC</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smtClean="0">
                              <a:effectLst/>
                              <a:latin typeface="Times New Roman" panose="02020603050405020304" pitchFamily="18" charset="0"/>
                              <a:ea typeface="宋体" panose="02010600030101010101" pitchFamily="2" charset="-122"/>
                            </a:rPr>
                            <a:t>0.3</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Fallback>
      </mc:AlternateContent>
      <p:sp>
        <p:nvSpPr>
          <p:cNvPr id="3" name="TextBox 2"/>
          <p:cNvSpPr txBox="1"/>
          <p:nvPr/>
        </p:nvSpPr>
        <p:spPr>
          <a:xfrm>
            <a:off x="4450856" y="12879"/>
            <a:ext cx="4693144" cy="461665"/>
          </a:xfrm>
          <a:prstGeom prst="rect">
            <a:avLst/>
          </a:prstGeom>
          <a:noFill/>
        </p:spPr>
        <p:txBody>
          <a:bodyPr wrap="none" rtlCol="0">
            <a:spAutoFit/>
          </a:bodyPr>
          <a:lstStyle/>
          <a:p>
            <a:r>
              <a:rPr lang="en-US" sz="2400" baseline="30000" dirty="0">
                <a:latin typeface="Times New Roman" panose="02020603050405020304" pitchFamily="18" charset="0"/>
                <a:cs typeface="Times New Roman" panose="02020603050405020304" pitchFamily="18" charset="0"/>
              </a:rPr>
              <a:t>25</a:t>
            </a:r>
            <a:r>
              <a:rPr lang="en-US" sz="2400" dirty="0">
                <a:latin typeface="Times New Roman" panose="02020603050405020304" pitchFamily="18" charset="0"/>
                <a:cs typeface="Times New Roman" panose="02020603050405020304" pitchFamily="18" charset="0"/>
              </a:rPr>
              <a:t>Al  402-keV  </a:t>
            </a:r>
            <a:r>
              <a:rPr lang="en-US" altLang="zh-CN" sz="2400" dirty="0">
                <a:latin typeface="Times New Roman" panose="02020603050405020304" pitchFamily="18" charset="0"/>
                <a:cs typeface="Times New Roman" panose="02020603050405020304" pitchFamily="18" charset="0"/>
              </a:rPr>
              <a:t>resonance  3</a:t>
            </a:r>
            <a:r>
              <a:rPr lang="en-US" sz="2400" dirty="0">
                <a:latin typeface="Times New Roman" panose="02020603050405020304" pitchFamily="18" charset="0"/>
                <a:cs typeface="Times New Roman" panose="02020603050405020304" pitchFamily="18" charset="0"/>
              </a:rPr>
              <a:t>/2</a:t>
            </a:r>
            <a:r>
              <a:rPr lang="en-US" sz="2400" baseline="300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1</a:t>
            </a:r>
            <a:r>
              <a:rPr lang="en-US" altLang="zh-CN" sz="2400" i="1" dirty="0">
                <a:latin typeface="Times New Roman" panose="02020603050405020304" pitchFamily="18" charset="0"/>
                <a:cs typeface="Times New Roman" panose="02020603050405020304" pitchFamily="18" charset="0"/>
              </a:rPr>
              <a:t>d</a:t>
            </a:r>
            <a:r>
              <a:rPr lang="en-US" altLang="zh-CN" sz="2400" baseline="-25000" dirty="0">
                <a:latin typeface="Times New Roman" panose="02020603050405020304" pitchFamily="18" charset="0"/>
                <a:cs typeface="Times New Roman" panose="02020603050405020304" pitchFamily="18" charset="0"/>
              </a:rPr>
              <a:t>3/2</a:t>
            </a:r>
            <a:endParaRPr lang="en-US" sz="2400" baseline="-25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004344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2862322"/>
          </a:xfrm>
          <a:prstGeom prst="rect">
            <a:avLst/>
          </a:prstGeom>
        </p:spPr>
        <p:txBody>
          <a:bodyPr wrap="square">
            <a:spAutoFit/>
          </a:bodyPr>
          <a:lstStyle/>
          <a:p>
            <a:r>
              <a:rPr lang="en-US"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The theory state is 20 keV above. But the uncertainty in the location </a:t>
            </a:r>
            <a:r>
              <a:rPr lang="en-US" dirty="0">
                <a:latin typeface="Times New Roman" panose="02020603050405020304" pitchFamily="18" charset="0"/>
                <a:cs typeface="Times New Roman" panose="02020603050405020304" pitchFamily="18" charset="0"/>
              </a:rPr>
              <a:t>is on the order of 150 keV. So it could be a little below.</a:t>
            </a:r>
          </a:p>
          <a:p>
            <a:pPr>
              <a:spcAft>
                <a:spcPts val="0"/>
              </a:spcAft>
            </a:pPr>
            <a:endParaRPr lang="en-US"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What do you get for the ratio of the proton and gamma widths for the states you see in </a:t>
            </a:r>
            <a:r>
              <a:rPr lang="en-US" dirty="0" err="1">
                <a:latin typeface="Times New Roman" panose="02020603050405020304" pitchFamily="18" charset="0"/>
                <a:cs typeface="Times New Roman" panose="02020603050405020304" pitchFamily="18" charset="0"/>
              </a:rPr>
              <a:t>exp</a:t>
            </a:r>
            <a:r>
              <a:rPr lang="en-US" dirty="0">
                <a:latin typeface="Times New Roman" panose="02020603050405020304" pitchFamily="18" charset="0"/>
                <a:cs typeface="Times New Roman" panose="02020603050405020304" pitchFamily="18" charset="0"/>
              </a:rPr>
              <a:t>?</a:t>
            </a:r>
          </a:p>
          <a:p>
            <a:pPr>
              <a:spcAft>
                <a:spcPts val="0"/>
              </a:spcAft>
            </a:pPr>
            <a:endParaRPr lang="en-US"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I would use formulation (3) since it is well documented in the reference.</a:t>
            </a:r>
          </a:p>
          <a:p>
            <a:r>
              <a:rPr lang="en-US" dirty="0">
                <a:latin typeface="Times New Roman" panose="02020603050405020304" pitchFamily="18" charset="0"/>
                <a:cs typeface="Times New Roman" panose="02020603050405020304" pitchFamily="18" charset="0"/>
              </a:rPr>
              <a:t>You do not need to occupations, just the spectroscopic factors When more that one is involved you would use </a:t>
            </a:r>
            <a:r>
              <a:rPr lang="en-US" dirty="0" err="1">
                <a:latin typeface="Times New Roman" panose="02020603050405020304" pitchFamily="18" charset="0"/>
                <a:cs typeface="Times New Roman" panose="02020603050405020304" pitchFamily="18" charset="0"/>
              </a:rPr>
              <a:t>Gamm_p</a:t>
            </a:r>
            <a:r>
              <a:rPr lang="en-US" dirty="0">
                <a:latin typeface="Times New Roman" panose="02020603050405020304" pitchFamily="18" charset="0"/>
                <a:cs typeface="Times New Roman" panose="02020603050405020304" pitchFamily="18" charset="0"/>
              </a:rPr>
              <a:t> = Gamma_p1 + Gamma_p2 ...</a:t>
            </a:r>
          </a:p>
          <a:p>
            <a:r>
              <a:rPr lang="en-US" dirty="0">
                <a:latin typeface="Times New Roman" panose="02020603050405020304" pitchFamily="18" charset="0"/>
                <a:cs typeface="Times New Roman" panose="02020603050405020304" pitchFamily="18" charset="0"/>
              </a:rPr>
              <a:t>usually the one for s1/2 is most important.</a:t>
            </a:r>
          </a:p>
          <a:p>
            <a:pPr>
              <a:spcAft>
                <a:spcPts val="0"/>
              </a:spcAft>
            </a:pPr>
            <a:endParaRPr lang="en-US"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Table 2"/>
          <p:cNvGraphicFramePr>
            <a:graphicFrameLocks noGrp="1"/>
          </p:cNvGraphicFramePr>
          <p:nvPr/>
        </p:nvGraphicFramePr>
        <p:xfrm>
          <a:off x="208780" y="4604905"/>
          <a:ext cx="8726439" cy="1645920"/>
        </p:xfrm>
        <a:graphic>
          <a:graphicData uri="http://schemas.openxmlformats.org/drawingml/2006/table">
            <a:tbl>
              <a:tblPr firstRow="1" firstCol="1" bandRow="1">
                <a:tableStyleId>{2D5ABB26-0587-4C30-8999-92F81FD0307C}</a:tableStyleId>
              </a:tblPr>
              <a:tblGrid>
                <a:gridCol w="953601">
                  <a:extLst>
                    <a:ext uri="{9D8B030D-6E8A-4147-A177-3AD203B41FA5}">
                      <a16:colId xmlns:a16="http://schemas.microsoft.com/office/drawing/2014/main" val="20000"/>
                    </a:ext>
                  </a:extLst>
                </a:gridCol>
                <a:gridCol w="283101">
                  <a:extLst>
                    <a:ext uri="{9D8B030D-6E8A-4147-A177-3AD203B41FA5}">
                      <a16:colId xmlns:a16="http://schemas.microsoft.com/office/drawing/2014/main" val="20001"/>
                    </a:ext>
                  </a:extLst>
                </a:gridCol>
                <a:gridCol w="337733">
                  <a:extLst>
                    <a:ext uri="{9D8B030D-6E8A-4147-A177-3AD203B41FA5}">
                      <a16:colId xmlns:a16="http://schemas.microsoft.com/office/drawing/2014/main" val="20002"/>
                    </a:ext>
                  </a:extLst>
                </a:gridCol>
                <a:gridCol w="1331067">
                  <a:extLst>
                    <a:ext uri="{9D8B030D-6E8A-4147-A177-3AD203B41FA5}">
                      <a16:colId xmlns:a16="http://schemas.microsoft.com/office/drawing/2014/main" val="20003"/>
                    </a:ext>
                  </a:extLst>
                </a:gridCol>
                <a:gridCol w="1331067">
                  <a:extLst>
                    <a:ext uri="{9D8B030D-6E8A-4147-A177-3AD203B41FA5}">
                      <a16:colId xmlns:a16="http://schemas.microsoft.com/office/drawing/2014/main" val="20004"/>
                    </a:ext>
                  </a:extLst>
                </a:gridCol>
                <a:gridCol w="1331067">
                  <a:extLst>
                    <a:ext uri="{9D8B030D-6E8A-4147-A177-3AD203B41FA5}">
                      <a16:colId xmlns:a16="http://schemas.microsoft.com/office/drawing/2014/main" val="20005"/>
                    </a:ext>
                  </a:extLst>
                </a:gridCol>
                <a:gridCol w="1251601">
                  <a:extLst>
                    <a:ext uri="{9D8B030D-6E8A-4147-A177-3AD203B41FA5}">
                      <a16:colId xmlns:a16="http://schemas.microsoft.com/office/drawing/2014/main" val="20006"/>
                    </a:ext>
                  </a:extLst>
                </a:gridCol>
                <a:gridCol w="953601">
                  <a:extLst>
                    <a:ext uri="{9D8B030D-6E8A-4147-A177-3AD203B41FA5}">
                      <a16:colId xmlns:a16="http://schemas.microsoft.com/office/drawing/2014/main" val="20007"/>
                    </a:ext>
                  </a:extLst>
                </a:gridCol>
                <a:gridCol w="953601">
                  <a:extLst>
                    <a:ext uri="{9D8B030D-6E8A-4147-A177-3AD203B41FA5}">
                      <a16:colId xmlns:a16="http://schemas.microsoft.com/office/drawing/2014/main" val="20008"/>
                    </a:ext>
                  </a:extLst>
                </a:gridCol>
              </a:tblGrid>
              <a:tr h="190500">
                <a:tc>
                  <a:txBody>
                    <a:bodyPr/>
                    <a:lstStyle/>
                    <a:p>
                      <a:pPr algn="ctr"/>
                      <a:endParaRPr lang="en-US" sz="1800" dirty="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(C^2S)^.5</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C^2S</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dirty="0">
                          <a:effectLst/>
                        </a:rPr>
                        <a:t>J</a:t>
                      </a:r>
                      <a:endParaRPr lang="en-US"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k</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dirty="0">
                          <a:effectLst/>
                        </a:rPr>
                        <a:t>d5/2</a:t>
                      </a:r>
                      <a:endParaRPr lang="en-US"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d3/2</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s1/2</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d5/2</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d3/2</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s1/2</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90500">
                <a:tc>
                  <a:txBody>
                    <a:bodyPr/>
                    <a:lstStyle/>
                    <a:p>
                      <a:pPr algn="ctr">
                        <a:spcAft>
                          <a:spcPts val="0"/>
                        </a:spcAft>
                      </a:pPr>
                      <a:r>
                        <a:rPr lang="en-US" sz="1800">
                          <a:effectLst/>
                        </a:rPr>
                        <a:t>mg24</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0</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1</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dirty="0">
                          <a:effectLst/>
                        </a:rPr>
                        <a:t>-0.00569</a:t>
                      </a:r>
                      <a:endParaRPr lang="en-US"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dirty="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dirty="0">
                          <a:effectLst/>
                        </a:rPr>
                        <a:t>3.2E-05</a:t>
                      </a:r>
                      <a:endParaRPr lang="en-US"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0.0E+00</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0.0E+00</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90500">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2</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1</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-0.00528</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dirty="0">
                          <a:effectLst/>
                        </a:rPr>
                        <a:t>-0.01752</a:t>
                      </a:r>
                      <a:endParaRPr lang="en-US"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-0.01163</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2.8E-05</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3.1E-04</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1.4E-04</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90500">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4</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1</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-0.00133</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-0.02375</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dirty="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dirty="0">
                          <a:effectLst/>
                        </a:rPr>
                        <a:t>1.8E-06</a:t>
                      </a:r>
                      <a:endParaRPr lang="en-US"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5.6E-04</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0.0E+00</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90500">
                <a:tc>
                  <a:txBody>
                    <a:bodyPr/>
                    <a:lstStyle/>
                    <a:p>
                      <a:pPr algn="ctr"/>
                      <a:endParaRPr lang="en-US" sz="1800">
                        <a:effectLst/>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2</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2</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dirty="0">
                          <a:effectLst/>
                        </a:rPr>
                        <a:t>-0.00134</a:t>
                      </a:r>
                      <a:endParaRPr lang="en-US"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-0.01884</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a:effectLst/>
                        </a:rPr>
                        <a:t>0.01765</a:t>
                      </a:r>
                      <a:endParaRPr lang="en-US"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dirty="0">
                          <a:effectLst/>
                        </a:rPr>
                        <a:t>1.8E-06</a:t>
                      </a:r>
                      <a:endParaRPr lang="en-US"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dirty="0">
                          <a:effectLst/>
                        </a:rPr>
                        <a:t>3.5E-04</a:t>
                      </a:r>
                      <a:endParaRPr lang="en-US"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dirty="0">
                          <a:effectLst/>
                        </a:rPr>
                        <a:t>3.1E-04</a:t>
                      </a:r>
                      <a:endParaRPr lang="en-US"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Rectangle 1"/>
          <p:cNvSpPr>
            <a:spLocks noChangeArrowheads="1"/>
          </p:cNvSpPr>
          <p:nvPr/>
        </p:nvSpPr>
        <p:spPr bwMode="auto">
          <a:xfrm>
            <a:off x="0" y="3133449"/>
            <a:ext cx="9144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Below is a table of spectroscopic factors using USDC/USDI from the IAS in 25Si to states in 24Mg+p by orbit,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Quick correction to the table, please refer to this table</a:t>
            </a:r>
            <a:endParaRPr kumimoji="0" lang="en-US"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 change is in the first 2+'s C^2S for the d5/2 orbit</a:t>
            </a:r>
            <a:endParaRPr kumimoji="0" lang="en-US" sz="2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4561419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0494" y="238930"/>
            <a:ext cx="8864471" cy="3376467"/>
          </a:xfrm>
          <a:prstGeom prst="rect">
            <a:avLst/>
          </a:prstGeom>
        </p:spPr>
      </p:pic>
    </p:spTree>
    <p:extLst>
      <p:ext uri="{BB962C8B-B14F-4D97-AF65-F5344CB8AC3E}">
        <p14:creationId xmlns:p14="http://schemas.microsoft.com/office/powerpoint/2010/main" val="216661028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3119124" cy="461665"/>
          </a:xfrm>
          <a:prstGeom prst="rect">
            <a:avLst/>
          </a:prstGeom>
          <a:noFill/>
        </p:spPr>
        <p:txBody>
          <a:bodyPr wrap="none" rtlCol="0">
            <a:spAutoFit/>
          </a:bodyPr>
          <a:lstStyle/>
          <a:p>
            <a:r>
              <a:rPr lang="en-US" altLang="zh-CN" sz="2400" b="1" dirty="0">
                <a:latin typeface="Cambria Math" panose="02040503050406030204" pitchFamily="18" charset="0"/>
                <a:ea typeface="Cambria Math" panose="02040503050406030204" pitchFamily="18" charset="0"/>
              </a:rPr>
              <a:t>Superallowed </a:t>
            </a:r>
            <a:r>
              <a:rPr lang="en-US" altLang="zh-CN" sz="2400" b="1" i="1" dirty="0">
                <a:latin typeface="Cambria Math" panose="02040503050406030204" pitchFamily="18" charset="0"/>
                <a:ea typeface="Cambria Math" panose="02040503050406030204" pitchFamily="18" charset="0"/>
              </a:rPr>
              <a:t>β</a:t>
            </a:r>
            <a:r>
              <a:rPr lang="en-US" altLang="zh-CN" sz="2400" b="1" dirty="0">
                <a:latin typeface="Cambria Math" panose="02040503050406030204" pitchFamily="18" charset="0"/>
                <a:ea typeface="Cambria Math" panose="02040503050406030204" pitchFamily="18" charset="0"/>
              </a:rPr>
              <a:t>  decay</a:t>
            </a:r>
            <a:endParaRPr lang="en-US" sz="2400" b="1" dirty="0">
              <a:latin typeface="Cambria Math" panose="02040503050406030204" pitchFamily="18" charset="0"/>
              <a:ea typeface="Cambria Math" panose="02040503050406030204" pitchFamily="18" charset="0"/>
            </a:endParaRPr>
          </a:p>
        </p:txBody>
      </p:sp>
      <p:sp>
        <p:nvSpPr>
          <p:cNvPr id="5" name="Rectangle 4"/>
          <p:cNvSpPr/>
          <p:nvPr/>
        </p:nvSpPr>
        <p:spPr>
          <a:xfrm>
            <a:off x="0" y="815925"/>
            <a:ext cx="4037428" cy="4154984"/>
          </a:xfrm>
          <a:prstGeom prst="rect">
            <a:avLst/>
          </a:prstGeom>
        </p:spPr>
        <p:txBody>
          <a:bodyPr wrap="square">
            <a:spAutoFit/>
          </a:bodyPr>
          <a:lstStyle/>
          <a:p>
            <a:pPr fontAlgn="b">
              <a:lnSpc>
                <a:spcPct val="150000"/>
              </a:lnSpc>
            </a:pPr>
            <a:r>
              <a:rPr lang="da-DK" altLang="zh-CN" sz="2200" baseline="30000" dirty="0">
                <a:latin typeface="Cambria Math" panose="02040503050406030204" pitchFamily="18" charset="0"/>
                <a:ea typeface="Cambria Math" panose="02040503050406030204" pitchFamily="18" charset="0"/>
              </a:rPr>
              <a:t>20</a:t>
            </a:r>
            <a:r>
              <a:rPr lang="da-DK" altLang="zh-CN" sz="2200" dirty="0">
                <a:latin typeface="Cambria Math" panose="02040503050406030204" pitchFamily="18" charset="0"/>
                <a:ea typeface="Cambria Math" panose="02040503050406030204" pitchFamily="18" charset="0"/>
              </a:rPr>
              <a:t>Mg </a:t>
            </a:r>
            <a:r>
              <a:rPr lang="zh-CN" altLang="en-US" sz="2200" dirty="0">
                <a:latin typeface="Cambria Math" panose="02040503050406030204" pitchFamily="18" charset="0"/>
                <a:ea typeface="Cambria Math" panose="02040503050406030204" pitchFamily="18" charset="0"/>
              </a:rPr>
              <a:t>→ </a:t>
            </a:r>
            <a:r>
              <a:rPr lang="da-DK" altLang="zh-CN" sz="2200" baseline="30000" dirty="0">
                <a:latin typeface="Cambria Math" panose="02040503050406030204" pitchFamily="18" charset="0"/>
                <a:ea typeface="Cambria Math" panose="02040503050406030204" pitchFamily="18" charset="0"/>
              </a:rPr>
              <a:t>20</a:t>
            </a:r>
            <a:r>
              <a:rPr lang="da-DK" altLang="zh-CN" sz="2200" dirty="0">
                <a:latin typeface="Cambria Math" panose="02040503050406030204" pitchFamily="18" charset="0"/>
                <a:ea typeface="Cambria Math" panose="02040503050406030204" pitchFamily="18" charset="0"/>
              </a:rPr>
              <a:t>Na</a:t>
            </a:r>
          </a:p>
          <a:p>
            <a:pPr fontAlgn="b">
              <a:lnSpc>
                <a:spcPct val="150000"/>
              </a:lnSpc>
            </a:pPr>
            <a:r>
              <a:rPr lang="da-DK" altLang="zh-CN" sz="2200" dirty="0">
                <a:latin typeface="Cambria Math" panose="02040503050406030204" pitchFamily="18" charset="0"/>
                <a:ea typeface="Cambria Math" panose="02040503050406030204" pitchFamily="18" charset="0"/>
              </a:rPr>
              <a:t>0</a:t>
            </a:r>
            <a:r>
              <a:rPr lang="da-DK" altLang="zh-CN" sz="2200" baseline="30000" dirty="0">
                <a:latin typeface="Cambria Math" panose="02040503050406030204" pitchFamily="18" charset="0"/>
                <a:ea typeface="Cambria Math" panose="02040503050406030204" pitchFamily="18" charset="0"/>
              </a:rPr>
              <a:t>+</a:t>
            </a:r>
            <a:r>
              <a:rPr lang="da-DK" altLang="zh-CN" sz="2200" dirty="0">
                <a:latin typeface="Cambria Math" panose="02040503050406030204" pitchFamily="18" charset="0"/>
                <a:ea typeface="Cambria Math" panose="02040503050406030204" pitchFamily="18" charset="0"/>
              </a:rPr>
              <a:t> </a:t>
            </a:r>
            <a:r>
              <a:rPr lang="da-DK" altLang="zh-CN" sz="2200" i="1" dirty="0">
                <a:latin typeface="Cambria Math" panose="02040503050406030204" pitchFamily="18" charset="0"/>
                <a:ea typeface="Cambria Math" panose="02040503050406030204" pitchFamily="18" charset="0"/>
              </a:rPr>
              <a:t>T</a:t>
            </a:r>
            <a:r>
              <a:rPr lang="da-DK" altLang="zh-CN" sz="2200" dirty="0">
                <a:latin typeface="Cambria Math" panose="02040503050406030204" pitchFamily="18" charset="0"/>
                <a:ea typeface="Cambria Math" panose="02040503050406030204" pitchFamily="18" charset="0"/>
              </a:rPr>
              <a:t> = 2 IAS </a:t>
            </a:r>
            <a:r>
              <a:rPr lang="en-US" altLang="zh-CN" sz="2200" dirty="0">
                <a:latin typeface="Cambria Math" panose="02040503050406030204" pitchFamily="18" charset="0"/>
                <a:ea typeface="Cambria Math" panose="02040503050406030204" pitchFamily="18" charset="0"/>
              </a:rPr>
              <a:t>at</a:t>
            </a:r>
            <a:r>
              <a:rPr lang="da-DK" altLang="zh-CN" sz="2200" dirty="0">
                <a:latin typeface="Cambria Math" panose="02040503050406030204" pitchFamily="18" charset="0"/>
                <a:ea typeface="Cambria Math" panose="02040503050406030204" pitchFamily="18" charset="0"/>
              </a:rPr>
              <a:t> 6498.4(5) keV</a:t>
            </a:r>
          </a:p>
          <a:p>
            <a:pPr fontAlgn="b">
              <a:lnSpc>
                <a:spcPct val="150000"/>
              </a:lnSpc>
            </a:pPr>
            <a:r>
              <a:rPr lang="da-DK" altLang="zh-CN" sz="2200" i="1" dirty="0">
                <a:solidFill>
                  <a:srgbClr val="008000"/>
                </a:solidFill>
                <a:latin typeface="Cambria Math" panose="02040503050406030204" pitchFamily="18" charset="0"/>
                <a:ea typeface="Cambria Math" panose="02040503050406030204" pitchFamily="18" charset="0"/>
              </a:rPr>
              <a:t>Q</a:t>
            </a:r>
            <a:r>
              <a:rPr lang="da-DK" altLang="zh-CN" sz="2200" baseline="-25000" dirty="0">
                <a:solidFill>
                  <a:srgbClr val="008000"/>
                </a:solidFill>
                <a:latin typeface="Cambria Math" panose="02040503050406030204" pitchFamily="18" charset="0"/>
                <a:ea typeface="Cambria Math" panose="02040503050406030204" pitchFamily="18" charset="0"/>
              </a:rPr>
              <a:t>EC</a:t>
            </a:r>
            <a:r>
              <a:rPr lang="da-DK" altLang="zh-CN" sz="2200" dirty="0">
                <a:solidFill>
                  <a:srgbClr val="008000"/>
                </a:solidFill>
                <a:latin typeface="Cambria Math" panose="02040503050406030204" pitchFamily="18" charset="0"/>
                <a:ea typeface="Cambria Math" panose="02040503050406030204" pitchFamily="18" charset="0"/>
              </a:rPr>
              <a:t> = 10627.1(22) keV</a:t>
            </a:r>
          </a:p>
          <a:p>
            <a:pPr fontAlgn="b">
              <a:lnSpc>
                <a:spcPct val="150000"/>
              </a:lnSpc>
            </a:pPr>
            <a:r>
              <a:rPr lang="da-DK" altLang="zh-CN" sz="2200" i="1" dirty="0">
                <a:solidFill>
                  <a:srgbClr val="0000FF"/>
                </a:solidFill>
                <a:latin typeface="Cambria Math" panose="02040503050406030204" pitchFamily="18" charset="0"/>
                <a:ea typeface="Cambria Math" panose="02040503050406030204" pitchFamily="18" charset="0"/>
              </a:rPr>
              <a:t>T</a:t>
            </a:r>
            <a:r>
              <a:rPr lang="da-DK" altLang="zh-CN" sz="2200" baseline="-25000" dirty="0">
                <a:solidFill>
                  <a:srgbClr val="0000FF"/>
                </a:solidFill>
                <a:latin typeface="Cambria Math" panose="02040503050406030204" pitchFamily="18" charset="0"/>
                <a:ea typeface="Cambria Math" panose="02040503050406030204" pitchFamily="18" charset="0"/>
              </a:rPr>
              <a:t>1/2</a:t>
            </a:r>
            <a:r>
              <a:rPr lang="da-DK" altLang="zh-CN" sz="2200" dirty="0">
                <a:solidFill>
                  <a:srgbClr val="0000FF"/>
                </a:solidFill>
                <a:latin typeface="Cambria Math" panose="02040503050406030204" pitchFamily="18" charset="0"/>
                <a:ea typeface="Cambria Math" panose="02040503050406030204" pitchFamily="18" charset="0"/>
              </a:rPr>
              <a:t> = 90.4(7) ms</a:t>
            </a:r>
          </a:p>
          <a:p>
            <a:pPr fontAlgn="b">
              <a:lnSpc>
                <a:spcPct val="150000"/>
              </a:lnSpc>
            </a:pPr>
            <a:r>
              <a:rPr lang="en-US" sz="2200" i="1" dirty="0">
                <a:solidFill>
                  <a:srgbClr val="FF0000"/>
                </a:solidFill>
                <a:latin typeface="Cambria Math" panose="02040503050406030204" pitchFamily="18" charset="0"/>
                <a:ea typeface="Cambria Math" panose="02040503050406030204" pitchFamily="18" charset="0"/>
              </a:rPr>
              <a:t>I</a:t>
            </a:r>
            <a:r>
              <a:rPr lang="en-US" altLang="zh-CN" sz="2200" i="1" baseline="-25000" dirty="0">
                <a:solidFill>
                  <a:srgbClr val="FF0000"/>
                </a:solidFill>
                <a:latin typeface="Cambria Math" panose="02040503050406030204" pitchFamily="18" charset="0"/>
                <a:ea typeface="Cambria Math" panose="02040503050406030204" pitchFamily="18" charset="0"/>
              </a:rPr>
              <a:t>β</a:t>
            </a:r>
            <a:r>
              <a:rPr lang="en-US" sz="2200" dirty="0">
                <a:solidFill>
                  <a:srgbClr val="FF0000"/>
                </a:solidFill>
                <a:latin typeface="Cambria Math" panose="02040503050406030204" pitchFamily="18" charset="0"/>
                <a:ea typeface="Cambria Math" panose="02040503050406030204" pitchFamily="18" charset="0"/>
              </a:rPr>
              <a:t> </a:t>
            </a:r>
            <a:r>
              <a:rPr lang="en-US" altLang="zh-CN" sz="2200" dirty="0">
                <a:solidFill>
                  <a:srgbClr val="FF0000"/>
                </a:solidFill>
                <a:latin typeface="Cambria Math" panose="02040503050406030204" pitchFamily="18" charset="0"/>
                <a:ea typeface="Cambria Math" panose="02040503050406030204" pitchFamily="18" charset="0"/>
              </a:rPr>
              <a:t>= 2.55(17)%</a:t>
            </a:r>
          </a:p>
          <a:p>
            <a:pPr fontAlgn="b">
              <a:lnSpc>
                <a:spcPct val="150000"/>
              </a:lnSpc>
            </a:pPr>
            <a:r>
              <a:rPr lang="en-US" sz="2200" dirty="0">
                <a:solidFill>
                  <a:srgbClr val="CC00CC"/>
                </a:solidFill>
                <a:latin typeface="Cambria Math" panose="02040503050406030204" pitchFamily="18" charset="0"/>
                <a:ea typeface="Cambria Math" panose="02040503050406030204" pitchFamily="18" charset="0"/>
              </a:rPr>
              <a:t>log </a:t>
            </a:r>
            <a:r>
              <a:rPr lang="en-US" sz="2200" i="1" dirty="0">
                <a:solidFill>
                  <a:srgbClr val="CC00CC"/>
                </a:solidFill>
                <a:latin typeface="Cambria Math" panose="02040503050406030204" pitchFamily="18" charset="0"/>
                <a:ea typeface="Cambria Math" panose="02040503050406030204" pitchFamily="18" charset="0"/>
              </a:rPr>
              <a:t>ft</a:t>
            </a:r>
            <a:r>
              <a:rPr lang="en-US" sz="2200" dirty="0">
                <a:solidFill>
                  <a:srgbClr val="CC00CC"/>
                </a:solidFill>
                <a:latin typeface="Cambria Math" panose="02040503050406030204" pitchFamily="18" charset="0"/>
                <a:ea typeface="Cambria Math" panose="02040503050406030204" pitchFamily="18" charset="0"/>
              </a:rPr>
              <a:t> = 3.17(3)</a:t>
            </a:r>
          </a:p>
          <a:p>
            <a:pPr fontAlgn="b">
              <a:lnSpc>
                <a:spcPct val="150000"/>
              </a:lnSpc>
            </a:pPr>
            <a:r>
              <a:rPr lang="en-US" altLang="zh-CN" sz="2200" i="1" dirty="0">
                <a:solidFill>
                  <a:srgbClr val="CC00CC"/>
                </a:solidFill>
                <a:latin typeface="Cambria Math" panose="02040503050406030204" pitchFamily="18" charset="0"/>
                <a:ea typeface="Cambria Math" panose="02040503050406030204" pitchFamily="18" charset="0"/>
              </a:rPr>
              <a:t>ft</a:t>
            </a:r>
            <a:r>
              <a:rPr lang="en-US" altLang="zh-CN" sz="2200" dirty="0">
                <a:solidFill>
                  <a:srgbClr val="CC00CC"/>
                </a:solidFill>
                <a:latin typeface="Cambria Math" panose="02040503050406030204" pitchFamily="18" charset="0"/>
                <a:ea typeface="Cambria Math" panose="02040503050406030204" pitchFamily="18" charset="0"/>
              </a:rPr>
              <a:t> = 1479(102)</a:t>
            </a:r>
          </a:p>
          <a:p>
            <a:pPr fontAlgn="b">
              <a:lnSpc>
                <a:spcPct val="150000"/>
              </a:lnSpc>
            </a:pPr>
            <a:r>
              <a:rPr lang="en-US" altLang="zh-CN" sz="2200" dirty="0">
                <a:solidFill>
                  <a:srgbClr val="6600CC"/>
                </a:solidFill>
                <a:latin typeface="Cambria Math" panose="02040503050406030204" pitchFamily="18" charset="0"/>
                <a:ea typeface="Cambria Math" panose="02040503050406030204" pitchFamily="18" charset="0"/>
              </a:rPr>
              <a:t>Δ</a:t>
            </a:r>
            <a:r>
              <a:rPr lang="en-US" altLang="zh-CN" sz="2200" i="1" dirty="0">
                <a:solidFill>
                  <a:srgbClr val="6600CC"/>
                </a:solidFill>
                <a:latin typeface="Cambria Math" panose="02040503050406030204" pitchFamily="18" charset="0"/>
                <a:ea typeface="Cambria Math" panose="02040503050406030204" pitchFamily="18" charset="0"/>
              </a:rPr>
              <a:t>ft</a:t>
            </a:r>
            <a:r>
              <a:rPr lang="en-US" altLang="zh-CN" sz="2200" dirty="0">
                <a:solidFill>
                  <a:srgbClr val="6600CC"/>
                </a:solidFill>
                <a:latin typeface="Cambria Math" panose="02040503050406030204" pitchFamily="18" charset="0"/>
                <a:ea typeface="Cambria Math" panose="02040503050406030204" pitchFamily="18" charset="0"/>
              </a:rPr>
              <a:t>/</a:t>
            </a:r>
            <a:r>
              <a:rPr lang="en-US" altLang="zh-CN" sz="2200" i="1" dirty="0">
                <a:solidFill>
                  <a:srgbClr val="6600CC"/>
                </a:solidFill>
                <a:latin typeface="Cambria Math" panose="02040503050406030204" pitchFamily="18" charset="0"/>
                <a:ea typeface="Cambria Math" panose="02040503050406030204" pitchFamily="18" charset="0"/>
              </a:rPr>
              <a:t>ft</a:t>
            </a:r>
            <a:r>
              <a:rPr lang="en-US" altLang="zh-CN" sz="2200" dirty="0">
                <a:solidFill>
                  <a:srgbClr val="6600CC"/>
                </a:solidFill>
                <a:latin typeface="Cambria Math" panose="02040503050406030204" pitchFamily="18" charset="0"/>
                <a:ea typeface="Cambria Math" panose="02040503050406030204" pitchFamily="18" charset="0"/>
              </a:rPr>
              <a:t> = 6.9%</a:t>
            </a:r>
            <a:endParaRPr lang="en-US" sz="2200" dirty="0">
              <a:solidFill>
                <a:srgbClr val="6600CC"/>
              </a:solidFill>
              <a:latin typeface="Cambria Math" panose="02040503050406030204" pitchFamily="18" charset="0"/>
              <a:ea typeface="Cambria Math" panose="02040503050406030204" pitchFamily="18" charset="0"/>
            </a:endParaRPr>
          </a:p>
        </p:txBody>
      </p:sp>
      <mc:AlternateContent xmlns:mc="http://schemas.openxmlformats.org/markup-compatibility/2006" xmlns:a14="http://schemas.microsoft.com/office/drawing/2010/main">
        <mc:Choice Requires="a14">
          <p:sp>
            <p:nvSpPr>
              <p:cNvPr id="6" name="Rectangle 5"/>
              <p:cNvSpPr/>
              <p:nvPr/>
            </p:nvSpPr>
            <p:spPr>
              <a:xfrm>
                <a:off x="4572000" y="815925"/>
                <a:ext cx="4572000" cy="4215193"/>
              </a:xfrm>
              <a:prstGeom prst="rect">
                <a:avLst/>
              </a:prstGeom>
            </p:spPr>
            <p:txBody>
              <a:bodyPr>
                <a:spAutoFit/>
              </a:bodyPr>
              <a:lstStyle/>
              <a:p>
                <a:pPr fontAlgn="b">
                  <a:lnSpc>
                    <a:spcPct val="150000"/>
                  </a:lnSpc>
                </a:pPr>
                <a:r>
                  <a:rPr lang="da-DK" altLang="zh-CN" sz="2200" baseline="30000" dirty="0">
                    <a:latin typeface="Cambria Math" panose="02040503050406030204" pitchFamily="18" charset="0"/>
                    <a:ea typeface="Cambria Math" panose="02040503050406030204" pitchFamily="18" charset="0"/>
                  </a:rPr>
                  <a:t>25</a:t>
                </a:r>
                <a:r>
                  <a:rPr lang="da-DK" altLang="zh-CN" sz="2200" dirty="0">
                    <a:latin typeface="Cambria Math" panose="02040503050406030204" pitchFamily="18" charset="0"/>
                    <a:ea typeface="Cambria Math" panose="02040503050406030204" pitchFamily="18" charset="0"/>
                  </a:rPr>
                  <a:t>Si </a:t>
                </a:r>
                <a:r>
                  <a:rPr lang="zh-CN" altLang="en-US" sz="2200" dirty="0">
                    <a:latin typeface="Cambria Math" panose="02040503050406030204" pitchFamily="18" charset="0"/>
                    <a:ea typeface="Cambria Math" panose="02040503050406030204" pitchFamily="18" charset="0"/>
                  </a:rPr>
                  <a:t>→ </a:t>
                </a:r>
                <a:r>
                  <a:rPr lang="da-DK" altLang="zh-CN" sz="2200" baseline="30000" dirty="0">
                    <a:latin typeface="Cambria Math" panose="02040503050406030204" pitchFamily="18" charset="0"/>
                    <a:ea typeface="Cambria Math" panose="02040503050406030204" pitchFamily="18" charset="0"/>
                  </a:rPr>
                  <a:t>25</a:t>
                </a:r>
                <a:r>
                  <a:rPr lang="da-DK" altLang="zh-CN" sz="2200" dirty="0">
                    <a:latin typeface="Cambria Math" panose="02040503050406030204" pitchFamily="18" charset="0"/>
                    <a:ea typeface="Cambria Math" panose="02040503050406030204" pitchFamily="18" charset="0"/>
                  </a:rPr>
                  <a:t>Al</a:t>
                </a:r>
              </a:p>
              <a:p>
                <a:pPr fontAlgn="b">
                  <a:lnSpc>
                    <a:spcPct val="150000"/>
                  </a:lnSpc>
                </a:pPr>
                <a:r>
                  <a:rPr lang="da-DK" altLang="zh-CN" sz="2200" dirty="0">
                    <a:latin typeface="Cambria Math" panose="02040503050406030204" pitchFamily="18" charset="0"/>
                    <a:ea typeface="Cambria Math" panose="02040503050406030204" pitchFamily="18" charset="0"/>
                  </a:rPr>
                  <a:t>5/2</a:t>
                </a:r>
                <a:r>
                  <a:rPr lang="da-DK" altLang="zh-CN" sz="2200" baseline="30000" dirty="0">
                    <a:latin typeface="Cambria Math" panose="02040503050406030204" pitchFamily="18" charset="0"/>
                    <a:ea typeface="Cambria Math" panose="02040503050406030204" pitchFamily="18" charset="0"/>
                  </a:rPr>
                  <a:t>+</a:t>
                </a:r>
                <a:r>
                  <a:rPr lang="da-DK" altLang="zh-CN" sz="2200" dirty="0">
                    <a:latin typeface="Cambria Math" panose="02040503050406030204" pitchFamily="18" charset="0"/>
                    <a:ea typeface="Cambria Math" panose="02040503050406030204" pitchFamily="18" charset="0"/>
                  </a:rPr>
                  <a:t> </a:t>
                </a:r>
                <a:r>
                  <a:rPr lang="da-DK" altLang="zh-CN" sz="2200" i="1" dirty="0">
                    <a:latin typeface="Cambria Math" panose="02040503050406030204" pitchFamily="18" charset="0"/>
                    <a:ea typeface="Cambria Math" panose="02040503050406030204" pitchFamily="18" charset="0"/>
                  </a:rPr>
                  <a:t>T</a:t>
                </a:r>
                <a:r>
                  <a:rPr lang="da-DK" altLang="zh-CN" sz="2200" dirty="0">
                    <a:latin typeface="Cambria Math" panose="02040503050406030204" pitchFamily="18" charset="0"/>
                    <a:ea typeface="Cambria Math" panose="02040503050406030204" pitchFamily="18" charset="0"/>
                  </a:rPr>
                  <a:t> = 3/2 IAS </a:t>
                </a:r>
                <a:r>
                  <a:rPr lang="en-US" altLang="zh-CN" sz="2200" dirty="0">
                    <a:latin typeface="Cambria Math" panose="02040503050406030204" pitchFamily="18" charset="0"/>
                    <a:ea typeface="Cambria Math" panose="02040503050406030204" pitchFamily="18" charset="0"/>
                  </a:rPr>
                  <a:t>at</a:t>
                </a:r>
                <a:r>
                  <a:rPr lang="da-DK" altLang="zh-CN" sz="2200" dirty="0">
                    <a:latin typeface="Cambria Math" panose="02040503050406030204" pitchFamily="18" charset="0"/>
                    <a:ea typeface="Cambria Math" panose="02040503050406030204" pitchFamily="18" charset="0"/>
                  </a:rPr>
                  <a:t> 7902.0(14) keV</a:t>
                </a:r>
              </a:p>
              <a:p>
                <a:pPr fontAlgn="b">
                  <a:lnSpc>
                    <a:spcPct val="150000"/>
                  </a:lnSpc>
                </a:pPr>
                <a:r>
                  <a:rPr lang="da-DK" altLang="zh-CN" sz="2200" i="1" dirty="0">
                    <a:solidFill>
                      <a:srgbClr val="008000"/>
                    </a:solidFill>
                    <a:latin typeface="Cambria Math" panose="02040503050406030204" pitchFamily="18" charset="0"/>
                    <a:ea typeface="Cambria Math" panose="02040503050406030204" pitchFamily="18" charset="0"/>
                  </a:rPr>
                  <a:t>Q</a:t>
                </a:r>
                <a:r>
                  <a:rPr lang="da-DK" altLang="zh-CN" sz="2200" baseline="-25000" dirty="0">
                    <a:solidFill>
                      <a:srgbClr val="008000"/>
                    </a:solidFill>
                    <a:latin typeface="Cambria Math" panose="02040503050406030204" pitchFamily="18" charset="0"/>
                    <a:ea typeface="Cambria Math" panose="02040503050406030204" pitchFamily="18" charset="0"/>
                  </a:rPr>
                  <a:t>EC</a:t>
                </a:r>
                <a:r>
                  <a:rPr lang="da-DK" altLang="zh-CN" sz="2200" dirty="0">
                    <a:solidFill>
                      <a:srgbClr val="008000"/>
                    </a:solidFill>
                    <a:latin typeface="Cambria Math" panose="02040503050406030204" pitchFamily="18" charset="0"/>
                    <a:ea typeface="Cambria Math" panose="02040503050406030204" pitchFamily="18" charset="0"/>
                  </a:rPr>
                  <a:t> = 12743(10) keV</a:t>
                </a:r>
              </a:p>
              <a:p>
                <a:pPr fontAlgn="b">
                  <a:lnSpc>
                    <a:spcPct val="150000"/>
                  </a:lnSpc>
                </a:pPr>
                <a:r>
                  <a:rPr lang="da-DK" altLang="zh-CN" sz="2200" i="1" dirty="0">
                    <a:solidFill>
                      <a:srgbClr val="0000FF"/>
                    </a:solidFill>
                    <a:latin typeface="Cambria Math" panose="02040503050406030204" pitchFamily="18" charset="0"/>
                    <a:ea typeface="Cambria Math" panose="02040503050406030204" pitchFamily="18" charset="0"/>
                  </a:rPr>
                  <a:t>T</a:t>
                </a:r>
                <a:r>
                  <a:rPr lang="da-DK" altLang="zh-CN" sz="2200" baseline="-25000" dirty="0">
                    <a:solidFill>
                      <a:srgbClr val="0000FF"/>
                    </a:solidFill>
                    <a:latin typeface="Cambria Math" panose="02040503050406030204" pitchFamily="18" charset="0"/>
                    <a:ea typeface="Cambria Math" panose="02040503050406030204" pitchFamily="18" charset="0"/>
                  </a:rPr>
                  <a:t>1/2</a:t>
                </a:r>
                <a:r>
                  <a:rPr lang="da-DK" altLang="zh-CN" sz="2200" dirty="0">
                    <a:solidFill>
                      <a:srgbClr val="0000FF"/>
                    </a:solidFill>
                    <a:latin typeface="Cambria Math" panose="02040503050406030204" pitchFamily="18" charset="0"/>
                    <a:ea typeface="Cambria Math" panose="02040503050406030204" pitchFamily="18" charset="0"/>
                  </a:rPr>
                  <a:t> = </a:t>
                </a:r>
                <a14:m>
                  <m:oMath xmlns:m="http://schemas.openxmlformats.org/officeDocument/2006/math">
                    <m:sSubSup>
                      <m:sSubSupPr>
                        <m:ctrlPr>
                          <a:rPr lang="en-US" altLang="zh-CN" sz="2200" i="1">
                            <a:solidFill>
                              <a:srgbClr val="0000FF"/>
                            </a:solidFill>
                            <a:latin typeface="Cambria Math" panose="02040503050406030204" pitchFamily="18" charset="0"/>
                            <a:ea typeface="Cambria Math" panose="02040503050406030204" pitchFamily="18" charset="0"/>
                          </a:rPr>
                        </m:ctrlPr>
                      </m:sSubSupPr>
                      <m:e>
                        <m:r>
                          <a:rPr lang="en-US" altLang="zh-CN" sz="2200" i="1">
                            <a:solidFill>
                              <a:srgbClr val="0000FF"/>
                            </a:solidFill>
                            <a:latin typeface="Cambria Math" panose="02040503050406030204" pitchFamily="18" charset="0"/>
                            <a:ea typeface="Cambria Math" panose="02040503050406030204" pitchFamily="18" charset="0"/>
                          </a:rPr>
                          <m:t>220.9</m:t>
                        </m:r>
                      </m:e>
                      <m:sub>
                        <m:r>
                          <a:rPr lang="en-US" altLang="zh-CN" sz="2200" i="1">
                            <a:solidFill>
                              <a:srgbClr val="0000FF"/>
                            </a:solidFill>
                            <a:latin typeface="Cambria Math" panose="02040503050406030204" pitchFamily="18" charset="0"/>
                            <a:ea typeface="Cambria Math" panose="02040503050406030204" pitchFamily="18" charset="0"/>
                          </a:rPr>
                          <m:t>−1.3</m:t>
                        </m:r>
                      </m:sub>
                      <m:sup>
                        <m:r>
                          <a:rPr lang="en-US" altLang="zh-CN" sz="2200" i="1">
                            <a:solidFill>
                              <a:srgbClr val="0000FF"/>
                            </a:solidFill>
                            <a:latin typeface="Cambria Math" panose="02040503050406030204" pitchFamily="18" charset="0"/>
                            <a:ea typeface="Cambria Math" panose="02040503050406030204" pitchFamily="18" charset="0"/>
                          </a:rPr>
                          <m:t>+0.8</m:t>
                        </m:r>
                      </m:sup>
                    </m:sSubSup>
                  </m:oMath>
                </a14:m>
                <a:r>
                  <a:rPr lang="da-DK" altLang="zh-CN" sz="2200" dirty="0">
                    <a:solidFill>
                      <a:srgbClr val="0000FF"/>
                    </a:solidFill>
                    <a:latin typeface="Cambria Math" panose="02040503050406030204" pitchFamily="18" charset="0"/>
                    <a:ea typeface="Cambria Math" panose="02040503050406030204" pitchFamily="18" charset="0"/>
                  </a:rPr>
                  <a:t> ms</a:t>
                </a:r>
              </a:p>
              <a:p>
                <a:pPr fontAlgn="b">
                  <a:lnSpc>
                    <a:spcPct val="150000"/>
                  </a:lnSpc>
                </a:pPr>
                <a:r>
                  <a:rPr lang="en-US" sz="2200" i="1" dirty="0">
                    <a:solidFill>
                      <a:srgbClr val="FF0000"/>
                    </a:solidFill>
                    <a:latin typeface="Cambria Math" panose="02040503050406030204" pitchFamily="18" charset="0"/>
                    <a:ea typeface="Cambria Math" panose="02040503050406030204" pitchFamily="18" charset="0"/>
                  </a:rPr>
                  <a:t>I</a:t>
                </a:r>
                <a:r>
                  <a:rPr lang="en-US" altLang="zh-CN" sz="2200" i="1" baseline="-25000" dirty="0">
                    <a:solidFill>
                      <a:srgbClr val="FF0000"/>
                    </a:solidFill>
                    <a:latin typeface="Cambria Math" panose="02040503050406030204" pitchFamily="18" charset="0"/>
                    <a:ea typeface="Cambria Math" panose="02040503050406030204" pitchFamily="18" charset="0"/>
                  </a:rPr>
                  <a:t>β</a:t>
                </a:r>
                <a:r>
                  <a:rPr lang="en-US" sz="2200" dirty="0">
                    <a:solidFill>
                      <a:srgbClr val="FF0000"/>
                    </a:solidFill>
                    <a:latin typeface="Cambria Math" panose="02040503050406030204" pitchFamily="18" charset="0"/>
                    <a:ea typeface="Cambria Math" panose="02040503050406030204" pitchFamily="18" charset="0"/>
                  </a:rPr>
                  <a:t> </a:t>
                </a:r>
                <a:r>
                  <a:rPr lang="en-US" altLang="zh-CN" sz="2200" dirty="0">
                    <a:solidFill>
                      <a:srgbClr val="FF0000"/>
                    </a:solidFill>
                    <a:latin typeface="Cambria Math" panose="02040503050406030204" pitchFamily="18" charset="0"/>
                    <a:ea typeface="Cambria Math" panose="02040503050406030204" pitchFamily="18" charset="0"/>
                  </a:rPr>
                  <a:t>= 10.5(21)%</a:t>
                </a:r>
              </a:p>
              <a:p>
                <a:pPr fontAlgn="b">
                  <a:lnSpc>
                    <a:spcPct val="150000"/>
                  </a:lnSpc>
                </a:pPr>
                <a:r>
                  <a:rPr lang="en-US" sz="2200" dirty="0">
                    <a:solidFill>
                      <a:srgbClr val="CC00CC"/>
                    </a:solidFill>
                    <a:latin typeface="Cambria Math" panose="02040503050406030204" pitchFamily="18" charset="0"/>
                    <a:ea typeface="Cambria Math" panose="02040503050406030204" pitchFamily="18" charset="0"/>
                  </a:rPr>
                  <a:t>log </a:t>
                </a:r>
                <a:r>
                  <a:rPr lang="en-US" sz="2200" i="1" dirty="0">
                    <a:solidFill>
                      <a:srgbClr val="CC00CC"/>
                    </a:solidFill>
                    <a:latin typeface="Cambria Math" panose="02040503050406030204" pitchFamily="18" charset="0"/>
                    <a:ea typeface="Cambria Math" panose="02040503050406030204" pitchFamily="18" charset="0"/>
                  </a:rPr>
                  <a:t>ft</a:t>
                </a:r>
                <a:r>
                  <a:rPr lang="en-US" sz="2200" dirty="0">
                    <a:solidFill>
                      <a:srgbClr val="CC00CC"/>
                    </a:solidFill>
                    <a:latin typeface="Cambria Math" panose="02040503050406030204" pitchFamily="18" charset="0"/>
                    <a:ea typeface="Cambria Math" panose="02040503050406030204" pitchFamily="18" charset="0"/>
                  </a:rPr>
                  <a:t> = 3.33(10)</a:t>
                </a:r>
              </a:p>
              <a:p>
                <a:pPr fontAlgn="b">
                  <a:lnSpc>
                    <a:spcPct val="150000"/>
                  </a:lnSpc>
                </a:pPr>
                <a:r>
                  <a:rPr lang="en-US" altLang="zh-CN" sz="2200" i="1" dirty="0">
                    <a:solidFill>
                      <a:srgbClr val="CC00CC"/>
                    </a:solidFill>
                    <a:latin typeface="Cambria Math" panose="02040503050406030204" pitchFamily="18" charset="0"/>
                    <a:ea typeface="Cambria Math" panose="02040503050406030204" pitchFamily="18" charset="0"/>
                  </a:rPr>
                  <a:t>ft</a:t>
                </a:r>
                <a:r>
                  <a:rPr lang="en-US" altLang="zh-CN" sz="2200" dirty="0">
                    <a:solidFill>
                      <a:srgbClr val="CC00CC"/>
                    </a:solidFill>
                    <a:latin typeface="Cambria Math" panose="02040503050406030204" pitchFamily="18" charset="0"/>
                    <a:ea typeface="Cambria Math" panose="02040503050406030204" pitchFamily="18" charset="0"/>
                  </a:rPr>
                  <a:t> = 2158(497)</a:t>
                </a:r>
              </a:p>
              <a:p>
                <a:pPr fontAlgn="b">
                  <a:lnSpc>
                    <a:spcPct val="150000"/>
                  </a:lnSpc>
                </a:pPr>
                <a:r>
                  <a:rPr lang="en-US" altLang="zh-CN" sz="2200" dirty="0" err="1">
                    <a:solidFill>
                      <a:srgbClr val="6600CC"/>
                    </a:solidFill>
                    <a:latin typeface="Cambria Math" panose="02040503050406030204" pitchFamily="18" charset="0"/>
                    <a:ea typeface="Cambria Math" panose="02040503050406030204" pitchFamily="18" charset="0"/>
                  </a:rPr>
                  <a:t>Δ</a:t>
                </a:r>
                <a:r>
                  <a:rPr lang="en-US" altLang="zh-CN" sz="2200" i="1" dirty="0" err="1">
                    <a:solidFill>
                      <a:srgbClr val="6600CC"/>
                    </a:solidFill>
                    <a:latin typeface="Cambria Math" panose="02040503050406030204" pitchFamily="18" charset="0"/>
                    <a:ea typeface="Cambria Math" panose="02040503050406030204" pitchFamily="18" charset="0"/>
                  </a:rPr>
                  <a:t>ft</a:t>
                </a:r>
                <a:r>
                  <a:rPr lang="en-US" altLang="zh-CN" sz="2200" dirty="0">
                    <a:solidFill>
                      <a:srgbClr val="6600CC"/>
                    </a:solidFill>
                    <a:latin typeface="Cambria Math" panose="02040503050406030204" pitchFamily="18" charset="0"/>
                    <a:ea typeface="Cambria Math" panose="02040503050406030204" pitchFamily="18" charset="0"/>
                  </a:rPr>
                  <a:t>/</a:t>
                </a:r>
                <a:r>
                  <a:rPr lang="en-US" altLang="zh-CN" sz="2200" i="1" dirty="0">
                    <a:solidFill>
                      <a:srgbClr val="6600CC"/>
                    </a:solidFill>
                    <a:latin typeface="Cambria Math" panose="02040503050406030204" pitchFamily="18" charset="0"/>
                    <a:ea typeface="Cambria Math" panose="02040503050406030204" pitchFamily="18" charset="0"/>
                  </a:rPr>
                  <a:t>ft</a:t>
                </a:r>
                <a:r>
                  <a:rPr lang="en-US" altLang="zh-CN" sz="2200" dirty="0">
                    <a:solidFill>
                      <a:srgbClr val="6600CC"/>
                    </a:solidFill>
                    <a:latin typeface="Cambria Math" panose="02040503050406030204" pitchFamily="18" charset="0"/>
                    <a:ea typeface="Cambria Math" panose="02040503050406030204" pitchFamily="18" charset="0"/>
                  </a:rPr>
                  <a:t> = 23.0%</a:t>
                </a:r>
                <a:endParaRPr lang="en-US" sz="2200" dirty="0">
                  <a:solidFill>
                    <a:srgbClr val="6600CC"/>
                  </a:solidFill>
                  <a:latin typeface="Cambria Math" panose="02040503050406030204" pitchFamily="18" charset="0"/>
                  <a:ea typeface="Cambria Math" panose="02040503050406030204" pitchFamily="18" charset="0"/>
                </a:endParaRPr>
              </a:p>
            </p:txBody>
          </p:sp>
        </mc:Choice>
        <mc:Fallback xmlns="">
          <p:sp>
            <p:nvSpPr>
              <p:cNvPr id="6" name="Rectangle 5"/>
              <p:cNvSpPr>
                <a:spLocks noRot="1" noChangeAspect="1" noMove="1" noResize="1" noEditPoints="1" noAdjustHandles="1" noChangeArrowheads="1" noChangeShapeType="1" noTextEdit="1"/>
              </p:cNvSpPr>
              <p:nvPr/>
            </p:nvSpPr>
            <p:spPr>
              <a:xfrm>
                <a:off x="4572000" y="815925"/>
                <a:ext cx="4572000" cy="4215193"/>
              </a:xfrm>
              <a:prstGeom prst="rect">
                <a:avLst/>
              </a:prstGeom>
              <a:blipFill>
                <a:blip r:embed="rId2"/>
                <a:stretch>
                  <a:fillRect l="-1733"/>
                </a:stretch>
              </a:blipFill>
            </p:spPr>
            <p:txBody>
              <a:bodyPr/>
              <a:lstStyle/>
              <a:p>
                <a:r>
                  <a:rPr lang="zh-CN" altLang="en-US">
                    <a:noFill/>
                  </a:rPr>
                  <a:t> </a:t>
                </a:r>
              </a:p>
            </p:txBody>
          </p:sp>
        </mc:Fallback>
      </mc:AlternateContent>
      <p:sp>
        <p:nvSpPr>
          <p:cNvPr id="7" name="TextBox 6">
            <a:extLst>
              <a:ext uri="{FF2B5EF4-FFF2-40B4-BE49-F238E27FC236}">
                <a16:creationId xmlns:a16="http://schemas.microsoft.com/office/drawing/2014/main" id="{6BD08FDE-C1A2-4CCA-AB77-6D967A516A31}"/>
              </a:ext>
            </a:extLst>
          </p:cNvPr>
          <p:cNvSpPr txBox="1"/>
          <p:nvPr/>
        </p:nvSpPr>
        <p:spPr>
          <a:xfrm>
            <a:off x="-1" y="5325169"/>
            <a:ext cx="6941713" cy="369332"/>
          </a:xfrm>
          <a:prstGeom prst="rect">
            <a:avLst/>
          </a:prstGeom>
          <a:noFill/>
        </p:spPr>
        <p:txBody>
          <a:bodyPr wrap="square">
            <a:spAutoFit/>
          </a:bodyPr>
          <a:lstStyle/>
          <a:p>
            <a:r>
              <a:rPr lang="en-US" altLang="zh-CN" sz="1800" i="0" dirty="0">
                <a:solidFill>
                  <a:srgbClr val="000000"/>
                </a:solidFill>
                <a:effectLst/>
                <a:latin typeface="Times-Roman"/>
              </a:rPr>
              <a:t>known with a relative precision of </a:t>
            </a:r>
            <a:r>
              <a:rPr lang="en-US" altLang="zh-CN" sz="1800" i="0" dirty="0">
                <a:solidFill>
                  <a:srgbClr val="000000"/>
                </a:solidFill>
                <a:effectLst/>
                <a:latin typeface="MTSY"/>
              </a:rPr>
              <a:t>±</a:t>
            </a:r>
            <a:r>
              <a:rPr lang="en-US" altLang="zh-CN" sz="1800" i="0" dirty="0">
                <a:solidFill>
                  <a:srgbClr val="000000"/>
                </a:solidFill>
                <a:effectLst/>
                <a:latin typeface="Times-Roman"/>
              </a:rPr>
              <a:t>6.9%</a:t>
            </a:r>
            <a:endParaRPr lang="zh-CN" altLang="en-US" dirty="0"/>
          </a:p>
        </p:txBody>
      </p:sp>
    </p:spTree>
    <p:extLst>
      <p:ext uri="{BB962C8B-B14F-4D97-AF65-F5344CB8AC3E}">
        <p14:creationId xmlns:p14="http://schemas.microsoft.com/office/powerpoint/2010/main" val="3046395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C08384-9E85-4D2F-917A-A1E86180E019}"/>
              </a:ext>
            </a:extLst>
          </p:cNvPr>
          <p:cNvPicPr>
            <a:picLocks noChangeAspect="1"/>
          </p:cNvPicPr>
          <p:nvPr/>
        </p:nvPicPr>
        <p:blipFill>
          <a:blip r:embed="rId2"/>
          <a:stretch>
            <a:fillRect/>
          </a:stretch>
        </p:blipFill>
        <p:spPr>
          <a:xfrm>
            <a:off x="0" y="0"/>
            <a:ext cx="4437366" cy="5754605"/>
          </a:xfrm>
          <a:prstGeom prst="rect">
            <a:avLst/>
          </a:prstGeom>
        </p:spPr>
      </p:pic>
      <p:pic>
        <p:nvPicPr>
          <p:cNvPr id="3" name="Picture 2">
            <a:extLst>
              <a:ext uri="{FF2B5EF4-FFF2-40B4-BE49-F238E27FC236}">
                <a16:creationId xmlns:a16="http://schemas.microsoft.com/office/drawing/2014/main" id="{EF6AF14C-3212-4DA4-9929-007814F46FBE}"/>
              </a:ext>
            </a:extLst>
          </p:cNvPr>
          <p:cNvPicPr>
            <a:picLocks noChangeAspect="1"/>
          </p:cNvPicPr>
          <p:nvPr/>
        </p:nvPicPr>
        <p:blipFill>
          <a:blip r:embed="rId3"/>
          <a:stretch>
            <a:fillRect/>
          </a:stretch>
        </p:blipFill>
        <p:spPr>
          <a:xfrm>
            <a:off x="4437366" y="0"/>
            <a:ext cx="4706633" cy="4904509"/>
          </a:xfrm>
          <a:prstGeom prst="rect">
            <a:avLst/>
          </a:prstGeom>
        </p:spPr>
      </p:pic>
      <p:sp>
        <p:nvSpPr>
          <p:cNvPr id="4" name="TextBox 3">
            <a:extLst>
              <a:ext uri="{FF2B5EF4-FFF2-40B4-BE49-F238E27FC236}">
                <a16:creationId xmlns:a16="http://schemas.microsoft.com/office/drawing/2014/main" id="{A485BA0D-0CDE-4776-AC5E-3E88D15B7A0E}"/>
              </a:ext>
            </a:extLst>
          </p:cNvPr>
          <p:cNvSpPr txBox="1"/>
          <p:nvPr/>
        </p:nvSpPr>
        <p:spPr>
          <a:xfrm>
            <a:off x="4437365" y="4904509"/>
            <a:ext cx="4706633" cy="1938992"/>
          </a:xfrm>
          <a:prstGeom prst="rect">
            <a:avLst/>
          </a:prstGeom>
          <a:noFill/>
        </p:spPr>
        <p:txBody>
          <a:bodyPr wrap="square" rtlCol="0">
            <a:spAutoFit/>
          </a:bodyPr>
          <a:lstStyle/>
          <a:p>
            <a:r>
              <a:rPr lang="en-US" altLang="zh-CN" sz="2000" dirty="0">
                <a:solidFill>
                  <a:srgbClr val="C00000"/>
                </a:solidFill>
                <a:latin typeface="Times New Roman" panose="02020603050405020304" pitchFamily="18" charset="0"/>
                <a:cs typeface="Times New Roman" panose="02020603050405020304" pitchFamily="18" charset="0"/>
              </a:rPr>
              <a:t>David:</a:t>
            </a:r>
          </a:p>
          <a:p>
            <a:r>
              <a:rPr lang="en-US" altLang="zh-CN" sz="2000" dirty="0">
                <a:solidFill>
                  <a:srgbClr val="C00000"/>
                </a:solidFill>
                <a:latin typeface="Times New Roman" panose="02020603050405020304" pitchFamily="18" charset="0"/>
                <a:cs typeface="Times New Roman" panose="02020603050405020304" pitchFamily="18" charset="0"/>
              </a:rPr>
              <a:t>Data points: </a:t>
            </a:r>
            <a:r>
              <a:rPr lang="en-US" altLang="zh-CN" sz="2000" baseline="30000" dirty="0">
                <a:solidFill>
                  <a:srgbClr val="C00000"/>
                </a:solidFill>
                <a:latin typeface="Times New Roman" panose="02020603050405020304" pitchFamily="18" charset="0"/>
                <a:cs typeface="Times New Roman" panose="02020603050405020304" pitchFamily="18" charset="0"/>
              </a:rPr>
              <a:t>24</a:t>
            </a:r>
            <a:r>
              <a:rPr lang="en-US" altLang="zh-CN" sz="2000" dirty="0">
                <a:solidFill>
                  <a:srgbClr val="C00000"/>
                </a:solidFill>
                <a:latin typeface="Times New Roman" panose="02020603050405020304" pitchFamily="18" charset="0"/>
                <a:cs typeface="Times New Roman" panose="02020603050405020304" pitchFamily="18" charset="0"/>
              </a:rPr>
              <a:t>Al </a:t>
            </a:r>
            <a:r>
              <a:rPr lang="en-US" altLang="zh-CN" sz="2000" i="1" dirty="0">
                <a:solidFill>
                  <a:srgbClr val="C00000"/>
                </a:solidFill>
                <a:latin typeface="Times New Roman" panose="02020603050405020304" pitchFamily="18" charset="0"/>
                <a:cs typeface="Times New Roman" panose="02020603050405020304" pitchFamily="18" charset="0"/>
              </a:rPr>
              <a:t>βγ</a:t>
            </a:r>
            <a:r>
              <a:rPr lang="en-US" altLang="zh-CN" sz="2000" dirty="0">
                <a:solidFill>
                  <a:srgbClr val="C00000"/>
                </a:solidFill>
                <a:latin typeface="Times New Roman" panose="02020603050405020304" pitchFamily="18" charset="0"/>
                <a:cs typeface="Times New Roman" panose="02020603050405020304" pitchFamily="18" charset="0"/>
              </a:rPr>
              <a:t>, </a:t>
            </a:r>
            <a:r>
              <a:rPr lang="en-US" altLang="zh-CN" sz="2000" baseline="30000" dirty="0">
                <a:solidFill>
                  <a:srgbClr val="C00000"/>
                </a:solidFill>
                <a:latin typeface="Times New Roman" panose="02020603050405020304" pitchFamily="18" charset="0"/>
                <a:cs typeface="Times New Roman" panose="02020603050405020304" pitchFamily="18" charset="0"/>
              </a:rPr>
              <a:t>56</a:t>
            </a:r>
            <a:r>
              <a:rPr lang="en-US" altLang="zh-CN" sz="2000" dirty="0">
                <a:solidFill>
                  <a:srgbClr val="C00000"/>
                </a:solidFill>
                <a:latin typeface="Times New Roman" panose="02020603050405020304" pitchFamily="18" charset="0"/>
                <a:cs typeface="Times New Roman" panose="02020603050405020304" pitchFamily="18" charset="0"/>
              </a:rPr>
              <a:t>Co, </a:t>
            </a:r>
            <a:r>
              <a:rPr lang="en-US" altLang="zh-CN" sz="2000" baseline="30000" dirty="0">
                <a:solidFill>
                  <a:srgbClr val="C00000"/>
                </a:solidFill>
                <a:latin typeface="Times New Roman" panose="02020603050405020304" pitchFamily="18" charset="0"/>
                <a:cs typeface="Times New Roman" panose="02020603050405020304" pitchFamily="18" charset="0"/>
              </a:rPr>
              <a:t>154,155</a:t>
            </a:r>
            <a:r>
              <a:rPr lang="en-US" altLang="zh-CN" sz="2000" dirty="0">
                <a:solidFill>
                  <a:srgbClr val="C00000"/>
                </a:solidFill>
                <a:latin typeface="Times New Roman" panose="02020603050405020304" pitchFamily="18" charset="0"/>
                <a:cs typeface="Times New Roman" panose="02020603050405020304" pitchFamily="18" charset="0"/>
              </a:rPr>
              <a:t>Eu source</a:t>
            </a:r>
          </a:p>
          <a:p>
            <a:r>
              <a:rPr lang="en-US" altLang="zh-CN" sz="2000" dirty="0">
                <a:solidFill>
                  <a:srgbClr val="C00000"/>
                </a:solidFill>
                <a:latin typeface="Times New Roman" panose="02020603050405020304" pitchFamily="18" charset="0"/>
                <a:cs typeface="Times New Roman" panose="02020603050405020304" pitchFamily="18" charset="0"/>
              </a:rPr>
              <a:t>Uncertainty of absolute efficiency:</a:t>
            </a:r>
          </a:p>
          <a:p>
            <a:r>
              <a:rPr lang="en-US" altLang="zh-CN" sz="2000" dirty="0">
                <a:solidFill>
                  <a:srgbClr val="C00000"/>
                </a:solidFill>
                <a:latin typeface="Times New Roman" panose="02020603050405020304" pitchFamily="18" charset="0"/>
                <a:cs typeface="Times New Roman" panose="02020603050405020304" pitchFamily="18" charset="0"/>
              </a:rPr>
              <a:t>1.5% from scaling</a:t>
            </a:r>
          </a:p>
          <a:p>
            <a:r>
              <a:rPr lang="en-US" altLang="zh-CN" sz="2000" dirty="0">
                <a:solidFill>
                  <a:srgbClr val="C00000"/>
                </a:solidFill>
                <a:latin typeface="Times New Roman" panose="02020603050405020304" pitchFamily="18" charset="0"/>
                <a:cs typeface="Times New Roman" panose="02020603050405020304" pitchFamily="18" charset="0"/>
              </a:rPr>
              <a:t>1.5% below 2800 keV</a:t>
            </a:r>
          </a:p>
          <a:p>
            <a:r>
              <a:rPr lang="en-US" altLang="zh-CN" sz="2000" dirty="0">
                <a:solidFill>
                  <a:srgbClr val="C00000"/>
                </a:solidFill>
                <a:latin typeface="Times New Roman" panose="02020603050405020304" pitchFamily="18" charset="0"/>
                <a:cs typeface="Times New Roman" panose="02020603050405020304" pitchFamily="18" charset="0"/>
              </a:rPr>
              <a:t>5% above 2800 keV</a:t>
            </a:r>
            <a:endParaRPr lang="zh-CN" altLang="en-US" sz="20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840433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nvSpPr>
        <p:spPr>
          <a:xfrm rot="10800000">
            <a:off x="4749056" y="3551766"/>
            <a:ext cx="461665" cy="553998"/>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7902</a:t>
            </a:r>
          </a:p>
        </p:txBody>
      </p:sp>
      <p:cxnSp>
        <p:nvCxnSpPr>
          <p:cNvPr id="3" name="直接连接符 2"/>
          <p:cNvCxnSpPr/>
          <p:nvPr/>
        </p:nvCxnSpPr>
        <p:spPr>
          <a:xfrm>
            <a:off x="992660" y="2994032"/>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92660" y="268947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7753" y="2499872"/>
            <a:ext cx="64633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4238</a:t>
            </a:r>
          </a:p>
        </p:txBody>
      </p:sp>
      <p:cxnSp>
        <p:nvCxnSpPr>
          <p:cNvPr id="8" name="直接连接符 7"/>
          <p:cNvCxnSpPr/>
          <p:nvPr/>
        </p:nvCxnSpPr>
        <p:spPr>
          <a:xfrm>
            <a:off x="992660" y="423642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92660" y="508714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77878" y="6478043"/>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265615" y="2702862"/>
            <a:ext cx="0" cy="2384287"/>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353291" y="2994032"/>
            <a:ext cx="0" cy="1242394"/>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1809453" y="2689479"/>
            <a:ext cx="0" cy="1497619"/>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2897129" y="4236426"/>
            <a:ext cx="0" cy="850723"/>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17753" y="2841494"/>
            <a:ext cx="64633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4123</a:t>
            </a:r>
          </a:p>
        </p:txBody>
      </p:sp>
      <p:sp>
        <p:nvSpPr>
          <p:cNvPr id="28" name="文本框 27"/>
          <p:cNvSpPr txBox="1"/>
          <p:nvPr/>
        </p:nvSpPr>
        <p:spPr>
          <a:xfrm>
            <a:off x="117753" y="4002432"/>
            <a:ext cx="64633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1369</a:t>
            </a:r>
          </a:p>
        </p:txBody>
      </p:sp>
      <p:sp>
        <p:nvSpPr>
          <p:cNvPr id="29" name="文本框 28"/>
          <p:cNvSpPr txBox="1"/>
          <p:nvPr/>
        </p:nvSpPr>
        <p:spPr>
          <a:xfrm>
            <a:off x="718680" y="4866223"/>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30" name="文本框 29"/>
          <p:cNvSpPr txBox="1"/>
          <p:nvPr/>
        </p:nvSpPr>
        <p:spPr>
          <a:xfrm>
            <a:off x="718680" y="4002432"/>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31" name="文本框 30"/>
          <p:cNvSpPr txBox="1"/>
          <p:nvPr/>
        </p:nvSpPr>
        <p:spPr>
          <a:xfrm>
            <a:off x="718680" y="2766952"/>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32" name="文本框 31"/>
          <p:cNvSpPr txBox="1"/>
          <p:nvPr/>
        </p:nvSpPr>
        <p:spPr>
          <a:xfrm>
            <a:off x="718680" y="247648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591059" y="5211796"/>
            <a:ext cx="982961" cy="400110"/>
          </a:xfrm>
          <a:prstGeom prst="rect">
            <a:avLst/>
          </a:prstGeom>
          <a:noFill/>
        </p:spPr>
        <p:txBody>
          <a:bodyPr wrap="none" rtlCol="0">
            <a:spAutoFit/>
          </a:bodyPr>
          <a:lstStyle/>
          <a:p>
            <a:r>
              <a:rPr lang="en-US" sz="2000" baseline="30000" dirty="0">
                <a:latin typeface="Times New Roman" panose="02020603050405020304" pitchFamily="18" charset="0"/>
                <a:cs typeface="Times New Roman" panose="02020603050405020304" pitchFamily="18" charset="0"/>
              </a:rPr>
              <a:t>24</a:t>
            </a:r>
            <a:r>
              <a:rPr lang="en-US" altLang="zh-CN" sz="2000" dirty="0">
                <a:latin typeface="Times New Roman" panose="02020603050405020304" pitchFamily="18" charset="0"/>
                <a:cs typeface="Times New Roman" panose="02020603050405020304" pitchFamily="18" charset="0"/>
              </a:rPr>
              <a:t>Mg+</a:t>
            </a:r>
            <a:r>
              <a:rPr lang="en-US" altLang="zh-CN" sz="2000" i="1" dirty="0">
                <a:latin typeface="Times New Roman" panose="02020603050405020304" pitchFamily="18" charset="0"/>
                <a:cs typeface="Times New Roman" panose="02020603050405020304" pitchFamily="18" charset="0"/>
              </a:rPr>
              <a:t>p</a:t>
            </a:r>
            <a:endParaRPr lang="en-US" sz="2000" i="1"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5476205" y="6492651"/>
            <a:ext cx="611065" cy="400110"/>
          </a:xfrm>
          <a:prstGeom prst="rect">
            <a:avLst/>
          </a:prstGeom>
          <a:noFill/>
        </p:spPr>
        <p:txBody>
          <a:bodyPr wrap="none" rtlCol="0">
            <a:spAutoFit/>
          </a:bodyPr>
          <a:lstStyle/>
          <a:p>
            <a:r>
              <a:rPr lang="en-US" sz="2000" baseline="30000" dirty="0">
                <a:latin typeface="Times New Roman" panose="02020603050405020304" pitchFamily="18" charset="0"/>
                <a:cs typeface="Times New Roman" panose="02020603050405020304" pitchFamily="18" charset="0"/>
              </a:rPr>
              <a:t>25</a:t>
            </a:r>
            <a:r>
              <a:rPr lang="en-US" sz="2000" dirty="0">
                <a:latin typeface="Times New Roman" panose="02020603050405020304" pitchFamily="18" charset="0"/>
                <a:cs typeface="Times New Roman" panose="02020603050405020304" pitchFamily="18" charset="0"/>
              </a:rPr>
              <a:t>Al</a:t>
            </a:r>
          </a:p>
        </p:txBody>
      </p:sp>
      <p:sp>
        <p:nvSpPr>
          <p:cNvPr id="36" name="文本框 35"/>
          <p:cNvSpPr txBox="1"/>
          <p:nvPr/>
        </p:nvSpPr>
        <p:spPr>
          <a:xfrm>
            <a:off x="7635901" y="133908"/>
            <a:ext cx="567784" cy="400110"/>
          </a:xfrm>
          <a:prstGeom prst="rect">
            <a:avLst/>
          </a:prstGeom>
          <a:noFill/>
        </p:spPr>
        <p:txBody>
          <a:bodyPr wrap="none" rtlCol="0">
            <a:spAutoFit/>
          </a:bodyPr>
          <a:lstStyle/>
          <a:p>
            <a:r>
              <a:rPr lang="en-US"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a:t>
            </a:r>
            <a:endParaRPr lang="en-US" sz="2000" dirty="0">
              <a:latin typeface="Times New Roman" panose="02020603050405020304" pitchFamily="18" charset="0"/>
              <a:cs typeface="Times New Roman" panose="02020603050405020304" pitchFamily="18" charset="0"/>
            </a:endParaRPr>
          </a:p>
        </p:txBody>
      </p:sp>
      <p:sp>
        <p:nvSpPr>
          <p:cNvPr id="41" name="文本框 40"/>
          <p:cNvSpPr txBox="1"/>
          <p:nvPr/>
        </p:nvSpPr>
        <p:spPr>
          <a:xfrm>
            <a:off x="8507103" y="-50758"/>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42" name="文本框 41"/>
          <p:cNvSpPr txBox="1"/>
          <p:nvPr/>
        </p:nvSpPr>
        <p:spPr>
          <a:xfrm rot="10800000">
            <a:off x="879618" y="3377514"/>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4238</a:t>
            </a:r>
          </a:p>
        </p:txBody>
      </p:sp>
      <p:sp>
        <p:nvSpPr>
          <p:cNvPr id="43" name="文本框 42"/>
          <p:cNvSpPr txBox="1"/>
          <p:nvPr/>
        </p:nvSpPr>
        <p:spPr>
          <a:xfrm rot="10800000">
            <a:off x="1434260" y="3161289"/>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2870</a:t>
            </a:r>
          </a:p>
        </p:txBody>
      </p:sp>
      <p:sp>
        <p:nvSpPr>
          <p:cNvPr id="44" name="文本框 43"/>
          <p:cNvSpPr txBox="1"/>
          <p:nvPr/>
        </p:nvSpPr>
        <p:spPr>
          <a:xfrm rot="10800000">
            <a:off x="1950452" y="3210826"/>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2754</a:t>
            </a:r>
          </a:p>
        </p:txBody>
      </p:sp>
      <p:sp>
        <p:nvSpPr>
          <p:cNvPr id="45" name="文本框 44"/>
          <p:cNvSpPr txBox="1"/>
          <p:nvPr/>
        </p:nvSpPr>
        <p:spPr>
          <a:xfrm rot="10800000">
            <a:off x="2509614" y="4342523"/>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1369</a:t>
            </a:r>
          </a:p>
        </p:txBody>
      </p:sp>
      <p:cxnSp>
        <p:nvCxnSpPr>
          <p:cNvPr id="49" name="直接箭头连接符 48"/>
          <p:cNvCxnSpPr/>
          <p:nvPr/>
        </p:nvCxnSpPr>
        <p:spPr>
          <a:xfrm flipH="1">
            <a:off x="3177134" y="1647691"/>
            <a:ext cx="1486165" cy="1346340"/>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H="1">
            <a:off x="3188962" y="1647691"/>
            <a:ext cx="1474337" cy="1036847"/>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H="1">
            <a:off x="3149124" y="1647692"/>
            <a:ext cx="1514175" cy="2588733"/>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a:off x="3177136" y="1647692"/>
            <a:ext cx="1498912" cy="347056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649099" y="6296631"/>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61" name="文本框 60"/>
              <p:cNvSpPr txBox="1"/>
              <p:nvPr/>
            </p:nvSpPr>
            <p:spPr>
              <a:xfrm rot="17608556">
                <a:off x="3220920" y="3959742"/>
                <a:ext cx="117179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i="1" smtClean="0">
                          <a:solidFill>
                            <a:srgbClr val="C00000"/>
                          </a:solidFill>
                          <a:latin typeface="Cambria Math" panose="02040503050406030204" pitchFamily="18" charset="0"/>
                          <a:cs typeface="Times New Roman" panose="02020603050405020304" pitchFamily="18" charset="0"/>
                        </a:rPr>
                        <m:t>5631</m:t>
                      </m:r>
                      <m:r>
                        <a:rPr lang="en-US" altLang="zh-CN" b="0" i="1" smtClean="0">
                          <a:solidFill>
                            <a:srgbClr val="C00000"/>
                          </a:solidFill>
                          <a:latin typeface="Cambria Math" panose="02040503050406030204" pitchFamily="18" charset="0"/>
                          <a:cs typeface="Times New Roman" panose="02020603050405020304" pitchFamily="18" charset="0"/>
                        </a:rPr>
                        <m:t> </m:t>
                      </m:r>
                      <m:r>
                        <a:rPr lang="en-US" altLang="zh-CN"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ℓ</m:t>
                      </m:r>
                      <m:r>
                        <a:rPr lang="en-US" altLang="zh-CN" i="1">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2</m:t>
                      </m:r>
                    </m:oMath>
                  </m:oMathPara>
                </a14:m>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61" name="文本框 60"/>
              <p:cNvSpPr txBox="1">
                <a:spLocks noRot="1" noChangeAspect="1" noMove="1" noResize="1" noEditPoints="1" noAdjustHandles="1" noChangeArrowheads="1" noChangeShapeType="1" noTextEdit="1"/>
              </p:cNvSpPr>
              <p:nvPr/>
            </p:nvSpPr>
            <p:spPr>
              <a:xfrm rot="17608556">
                <a:off x="3220920" y="3959742"/>
                <a:ext cx="1171795" cy="276999"/>
              </a:xfrm>
              <a:prstGeom prst="rect">
                <a:avLst/>
              </a:prstGeom>
              <a:blipFill rotWithShape="0">
                <a:blip r:embed="rId3"/>
                <a:stretch>
                  <a:fillRect l="-840" t="-3077" r="-5042" b="-4103"/>
                </a:stretch>
              </a:blipFill>
            </p:spPr>
            <p:txBody>
              <a:bodyPr/>
              <a:lstStyle/>
              <a:p>
                <a:r>
                  <a:rPr lang="en-US">
                    <a:noFill/>
                  </a:rPr>
                  <a:t> </a:t>
                </a:r>
              </a:p>
            </p:txBody>
          </p:sp>
        </mc:Fallback>
      </mc:AlternateContent>
      <p:sp>
        <p:nvSpPr>
          <p:cNvPr id="69" name="文本框 68"/>
          <p:cNvSpPr txBox="1"/>
          <p:nvPr/>
        </p:nvSpPr>
        <p:spPr>
          <a:xfrm>
            <a:off x="6658717" y="1463025"/>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70" name="文本框 69"/>
              <p:cNvSpPr txBox="1"/>
              <p:nvPr/>
            </p:nvSpPr>
            <p:spPr>
              <a:xfrm rot="17985523">
                <a:off x="2767927" y="3323912"/>
                <a:ext cx="134812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i="1" smtClean="0">
                          <a:solidFill>
                            <a:srgbClr val="C00000"/>
                          </a:solidFill>
                          <a:latin typeface="Cambria Math" panose="02040503050406030204" pitchFamily="18" charset="0"/>
                          <a:cs typeface="Times New Roman" panose="02020603050405020304" pitchFamily="18" charset="0"/>
                        </a:rPr>
                        <m:t>4262</m:t>
                      </m:r>
                      <m:r>
                        <a:rPr lang="en-US" altLang="zh-CN" b="0" i="1" smtClean="0">
                          <a:solidFill>
                            <a:srgbClr val="C00000"/>
                          </a:solidFill>
                          <a:latin typeface="Cambria Math" panose="02040503050406030204" pitchFamily="18" charset="0"/>
                          <a:cs typeface="Times New Roman" panose="02020603050405020304" pitchFamily="18" charset="0"/>
                        </a:rPr>
                        <m:t> </m:t>
                      </m:r>
                      <m:r>
                        <a:rPr lang="en-US" altLang="zh-CN"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ℓ</m:t>
                      </m:r>
                      <m:r>
                        <a:rPr lang="en-US" altLang="zh-CN" i="1">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b="0" i="0"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0,2</m:t>
                      </m:r>
                    </m:oMath>
                  </m:oMathPara>
                </a14:m>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70" name="文本框 69"/>
              <p:cNvSpPr txBox="1">
                <a:spLocks noRot="1" noChangeAspect="1" noMove="1" noResize="1" noEditPoints="1" noAdjustHandles="1" noChangeArrowheads="1" noChangeShapeType="1" noTextEdit="1"/>
              </p:cNvSpPr>
              <p:nvPr/>
            </p:nvSpPr>
            <p:spPr>
              <a:xfrm rot="17985523">
                <a:off x="2767927" y="3323912"/>
                <a:ext cx="1348126" cy="276999"/>
              </a:xfrm>
              <a:prstGeom prst="rect">
                <a:avLst/>
              </a:prstGeom>
              <a:blipFill rotWithShape="0">
                <a:blip r:embed="rId4"/>
                <a:stretch>
                  <a:fillRect l="-667" t="-2315" r="-4667" b="-37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文本框 70"/>
              <p:cNvSpPr txBox="1"/>
              <p:nvPr/>
            </p:nvSpPr>
            <p:spPr>
              <a:xfrm rot="19091257">
                <a:off x="3162273" y="2484916"/>
                <a:ext cx="1229504" cy="276999"/>
              </a:xfrm>
              <a:prstGeom prst="rect">
                <a:avLst/>
              </a:prstGeom>
              <a:noFill/>
            </p:spPr>
            <p:txBody>
              <a:bodyPr wrap="none" lIns="0" tIns="0" rIns="0" bIns="0" rtlCol="0">
                <a:spAutoFit/>
              </a:bodyPr>
              <a:lstStyle/>
              <a:p>
                <a14:m>
                  <m:oMath xmlns:m="http://schemas.openxmlformats.org/officeDocument/2006/math">
                    <m:r>
                      <a:rPr lang="en-US" altLang="zh-CN" i="1" smtClean="0">
                        <a:solidFill>
                          <a:srgbClr val="C00000"/>
                        </a:solidFill>
                        <a:latin typeface="Cambria Math" panose="02040503050406030204" pitchFamily="18" charset="0"/>
                        <a:ea typeface="Cambria Math" panose="02040503050406030204" pitchFamily="18" charset="0"/>
                      </a:rPr>
                      <m:t>1</m:t>
                    </m:r>
                    <m:r>
                      <a:rPr lang="en-US" altLang="zh-CN" b="0" i="1" smtClean="0">
                        <a:solidFill>
                          <a:srgbClr val="C00000"/>
                        </a:solidFill>
                        <a:latin typeface="Cambria Math" panose="02040503050406030204" pitchFamily="18" charset="0"/>
                        <a:ea typeface="Cambria Math" panose="02040503050406030204" pitchFamily="18" charset="0"/>
                      </a:rPr>
                      <m:t>508 ℓ</m:t>
                    </m:r>
                    <m:r>
                      <a:rPr lang="en-US" altLang="zh-CN" i="1">
                        <a:solidFill>
                          <a:srgbClr val="C00000"/>
                        </a:solidFill>
                        <a:latin typeface="Cambria Math" panose="02040503050406030204" pitchFamily="18" charset="0"/>
                        <a:ea typeface="Cambria Math" panose="02040503050406030204" pitchFamily="18" charset="0"/>
                      </a:rPr>
                      <m:t>=</m:t>
                    </m:r>
                    <m:r>
                      <a:rPr lang="en-US" altLang="zh-CN" b="0" i="1" smtClean="0">
                        <a:solidFill>
                          <a:srgbClr val="C00000"/>
                        </a:solidFill>
                        <a:latin typeface="Cambria Math" panose="02040503050406030204" pitchFamily="18" charset="0"/>
                        <a:ea typeface="Cambria Math" panose="02040503050406030204" pitchFamily="18" charset="0"/>
                      </a:rPr>
                      <m:t>2</m:t>
                    </m:r>
                  </m:oMath>
                </a14:m>
                <a:r>
                  <a:rPr lang="en-US" altLang="zh-CN" dirty="0">
                    <a:solidFill>
                      <a:srgbClr val="C00000"/>
                    </a:solidFill>
                    <a:latin typeface="Times New Roman" panose="02020603050405020304" pitchFamily="18" charset="0"/>
                    <a:cs typeface="Times New Roman" panose="02020603050405020304" pitchFamily="18" charset="0"/>
                  </a:rPr>
                  <a:t>  </a:t>
                </a:r>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71" name="文本框 70"/>
              <p:cNvSpPr txBox="1">
                <a:spLocks noRot="1" noChangeAspect="1" noMove="1" noResize="1" noEditPoints="1" noAdjustHandles="1" noChangeArrowheads="1" noChangeShapeType="1" noTextEdit="1"/>
              </p:cNvSpPr>
              <p:nvPr/>
            </p:nvSpPr>
            <p:spPr>
              <a:xfrm rot="19091257">
                <a:off x="3162273" y="2484916"/>
                <a:ext cx="1229504" cy="276999"/>
              </a:xfrm>
              <a:prstGeom prst="rect">
                <a:avLst/>
              </a:prstGeom>
              <a:blipFill rotWithShape="0">
                <a:blip r:embed="rId5"/>
                <a:stretch>
                  <a:fillRect l="-4420" b="-65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文本框 71"/>
              <p:cNvSpPr txBox="1"/>
              <p:nvPr/>
            </p:nvSpPr>
            <p:spPr>
              <a:xfrm rot="19441250">
                <a:off x="3043346" y="1993964"/>
                <a:ext cx="134812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i="1" smtClean="0">
                          <a:solidFill>
                            <a:srgbClr val="C00000"/>
                          </a:solidFill>
                          <a:latin typeface="Cambria Math" panose="02040503050406030204" pitchFamily="18" charset="0"/>
                          <a:ea typeface="Cambria Math" panose="02040503050406030204" pitchFamily="18" charset="0"/>
                        </a:rPr>
                        <m:t>1</m:t>
                      </m:r>
                      <m:r>
                        <a:rPr lang="en-US" altLang="zh-CN" b="0" i="1" smtClean="0">
                          <a:solidFill>
                            <a:srgbClr val="C00000"/>
                          </a:solidFill>
                          <a:latin typeface="Cambria Math" panose="02040503050406030204" pitchFamily="18" charset="0"/>
                          <a:ea typeface="Cambria Math" panose="02040503050406030204" pitchFamily="18" charset="0"/>
                        </a:rPr>
                        <m:t>393 ℓ</m:t>
                      </m:r>
                      <m:r>
                        <a:rPr lang="en-US" altLang="zh-CN" i="1">
                          <a:solidFill>
                            <a:srgbClr val="C00000"/>
                          </a:solidFill>
                          <a:latin typeface="Cambria Math" panose="02040503050406030204" pitchFamily="18" charset="0"/>
                          <a:ea typeface="Cambria Math" panose="02040503050406030204" pitchFamily="18" charset="0"/>
                        </a:rPr>
                        <m:t>=</m:t>
                      </m:r>
                      <m:r>
                        <a:rPr lang="en-US" altLang="zh-CN" b="0" i="1" smtClean="0">
                          <a:solidFill>
                            <a:srgbClr val="C00000"/>
                          </a:solidFill>
                          <a:latin typeface="Cambria Math" panose="02040503050406030204" pitchFamily="18" charset="0"/>
                          <a:ea typeface="Cambria Math" panose="02040503050406030204" pitchFamily="18" charset="0"/>
                        </a:rPr>
                        <m:t>0,2</m:t>
                      </m:r>
                    </m:oMath>
                  </m:oMathPara>
                </a14:m>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72" name="文本框 71"/>
              <p:cNvSpPr txBox="1">
                <a:spLocks noRot="1" noChangeAspect="1" noMove="1" noResize="1" noEditPoints="1" noAdjustHandles="1" noChangeArrowheads="1" noChangeShapeType="1" noTextEdit="1"/>
              </p:cNvSpPr>
              <p:nvPr/>
            </p:nvSpPr>
            <p:spPr>
              <a:xfrm rot="19441250">
                <a:off x="3043346" y="1993964"/>
                <a:ext cx="1348126" cy="276999"/>
              </a:xfrm>
              <a:prstGeom prst="rect">
                <a:avLst/>
              </a:prstGeom>
              <a:blipFill rotWithShape="0">
                <a:blip r:embed="rId6"/>
                <a:stretch>
                  <a:fillRect l="-1449" t="-1190" r="-4348" b="-4167"/>
                </a:stretch>
              </a:blipFill>
            </p:spPr>
            <p:txBody>
              <a:bodyPr/>
              <a:lstStyle/>
              <a:p>
                <a:r>
                  <a:rPr lang="en-US">
                    <a:noFill/>
                  </a:rPr>
                  <a:t> </a:t>
                </a:r>
              </a:p>
            </p:txBody>
          </p:sp>
        </mc:Fallback>
      </mc:AlternateContent>
      <p:cxnSp>
        <p:nvCxnSpPr>
          <p:cNvPr id="47" name="直接箭头连接符 46"/>
          <p:cNvCxnSpPr/>
          <p:nvPr/>
        </p:nvCxnSpPr>
        <p:spPr>
          <a:xfrm>
            <a:off x="5170593" y="1647692"/>
            <a:ext cx="0" cy="4815744"/>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5628556" y="1647692"/>
            <a:ext cx="0" cy="4276858"/>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6120411" y="1647692"/>
            <a:ext cx="0" cy="3839455"/>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3333898" y="4900971"/>
            <a:ext cx="1083951" cy="369332"/>
          </a:xfrm>
          <a:prstGeom prst="rect">
            <a:avLst/>
          </a:prstGeom>
        </p:spPr>
        <p:txBody>
          <a:bodyPr wrap="none">
            <a:spAutoFit/>
          </a:bodyPr>
          <a:lstStyle/>
          <a:p>
            <a:r>
              <a:rPr lang="en-US" altLang="zh-CN" i="1" dirty="0">
                <a:solidFill>
                  <a:srgbClr val="C00000"/>
                </a:solidFill>
                <a:latin typeface="Times New Roman" panose="02020603050405020304" pitchFamily="18" charset="0"/>
                <a:cs typeface="Times New Roman" panose="02020603050405020304" pitchFamily="18" charset="0"/>
              </a:rPr>
              <a:t>S</a:t>
            </a:r>
            <a:r>
              <a:rPr lang="en-US" altLang="zh-CN" i="1" baseline="-25000"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 = </a:t>
            </a:r>
            <a:r>
              <a:rPr lang="en-US" dirty="0">
                <a:solidFill>
                  <a:srgbClr val="C00000"/>
                </a:solidFill>
                <a:latin typeface="Times New Roman" panose="02020603050405020304" pitchFamily="18" charset="0"/>
                <a:cs typeface="Times New Roman" panose="02020603050405020304" pitchFamily="18" charset="0"/>
              </a:rPr>
              <a:t>2271</a:t>
            </a:r>
          </a:p>
        </p:txBody>
      </p:sp>
      <p:sp>
        <p:nvSpPr>
          <p:cNvPr id="14" name="矩形 13"/>
          <p:cNvSpPr/>
          <p:nvPr/>
        </p:nvSpPr>
        <p:spPr>
          <a:xfrm>
            <a:off x="7241593" y="1453615"/>
            <a:ext cx="1204176"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7902.0(14)</a:t>
            </a:r>
          </a:p>
        </p:txBody>
      </p:sp>
      <p:cxnSp>
        <p:nvCxnSpPr>
          <p:cNvPr id="63" name="直接连接符 62"/>
          <p:cNvCxnSpPr/>
          <p:nvPr/>
        </p:nvCxnSpPr>
        <p:spPr>
          <a:xfrm>
            <a:off x="4677878" y="5942984"/>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677878" y="5487147"/>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677878" y="6221471"/>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30557" y="6025477"/>
            <a:ext cx="53091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452</a:t>
            </a:r>
            <a:endParaRPr lang="zh-CN" altLang="en-US" dirty="0">
              <a:latin typeface="Times New Roman" panose="02020603050405020304" pitchFamily="18" charset="0"/>
              <a:cs typeface="Times New Roman" panose="02020603050405020304" pitchFamily="18" charset="0"/>
            </a:endParaRPr>
          </a:p>
        </p:txBody>
      </p:sp>
      <p:sp>
        <p:nvSpPr>
          <p:cNvPr id="58" name="文本框 56"/>
          <p:cNvSpPr txBox="1"/>
          <p:nvPr/>
        </p:nvSpPr>
        <p:spPr>
          <a:xfrm>
            <a:off x="6658717" y="6019044"/>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1/2</a:t>
            </a:r>
            <a:r>
              <a:rPr lang="en-US" baseline="30000" dirty="0">
                <a:latin typeface="Times New Roman" panose="02020603050405020304" pitchFamily="18" charset="0"/>
                <a:cs typeface="Times New Roman" panose="02020603050405020304" pitchFamily="18" charset="0"/>
              </a:rPr>
              <a:t>+</a:t>
            </a:r>
          </a:p>
        </p:txBody>
      </p:sp>
      <p:sp>
        <p:nvSpPr>
          <p:cNvPr id="67" name="文本框 56"/>
          <p:cNvSpPr txBox="1"/>
          <p:nvPr/>
        </p:nvSpPr>
        <p:spPr>
          <a:xfrm>
            <a:off x="6658717" y="5741037"/>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p>
        </p:txBody>
      </p:sp>
      <p:sp>
        <p:nvSpPr>
          <p:cNvPr id="68" name="文本框 56"/>
          <p:cNvSpPr txBox="1"/>
          <p:nvPr/>
        </p:nvSpPr>
        <p:spPr>
          <a:xfrm>
            <a:off x="6658717" y="5264613"/>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7/2</a:t>
            </a:r>
            <a:r>
              <a:rPr lang="en-US" baseline="30000" dirty="0">
                <a:latin typeface="Times New Roman" panose="02020603050405020304" pitchFamily="18" charset="0"/>
                <a:cs typeface="Times New Roman" panose="02020603050405020304" pitchFamily="18" charset="0"/>
              </a:rPr>
              <a:t>+</a:t>
            </a:r>
          </a:p>
        </p:txBody>
      </p:sp>
      <p:sp>
        <p:nvSpPr>
          <p:cNvPr id="76" name="TextBox 75"/>
          <p:cNvSpPr txBox="1"/>
          <p:nvPr/>
        </p:nvSpPr>
        <p:spPr>
          <a:xfrm>
            <a:off x="7330557" y="5741884"/>
            <a:ext cx="53091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945</a:t>
            </a:r>
            <a:endParaRPr lang="zh-CN" altLang="en-US" dirty="0">
              <a:latin typeface="Times New Roman" panose="02020603050405020304" pitchFamily="18" charset="0"/>
              <a:cs typeface="Times New Roman" panose="02020603050405020304" pitchFamily="18" charset="0"/>
            </a:endParaRPr>
          </a:p>
        </p:txBody>
      </p:sp>
      <p:sp>
        <p:nvSpPr>
          <p:cNvPr id="77" name="TextBox 76"/>
          <p:cNvSpPr txBox="1"/>
          <p:nvPr/>
        </p:nvSpPr>
        <p:spPr>
          <a:xfrm>
            <a:off x="7215141" y="5264613"/>
            <a:ext cx="646331"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1612</a:t>
            </a:r>
            <a:endParaRPr lang="zh-CN" altLang="en-US" dirty="0">
              <a:latin typeface="Times New Roman" panose="02020603050405020304" pitchFamily="18" charset="0"/>
              <a:cs typeface="Times New Roman" panose="02020603050405020304" pitchFamily="18" charset="0"/>
            </a:endParaRPr>
          </a:p>
        </p:txBody>
      </p:sp>
      <p:sp>
        <p:nvSpPr>
          <p:cNvPr id="78" name="文本框 77"/>
          <p:cNvSpPr txBox="1"/>
          <p:nvPr/>
        </p:nvSpPr>
        <p:spPr>
          <a:xfrm rot="10800000">
            <a:off x="5264456" y="2933827"/>
            <a:ext cx="461665" cy="553998"/>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6955</a:t>
            </a:r>
          </a:p>
        </p:txBody>
      </p:sp>
      <p:sp>
        <p:nvSpPr>
          <p:cNvPr id="79" name="文本框 78"/>
          <p:cNvSpPr txBox="1"/>
          <p:nvPr/>
        </p:nvSpPr>
        <p:spPr>
          <a:xfrm rot="10800000">
            <a:off x="5730361" y="2226454"/>
            <a:ext cx="461665" cy="553998"/>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6289</a:t>
            </a:r>
          </a:p>
        </p:txBody>
      </p:sp>
      <p:cxnSp>
        <p:nvCxnSpPr>
          <p:cNvPr id="80" name="直接箭头连接符 79"/>
          <p:cNvCxnSpPr/>
          <p:nvPr/>
        </p:nvCxnSpPr>
        <p:spPr>
          <a:xfrm flipH="1">
            <a:off x="6694054" y="138469"/>
            <a:ext cx="571105" cy="498274"/>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1" name="直接连接符 64"/>
          <p:cNvCxnSpPr/>
          <p:nvPr/>
        </p:nvCxnSpPr>
        <p:spPr>
          <a:xfrm>
            <a:off x="4677878" y="1647692"/>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5355401" y="1259926"/>
            <a:ext cx="1340432"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dirty="0">
                <a:latin typeface="Times New Roman" panose="02020603050405020304" pitchFamily="18" charset="0"/>
                <a:cs typeface="Times New Roman" panose="02020603050405020304" pitchFamily="18" charset="0"/>
              </a:rPr>
              <a:t> = 3/2  IAS</a:t>
            </a:r>
          </a:p>
        </p:txBody>
      </p:sp>
    </p:spTree>
    <p:extLst>
      <p:ext uri="{BB962C8B-B14F-4D97-AF65-F5344CB8AC3E}">
        <p14:creationId xmlns:p14="http://schemas.microsoft.com/office/powerpoint/2010/main" val="377731156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7" name="Table 6"/>
              <p:cNvGraphicFramePr>
                <a:graphicFrameLocks noGrp="1"/>
              </p:cNvGraphicFramePr>
              <p:nvPr/>
            </p:nvGraphicFramePr>
            <p:xfrm>
              <a:off x="103031" y="128789"/>
              <a:ext cx="8873544" cy="6553818"/>
            </p:xfrm>
            <a:graphic>
              <a:graphicData uri="http://schemas.openxmlformats.org/drawingml/2006/table">
                <a:tbl>
                  <a:tblPr/>
                  <a:tblGrid>
                    <a:gridCol w="3909630">
                      <a:extLst>
                        <a:ext uri="{9D8B030D-6E8A-4147-A177-3AD203B41FA5}">
                          <a16:colId xmlns:a16="http://schemas.microsoft.com/office/drawing/2014/main" val="20000"/>
                        </a:ext>
                      </a:extLst>
                    </a:gridCol>
                    <a:gridCol w="1229997">
                      <a:extLst>
                        <a:ext uri="{9D8B030D-6E8A-4147-A177-3AD203B41FA5}">
                          <a16:colId xmlns:a16="http://schemas.microsoft.com/office/drawing/2014/main" val="20001"/>
                        </a:ext>
                      </a:extLst>
                    </a:gridCol>
                    <a:gridCol w="1229997">
                      <a:extLst>
                        <a:ext uri="{9D8B030D-6E8A-4147-A177-3AD203B41FA5}">
                          <a16:colId xmlns:a16="http://schemas.microsoft.com/office/drawing/2014/main" val="20002"/>
                        </a:ext>
                      </a:extLst>
                    </a:gridCol>
                    <a:gridCol w="1251960">
                      <a:extLst>
                        <a:ext uri="{9D8B030D-6E8A-4147-A177-3AD203B41FA5}">
                          <a16:colId xmlns:a16="http://schemas.microsoft.com/office/drawing/2014/main" val="20003"/>
                        </a:ext>
                      </a:extLst>
                    </a:gridCol>
                    <a:gridCol w="1251960">
                      <a:extLst>
                        <a:ext uri="{9D8B030D-6E8A-4147-A177-3AD203B41FA5}">
                          <a16:colId xmlns:a16="http://schemas.microsoft.com/office/drawing/2014/main" val="20004"/>
                        </a:ext>
                      </a:extLst>
                    </a:gridCol>
                  </a:tblGrid>
                  <a:tr h="366886">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Method</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000" b="0" i="1" u="none" strike="noStrike" dirty="0" err="1">
                              <a:effectLst/>
                              <a:latin typeface="Times New Roman" panose="02020603050405020304" pitchFamily="18" charset="0"/>
                              <a:ea typeface="宋体" panose="02010600030101010101" pitchFamily="2" charset="-122"/>
                            </a:rPr>
                            <a:t>E</a:t>
                          </a:r>
                          <a:r>
                            <a:rPr lang="en-US" sz="2000" b="0" i="1" u="none" strike="noStrike" baseline="-25000" dirty="0" err="1">
                              <a:effectLst/>
                              <a:latin typeface="Times New Roman" panose="02020603050405020304" pitchFamily="18" charset="0"/>
                              <a:ea typeface="宋体" panose="02010600030101010101" pitchFamily="2" charset="-122"/>
                            </a:rPr>
                            <a:t>r</a:t>
                          </a:r>
                          <a:r>
                            <a:rPr lang="en-US" sz="2000" b="0" i="0" u="none" strike="noStrike" dirty="0">
                              <a:effectLst/>
                              <a:latin typeface="Times New Roman" panose="02020603050405020304" pitchFamily="18" charset="0"/>
                              <a:ea typeface="宋体" panose="02010600030101010101" pitchFamily="2" charset="-122"/>
                            </a:rPr>
                            <a:t> (keV)</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2000" b="0" i="1" u="none" strike="noStrike" dirty="0">
                              <a:effectLst/>
                              <a:latin typeface="Times New Roman" panose="02020603050405020304" pitchFamily="18" charset="0"/>
                              <a:ea typeface="宋体" panose="02010600030101010101" pitchFamily="2" charset="-122"/>
                            </a:rPr>
                            <a:t>ℓ</a:t>
                          </a:r>
                          <a:endParaRPr lang="en-US" sz="2000" b="0" i="1" u="none" strike="noStrike" dirty="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dirty="0">
                              <a:solidFill>
                                <a:schemeClr val="tx1"/>
                              </a:solidFill>
                              <a:effectLst/>
                              <a:latin typeface="Times New Roman" panose="02020603050405020304" pitchFamily="18" charset="0"/>
                              <a:ea typeface="宋体" panose="02010600030101010101" pitchFamily="2" charset="-122"/>
                            </a:rPr>
                            <a:t>C</a:t>
                          </a:r>
                          <a:r>
                            <a:rPr lang="en-US" sz="2000" b="0" i="0" u="none" strike="noStrike" baseline="30000" dirty="0">
                              <a:solidFill>
                                <a:schemeClr val="tx1"/>
                              </a:solidFill>
                              <a:effectLst/>
                              <a:latin typeface="Times New Roman" panose="02020603050405020304" pitchFamily="18" charset="0"/>
                              <a:ea typeface="宋体" panose="02010600030101010101" pitchFamily="2" charset="-122"/>
                            </a:rPr>
                            <a:t>2</a:t>
                          </a:r>
                          <a:r>
                            <a:rPr lang="en-US" sz="2000" b="0" i="1" u="none" strike="noStrike" dirty="0">
                              <a:solidFill>
                                <a:schemeClr val="tx1"/>
                              </a:solidFill>
                              <a:effectLst/>
                              <a:latin typeface="Times New Roman" panose="02020603050405020304" pitchFamily="18" charset="0"/>
                              <a:ea typeface="宋体" panose="02010600030101010101" pitchFamily="2" charset="-122"/>
                            </a:rPr>
                            <a:t>S</a:t>
                          </a:r>
                          <a:r>
                            <a:rPr lang="en-US" sz="2000" b="0" i="0" u="none" strike="noStrike" dirty="0">
                              <a:solidFill>
                                <a:schemeClr val="tx1"/>
                              </a:solidFill>
                              <a:effectLst/>
                              <a:latin typeface="Times New Roman" panose="02020603050405020304" pitchFamily="18" charset="0"/>
                              <a:ea typeface="宋体" panose="02010600030101010101" pitchFamily="2" charset="-122"/>
                            </a:rPr>
                            <a:t> (</a:t>
                          </a:r>
                          <a:r>
                            <a:rPr lang="en-US" altLang="zh-CN" sz="2000" b="0" i="1" u="none" strike="noStrike" dirty="0">
                              <a:solidFill>
                                <a:schemeClr val="tx1"/>
                              </a:solidFill>
                              <a:effectLst/>
                              <a:latin typeface="Times New Roman" panose="02020603050405020304" pitchFamily="18" charset="0"/>
                              <a:ea typeface="宋体" panose="02010600030101010101" pitchFamily="2" charset="-122"/>
                            </a:rPr>
                            <a:t>ℓ</a:t>
                          </a:r>
                          <a:r>
                            <a:rPr lang="en-US" altLang="zh-CN" sz="2000" b="0" i="0" u="none" strike="noStrike" dirty="0">
                              <a:solidFill>
                                <a:schemeClr val="tx1"/>
                              </a:solidFill>
                              <a:effectLst/>
                              <a:latin typeface="Times New Roman" panose="02020603050405020304" pitchFamily="18" charset="0"/>
                              <a:ea typeface="宋体" panose="02010600030101010101" pitchFamily="2" charset="-122"/>
                            </a:rPr>
                            <a:t>=2</a:t>
                          </a:r>
                          <a:r>
                            <a:rPr lang="en-US" sz="2000" b="0" i="0" u="none" strike="noStrike" dirty="0">
                              <a:solidFill>
                                <a:schemeClr val="tx1"/>
                              </a:solidFill>
                              <a:effectLst/>
                              <a:latin typeface="Times New Roman" panose="02020603050405020304" pitchFamily="18" charset="0"/>
                              <a:ea typeface="宋体" panose="02010600030101010101" pitchFamily="2" charset="-122"/>
                            </a:rPr>
                            <a:t>)</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2000" b="0" i="1" u="none" strike="noStrike" dirty="0">
                              <a:effectLst/>
                              <a:latin typeface="Times New Roman" panose="02020603050405020304" pitchFamily="18" charset="0"/>
                              <a:ea typeface="宋体" panose="02010600030101010101" pitchFamily="2" charset="-122"/>
                            </a:rPr>
                            <a:t>Γ</a:t>
                          </a:r>
                          <a:r>
                            <a:rPr lang="en-US" sz="2000" b="0" i="1" u="none" strike="noStrike" baseline="-25000" dirty="0">
                              <a:effectLst/>
                              <a:latin typeface="Times New Roman" panose="02020603050405020304" pitchFamily="18" charset="0"/>
                              <a:ea typeface="宋体" panose="02010600030101010101" pitchFamily="2" charset="-122"/>
                            </a:rPr>
                            <a:t>p</a:t>
                          </a:r>
                          <a:r>
                            <a:rPr lang="en-US" sz="2000" b="0" i="0" u="none" strike="noStrike" baseline="0" dirty="0">
                              <a:effectLst/>
                              <a:latin typeface="Times New Roman" panose="02020603050405020304" pitchFamily="18" charset="0"/>
                              <a:ea typeface="宋体" panose="02010600030101010101" pitchFamily="2" charset="-122"/>
                            </a:rPr>
                            <a:t> (eV)</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5631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baseline="30000"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49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1"/>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5631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122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2"/>
                      </a:ext>
                    </a:extLst>
                  </a:tr>
                  <a:tr h="234894">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i="1" kern="10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sz="1800" i="1" kern="10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𝐶</m:t>
                                    </m:r>
                                  </m:e>
                                  <m:sup>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p>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𝑆</m:t>
                                </m:r>
                                <m:sSub>
                                  <m:sSubPr>
                                    <m:ctrlPr>
                                      <a:rPr lang="en-US" sz="1800" i="1" kern="100" smtClean="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8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18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𝑠𝑝</m:t>
                                    </m:r>
                                  </m:sub>
                                </m:sSub>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5631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47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003"/>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4262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mn-ea"/>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4"/>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4262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78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5"/>
                      </a:ext>
                    </a:extLst>
                  </a:tr>
                  <a:tr h="234894">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i="1" kern="10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sz="1800" i="1" kern="10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𝐶</m:t>
                                    </m:r>
                                  </m:e>
                                  <m:sup>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p>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𝑆</m:t>
                                </m:r>
                                <m:sSub>
                                  <m:sSubPr>
                                    <m:ctrlPr>
                                      <a:rPr lang="en-US" sz="1800" i="1" kern="100" smtClean="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8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18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𝑠𝑝</m:t>
                                    </m:r>
                                  </m:sub>
                                </m:sSub>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4262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mn-ea"/>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006"/>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1508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mn-ea"/>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7"/>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1508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6.1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8"/>
                      </a:ext>
                    </a:extLst>
                  </a:tr>
                  <a:tr h="234894">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i="1" kern="10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sz="1800" i="1" kern="10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𝐶</m:t>
                                    </m:r>
                                  </m:e>
                                  <m:sup>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p>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𝑆</m:t>
                                </m:r>
                                <m:sSub>
                                  <m:sSubPr>
                                    <m:ctrlPr>
                                      <a:rPr lang="en-US" sz="1800" i="1" kern="100" smtClean="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8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18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𝑠𝑝</m:t>
                                    </m:r>
                                  </m:sub>
                                </m:sSub>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1508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mn-ea"/>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009"/>
                      </a:ext>
                    </a:extLst>
                  </a:tr>
                  <a:tr h="234894">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1393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mn-ea"/>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10"/>
                      </a:ext>
                    </a:extLst>
                  </a:tr>
                  <a:tr h="234894">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a:effectLst/>
                              <a:latin typeface="Times New Roman" panose="02020603050405020304" pitchFamily="18" charset="0"/>
                              <a:ea typeface="宋体" panose="02010600030101010101" pitchFamily="2" charset="-122"/>
                            </a:rPr>
                            <a:t>1393</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4.5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11"/>
                      </a:ext>
                    </a:extLst>
                  </a:tr>
                  <a:tr h="234894">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i="1" kern="10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𝑝</m:t>
                                    </m:r>
                                  </m:sub>
                                </m:sSub>
                                <m:r>
                                  <a:rPr lang="en-US" sz="1800" i="1" kern="10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sz="1800" i="1" kern="10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𝐶</m:t>
                                    </m:r>
                                  </m:e>
                                  <m:sup>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2</m:t>
                                    </m:r>
                                  </m:sup>
                                </m:sSup>
                                <m:r>
                                  <a:rPr lang="en-US" sz="1800" i="1" kern="10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𝑆</m:t>
                                </m:r>
                                <m:sSub>
                                  <m:sSubPr>
                                    <m:ctrlPr>
                                      <a:rPr lang="en-US" sz="1800" i="1" kern="100" smtClean="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8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𝛤</m:t>
                                    </m:r>
                                  </m:e>
                                  <m:sub>
                                    <m:r>
                                      <a:rPr lang="en-US" sz="1800" i="1" kern="10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m:t>𝑠𝑝</m:t>
                                    </m:r>
                                  </m:sub>
                                </m:sSub>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1393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mn-ea"/>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012"/>
                      </a:ext>
                    </a:extLst>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4252520565"/>
                  </p:ext>
                </p:extLst>
              </p:nvPr>
            </p:nvGraphicFramePr>
            <p:xfrm>
              <a:off x="103031" y="128789"/>
              <a:ext cx="8873544" cy="6553818"/>
            </p:xfrm>
            <a:graphic>
              <a:graphicData uri="http://schemas.openxmlformats.org/drawingml/2006/table">
                <a:tbl>
                  <a:tblPr/>
                  <a:tblGrid>
                    <a:gridCol w="3909630"/>
                    <a:gridCol w="1229997"/>
                    <a:gridCol w="1229997"/>
                    <a:gridCol w="1251960"/>
                    <a:gridCol w="1251960"/>
                  </a:tblGrid>
                  <a:tr h="366886">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Method</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000" b="0" i="1" u="none" strike="noStrike" dirty="0" err="1" smtClean="0">
                              <a:effectLst/>
                              <a:latin typeface="Times New Roman" panose="02020603050405020304" pitchFamily="18" charset="0"/>
                              <a:ea typeface="宋体" panose="02010600030101010101" pitchFamily="2" charset="-122"/>
                            </a:rPr>
                            <a:t>E</a:t>
                          </a:r>
                          <a:r>
                            <a:rPr lang="en-US" sz="2000" b="0" i="1" u="none" strike="noStrike" baseline="-25000" dirty="0" err="1" smtClean="0">
                              <a:effectLst/>
                              <a:latin typeface="Times New Roman" panose="02020603050405020304" pitchFamily="18" charset="0"/>
                              <a:ea typeface="宋体" panose="02010600030101010101" pitchFamily="2" charset="-122"/>
                            </a:rPr>
                            <a:t>r</a:t>
                          </a:r>
                          <a:r>
                            <a:rPr lang="en-US" sz="2000" b="0" i="0" u="none" strike="noStrike" dirty="0" smtClean="0">
                              <a:effectLst/>
                              <a:latin typeface="Times New Roman" panose="02020603050405020304" pitchFamily="18" charset="0"/>
                              <a:ea typeface="宋体" panose="02010600030101010101" pitchFamily="2" charset="-122"/>
                            </a:rPr>
                            <a:t> (keV)</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2000" b="0" i="1" u="none" strike="noStrike" dirty="0" smtClean="0">
                              <a:effectLst/>
                              <a:latin typeface="Times New Roman" panose="02020603050405020304" pitchFamily="18" charset="0"/>
                              <a:ea typeface="宋体" panose="02010600030101010101" pitchFamily="2" charset="-122"/>
                            </a:rPr>
                            <a:t>ℓ</a:t>
                          </a:r>
                          <a:endParaRPr lang="en-US" sz="2000" b="0" i="1" u="none" strike="noStrike" dirty="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dirty="0" smtClean="0">
                              <a:solidFill>
                                <a:schemeClr val="tx1"/>
                              </a:solidFill>
                              <a:effectLst/>
                              <a:latin typeface="Times New Roman" panose="02020603050405020304" pitchFamily="18" charset="0"/>
                              <a:ea typeface="宋体" panose="02010600030101010101" pitchFamily="2" charset="-122"/>
                            </a:rPr>
                            <a:t>C</a:t>
                          </a:r>
                          <a:r>
                            <a:rPr lang="en-US" sz="2000" b="0" i="0" u="none" strike="noStrike" baseline="30000" dirty="0" smtClean="0">
                              <a:solidFill>
                                <a:schemeClr val="tx1"/>
                              </a:solidFill>
                              <a:effectLst/>
                              <a:latin typeface="Times New Roman" panose="02020603050405020304" pitchFamily="18" charset="0"/>
                              <a:ea typeface="宋体" panose="02010600030101010101" pitchFamily="2" charset="-122"/>
                            </a:rPr>
                            <a:t>2</a:t>
                          </a:r>
                          <a:r>
                            <a:rPr lang="en-US" sz="2000" b="0" i="1" u="none" strike="noStrike" dirty="0" smtClean="0">
                              <a:solidFill>
                                <a:schemeClr val="tx1"/>
                              </a:solidFill>
                              <a:effectLst/>
                              <a:latin typeface="Times New Roman" panose="02020603050405020304" pitchFamily="18" charset="0"/>
                              <a:ea typeface="宋体" panose="02010600030101010101" pitchFamily="2" charset="-122"/>
                            </a:rPr>
                            <a:t>S</a:t>
                          </a:r>
                          <a:r>
                            <a:rPr lang="en-US" sz="2000" b="0" i="0" u="none" strike="noStrike" dirty="0" smtClean="0">
                              <a:solidFill>
                                <a:schemeClr val="tx1"/>
                              </a:solidFill>
                              <a:effectLst/>
                              <a:latin typeface="Times New Roman" panose="02020603050405020304" pitchFamily="18" charset="0"/>
                              <a:ea typeface="宋体" panose="02010600030101010101" pitchFamily="2" charset="-122"/>
                            </a:rPr>
                            <a:t> (</a:t>
                          </a:r>
                          <a:r>
                            <a:rPr lang="en-US" altLang="zh-CN" sz="2000" b="0" i="1" u="none" strike="noStrike" dirty="0" smtClean="0">
                              <a:solidFill>
                                <a:schemeClr val="tx1"/>
                              </a:solidFill>
                              <a:effectLst/>
                              <a:latin typeface="Times New Roman" panose="02020603050405020304" pitchFamily="18" charset="0"/>
                              <a:ea typeface="宋体" panose="02010600030101010101" pitchFamily="2" charset="-122"/>
                            </a:rPr>
                            <a:t>ℓ</a:t>
                          </a:r>
                          <a:r>
                            <a:rPr lang="en-US" altLang="zh-CN" sz="2000" b="0" i="0" u="none" strike="noStrike" dirty="0" smtClean="0">
                              <a:solidFill>
                                <a:schemeClr val="tx1"/>
                              </a:solidFill>
                              <a:effectLst/>
                              <a:latin typeface="Times New Roman" panose="02020603050405020304" pitchFamily="18" charset="0"/>
                              <a:ea typeface="宋体" panose="02010600030101010101" pitchFamily="2" charset="-122"/>
                            </a:rPr>
                            <a:t>=2</a:t>
                          </a:r>
                          <a:r>
                            <a:rPr lang="en-US" sz="2000" b="0" i="0" u="none" strike="noStrike" dirty="0" smtClean="0">
                              <a:solidFill>
                                <a:schemeClr val="tx1"/>
                              </a:solidFill>
                              <a:effectLst/>
                              <a:latin typeface="Times New Roman" panose="02020603050405020304" pitchFamily="18" charset="0"/>
                              <a:ea typeface="宋体" panose="02010600030101010101" pitchFamily="2" charset="-122"/>
                            </a:rPr>
                            <a:t>)</a:t>
                          </a:r>
                          <a:endParaRPr lang="en-US" sz="2000" b="0" i="0" u="none" strike="noStrike" dirty="0" smtClean="0">
                            <a:solidFill>
                              <a:schemeClr val="tx1"/>
                            </a:solidFill>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2000" b="0" i="1" u="none" strike="noStrike" dirty="0" smtClean="0">
                              <a:effectLst/>
                              <a:latin typeface="Times New Roman" panose="02020603050405020304" pitchFamily="18" charset="0"/>
                              <a:ea typeface="宋体" panose="02010600030101010101" pitchFamily="2" charset="-122"/>
                            </a:rPr>
                            <a:t>Γ</a:t>
                          </a:r>
                          <a:r>
                            <a:rPr lang="en-US" sz="2000" b="0" i="1" u="none" strike="noStrike" baseline="-25000" dirty="0" smtClean="0">
                              <a:effectLst/>
                              <a:latin typeface="Times New Roman" panose="02020603050405020304" pitchFamily="18" charset="0"/>
                              <a:ea typeface="宋体" panose="02010600030101010101" pitchFamily="2" charset="-122"/>
                            </a:rPr>
                            <a:t>p</a:t>
                          </a:r>
                          <a:r>
                            <a:rPr lang="en-US" sz="2000" b="0" i="0" u="none" strike="noStrike" baseline="0" dirty="0" smtClean="0">
                              <a:effectLst/>
                              <a:latin typeface="Times New Roman" panose="02020603050405020304" pitchFamily="18" charset="0"/>
                              <a:ea typeface="宋体" panose="02010600030101010101" pitchFamily="2" charset="-122"/>
                            </a:rPr>
                            <a:t> (eV)</a:t>
                          </a:r>
                          <a:endParaRPr lang="en-US" sz="2000" b="0" i="0" u="none" strike="noStrike" dirty="0" smtClean="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70297" r="-127103" b="-930693"/>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5631</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baseline="30000"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49</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168627" r="-127103" b="-821569"/>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5631</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0</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122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314325">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537255" r="-127103" b="-1543137"/>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5631</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47</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321782" r="-127103" b="-679208"/>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4262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mn-ea"/>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22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417647" r="-127103" b="-572549"/>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4262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0</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78</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314325">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1035294" r="-127103" b="-1045098"/>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4262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mn-ea"/>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22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573267" r="-127103" b="-427723"/>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1508</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mn-ea"/>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0.3</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673267" r="-127103" b="-327723"/>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1508</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0</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6.1</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314325">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1501923" r="-127103" b="-536538"/>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1508</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mn-ea"/>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0.3</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824752" r="-127103" b="-176238"/>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1393</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mn-ea"/>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0.2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924752" r="-127103" b="-76238"/>
                          </a:stretch>
                        </a:blipFill>
                      </a:tcPr>
                    </a:tc>
                    <a:tc>
                      <a:txBody>
                        <a:bodyPr/>
                        <a:lstStyle/>
                        <a:p>
                          <a:pPr algn="ctr" fontAlgn="b">
                            <a:lnSpc>
                              <a:spcPct val="100000"/>
                            </a:lnSpc>
                          </a:pPr>
                          <a:r>
                            <a:rPr lang="en-US" sz="2000" b="0" i="0" u="none" strike="noStrike" smtClean="0">
                              <a:effectLst/>
                              <a:latin typeface="Times New Roman" panose="02020603050405020304" pitchFamily="18" charset="0"/>
                              <a:ea typeface="宋体" panose="02010600030101010101" pitchFamily="2" charset="-122"/>
                            </a:rPr>
                            <a:t>1393</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0</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4.5</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314325">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t="-1990385" r="-127103" b="-48077"/>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1393</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mn-ea"/>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0.2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bl>
              </a:graphicData>
            </a:graphic>
          </p:graphicFrame>
        </mc:Fallback>
      </mc:AlternateContent>
      <p:cxnSp>
        <p:nvCxnSpPr>
          <p:cNvPr id="3" name="Straight Connector 2"/>
          <p:cNvCxnSpPr/>
          <p:nvPr/>
        </p:nvCxnSpPr>
        <p:spPr>
          <a:xfrm>
            <a:off x="0" y="0"/>
            <a:ext cx="914400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508466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7" name="Table 6"/>
              <p:cNvGraphicFramePr>
                <a:graphicFrameLocks noGrp="1"/>
              </p:cNvGraphicFramePr>
              <p:nvPr/>
            </p:nvGraphicFramePr>
            <p:xfrm>
              <a:off x="103031" y="128789"/>
              <a:ext cx="8873544" cy="5296518"/>
            </p:xfrm>
            <a:graphic>
              <a:graphicData uri="http://schemas.openxmlformats.org/drawingml/2006/table">
                <a:tbl>
                  <a:tblPr/>
                  <a:tblGrid>
                    <a:gridCol w="3909630">
                      <a:extLst>
                        <a:ext uri="{9D8B030D-6E8A-4147-A177-3AD203B41FA5}">
                          <a16:colId xmlns:a16="http://schemas.microsoft.com/office/drawing/2014/main" val="20000"/>
                        </a:ext>
                      </a:extLst>
                    </a:gridCol>
                    <a:gridCol w="1229997">
                      <a:extLst>
                        <a:ext uri="{9D8B030D-6E8A-4147-A177-3AD203B41FA5}">
                          <a16:colId xmlns:a16="http://schemas.microsoft.com/office/drawing/2014/main" val="20001"/>
                        </a:ext>
                      </a:extLst>
                    </a:gridCol>
                    <a:gridCol w="1229997">
                      <a:extLst>
                        <a:ext uri="{9D8B030D-6E8A-4147-A177-3AD203B41FA5}">
                          <a16:colId xmlns:a16="http://schemas.microsoft.com/office/drawing/2014/main" val="20002"/>
                        </a:ext>
                      </a:extLst>
                    </a:gridCol>
                    <a:gridCol w="1251960">
                      <a:extLst>
                        <a:ext uri="{9D8B030D-6E8A-4147-A177-3AD203B41FA5}">
                          <a16:colId xmlns:a16="http://schemas.microsoft.com/office/drawing/2014/main" val="20003"/>
                        </a:ext>
                      </a:extLst>
                    </a:gridCol>
                    <a:gridCol w="1251960">
                      <a:extLst>
                        <a:ext uri="{9D8B030D-6E8A-4147-A177-3AD203B41FA5}">
                          <a16:colId xmlns:a16="http://schemas.microsoft.com/office/drawing/2014/main" val="20004"/>
                        </a:ext>
                      </a:extLst>
                    </a:gridCol>
                  </a:tblGrid>
                  <a:tr h="366886">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Method</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000" b="0" i="1" u="none" strike="noStrike" dirty="0" err="1">
                              <a:effectLst/>
                              <a:latin typeface="Times New Roman" panose="02020603050405020304" pitchFamily="18" charset="0"/>
                              <a:ea typeface="宋体" panose="02010600030101010101" pitchFamily="2" charset="-122"/>
                            </a:rPr>
                            <a:t>E</a:t>
                          </a:r>
                          <a:r>
                            <a:rPr lang="en-US" sz="2000" b="0" i="1" u="none" strike="noStrike" baseline="-25000" dirty="0" err="1">
                              <a:effectLst/>
                              <a:latin typeface="Times New Roman" panose="02020603050405020304" pitchFamily="18" charset="0"/>
                              <a:ea typeface="宋体" panose="02010600030101010101" pitchFamily="2" charset="-122"/>
                            </a:rPr>
                            <a:t>r</a:t>
                          </a:r>
                          <a:r>
                            <a:rPr lang="en-US" sz="2000" b="0" i="0" u="none" strike="noStrike" dirty="0">
                              <a:effectLst/>
                              <a:latin typeface="Times New Roman" panose="02020603050405020304" pitchFamily="18" charset="0"/>
                              <a:ea typeface="宋体" panose="02010600030101010101" pitchFamily="2" charset="-122"/>
                            </a:rPr>
                            <a:t> (keV)</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2000" b="0" i="1" u="none" strike="noStrike" dirty="0">
                              <a:effectLst/>
                              <a:latin typeface="Times New Roman" panose="02020603050405020304" pitchFamily="18" charset="0"/>
                              <a:ea typeface="宋体" panose="02010600030101010101" pitchFamily="2" charset="-122"/>
                            </a:rPr>
                            <a:t>ℓ</a:t>
                          </a:r>
                          <a:endParaRPr lang="en-US" sz="2000" b="0" i="1" u="none" strike="noStrike" dirty="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dirty="0">
                              <a:solidFill>
                                <a:schemeClr val="tx1"/>
                              </a:solidFill>
                              <a:effectLst/>
                              <a:latin typeface="Times New Roman" panose="02020603050405020304" pitchFamily="18" charset="0"/>
                              <a:ea typeface="宋体" panose="02010600030101010101" pitchFamily="2" charset="-122"/>
                            </a:rPr>
                            <a:t>C</a:t>
                          </a:r>
                          <a:r>
                            <a:rPr lang="en-US" sz="2000" b="0" i="0" u="none" strike="noStrike" baseline="30000" dirty="0">
                              <a:solidFill>
                                <a:schemeClr val="tx1"/>
                              </a:solidFill>
                              <a:effectLst/>
                              <a:latin typeface="Times New Roman" panose="02020603050405020304" pitchFamily="18" charset="0"/>
                              <a:ea typeface="宋体" panose="02010600030101010101" pitchFamily="2" charset="-122"/>
                            </a:rPr>
                            <a:t>2</a:t>
                          </a:r>
                          <a:r>
                            <a:rPr lang="en-US" sz="2000" b="0" i="1" u="none" strike="noStrike" dirty="0">
                              <a:solidFill>
                                <a:schemeClr val="tx1"/>
                              </a:solidFill>
                              <a:effectLst/>
                              <a:latin typeface="Times New Roman" panose="02020603050405020304" pitchFamily="18" charset="0"/>
                              <a:ea typeface="宋体" panose="02010600030101010101" pitchFamily="2" charset="-122"/>
                            </a:rPr>
                            <a:t>S</a:t>
                          </a:r>
                          <a:r>
                            <a:rPr lang="en-US" sz="2000" b="0" i="0" u="none" strike="noStrike" dirty="0">
                              <a:solidFill>
                                <a:schemeClr val="tx1"/>
                              </a:solidFill>
                              <a:effectLst/>
                              <a:latin typeface="Times New Roman" panose="02020603050405020304" pitchFamily="18" charset="0"/>
                              <a:ea typeface="宋体" panose="02010600030101010101" pitchFamily="2" charset="-122"/>
                            </a:rPr>
                            <a:t> (</a:t>
                          </a:r>
                          <a:r>
                            <a:rPr lang="en-US" altLang="zh-CN" sz="2000" b="0" i="1" u="none" strike="noStrike" dirty="0">
                              <a:solidFill>
                                <a:schemeClr val="tx1"/>
                              </a:solidFill>
                              <a:effectLst/>
                              <a:latin typeface="Times New Roman" panose="02020603050405020304" pitchFamily="18" charset="0"/>
                              <a:ea typeface="+mn-ea"/>
                            </a:rPr>
                            <a:t>ℓ</a:t>
                          </a:r>
                          <a:r>
                            <a:rPr lang="en-US" altLang="zh-CN" sz="2000" b="0" i="0" u="none" strike="noStrike" dirty="0">
                              <a:solidFill>
                                <a:schemeClr val="tx1"/>
                              </a:solidFill>
                              <a:effectLst/>
                              <a:latin typeface="Times New Roman" panose="02020603050405020304" pitchFamily="18" charset="0"/>
                              <a:ea typeface="+mn-ea"/>
                            </a:rPr>
                            <a:t>=2</a:t>
                          </a:r>
                          <a:r>
                            <a:rPr lang="en-US" sz="2000" b="0" i="0" u="none" strike="noStrike" dirty="0">
                              <a:solidFill>
                                <a:schemeClr val="tx1"/>
                              </a:solidFill>
                              <a:effectLst/>
                              <a:latin typeface="Times New Roman" panose="02020603050405020304" pitchFamily="18" charset="0"/>
                              <a:ea typeface="宋体" panose="02010600030101010101" pitchFamily="2" charset="-122"/>
                            </a:rPr>
                            <a:t>)</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2000" b="0" i="1" u="none" strike="noStrike" dirty="0">
                              <a:effectLst/>
                              <a:latin typeface="Times New Roman" panose="02020603050405020304" pitchFamily="18" charset="0"/>
                              <a:ea typeface="宋体" panose="02010600030101010101" pitchFamily="2" charset="-122"/>
                            </a:rPr>
                            <a:t>Γ</a:t>
                          </a:r>
                          <a:r>
                            <a:rPr lang="en-US" sz="2000" b="0" i="1" u="none" strike="noStrike" baseline="-25000" dirty="0">
                              <a:effectLst/>
                              <a:latin typeface="Times New Roman" panose="02020603050405020304" pitchFamily="18" charset="0"/>
                              <a:ea typeface="宋体" panose="02010600030101010101" pitchFamily="2" charset="-122"/>
                            </a:rPr>
                            <a:t>p</a:t>
                          </a:r>
                          <a:r>
                            <a:rPr lang="en-US" sz="2000" b="0" i="0" u="none" strike="noStrike" baseline="0" dirty="0">
                              <a:effectLst/>
                              <a:latin typeface="Times New Roman" panose="02020603050405020304" pitchFamily="18" charset="0"/>
                              <a:ea typeface="宋体" panose="02010600030101010101" pitchFamily="2" charset="-122"/>
                            </a:rPr>
                            <a:t> (eV)</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5631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solidFill>
                                <a:srgbClr val="FF0000"/>
                              </a:solidFill>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baseline="30000"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49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1"/>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5631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122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2"/>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4262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mn-ea"/>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3"/>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4262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solidFill>
                                <a:srgbClr val="FF0000"/>
                              </a:solidFill>
                              <a:effectLst/>
                              <a:latin typeface="Times New Roman" panose="02020603050405020304" pitchFamily="18" charset="0"/>
                              <a:ea typeface="宋体" panose="02010600030101010101" pitchFamily="2" charset="-122"/>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78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4"/>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1508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solidFill>
                                <a:srgbClr val="FF0000"/>
                              </a:solidFill>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mn-ea"/>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5"/>
                      </a:ext>
                    </a:extLst>
                  </a:tr>
                  <a:tr h="466138">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1508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6.1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6"/>
                      </a:ext>
                    </a:extLst>
                  </a:tr>
                  <a:tr h="234894">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1393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effectLst/>
                              <a:latin typeface="Times New Roman" panose="02020603050405020304" pitchFamily="18" charset="0"/>
                              <a:ea typeface="宋体" panose="02010600030101010101" pitchFamily="2" charset="-122"/>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mn-ea"/>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7"/>
                      </a:ext>
                    </a:extLst>
                  </a:tr>
                  <a:tr h="234894">
                    <a:tc>
                      <a:txBody>
                        <a:bodyPr/>
                        <a:lstStyle/>
                        <a:p>
                          <a:pPr algn="ctr" fontAlgn="b">
                            <a:lnSpc>
                              <a:spcPct val="100000"/>
                            </a:lnSpc>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a:latin typeface="Cambria Math" panose="02040503050406030204" pitchFamily="18" charset="0"/>
                                      </a:rPr>
                                      <m:t>𝛤</m:t>
                                    </m:r>
                                  </m:e>
                                  <m:sub>
                                    <m:r>
                                      <a:rPr lang="en-US" sz="1800" b="0" i="1">
                                        <a:latin typeface="Cambria Math" panose="02040503050406030204" pitchFamily="18" charset="0"/>
                                      </a:rPr>
                                      <m:t>𝑝</m:t>
                                    </m:r>
                                  </m:sub>
                                </m:sSub>
                                <m:r>
                                  <a:rPr lang="en-US" sz="1800" b="0" i="1">
                                    <a:latin typeface="Cambria Math" panose="02040503050406030204" pitchFamily="18" charset="0"/>
                                  </a:rPr>
                                  <m:t>=</m:t>
                                </m:r>
                                <m:f>
                                  <m:fPr>
                                    <m:ctrlPr>
                                      <a:rPr lang="en-US" sz="1800" b="0" i="1" smtClean="0">
                                        <a:solidFill>
                                          <a:schemeClr val="accent2"/>
                                        </a:solidFill>
                                        <a:latin typeface="Cambria Math" panose="02040503050406030204" pitchFamily="18" charset="0"/>
                                      </a:rPr>
                                    </m:ctrlPr>
                                  </m:fPr>
                                  <m:num>
                                    <m:r>
                                      <a:rPr lang="en-US" sz="1800" b="0" i="0">
                                        <a:solidFill>
                                          <a:schemeClr val="accent2"/>
                                        </a:solidFill>
                                        <a:latin typeface="Cambria Math" panose="02040503050406030204" pitchFamily="18" charset="0"/>
                                      </a:rPr>
                                      <m:t>2</m:t>
                                    </m:r>
                                    <m:sSup>
                                      <m:sSupPr>
                                        <m:ctrlPr>
                                          <a:rPr lang="en-US" sz="1800" b="0" i="1">
                                            <a:solidFill>
                                              <a:schemeClr val="accent2"/>
                                            </a:solidFill>
                                            <a:latin typeface="Cambria Math" panose="02040503050406030204" pitchFamily="18" charset="0"/>
                                          </a:rPr>
                                        </m:ctrlPr>
                                      </m:sSupPr>
                                      <m:e>
                                        <m:r>
                                          <a:rPr lang="en-US" sz="1800" b="0" i="0">
                                            <a:solidFill>
                                              <a:schemeClr val="accent2"/>
                                            </a:solidFill>
                                            <a:latin typeface="Cambria Math" panose="02040503050406030204" pitchFamily="18" charset="0"/>
                                          </a:rPr>
                                          <m:t>ℏ</m:t>
                                        </m:r>
                                      </m:e>
                                      <m:sup>
                                        <m:r>
                                          <a:rPr lang="en-US" sz="1800" b="0" i="0">
                                            <a:solidFill>
                                              <a:schemeClr val="accent2"/>
                                            </a:solidFill>
                                            <a:latin typeface="Cambria Math" panose="02040503050406030204" pitchFamily="18" charset="0"/>
                                          </a:rPr>
                                          <m:t>2</m:t>
                                        </m:r>
                                      </m:sup>
                                    </m:sSup>
                                  </m:num>
                                  <m:den>
                                    <m:r>
                                      <a:rPr lang="en-US" sz="1800" b="0" i="1">
                                        <a:solidFill>
                                          <a:schemeClr val="accent2"/>
                                        </a:solidFill>
                                        <a:latin typeface="Cambria Math" panose="02040503050406030204" pitchFamily="18" charset="0"/>
                                      </a:rPr>
                                      <m:t>𝜇</m:t>
                                    </m:r>
                                    <m:sSubSup>
                                      <m:sSubSupPr>
                                        <m:ctrlPr>
                                          <a:rPr lang="en-US" sz="1800" b="0" i="1">
                                            <a:solidFill>
                                              <a:schemeClr val="accent2"/>
                                            </a:solidFill>
                                            <a:latin typeface="Cambria Math" panose="02040503050406030204" pitchFamily="18" charset="0"/>
                                          </a:rPr>
                                        </m:ctrlPr>
                                      </m:sSubSupPr>
                                      <m:e>
                                        <m:r>
                                          <a:rPr lang="en-US" sz="1800" b="0" i="1">
                                            <a:solidFill>
                                              <a:schemeClr val="accent2"/>
                                            </a:solidFill>
                                            <a:latin typeface="Cambria Math" panose="02040503050406030204" pitchFamily="18" charset="0"/>
                                          </a:rPr>
                                          <m:t>𝑅</m:t>
                                        </m:r>
                                      </m:e>
                                      <m:sub>
                                        <m:r>
                                          <a:rPr lang="en-US" sz="1800" b="0" i="1">
                                            <a:solidFill>
                                              <a:schemeClr val="accent2"/>
                                            </a:solidFill>
                                            <a:latin typeface="Cambria Math" panose="02040503050406030204" pitchFamily="18" charset="0"/>
                                          </a:rPr>
                                          <m:t>𝑛</m:t>
                                        </m:r>
                                      </m:sub>
                                      <m:sup>
                                        <m:r>
                                          <a:rPr lang="en-US" sz="1800" b="0" i="0">
                                            <a:solidFill>
                                              <a:schemeClr val="accent2"/>
                                            </a:solidFill>
                                            <a:latin typeface="Cambria Math" panose="02040503050406030204" pitchFamily="18" charset="0"/>
                                          </a:rPr>
                                          <m:t>2</m:t>
                                        </m:r>
                                      </m:sup>
                                    </m:sSubSup>
                                  </m:den>
                                </m:f>
                                <m:sSub>
                                  <m:sSubPr>
                                    <m:ctrlPr>
                                      <a:rPr lang="en-US" sz="1800" b="0" i="1" smtClean="0">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𝑃</m:t>
                                    </m:r>
                                  </m:e>
                                  <m:sub>
                                    <m:r>
                                      <a:rPr lang="en-US" sz="1800" b="0" i="0">
                                        <a:solidFill>
                                          <a:srgbClr val="0000FF"/>
                                        </a:solidFill>
                                        <a:latin typeface="Cambria Math" panose="02040503050406030204" pitchFamily="18" charset="0"/>
                                      </a:rPr>
                                      <m:t>𝓁</m:t>
                                    </m:r>
                                  </m:sub>
                                </m:sSub>
                                <m:d>
                                  <m:dPr>
                                    <m:ctrlPr>
                                      <a:rPr lang="en-US" sz="1800" b="0" i="1">
                                        <a:solidFill>
                                          <a:srgbClr val="0000FF"/>
                                        </a:solidFill>
                                        <a:latin typeface="Cambria Math" panose="02040503050406030204" pitchFamily="18" charset="0"/>
                                      </a:rPr>
                                    </m:ctrlPr>
                                  </m:dPr>
                                  <m:e>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𝐸</m:t>
                                        </m:r>
                                      </m:e>
                                      <m:sub>
                                        <m:r>
                                          <a:rPr lang="en-US" sz="1800" b="0" i="1">
                                            <a:solidFill>
                                              <a:srgbClr val="0000FF"/>
                                            </a:solidFill>
                                            <a:latin typeface="Cambria Math" panose="02040503050406030204" pitchFamily="18" charset="0"/>
                                          </a:rPr>
                                          <m:t>𝑟</m:t>
                                        </m:r>
                                      </m:sub>
                                    </m:sSub>
                                    <m:r>
                                      <a:rPr lang="en-US" sz="1800" b="0" i="0">
                                        <a:solidFill>
                                          <a:srgbClr val="0000FF"/>
                                        </a:solidFill>
                                        <a:latin typeface="Cambria Math" panose="02040503050406030204" pitchFamily="18" charset="0"/>
                                      </a:rPr>
                                      <m:t>,</m:t>
                                    </m:r>
                                    <m:sSub>
                                      <m:sSubPr>
                                        <m:ctrlPr>
                                          <a:rPr lang="en-US" sz="1800" b="0" i="1">
                                            <a:solidFill>
                                              <a:srgbClr val="0000FF"/>
                                            </a:solidFill>
                                            <a:latin typeface="Cambria Math" panose="02040503050406030204" pitchFamily="18" charset="0"/>
                                          </a:rPr>
                                        </m:ctrlPr>
                                      </m:sSubPr>
                                      <m:e>
                                        <m:r>
                                          <a:rPr lang="en-US" sz="1800" b="0" i="1">
                                            <a:solidFill>
                                              <a:srgbClr val="0000FF"/>
                                            </a:solidFill>
                                            <a:latin typeface="Cambria Math" panose="02040503050406030204" pitchFamily="18" charset="0"/>
                                          </a:rPr>
                                          <m:t>𝑅</m:t>
                                        </m:r>
                                      </m:e>
                                      <m:sub>
                                        <m:r>
                                          <a:rPr lang="en-US" sz="1800" b="0" i="1">
                                            <a:solidFill>
                                              <a:srgbClr val="0000FF"/>
                                            </a:solidFill>
                                            <a:latin typeface="Cambria Math" panose="02040503050406030204" pitchFamily="18" charset="0"/>
                                          </a:rPr>
                                          <m:t>𝑛</m:t>
                                        </m:r>
                                      </m:sub>
                                    </m:sSub>
                                  </m:e>
                                </m:d>
                                <m:sSup>
                                  <m:sSupPr>
                                    <m:ctrlPr>
                                      <a:rPr lang="en-US" sz="1800" b="0" i="1" smtClean="0">
                                        <a:solidFill>
                                          <a:srgbClr val="FF0000"/>
                                        </a:solidFill>
                                        <a:latin typeface="Cambria Math" panose="02040503050406030204" pitchFamily="18" charset="0"/>
                                      </a:rPr>
                                    </m:ctrlPr>
                                  </m:sSupPr>
                                  <m:e>
                                    <m:r>
                                      <a:rPr lang="en-US" sz="1800" b="0" i="1">
                                        <a:solidFill>
                                          <a:srgbClr val="FF0000"/>
                                        </a:solidFill>
                                        <a:latin typeface="Cambria Math" panose="02040503050406030204" pitchFamily="18" charset="0"/>
                                      </a:rPr>
                                      <m:t>𝐶</m:t>
                                    </m:r>
                                  </m:e>
                                  <m:sup>
                                    <m:r>
                                      <a:rPr lang="en-US" sz="1800" b="0" i="0">
                                        <a:solidFill>
                                          <a:srgbClr val="FF0000"/>
                                        </a:solidFill>
                                        <a:latin typeface="Cambria Math" panose="02040503050406030204" pitchFamily="18" charset="0"/>
                                      </a:rPr>
                                      <m:t>2</m:t>
                                    </m:r>
                                  </m:sup>
                                </m:sSup>
                                <m:r>
                                  <a:rPr lang="en-US" sz="1800" b="0" i="1">
                                    <a:solidFill>
                                      <a:srgbClr val="FF0000"/>
                                    </a:solidFill>
                                    <a:latin typeface="Cambria Math" panose="02040503050406030204" pitchFamily="18" charset="0"/>
                                  </a:rPr>
                                  <m:t>𝑆</m:t>
                                </m:r>
                                <m:sSubSup>
                                  <m:sSubSupPr>
                                    <m:ctrlPr>
                                      <a:rPr lang="en-US" sz="1800" b="0" i="1" smtClean="0">
                                        <a:solidFill>
                                          <a:srgbClr val="00B050"/>
                                        </a:solidFill>
                                        <a:latin typeface="Cambria Math" panose="02040503050406030204" pitchFamily="18" charset="0"/>
                                      </a:rPr>
                                    </m:ctrlPr>
                                  </m:sSubSupPr>
                                  <m:e>
                                    <m:r>
                                      <a:rPr lang="en-US" sz="1800" b="0" i="1">
                                        <a:solidFill>
                                          <a:srgbClr val="00B050"/>
                                        </a:solidFill>
                                        <a:latin typeface="Cambria Math" panose="02040503050406030204" pitchFamily="18" charset="0"/>
                                      </a:rPr>
                                      <m:t>𝜃</m:t>
                                    </m:r>
                                  </m:e>
                                  <m:sub>
                                    <m:r>
                                      <m:rPr>
                                        <m:sty m:val="p"/>
                                      </m:rPr>
                                      <a:rPr lang="en-US" sz="1800" b="0" i="0">
                                        <a:solidFill>
                                          <a:srgbClr val="00B050"/>
                                        </a:solidFill>
                                        <a:latin typeface="Cambria Math" panose="02040503050406030204" pitchFamily="18" charset="0"/>
                                      </a:rPr>
                                      <m:t>s</m:t>
                                    </m:r>
                                    <m:r>
                                      <a:rPr lang="en-US" sz="1800" b="0" i="0">
                                        <a:solidFill>
                                          <a:srgbClr val="00B050"/>
                                        </a:solidFill>
                                        <a:latin typeface="Cambria Math" panose="02040503050406030204" pitchFamily="18" charset="0"/>
                                      </a:rPr>
                                      <m:t>.</m:t>
                                    </m:r>
                                    <m:r>
                                      <m:rPr>
                                        <m:sty m:val="p"/>
                                      </m:rPr>
                                      <a:rPr lang="en-US" sz="1800" b="0" i="0">
                                        <a:solidFill>
                                          <a:srgbClr val="00B050"/>
                                        </a:solidFill>
                                        <a:latin typeface="Cambria Math" panose="02040503050406030204" pitchFamily="18" charset="0"/>
                                      </a:rPr>
                                      <m:t>p</m:t>
                                    </m:r>
                                    <m:r>
                                      <a:rPr lang="en-US" sz="1800" b="0" i="0">
                                        <a:solidFill>
                                          <a:srgbClr val="00B050"/>
                                        </a:solidFill>
                                        <a:latin typeface="Cambria Math" panose="02040503050406030204" pitchFamily="18" charset="0"/>
                                      </a:rPr>
                                      <m:t>.</m:t>
                                    </m:r>
                                  </m:sub>
                                  <m:sup>
                                    <m:r>
                                      <a:rPr lang="en-US" sz="1800" b="0" i="0">
                                        <a:solidFill>
                                          <a:srgbClr val="00B050"/>
                                        </a:solidFill>
                                        <a:latin typeface="Cambria Math" panose="02040503050406030204" pitchFamily="18" charset="0"/>
                                      </a:rPr>
                                      <m:t>2</m:t>
                                    </m:r>
                                  </m:sup>
                                </m:sSubSup>
                              </m:oMath>
                            </m:oMathPara>
                          </a14:m>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a:effectLst/>
                              <a:latin typeface="Times New Roman" panose="02020603050405020304" pitchFamily="18" charset="0"/>
                              <a:ea typeface="宋体" panose="02010600030101010101" pitchFamily="2" charset="-122"/>
                            </a:rPr>
                            <a:t>1393</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a:solidFill>
                                <a:srgbClr val="FF0000"/>
                              </a:solidFill>
                              <a:effectLst/>
                              <a:latin typeface="Times New Roman" panose="02020603050405020304" pitchFamily="18" charset="0"/>
                              <a:ea typeface="宋体" panose="02010600030101010101" pitchFamily="2" charset="-122"/>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a:effectLst/>
                              <a:latin typeface="Times New Roman" panose="02020603050405020304" pitchFamily="18" charset="0"/>
                              <a:ea typeface="宋体" panose="02010600030101010101" pitchFamily="2" charset="-122"/>
                            </a:rPr>
                            <a:t>3.2</a:t>
                          </a:r>
                          <a:r>
                            <a:rPr lang="en-US" altLang="zh-CN" sz="1800" b="0" i="0" u="none" strike="noStrike" dirty="0">
                              <a:effectLst/>
                              <a:latin typeface="Times New Roman" panose="02020603050405020304" pitchFamily="18" charset="0"/>
                              <a:ea typeface="宋体" panose="02010600030101010101" pitchFamily="2" charset="-122"/>
                            </a:rPr>
                            <a:t>×10</a:t>
                          </a:r>
                          <a:r>
                            <a:rPr lang="en-US" altLang="zh-CN" sz="1800" b="0" i="0" u="none" strike="noStrike" baseline="30000" dirty="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a:effectLst/>
                              <a:latin typeface="Times New Roman" panose="02020603050405020304" pitchFamily="18" charset="0"/>
                              <a:ea typeface="宋体" panose="02010600030101010101" pitchFamily="2" charset="-122"/>
                            </a:rPr>
                            <a:t>4.5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08"/>
                      </a:ext>
                    </a:extLst>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4204702787"/>
                  </p:ext>
                </p:extLst>
              </p:nvPr>
            </p:nvGraphicFramePr>
            <p:xfrm>
              <a:off x="103031" y="128789"/>
              <a:ext cx="8873544" cy="5296518"/>
            </p:xfrm>
            <a:graphic>
              <a:graphicData uri="http://schemas.openxmlformats.org/drawingml/2006/table">
                <a:tbl>
                  <a:tblPr/>
                  <a:tblGrid>
                    <a:gridCol w="3909630"/>
                    <a:gridCol w="1229997"/>
                    <a:gridCol w="1229997"/>
                    <a:gridCol w="1251960"/>
                    <a:gridCol w="1251960"/>
                  </a:tblGrid>
                  <a:tr h="366886">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Method</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000" b="0" i="1" u="none" strike="noStrike" dirty="0" err="1" smtClean="0">
                              <a:effectLst/>
                              <a:latin typeface="Times New Roman" panose="02020603050405020304" pitchFamily="18" charset="0"/>
                              <a:ea typeface="宋体" panose="02010600030101010101" pitchFamily="2" charset="-122"/>
                            </a:rPr>
                            <a:t>E</a:t>
                          </a:r>
                          <a:r>
                            <a:rPr lang="en-US" sz="2000" b="0" i="1" u="none" strike="noStrike" baseline="-25000" dirty="0" err="1" smtClean="0">
                              <a:effectLst/>
                              <a:latin typeface="Times New Roman" panose="02020603050405020304" pitchFamily="18" charset="0"/>
                              <a:ea typeface="宋体" panose="02010600030101010101" pitchFamily="2" charset="-122"/>
                            </a:rPr>
                            <a:t>r</a:t>
                          </a:r>
                          <a:r>
                            <a:rPr lang="en-US" sz="2000" b="0" i="0" u="none" strike="noStrike" dirty="0" smtClean="0">
                              <a:effectLst/>
                              <a:latin typeface="Times New Roman" panose="02020603050405020304" pitchFamily="18" charset="0"/>
                              <a:ea typeface="宋体" panose="02010600030101010101" pitchFamily="2" charset="-122"/>
                            </a:rPr>
                            <a:t> (keV)</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2000" b="0" i="1" u="none" strike="noStrike" dirty="0" smtClean="0">
                              <a:effectLst/>
                              <a:latin typeface="Times New Roman" panose="02020603050405020304" pitchFamily="18" charset="0"/>
                              <a:ea typeface="宋体" panose="02010600030101010101" pitchFamily="2" charset="-122"/>
                            </a:rPr>
                            <a:t>ℓ</a:t>
                          </a:r>
                          <a:endParaRPr lang="en-US" sz="2000" b="0" i="1" u="none" strike="noStrike" dirty="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dirty="0" smtClean="0">
                              <a:solidFill>
                                <a:schemeClr val="tx1"/>
                              </a:solidFill>
                              <a:effectLst/>
                              <a:latin typeface="Times New Roman" panose="02020603050405020304" pitchFamily="18" charset="0"/>
                              <a:ea typeface="宋体" panose="02010600030101010101" pitchFamily="2" charset="-122"/>
                            </a:rPr>
                            <a:t>C</a:t>
                          </a:r>
                          <a:r>
                            <a:rPr lang="en-US" sz="2000" b="0" i="0" u="none" strike="noStrike" baseline="30000" dirty="0" smtClean="0">
                              <a:solidFill>
                                <a:schemeClr val="tx1"/>
                              </a:solidFill>
                              <a:effectLst/>
                              <a:latin typeface="Times New Roman" panose="02020603050405020304" pitchFamily="18" charset="0"/>
                              <a:ea typeface="宋体" panose="02010600030101010101" pitchFamily="2" charset="-122"/>
                            </a:rPr>
                            <a:t>2</a:t>
                          </a:r>
                          <a:r>
                            <a:rPr lang="en-US" sz="2000" b="0" i="1" u="none" strike="noStrike" dirty="0" smtClean="0">
                              <a:solidFill>
                                <a:schemeClr val="tx1"/>
                              </a:solidFill>
                              <a:effectLst/>
                              <a:latin typeface="Times New Roman" panose="02020603050405020304" pitchFamily="18" charset="0"/>
                              <a:ea typeface="宋体" panose="02010600030101010101" pitchFamily="2" charset="-122"/>
                            </a:rPr>
                            <a:t>S</a:t>
                          </a:r>
                          <a:r>
                            <a:rPr lang="en-US" sz="2000" b="0" i="0" u="none" strike="noStrike" dirty="0" smtClean="0">
                              <a:solidFill>
                                <a:schemeClr val="tx1"/>
                              </a:solidFill>
                              <a:effectLst/>
                              <a:latin typeface="Times New Roman" panose="02020603050405020304" pitchFamily="18" charset="0"/>
                              <a:ea typeface="宋体" panose="02010600030101010101" pitchFamily="2" charset="-122"/>
                            </a:rPr>
                            <a:t> (</a:t>
                          </a:r>
                          <a:r>
                            <a:rPr lang="en-US" altLang="zh-CN" sz="2000" b="0" i="1" u="none" strike="noStrike" dirty="0" smtClean="0">
                              <a:solidFill>
                                <a:schemeClr val="tx1"/>
                              </a:solidFill>
                              <a:effectLst/>
                              <a:latin typeface="Times New Roman" panose="02020603050405020304" pitchFamily="18" charset="0"/>
                              <a:ea typeface="+mn-ea"/>
                            </a:rPr>
                            <a:t>ℓ</a:t>
                          </a:r>
                          <a:r>
                            <a:rPr lang="en-US" altLang="zh-CN" sz="2000" b="0" i="0" u="none" strike="noStrike" dirty="0" smtClean="0">
                              <a:solidFill>
                                <a:schemeClr val="tx1"/>
                              </a:solidFill>
                              <a:effectLst/>
                              <a:latin typeface="Times New Roman" panose="02020603050405020304" pitchFamily="18" charset="0"/>
                              <a:ea typeface="+mn-ea"/>
                            </a:rPr>
                            <a:t>=2</a:t>
                          </a:r>
                          <a:r>
                            <a:rPr lang="en-US" sz="2000" b="0" i="0" u="none" strike="noStrike" dirty="0" smtClean="0">
                              <a:solidFill>
                                <a:schemeClr val="tx1"/>
                              </a:solidFill>
                              <a:effectLst/>
                              <a:latin typeface="Times New Roman" panose="02020603050405020304" pitchFamily="18" charset="0"/>
                              <a:ea typeface="宋体" panose="02010600030101010101" pitchFamily="2" charset="-122"/>
                            </a:rPr>
                            <a:t>)</a:t>
                          </a:r>
                          <a:endParaRPr lang="en-US" sz="2000" b="0" i="0" u="none" strike="noStrike" dirty="0" smtClean="0">
                            <a:solidFill>
                              <a:schemeClr val="tx1"/>
                            </a:solidFill>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2000" b="0" i="1" u="none" strike="noStrike" dirty="0" smtClean="0">
                              <a:effectLst/>
                              <a:latin typeface="Times New Roman" panose="02020603050405020304" pitchFamily="18" charset="0"/>
                              <a:ea typeface="宋体" panose="02010600030101010101" pitchFamily="2" charset="-122"/>
                            </a:rPr>
                            <a:t>Γ</a:t>
                          </a:r>
                          <a:r>
                            <a:rPr lang="en-US" sz="2000" b="0" i="1" u="none" strike="noStrike" baseline="-25000" dirty="0" smtClean="0">
                              <a:effectLst/>
                              <a:latin typeface="Times New Roman" panose="02020603050405020304" pitchFamily="18" charset="0"/>
                              <a:ea typeface="宋体" panose="02010600030101010101" pitchFamily="2" charset="-122"/>
                            </a:rPr>
                            <a:t>p</a:t>
                          </a:r>
                          <a:r>
                            <a:rPr lang="en-US" sz="2000" b="0" i="0" u="none" strike="noStrike" baseline="0" dirty="0" smtClean="0">
                              <a:effectLst/>
                              <a:latin typeface="Times New Roman" panose="02020603050405020304" pitchFamily="18" charset="0"/>
                              <a:ea typeface="宋体" panose="02010600030101010101" pitchFamily="2" charset="-122"/>
                            </a:rPr>
                            <a:t> (eV)</a:t>
                          </a:r>
                          <a:endParaRPr lang="en-US" sz="2000" b="0" i="0" u="none" strike="noStrike" dirty="0" smtClean="0">
                            <a:effectLst/>
                            <a:latin typeface="Times New Roman" panose="02020603050405020304" pitchFamily="18" charset="0"/>
                            <a:ea typeface="宋体" panose="02010600030101010101" pitchFamily="2" charset="-122"/>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3"/>
                          <a:stretch>
                            <a:fillRect t="-70297" r="-127103" b="-702970"/>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5631</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solidFill>
                                <a:srgbClr val="FF0000"/>
                              </a:solidFill>
                              <a:effectLst/>
                              <a:latin typeface="Times New Roman" panose="02020603050405020304" pitchFamily="18" charset="0"/>
                              <a:ea typeface="宋体" panose="02010600030101010101" pitchFamily="2" charset="-122"/>
                            </a:rPr>
                            <a:t>2</a:t>
                          </a:r>
                          <a:endParaRPr lang="en-US" sz="20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baseline="30000"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49</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0">
                          <a:blip r:embed="rId3"/>
                          <a:stretch>
                            <a:fillRect t="-170297" r="-127103" b="-602970"/>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5631</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0</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122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3"/>
                          <a:stretch>
                            <a:fillRect t="-270297" r="-127103" b="-502970"/>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4262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mn-ea"/>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22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0">
                          <a:blip r:embed="rId3"/>
                          <a:stretch>
                            <a:fillRect t="-366667" r="-127103" b="-398039"/>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4262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solidFill>
                                <a:srgbClr val="FF0000"/>
                              </a:solidFill>
                              <a:effectLst/>
                              <a:latin typeface="Times New Roman" panose="02020603050405020304" pitchFamily="18" charset="0"/>
                              <a:ea typeface="宋体" panose="02010600030101010101" pitchFamily="2" charset="-122"/>
                            </a:rPr>
                            <a:t>0</a:t>
                          </a:r>
                          <a:endParaRPr lang="en-US" sz="20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78</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3"/>
                          <a:stretch>
                            <a:fillRect t="-471287" r="-127103" b="-301980"/>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1508</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solidFill>
                                <a:srgbClr val="FF0000"/>
                              </a:solidFill>
                              <a:effectLst/>
                              <a:latin typeface="Times New Roman" panose="02020603050405020304" pitchFamily="18" charset="0"/>
                              <a:ea typeface="宋体" panose="02010600030101010101" pitchFamily="2" charset="-122"/>
                            </a:rPr>
                            <a:t>2</a:t>
                          </a:r>
                          <a:endParaRPr lang="en-US" sz="20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mn-ea"/>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0.3</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0">
                          <a:blip r:embed="rId3"/>
                          <a:stretch>
                            <a:fillRect t="-571287" r="-127103" b="-201980"/>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1508</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0</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6.1</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3"/>
                          <a:stretch>
                            <a:fillRect t="-671287" r="-127103" b="-101980"/>
                          </a:stretch>
                        </a:blip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1393</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宋体" panose="02010600030101010101" pitchFamily="2" charset="-122"/>
                            </a:rPr>
                            <a:t>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mn-ea"/>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0.2</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CECFF"/>
                        </a:solidFill>
                      </a:tcPr>
                    </a:tc>
                  </a:tr>
                  <a:tr h="616204">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0">
                          <a:blip r:embed="rId3"/>
                          <a:stretch>
                            <a:fillRect t="-771287" r="-127103" b="-1980"/>
                          </a:stretch>
                        </a:blipFill>
                      </a:tcPr>
                    </a:tc>
                    <a:tc>
                      <a:txBody>
                        <a:bodyPr/>
                        <a:lstStyle/>
                        <a:p>
                          <a:pPr algn="ctr" fontAlgn="b">
                            <a:lnSpc>
                              <a:spcPct val="100000"/>
                            </a:lnSpc>
                          </a:pPr>
                          <a:r>
                            <a:rPr lang="en-US" sz="2000" b="0" i="0" u="none" strike="noStrike" smtClean="0">
                              <a:effectLst/>
                              <a:latin typeface="Times New Roman" panose="02020603050405020304" pitchFamily="18" charset="0"/>
                              <a:ea typeface="宋体" panose="02010600030101010101" pitchFamily="2" charset="-122"/>
                            </a:rPr>
                            <a:t>1393</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2000" b="0" i="0" u="none" strike="noStrike" dirty="0" smtClean="0">
                              <a:solidFill>
                                <a:srgbClr val="FF0000"/>
                              </a:solidFill>
                              <a:effectLst/>
                              <a:latin typeface="Times New Roman" panose="02020603050405020304" pitchFamily="18" charset="0"/>
                              <a:ea typeface="宋体" panose="02010600030101010101" pitchFamily="2" charset="-122"/>
                            </a:rPr>
                            <a:t>0</a:t>
                          </a:r>
                          <a:endParaRPr lang="en-US" sz="20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lnSpc>
                              <a:spcPct val="100000"/>
                            </a:lnSpc>
                          </a:pPr>
                          <a:r>
                            <a:rPr lang="en-US" sz="1800" b="0" i="0" u="none" strike="noStrike" dirty="0" smtClean="0">
                              <a:effectLst/>
                              <a:latin typeface="Times New Roman" panose="02020603050405020304" pitchFamily="18" charset="0"/>
                              <a:ea typeface="宋体" panose="02010600030101010101" pitchFamily="2" charset="-122"/>
                            </a:rPr>
                            <a:t>3.2</a:t>
                          </a:r>
                          <a:r>
                            <a:rPr lang="en-US" altLang="zh-CN" sz="1800" b="0" i="0" u="none" strike="noStrike" dirty="0" smtClean="0">
                              <a:effectLst/>
                              <a:latin typeface="Times New Roman" panose="02020603050405020304" pitchFamily="18" charset="0"/>
                              <a:ea typeface="宋体" panose="02010600030101010101" pitchFamily="2" charset="-122"/>
                            </a:rPr>
                            <a:t>×10</a:t>
                          </a:r>
                          <a:r>
                            <a:rPr lang="en-US" altLang="zh-CN" sz="1800" b="0" i="0" u="none" strike="noStrike" baseline="30000" dirty="0" smtClean="0">
                              <a:effectLst/>
                              <a:latin typeface="Times New Roman" panose="02020603050405020304" pitchFamily="18" charset="0"/>
                              <a:ea typeface="+mn-ea"/>
                            </a:rPr>
                            <a:t>–5</a:t>
                          </a:r>
                          <a:endParaRPr lang="en-US" sz="18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fontAlgn="b"/>
                          <a:r>
                            <a:rPr lang="en-US" sz="2000" b="0" i="0" u="none" strike="noStrike" dirty="0" smtClean="0">
                              <a:effectLst/>
                              <a:latin typeface="Times New Roman" panose="02020603050405020304" pitchFamily="18" charset="0"/>
                              <a:ea typeface="宋体" panose="02010600030101010101" pitchFamily="2" charset="-122"/>
                            </a:rPr>
                            <a:t>4.5</a:t>
                          </a:r>
                          <a:endParaRPr lang="en-US" sz="20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r>
                </a:tbl>
              </a:graphicData>
            </a:graphic>
          </p:graphicFrame>
        </mc:Fallback>
      </mc:AlternateContent>
      <p:cxnSp>
        <p:nvCxnSpPr>
          <p:cNvPr id="4" name="直接连接符 5"/>
          <p:cNvCxnSpPr/>
          <p:nvPr/>
        </p:nvCxnSpPr>
        <p:spPr>
          <a:xfrm>
            <a:off x="4645206" y="6722171"/>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645206" y="6490351"/>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5"/>
          <p:cNvCxnSpPr/>
          <p:nvPr/>
        </p:nvCxnSpPr>
        <p:spPr>
          <a:xfrm>
            <a:off x="4645206" y="6207016"/>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5"/>
          <p:cNvCxnSpPr/>
          <p:nvPr/>
        </p:nvCxnSpPr>
        <p:spPr>
          <a:xfrm>
            <a:off x="4645206" y="5962317"/>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5"/>
          <p:cNvCxnSpPr/>
          <p:nvPr/>
        </p:nvCxnSpPr>
        <p:spPr>
          <a:xfrm>
            <a:off x="6461127" y="5550193"/>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486399" y="5550193"/>
            <a:ext cx="974728" cy="41216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485928" y="5550193"/>
            <a:ext cx="975199" cy="6568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5485928" y="5550193"/>
            <a:ext cx="975199" cy="94015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5485928" y="5550193"/>
            <a:ext cx="975199" cy="117197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rot="1911185">
            <a:off x="5938387" y="6147709"/>
            <a:ext cx="1045479" cy="369332"/>
          </a:xfrm>
          <a:prstGeom prst="rect">
            <a:avLst/>
          </a:prstGeom>
        </p:spPr>
        <p:txBody>
          <a:bodyPr wrap="none">
            <a:spAutoFit/>
          </a:bodyPr>
          <a:lstStyle/>
          <a:p>
            <a:pPr algn="ctr" fontAlgn="b">
              <a:lnSpc>
                <a:spcPct val="100000"/>
              </a:lnSpc>
            </a:pPr>
            <a:r>
              <a:rPr lang="en-US" altLang="zh-CN" i="1" dirty="0">
                <a:latin typeface="Times New Roman" panose="02020603050405020304" pitchFamily="18" charset="0"/>
              </a:rPr>
              <a:t>ℓ</a:t>
            </a:r>
            <a:r>
              <a:rPr lang="en-US" altLang="zh-CN" dirty="0">
                <a:latin typeface="Times New Roman" panose="02020603050405020304" pitchFamily="18" charset="0"/>
              </a:rPr>
              <a:t>=0,2,0,2</a:t>
            </a:r>
            <a:endParaRPr lang="en-US" dirty="0">
              <a:latin typeface="Times New Roman" panose="02020603050405020304" pitchFamily="18" charset="0"/>
              <a:ea typeface="宋体" panose="02010600030101010101" pitchFamily="2" charset="-122"/>
            </a:endParaRPr>
          </a:p>
        </p:txBody>
      </p:sp>
      <p:sp>
        <p:nvSpPr>
          <p:cNvPr id="23" name="Rectangle 22"/>
          <p:cNvSpPr/>
          <p:nvPr/>
        </p:nvSpPr>
        <p:spPr>
          <a:xfrm>
            <a:off x="4258326" y="5756276"/>
            <a:ext cx="38664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24" name="文本框 28"/>
          <p:cNvSpPr txBox="1"/>
          <p:nvPr/>
        </p:nvSpPr>
        <p:spPr>
          <a:xfrm>
            <a:off x="4258326" y="6536793"/>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25" name="文本框 29"/>
          <p:cNvSpPr txBox="1"/>
          <p:nvPr/>
        </p:nvSpPr>
        <p:spPr>
          <a:xfrm>
            <a:off x="4258326" y="6267008"/>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26" name="文本框 30"/>
          <p:cNvSpPr txBox="1"/>
          <p:nvPr/>
        </p:nvSpPr>
        <p:spPr>
          <a:xfrm>
            <a:off x="4258326" y="599001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27" name="文本框 40"/>
          <p:cNvSpPr txBox="1"/>
          <p:nvPr/>
        </p:nvSpPr>
        <p:spPr>
          <a:xfrm>
            <a:off x="7301849" y="5386944"/>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cxnSp>
        <p:nvCxnSpPr>
          <p:cNvPr id="18" name="Straight Connector 17"/>
          <p:cNvCxnSpPr/>
          <p:nvPr/>
        </p:nvCxnSpPr>
        <p:spPr>
          <a:xfrm>
            <a:off x="0" y="0"/>
            <a:ext cx="914400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55170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Rectangle 2"/>
              <p:cNvSpPr/>
              <p:nvPr/>
            </p:nvSpPr>
            <p:spPr>
              <a:xfrm>
                <a:off x="437773" y="372888"/>
                <a:ext cx="3164136" cy="91210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400" i="1" smtClean="0">
                              <a:solidFill>
                                <a:prstClr val="black"/>
                              </a:solidFill>
                              <a:latin typeface="Cambria Math" panose="02040503050406030204" pitchFamily="18" charset="0"/>
                            </a:rPr>
                          </m:ctrlPr>
                        </m:fPr>
                        <m:num>
                          <m:sSub>
                            <m:sSubPr>
                              <m:ctrlPr>
                                <a:rPr lang="en-US" sz="2400" i="1">
                                  <a:solidFill>
                                    <a:prstClr val="black"/>
                                  </a:solidFill>
                                  <a:latin typeface="Cambria Math" panose="02040503050406030204" pitchFamily="18" charset="0"/>
                                </a:rPr>
                              </m:ctrlPr>
                            </m:sSubPr>
                            <m:e>
                              <m:r>
                                <a:rPr lang="en-US" sz="2400" i="1">
                                  <a:solidFill>
                                    <a:prstClr val="black"/>
                                  </a:solidFill>
                                  <a:latin typeface="Cambria Math" panose="02040503050406030204" pitchFamily="18" charset="0"/>
                                </a:rPr>
                                <m:t>𝛤</m:t>
                              </m:r>
                            </m:e>
                            <m:sub>
                              <m:r>
                                <a:rPr lang="en-US" sz="2400" i="1">
                                  <a:solidFill>
                                    <a:prstClr val="black"/>
                                  </a:solidFill>
                                  <a:latin typeface="Cambria Math" panose="02040503050406030204" pitchFamily="18" charset="0"/>
                                </a:rPr>
                                <m:t>𝑝</m:t>
                              </m:r>
                            </m:sub>
                          </m:sSub>
                        </m:num>
                        <m:den>
                          <m:sSub>
                            <m:sSubPr>
                              <m:ctrlPr>
                                <a:rPr lang="en-US" sz="2400" i="1">
                                  <a:solidFill>
                                    <a:prstClr val="black"/>
                                  </a:solidFill>
                                  <a:latin typeface="Cambria Math" panose="02040503050406030204" pitchFamily="18" charset="0"/>
                                </a:rPr>
                              </m:ctrlPr>
                            </m:sSubPr>
                            <m:e>
                              <m:r>
                                <a:rPr lang="en-US" sz="2400" i="1">
                                  <a:solidFill>
                                    <a:prstClr val="black"/>
                                  </a:solidFill>
                                  <a:latin typeface="Cambria Math" panose="02040503050406030204" pitchFamily="18" charset="0"/>
                                </a:rPr>
                                <m:t>𝛤</m:t>
                              </m:r>
                            </m:e>
                            <m:sub>
                              <m:r>
                                <a:rPr lang="en-US" sz="2400" i="1">
                                  <a:solidFill>
                                    <a:prstClr val="black"/>
                                  </a:solidFill>
                                  <a:latin typeface="Cambria Math" panose="02040503050406030204" pitchFamily="18" charset="0"/>
                                </a:rPr>
                                <m:t>𝑝</m:t>
                              </m:r>
                              <m:r>
                                <m:rPr>
                                  <m:sty m:val="p"/>
                                </m:rPr>
                                <a:rPr lang="en-US" altLang="zh-CN" sz="2400" i="1">
                                  <a:solidFill>
                                    <a:prstClr val="black"/>
                                  </a:solidFill>
                                  <a:latin typeface="Cambria Math" panose="02040503050406030204" pitchFamily="18" charset="0"/>
                                </a:rPr>
                                <m:t>new</m:t>
                              </m:r>
                            </m:sub>
                          </m:sSub>
                        </m:den>
                      </m:f>
                      <m:r>
                        <a:rPr lang="en-US" sz="2400" i="1">
                          <a:solidFill>
                            <a:prstClr val="black"/>
                          </a:solidFill>
                          <a:latin typeface="Cambria Math" panose="02040503050406030204" pitchFamily="18" charset="0"/>
                        </a:rPr>
                        <m:t>=</m:t>
                      </m:r>
                      <m:f>
                        <m:fPr>
                          <m:ctrlPr>
                            <a:rPr lang="en-US" sz="2400" i="1" smtClean="0">
                              <a:solidFill>
                                <a:prstClr val="black"/>
                              </a:solidFill>
                              <a:latin typeface="Cambria Math" panose="02040503050406030204" pitchFamily="18" charset="0"/>
                            </a:rPr>
                          </m:ctrlPr>
                        </m:fPr>
                        <m:num>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𝑃</m:t>
                              </m:r>
                            </m:e>
                            <m:sub>
                              <m:r>
                                <a:rPr lang="en-US" sz="2400">
                                  <a:solidFill>
                                    <a:srgbClr val="0000FF"/>
                                  </a:solidFill>
                                  <a:latin typeface="Cambria Math" panose="02040503050406030204" pitchFamily="18" charset="0"/>
                                </a:rPr>
                                <m:t>𝓁</m:t>
                              </m:r>
                            </m:sub>
                          </m:sSub>
                          <m:d>
                            <m:dPr>
                              <m:ctrlPr>
                                <a:rPr lang="en-US" sz="2400" i="1">
                                  <a:solidFill>
                                    <a:srgbClr val="0000FF"/>
                                  </a:solidFill>
                                  <a:latin typeface="Cambria Math" panose="02040503050406030204" pitchFamily="18" charset="0"/>
                                </a:rPr>
                              </m:ctrlPr>
                            </m:dPr>
                            <m:e>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𝐸</m:t>
                                  </m:r>
                                </m:e>
                                <m:sub>
                                  <m:r>
                                    <a:rPr lang="en-US" sz="2400" i="1">
                                      <a:solidFill>
                                        <a:srgbClr val="0000FF"/>
                                      </a:solidFill>
                                      <a:latin typeface="Cambria Math" panose="02040503050406030204" pitchFamily="18" charset="0"/>
                                    </a:rPr>
                                    <m:t>𝑟</m:t>
                                  </m:r>
                                </m:sub>
                              </m:sSub>
                              <m:r>
                                <a:rPr lang="en-US" sz="2400">
                                  <a:solidFill>
                                    <a:srgbClr val="0000FF"/>
                                  </a:solidFill>
                                  <a:latin typeface="Cambria Math" panose="02040503050406030204" pitchFamily="18" charset="0"/>
                                </a:rPr>
                                <m:t>,</m:t>
                              </m:r>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𝑅</m:t>
                                  </m:r>
                                </m:e>
                                <m:sub>
                                  <m:r>
                                    <a:rPr lang="en-US" sz="2400" i="1">
                                      <a:solidFill>
                                        <a:srgbClr val="0000FF"/>
                                      </a:solidFill>
                                      <a:latin typeface="Cambria Math" panose="02040503050406030204" pitchFamily="18" charset="0"/>
                                    </a:rPr>
                                    <m:t>𝑛</m:t>
                                  </m:r>
                                </m:sub>
                              </m:sSub>
                            </m:e>
                          </m:d>
                        </m:num>
                        <m:den>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𝑃</m:t>
                              </m:r>
                            </m:e>
                            <m:sub>
                              <m:r>
                                <a:rPr lang="en-US" sz="2400">
                                  <a:solidFill>
                                    <a:srgbClr val="0000FF"/>
                                  </a:solidFill>
                                  <a:latin typeface="Cambria Math" panose="02040503050406030204" pitchFamily="18" charset="0"/>
                                </a:rPr>
                                <m:t>𝓁</m:t>
                              </m:r>
                            </m:sub>
                          </m:sSub>
                          <m:d>
                            <m:dPr>
                              <m:ctrlPr>
                                <a:rPr lang="en-US" sz="2400" i="1">
                                  <a:solidFill>
                                    <a:srgbClr val="0000FF"/>
                                  </a:solidFill>
                                  <a:latin typeface="Cambria Math" panose="02040503050406030204" pitchFamily="18" charset="0"/>
                                </a:rPr>
                              </m:ctrlPr>
                            </m:dPr>
                            <m:e>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𝐸</m:t>
                                  </m:r>
                                </m:e>
                                <m:sub>
                                  <m:r>
                                    <a:rPr lang="en-US" sz="2400" i="1">
                                      <a:solidFill>
                                        <a:srgbClr val="0000FF"/>
                                      </a:solidFill>
                                      <a:latin typeface="Cambria Math" panose="02040503050406030204" pitchFamily="18" charset="0"/>
                                    </a:rPr>
                                    <m:t>𝑟</m:t>
                                  </m:r>
                                  <m:r>
                                    <m:rPr>
                                      <m:sty m:val="p"/>
                                    </m:rPr>
                                    <a:rPr lang="en-US" sz="2400" b="0" i="0" smtClean="0">
                                      <a:solidFill>
                                        <a:srgbClr val="0000FF"/>
                                      </a:solidFill>
                                      <a:latin typeface="Cambria Math" panose="02040503050406030204" pitchFamily="18" charset="0"/>
                                    </a:rPr>
                                    <m:t>new</m:t>
                                  </m:r>
                                </m:sub>
                              </m:sSub>
                              <m:r>
                                <a:rPr lang="en-US" sz="2400">
                                  <a:solidFill>
                                    <a:srgbClr val="0000FF"/>
                                  </a:solidFill>
                                  <a:latin typeface="Cambria Math" panose="02040503050406030204" pitchFamily="18" charset="0"/>
                                </a:rPr>
                                <m:t>,</m:t>
                              </m:r>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𝑅</m:t>
                                  </m:r>
                                </m:e>
                                <m:sub>
                                  <m:r>
                                    <a:rPr lang="en-US" sz="2400" i="1">
                                      <a:solidFill>
                                        <a:srgbClr val="0000FF"/>
                                      </a:solidFill>
                                      <a:latin typeface="Cambria Math" panose="02040503050406030204" pitchFamily="18" charset="0"/>
                                    </a:rPr>
                                    <m:t>𝑛</m:t>
                                  </m:r>
                                </m:sub>
                              </m:sSub>
                            </m:e>
                          </m:d>
                        </m:den>
                      </m:f>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437773" y="372888"/>
                <a:ext cx="3164136" cy="912109"/>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437773" y="1725169"/>
                <a:ext cx="2131866" cy="88921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400" i="1" smtClean="0">
                              <a:solidFill>
                                <a:prstClr val="black"/>
                              </a:solidFill>
                              <a:latin typeface="Cambria Math" panose="02040503050406030204" pitchFamily="18" charset="0"/>
                            </a:rPr>
                          </m:ctrlPr>
                        </m:fPr>
                        <m:num>
                          <m:r>
                            <a:rPr lang="en-US" sz="2400" b="0" i="1" smtClean="0">
                              <a:solidFill>
                                <a:prstClr val="black"/>
                              </a:solidFill>
                              <a:latin typeface="Cambria Math" panose="02040503050406030204" pitchFamily="18" charset="0"/>
                            </a:rPr>
                            <m:t>30</m:t>
                          </m:r>
                        </m:num>
                        <m:den>
                          <m:sSub>
                            <m:sSubPr>
                              <m:ctrlPr>
                                <a:rPr lang="en-US" sz="2400" i="1">
                                  <a:solidFill>
                                    <a:prstClr val="black"/>
                                  </a:solidFill>
                                  <a:latin typeface="Cambria Math" panose="02040503050406030204" pitchFamily="18" charset="0"/>
                                </a:rPr>
                              </m:ctrlPr>
                            </m:sSubPr>
                            <m:e>
                              <m:r>
                                <a:rPr lang="en-US" sz="2400" i="1">
                                  <a:solidFill>
                                    <a:prstClr val="black"/>
                                  </a:solidFill>
                                  <a:latin typeface="Cambria Math" panose="02040503050406030204" pitchFamily="18" charset="0"/>
                                </a:rPr>
                                <m:t>𝛤</m:t>
                              </m:r>
                            </m:e>
                            <m:sub>
                              <m:r>
                                <a:rPr lang="en-US" sz="2400" i="1">
                                  <a:solidFill>
                                    <a:prstClr val="black"/>
                                  </a:solidFill>
                                  <a:latin typeface="Cambria Math" panose="02040503050406030204" pitchFamily="18" charset="0"/>
                                </a:rPr>
                                <m:t>𝑝</m:t>
                              </m:r>
                              <m:r>
                                <m:rPr>
                                  <m:sty m:val="p"/>
                                </m:rPr>
                                <a:rPr lang="en-US" altLang="zh-CN" sz="2400" i="1">
                                  <a:solidFill>
                                    <a:prstClr val="black"/>
                                  </a:solidFill>
                                  <a:latin typeface="Cambria Math" panose="02040503050406030204" pitchFamily="18" charset="0"/>
                                </a:rPr>
                                <m:t>new</m:t>
                              </m:r>
                            </m:sub>
                          </m:sSub>
                        </m:den>
                      </m:f>
                      <m:r>
                        <a:rPr lang="en-US" sz="2400" i="1">
                          <a:solidFill>
                            <a:prstClr val="black"/>
                          </a:solidFill>
                          <a:latin typeface="Cambria Math" panose="02040503050406030204" pitchFamily="18" charset="0"/>
                        </a:rPr>
                        <m:t>=</m:t>
                      </m:r>
                      <m:f>
                        <m:fPr>
                          <m:ctrlPr>
                            <a:rPr lang="en-US" sz="2400" i="1" smtClean="0">
                              <a:solidFill>
                                <a:prstClr val="black"/>
                              </a:solidFill>
                              <a:latin typeface="Cambria Math" panose="02040503050406030204" pitchFamily="18" charset="0"/>
                            </a:rPr>
                          </m:ctrlPr>
                        </m:fPr>
                        <m:num>
                          <m:r>
                            <a:rPr lang="en-US" sz="2400" b="0" i="1" smtClean="0">
                              <a:solidFill>
                                <a:srgbClr val="0000FF"/>
                              </a:solidFill>
                              <a:latin typeface="Cambria Math" panose="02040503050406030204" pitchFamily="18" charset="0"/>
                            </a:rPr>
                            <m:t>0.604</m:t>
                          </m:r>
                        </m:num>
                        <m:den>
                          <m:r>
                            <a:rPr lang="en-US" sz="2400" i="1" smtClean="0">
                              <a:solidFill>
                                <a:srgbClr val="0000FF"/>
                              </a:solidFill>
                              <a:latin typeface="Cambria Math" panose="02040503050406030204" pitchFamily="18" charset="0"/>
                            </a:rPr>
                            <m:t>0</m:t>
                          </m:r>
                          <m:r>
                            <a:rPr lang="en-US" sz="2400" b="0" i="1" smtClean="0">
                              <a:solidFill>
                                <a:srgbClr val="0000FF"/>
                              </a:solidFill>
                              <a:latin typeface="Cambria Math" panose="02040503050406030204" pitchFamily="18" charset="0"/>
                            </a:rPr>
                            <m:t>.665</m:t>
                          </m:r>
                        </m:den>
                      </m:f>
                    </m:oMath>
                  </m:oMathPara>
                </a14:m>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437773" y="1725169"/>
                <a:ext cx="2131866" cy="889218"/>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p:cNvSpPr/>
              <p:nvPr/>
            </p:nvSpPr>
            <p:spPr>
              <a:xfrm>
                <a:off x="436170" y="3183347"/>
                <a:ext cx="2133469" cy="4901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prstClr val="black"/>
                              </a:solidFill>
                              <a:latin typeface="Cambria Math" panose="02040503050406030204" pitchFamily="18" charset="0"/>
                            </a:rPr>
                          </m:ctrlPr>
                        </m:sSubPr>
                        <m:e>
                          <m:r>
                            <a:rPr lang="en-US" sz="2400" i="1">
                              <a:solidFill>
                                <a:prstClr val="black"/>
                              </a:solidFill>
                              <a:latin typeface="Cambria Math" panose="02040503050406030204" pitchFamily="18" charset="0"/>
                            </a:rPr>
                            <m:t>𝛤</m:t>
                          </m:r>
                        </m:e>
                        <m:sub>
                          <m:r>
                            <a:rPr lang="en-US" sz="2400" i="1">
                              <a:solidFill>
                                <a:prstClr val="black"/>
                              </a:solidFill>
                              <a:latin typeface="Cambria Math" panose="02040503050406030204" pitchFamily="18" charset="0"/>
                            </a:rPr>
                            <m:t>𝑝</m:t>
                          </m:r>
                          <m:r>
                            <m:rPr>
                              <m:sty m:val="p"/>
                            </m:rPr>
                            <a:rPr lang="en-US" altLang="zh-CN" sz="2400" i="1">
                              <a:solidFill>
                                <a:prstClr val="black"/>
                              </a:solidFill>
                              <a:latin typeface="Cambria Math" panose="02040503050406030204" pitchFamily="18" charset="0"/>
                            </a:rPr>
                            <m:t>new</m:t>
                          </m:r>
                        </m:sub>
                      </m:sSub>
                      <m:r>
                        <a:rPr lang="en-US" altLang="zh-CN" sz="2400" b="0" i="1" smtClean="0">
                          <a:solidFill>
                            <a:prstClr val="black"/>
                          </a:solidFill>
                          <a:latin typeface="Cambria Math" panose="02040503050406030204" pitchFamily="18" charset="0"/>
                        </a:rPr>
                        <m:t>=</m:t>
                      </m:r>
                      <m:r>
                        <a:rPr lang="en-US" altLang="zh-CN" sz="2400" i="1">
                          <a:solidFill>
                            <a:prstClr val="black"/>
                          </a:solidFill>
                          <a:latin typeface="Cambria Math" panose="02040503050406030204" pitchFamily="18" charset="0"/>
                        </a:rPr>
                        <m:t>33</m:t>
                      </m:r>
                      <m:r>
                        <a:rPr lang="en-US" altLang="zh-CN" sz="2400" b="0" i="1" smtClean="0">
                          <a:solidFill>
                            <a:prstClr val="black"/>
                          </a:solidFill>
                          <a:latin typeface="Cambria Math" panose="02040503050406030204" pitchFamily="18" charset="0"/>
                        </a:rPr>
                        <m:t> </m:t>
                      </m:r>
                      <m:r>
                        <m:rPr>
                          <m:sty m:val="p"/>
                        </m:rPr>
                        <a:rPr lang="en-US" altLang="zh-CN" sz="2400" i="1">
                          <a:solidFill>
                            <a:prstClr val="black"/>
                          </a:solidFill>
                          <a:latin typeface="Cambria Math" panose="02040503050406030204" pitchFamily="18" charset="0"/>
                        </a:rPr>
                        <m:t>e</m:t>
                      </m:r>
                      <m:r>
                        <m:rPr>
                          <m:sty m:val="p"/>
                        </m:rPr>
                        <a:rPr lang="en-US" altLang="zh-CN" sz="2400" b="0" i="0" smtClean="0">
                          <a:solidFill>
                            <a:prstClr val="black"/>
                          </a:solidFill>
                          <a:latin typeface="Cambria Math" panose="02040503050406030204" pitchFamily="18" charset="0"/>
                        </a:rPr>
                        <m:t>V</m:t>
                      </m:r>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436170" y="3183347"/>
                <a:ext cx="2133469" cy="490199"/>
              </a:xfrm>
              <a:prstGeom prst="rect">
                <a:avLst/>
              </a:prstGeom>
              <a:blipFill rotWithShape="0">
                <a:blip r:embed="rId4"/>
                <a:stretch>
                  <a:fillRect b="-61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4572000" y="375837"/>
                <a:ext cx="3863878" cy="90916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𝛤</m:t>
                          </m:r>
                        </m:e>
                        <m:sub>
                          <m:r>
                            <a:rPr lang="en-US" sz="2400" i="1">
                              <a:latin typeface="Cambria Math" panose="02040503050406030204" pitchFamily="18" charset="0"/>
                            </a:rPr>
                            <m:t>𝑝</m:t>
                          </m:r>
                        </m:sub>
                      </m:sSub>
                      <m:r>
                        <a:rPr lang="en-US" sz="2400" i="1">
                          <a:latin typeface="Cambria Math" panose="02040503050406030204" pitchFamily="18" charset="0"/>
                        </a:rPr>
                        <m:t>=</m:t>
                      </m:r>
                      <m:f>
                        <m:fPr>
                          <m:ctrlPr>
                            <a:rPr lang="en-US" sz="2400" i="1" smtClean="0">
                              <a:solidFill>
                                <a:schemeClr val="accent2"/>
                              </a:solidFill>
                              <a:latin typeface="Cambria Math" panose="02040503050406030204" pitchFamily="18" charset="0"/>
                            </a:rPr>
                          </m:ctrlPr>
                        </m:fPr>
                        <m:num>
                          <m:r>
                            <a:rPr lang="en-US" sz="2400" i="0">
                              <a:solidFill>
                                <a:schemeClr val="accent2"/>
                              </a:solidFill>
                              <a:latin typeface="Cambria Math" panose="02040503050406030204" pitchFamily="18" charset="0"/>
                            </a:rPr>
                            <m:t>2</m:t>
                          </m:r>
                          <m:sSup>
                            <m:sSupPr>
                              <m:ctrlPr>
                                <a:rPr lang="en-US" sz="2400" i="1">
                                  <a:solidFill>
                                    <a:schemeClr val="accent2"/>
                                  </a:solidFill>
                                  <a:latin typeface="Cambria Math" panose="02040503050406030204" pitchFamily="18" charset="0"/>
                                </a:rPr>
                              </m:ctrlPr>
                            </m:sSupPr>
                            <m:e>
                              <m:r>
                                <a:rPr lang="en-US" sz="2400" i="0">
                                  <a:solidFill>
                                    <a:schemeClr val="accent2"/>
                                  </a:solidFill>
                                  <a:latin typeface="Cambria Math" panose="02040503050406030204" pitchFamily="18" charset="0"/>
                                </a:rPr>
                                <m:t>ℏ</m:t>
                              </m:r>
                            </m:e>
                            <m:sup>
                              <m:r>
                                <a:rPr lang="en-US" sz="2400" i="0">
                                  <a:solidFill>
                                    <a:schemeClr val="accent2"/>
                                  </a:solidFill>
                                  <a:latin typeface="Cambria Math" panose="02040503050406030204" pitchFamily="18" charset="0"/>
                                </a:rPr>
                                <m:t>2</m:t>
                              </m:r>
                            </m:sup>
                          </m:sSup>
                        </m:num>
                        <m:den>
                          <m:r>
                            <a:rPr lang="en-US" sz="2400" i="1">
                              <a:solidFill>
                                <a:schemeClr val="accent2"/>
                              </a:solidFill>
                              <a:latin typeface="Cambria Math" panose="02040503050406030204" pitchFamily="18" charset="0"/>
                            </a:rPr>
                            <m:t>𝜇</m:t>
                          </m:r>
                          <m:sSubSup>
                            <m:sSubSupPr>
                              <m:ctrlPr>
                                <a:rPr lang="en-US" sz="2400" i="1">
                                  <a:solidFill>
                                    <a:schemeClr val="accent2"/>
                                  </a:solidFill>
                                  <a:latin typeface="Cambria Math" panose="02040503050406030204" pitchFamily="18" charset="0"/>
                                </a:rPr>
                              </m:ctrlPr>
                            </m:sSubSupPr>
                            <m:e>
                              <m:r>
                                <a:rPr lang="en-US" sz="2400" i="1">
                                  <a:solidFill>
                                    <a:schemeClr val="accent2"/>
                                  </a:solidFill>
                                  <a:latin typeface="Cambria Math" panose="02040503050406030204" pitchFamily="18" charset="0"/>
                                </a:rPr>
                                <m:t>𝑅</m:t>
                              </m:r>
                            </m:e>
                            <m:sub>
                              <m:r>
                                <a:rPr lang="en-US" sz="2400" i="1">
                                  <a:solidFill>
                                    <a:schemeClr val="accent2"/>
                                  </a:solidFill>
                                  <a:latin typeface="Cambria Math" panose="02040503050406030204" pitchFamily="18" charset="0"/>
                                </a:rPr>
                                <m:t>𝑛</m:t>
                              </m:r>
                            </m:sub>
                            <m:sup>
                              <m:r>
                                <a:rPr lang="en-US" sz="2400" i="0">
                                  <a:solidFill>
                                    <a:schemeClr val="accent2"/>
                                  </a:solidFill>
                                  <a:latin typeface="Cambria Math" panose="02040503050406030204" pitchFamily="18" charset="0"/>
                                </a:rPr>
                                <m:t>2</m:t>
                              </m:r>
                            </m:sup>
                          </m:sSubSup>
                        </m:den>
                      </m:f>
                      <m:sSub>
                        <m:sSubPr>
                          <m:ctrlPr>
                            <a:rPr lang="en-US" sz="2400" i="1" smtClean="0">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𝑃</m:t>
                          </m:r>
                        </m:e>
                        <m:sub>
                          <m:r>
                            <a:rPr lang="en-US" sz="2400" i="0">
                              <a:solidFill>
                                <a:srgbClr val="0000FF"/>
                              </a:solidFill>
                              <a:latin typeface="Cambria Math" panose="02040503050406030204" pitchFamily="18" charset="0"/>
                            </a:rPr>
                            <m:t>𝓁</m:t>
                          </m:r>
                        </m:sub>
                      </m:sSub>
                      <m:d>
                        <m:dPr>
                          <m:ctrlPr>
                            <a:rPr lang="en-US" sz="2400" i="1">
                              <a:solidFill>
                                <a:srgbClr val="0000FF"/>
                              </a:solidFill>
                              <a:latin typeface="Cambria Math" panose="02040503050406030204" pitchFamily="18" charset="0"/>
                            </a:rPr>
                          </m:ctrlPr>
                        </m:dPr>
                        <m:e>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𝐸</m:t>
                              </m:r>
                            </m:e>
                            <m:sub>
                              <m:r>
                                <a:rPr lang="en-US" sz="2400" i="1">
                                  <a:solidFill>
                                    <a:srgbClr val="0000FF"/>
                                  </a:solidFill>
                                  <a:latin typeface="Cambria Math" panose="02040503050406030204" pitchFamily="18" charset="0"/>
                                </a:rPr>
                                <m:t>𝑟</m:t>
                              </m:r>
                            </m:sub>
                          </m:sSub>
                          <m:r>
                            <a:rPr lang="en-US" sz="2400" i="0">
                              <a:solidFill>
                                <a:srgbClr val="0000FF"/>
                              </a:solidFill>
                              <a:latin typeface="Cambria Math" panose="02040503050406030204" pitchFamily="18" charset="0"/>
                            </a:rPr>
                            <m:t>,</m:t>
                          </m:r>
                          <m:sSub>
                            <m:sSubPr>
                              <m:ctrlPr>
                                <a:rPr lang="en-US" sz="2400" i="1">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𝑅</m:t>
                              </m:r>
                            </m:e>
                            <m:sub>
                              <m:r>
                                <a:rPr lang="en-US" sz="2400" i="1">
                                  <a:solidFill>
                                    <a:srgbClr val="0000FF"/>
                                  </a:solidFill>
                                  <a:latin typeface="Cambria Math" panose="02040503050406030204" pitchFamily="18" charset="0"/>
                                </a:rPr>
                                <m:t>𝑛</m:t>
                              </m:r>
                            </m:sub>
                          </m:sSub>
                        </m:e>
                      </m:d>
                      <m:sSup>
                        <m:sSupPr>
                          <m:ctrlPr>
                            <a:rPr lang="en-US" sz="2400" i="1" smtClean="0">
                              <a:solidFill>
                                <a:srgbClr val="FF0000"/>
                              </a:solidFill>
                              <a:latin typeface="Cambria Math" panose="02040503050406030204" pitchFamily="18" charset="0"/>
                            </a:rPr>
                          </m:ctrlPr>
                        </m:sSupPr>
                        <m:e>
                          <m:r>
                            <a:rPr lang="en-US" sz="2400" i="1">
                              <a:solidFill>
                                <a:srgbClr val="FF0000"/>
                              </a:solidFill>
                              <a:latin typeface="Cambria Math" panose="02040503050406030204" pitchFamily="18" charset="0"/>
                            </a:rPr>
                            <m:t>𝐶</m:t>
                          </m:r>
                        </m:e>
                        <m:sup>
                          <m:r>
                            <a:rPr lang="en-US" sz="2400" i="0">
                              <a:solidFill>
                                <a:srgbClr val="FF0000"/>
                              </a:solidFill>
                              <a:latin typeface="Cambria Math" panose="02040503050406030204" pitchFamily="18" charset="0"/>
                            </a:rPr>
                            <m:t>2</m:t>
                          </m:r>
                        </m:sup>
                      </m:sSup>
                      <m:r>
                        <a:rPr lang="en-US" sz="2400" i="1">
                          <a:solidFill>
                            <a:srgbClr val="FF0000"/>
                          </a:solidFill>
                          <a:latin typeface="Cambria Math" panose="02040503050406030204" pitchFamily="18" charset="0"/>
                        </a:rPr>
                        <m:t>𝑆</m:t>
                      </m:r>
                      <m:sSubSup>
                        <m:sSubSupPr>
                          <m:ctrlPr>
                            <a:rPr lang="en-US" sz="2400" i="1" smtClean="0">
                              <a:solidFill>
                                <a:srgbClr val="00B050"/>
                              </a:solidFill>
                              <a:latin typeface="Cambria Math" panose="02040503050406030204" pitchFamily="18" charset="0"/>
                            </a:rPr>
                          </m:ctrlPr>
                        </m:sSubSupPr>
                        <m:e>
                          <m:r>
                            <a:rPr lang="en-US" sz="2400" i="1">
                              <a:solidFill>
                                <a:srgbClr val="00B050"/>
                              </a:solidFill>
                              <a:latin typeface="Cambria Math" panose="02040503050406030204" pitchFamily="18" charset="0"/>
                            </a:rPr>
                            <m:t>𝜃</m:t>
                          </m:r>
                        </m:e>
                        <m:sub>
                          <m:r>
                            <m:rPr>
                              <m:sty m:val="p"/>
                            </m:rPr>
                            <a:rPr lang="en-US" sz="2400" i="0">
                              <a:solidFill>
                                <a:srgbClr val="00B050"/>
                              </a:solidFill>
                              <a:latin typeface="Cambria Math" panose="02040503050406030204" pitchFamily="18" charset="0"/>
                            </a:rPr>
                            <m:t>s</m:t>
                          </m:r>
                          <m:r>
                            <a:rPr lang="en-US" sz="2400" i="0">
                              <a:solidFill>
                                <a:srgbClr val="00B050"/>
                              </a:solidFill>
                              <a:latin typeface="Cambria Math" panose="02040503050406030204" pitchFamily="18" charset="0"/>
                            </a:rPr>
                            <m:t>.</m:t>
                          </m:r>
                          <m:r>
                            <m:rPr>
                              <m:sty m:val="p"/>
                            </m:rPr>
                            <a:rPr lang="en-US" sz="2400" i="0">
                              <a:solidFill>
                                <a:srgbClr val="00B050"/>
                              </a:solidFill>
                              <a:latin typeface="Cambria Math" panose="02040503050406030204" pitchFamily="18" charset="0"/>
                            </a:rPr>
                            <m:t>p</m:t>
                          </m:r>
                          <m:r>
                            <a:rPr lang="en-US" sz="2400" i="0">
                              <a:solidFill>
                                <a:srgbClr val="00B050"/>
                              </a:solidFill>
                              <a:latin typeface="Cambria Math" panose="02040503050406030204" pitchFamily="18" charset="0"/>
                            </a:rPr>
                            <m:t>.</m:t>
                          </m:r>
                        </m:sub>
                        <m:sup>
                          <m:r>
                            <a:rPr lang="en-US" sz="2400" i="0">
                              <a:solidFill>
                                <a:srgbClr val="00B050"/>
                              </a:solidFill>
                              <a:latin typeface="Cambria Math" panose="02040503050406030204" pitchFamily="18" charset="0"/>
                            </a:rPr>
                            <m:t>2</m:t>
                          </m:r>
                        </m:sup>
                      </m:sSubSup>
                    </m:oMath>
                  </m:oMathPara>
                </a14:m>
                <a:endParaRPr lang="en-US" sz="2400" dirty="0"/>
              </a:p>
            </p:txBody>
          </p:sp>
        </mc:Choice>
        <mc:Fallback xmlns="">
          <p:sp>
            <p:nvSpPr>
              <p:cNvPr id="6" name="Rectangle 5"/>
              <p:cNvSpPr>
                <a:spLocks noRot="1" noChangeAspect="1" noMove="1" noResize="1" noEditPoints="1" noAdjustHandles="1" noChangeArrowheads="1" noChangeShapeType="1" noTextEdit="1"/>
              </p:cNvSpPr>
              <p:nvPr/>
            </p:nvSpPr>
            <p:spPr>
              <a:xfrm>
                <a:off x="4572000" y="375837"/>
                <a:ext cx="3863878" cy="909160"/>
              </a:xfrm>
              <a:prstGeom prst="rect">
                <a:avLst/>
              </a:prstGeom>
              <a:blipFill rotWithShape="0">
                <a:blip r:embed="rId5"/>
                <a:stretch>
                  <a:fillRect/>
                </a:stretch>
              </a:blipFill>
            </p:spPr>
            <p:txBody>
              <a:bodyPr/>
              <a:lstStyle/>
              <a:p>
                <a:r>
                  <a:rPr lang="en-US">
                    <a:noFill/>
                  </a:rPr>
                  <a:t> </a:t>
                </a:r>
              </a:p>
            </p:txBody>
          </p:sp>
        </mc:Fallback>
      </mc:AlternateContent>
      <p:graphicFrame>
        <p:nvGraphicFramePr>
          <p:cNvPr id="2" name="Table 1"/>
          <p:cNvGraphicFramePr>
            <a:graphicFrameLocks noGrp="1"/>
          </p:cNvGraphicFramePr>
          <p:nvPr/>
        </p:nvGraphicFramePr>
        <p:xfrm>
          <a:off x="436170" y="4259732"/>
          <a:ext cx="5912519" cy="2186917"/>
        </p:xfrm>
        <a:graphic>
          <a:graphicData uri="http://schemas.openxmlformats.org/drawingml/2006/table">
            <a:tbl>
              <a:tblPr/>
              <a:tblGrid>
                <a:gridCol w="1167172">
                  <a:extLst>
                    <a:ext uri="{9D8B030D-6E8A-4147-A177-3AD203B41FA5}">
                      <a16:colId xmlns:a16="http://schemas.microsoft.com/office/drawing/2014/main" val="20000"/>
                    </a:ext>
                  </a:extLst>
                </a:gridCol>
                <a:gridCol w="1747837">
                  <a:extLst>
                    <a:ext uri="{9D8B030D-6E8A-4147-A177-3AD203B41FA5}">
                      <a16:colId xmlns:a16="http://schemas.microsoft.com/office/drawing/2014/main" val="20001"/>
                    </a:ext>
                  </a:extLst>
                </a:gridCol>
                <a:gridCol w="1485492">
                  <a:extLst>
                    <a:ext uri="{9D8B030D-6E8A-4147-A177-3AD203B41FA5}">
                      <a16:colId xmlns:a16="http://schemas.microsoft.com/office/drawing/2014/main" val="20002"/>
                    </a:ext>
                  </a:extLst>
                </a:gridCol>
                <a:gridCol w="1512018">
                  <a:extLst>
                    <a:ext uri="{9D8B030D-6E8A-4147-A177-3AD203B41FA5}">
                      <a16:colId xmlns:a16="http://schemas.microsoft.com/office/drawing/2014/main" val="20003"/>
                    </a:ext>
                  </a:extLst>
                </a:gridCol>
              </a:tblGrid>
              <a:tr h="498749">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2400" b="0" i="1" u="none" strike="noStrike" dirty="0">
                          <a:effectLst/>
                          <a:latin typeface="Times New Roman" panose="02020603050405020304" pitchFamily="18" charset="0"/>
                          <a:ea typeface="宋体" panose="02010600030101010101" pitchFamily="2" charset="-122"/>
                        </a:rPr>
                        <a:t>Γ</a:t>
                      </a:r>
                      <a:r>
                        <a:rPr lang="en-US" sz="2400" b="0" i="1" u="none" strike="noStrike" baseline="-25000" dirty="0">
                          <a:effectLst/>
                          <a:latin typeface="Times New Roman" panose="02020603050405020304" pitchFamily="18" charset="0"/>
                          <a:ea typeface="宋体" panose="02010600030101010101" pitchFamily="2" charset="-122"/>
                        </a:rPr>
                        <a:t>p</a:t>
                      </a:r>
                      <a:r>
                        <a:rPr lang="en-US" sz="2400" b="0" i="0" u="none" strike="noStrike" baseline="0" dirty="0">
                          <a:effectLst/>
                          <a:latin typeface="Times New Roman" panose="02020603050405020304" pitchFamily="18" charset="0"/>
                          <a:ea typeface="宋体" panose="02010600030101010101" pitchFamily="2" charset="-122"/>
                        </a:rPr>
                        <a:t> (eV)</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Method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1" u="none" strike="noStrike" dirty="0" err="1">
                          <a:effectLst/>
                          <a:latin typeface="Times New Roman" panose="02020603050405020304" pitchFamily="18" charset="0"/>
                          <a:ea typeface="宋体" panose="02010600030101010101" pitchFamily="2" charset="-122"/>
                        </a:rPr>
                        <a:t>E</a:t>
                      </a:r>
                      <a:r>
                        <a:rPr lang="en-US" sz="2400" b="0" i="1" u="none" strike="noStrike" baseline="-25000" dirty="0" err="1">
                          <a:effectLst/>
                          <a:latin typeface="Times New Roman" panose="02020603050405020304" pitchFamily="18" charset="0"/>
                          <a:ea typeface="宋体" panose="02010600030101010101" pitchFamily="2" charset="-122"/>
                        </a:rPr>
                        <a:t>r</a:t>
                      </a:r>
                      <a:r>
                        <a:rPr lang="en-US" sz="2400" b="0" i="0" u="none" strike="noStrike" dirty="0">
                          <a:effectLst/>
                          <a:latin typeface="Times New Roman" panose="02020603050405020304" pitchFamily="18" charset="0"/>
                          <a:ea typeface="宋体" panose="02010600030101010101" pitchFamily="2" charset="-122"/>
                        </a:rPr>
                        <a:t> (keV)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1" u="none" strike="noStrike" dirty="0">
                          <a:solidFill>
                            <a:schemeClr val="tx1"/>
                          </a:solidFill>
                          <a:effectLst/>
                          <a:latin typeface="Times New Roman" panose="02020603050405020304" pitchFamily="18" charset="0"/>
                          <a:ea typeface="宋体" panose="02010600030101010101" pitchFamily="2" charset="-122"/>
                        </a:rPr>
                        <a:t>C</a:t>
                      </a:r>
                      <a:r>
                        <a:rPr lang="en-US" sz="2400" b="0" i="0" u="none" strike="noStrike" baseline="30000" dirty="0">
                          <a:solidFill>
                            <a:schemeClr val="tx1"/>
                          </a:solidFill>
                          <a:effectLst/>
                          <a:latin typeface="Times New Roman" panose="02020603050405020304" pitchFamily="18" charset="0"/>
                          <a:ea typeface="宋体" panose="02010600030101010101" pitchFamily="2" charset="-122"/>
                        </a:rPr>
                        <a:t>2</a:t>
                      </a:r>
                      <a:r>
                        <a:rPr lang="en-US" sz="2400" b="0" i="1" u="none" strike="noStrike" dirty="0">
                          <a:solidFill>
                            <a:schemeClr val="tx1"/>
                          </a:solidFill>
                          <a:effectLst/>
                          <a:latin typeface="Times New Roman" panose="02020603050405020304" pitchFamily="18" charset="0"/>
                          <a:ea typeface="宋体" panose="02010600030101010101" pitchFamily="2" charset="-122"/>
                        </a:rPr>
                        <a: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44084">
                <a:tc>
                  <a:txBody>
                    <a:bodyPr/>
                    <a:lstStyle/>
                    <a:p>
                      <a:pPr algn="ctr" fontAlgn="b"/>
                      <a:r>
                        <a:rPr lang="en-US" sz="2400" b="0" i="0" u="none" strike="noStrike" dirty="0">
                          <a:effectLst/>
                          <a:latin typeface="Times New Roman" panose="02020603050405020304" pitchFamily="18" charset="0"/>
                          <a:ea typeface="宋体" panose="02010600030101010101" pitchFamily="2" charset="-122"/>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2400" b="0" i="0" u="none" strike="noStrike" dirty="0">
                          <a:effectLst/>
                          <a:latin typeface="Times New Roman" panose="02020603050405020304" pitchFamily="18" charset="0"/>
                          <a:ea typeface="+mn-ea"/>
                        </a:rPr>
                        <a:t>Aaron USDC</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5391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3.2</a:t>
                      </a:r>
                      <a:r>
                        <a:rPr lang="en-US" altLang="zh-CN" sz="2400" b="0" i="0" u="none" strike="noStrike" dirty="0">
                          <a:effectLst/>
                          <a:latin typeface="Times New Roman" panose="02020603050405020304" pitchFamily="18" charset="0"/>
                          <a:ea typeface="宋体" panose="02010600030101010101" pitchFamily="2" charset="-122"/>
                        </a:rPr>
                        <a:t>×10</a:t>
                      </a:r>
                      <a:r>
                        <a:rPr lang="en-US" altLang="zh-CN" sz="2400" b="0" i="0" u="none" strike="noStrike" baseline="30000" dirty="0">
                          <a:effectLst/>
                          <a:latin typeface="Times New Roman" panose="02020603050405020304" pitchFamily="18" charset="0"/>
                          <a:ea typeface="+mn-ea"/>
                        </a:rPr>
                        <a:t>–5</a:t>
                      </a:r>
                      <a:endParaRPr lang="en-US" sz="2400" b="0" i="0" u="none" strike="noStrike" baseline="30000"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44084">
                <a:tc>
                  <a:txBody>
                    <a:bodyPr/>
                    <a:lstStyle/>
                    <a:p>
                      <a:pPr algn="ctr" fontAlgn="b"/>
                      <a:r>
                        <a:rPr lang="en-US" sz="2400" b="0" i="0" u="none" strike="noStrike" dirty="0">
                          <a:effectLst/>
                          <a:latin typeface="Times New Roman" panose="02020603050405020304" pitchFamily="18" charset="0"/>
                          <a:ea typeface="宋体" panose="02010600030101010101" pitchFamily="2" charset="-122"/>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2400" b="0" i="0" u="none" strike="noStrike" dirty="0">
                          <a:effectLst/>
                          <a:latin typeface="Times New Roman" panose="02020603050405020304" pitchFamily="18" charset="0"/>
                          <a:ea typeface="+mn-ea"/>
                        </a:rPr>
                        <a:t>Aaron USDC</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400" b="0" i="0" u="none" strike="noStrike" dirty="0">
                          <a:effectLst/>
                          <a:latin typeface="Times New Roman" panose="02020603050405020304" pitchFamily="18" charset="0"/>
                          <a:ea typeface="宋体" panose="02010600030101010101" pitchFamily="2" charset="-122"/>
                        </a:rPr>
                        <a:t>5631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dirty="0">
                          <a:effectLst/>
                          <a:latin typeface="Times New Roman" panose="02020603050405020304" pitchFamily="18" charset="0"/>
                          <a:ea typeface="宋体" panose="02010600030101010101" pitchFamily="2" charset="-122"/>
                        </a:rPr>
                        <a:t>3.2</a:t>
                      </a:r>
                      <a:r>
                        <a:rPr lang="en-US" altLang="zh-CN" sz="2400" b="0" i="0" u="none" strike="noStrike" dirty="0">
                          <a:effectLst/>
                          <a:latin typeface="Times New Roman" panose="02020603050405020304" pitchFamily="18" charset="0"/>
                          <a:ea typeface="宋体" panose="02010600030101010101" pitchFamily="2" charset="-122"/>
                        </a:rPr>
                        <a:t>×10</a:t>
                      </a:r>
                      <a:r>
                        <a:rPr lang="en-US" altLang="zh-CN" sz="2400" b="0" i="0" u="none" strike="noStrike" baseline="30000" dirty="0">
                          <a:effectLst/>
                          <a:latin typeface="Times New Roman" panose="02020603050405020304" pitchFamily="18" charset="0"/>
                          <a:ea typeface="+mn-ea"/>
                        </a:rPr>
                        <a:t>–5</a:t>
                      </a:r>
                      <a:endParaRPr lang="en-US" sz="2400" b="0" i="0" u="none" strike="noStrike" dirty="0">
                        <a:effectLst/>
                        <a:latin typeface="Times New Roman" panose="02020603050405020304" pitchFamily="18"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TextBox 6"/>
          <p:cNvSpPr txBox="1"/>
          <p:nvPr/>
        </p:nvSpPr>
        <p:spPr>
          <a:xfrm>
            <a:off x="3693931" y="3159951"/>
            <a:ext cx="1425390" cy="523220"/>
          </a:xfrm>
          <a:prstGeom prst="rect">
            <a:avLst/>
          </a:prstGeom>
          <a:noFill/>
        </p:spPr>
        <p:txBody>
          <a:bodyPr wrap="none" rtlCol="0">
            <a:spAutoFit/>
          </a:bodyPr>
          <a:lstStyle/>
          <a:p>
            <a:r>
              <a:rPr lang="en-US" altLang="zh-CN" sz="2800" dirty="0">
                <a:latin typeface="Times New Roman" panose="02020603050405020304" pitchFamily="18" charset="0"/>
                <a:cs typeface="Times New Roman" panose="02020603050405020304" pitchFamily="18" charset="0"/>
              </a:rPr>
              <a:t>~120 eV</a:t>
            </a:r>
            <a:endParaRPr lang="en-US" sz="2800" dirty="0">
              <a:latin typeface="Times New Roman" panose="02020603050405020304" pitchFamily="18" charset="0"/>
              <a:ea typeface="Tahoma" panose="020B0604030504040204" pitchFamily="34" charset="0"/>
              <a:cs typeface="Times New Roman" panose="02020603050405020304" pitchFamily="18" charset="0"/>
            </a:endParaRPr>
          </a:p>
        </p:txBody>
      </p:sp>
      <p:cxnSp>
        <p:nvCxnSpPr>
          <p:cNvPr id="9" name="Straight Arrow Connector 8"/>
          <p:cNvCxnSpPr/>
          <p:nvPr/>
        </p:nvCxnSpPr>
        <p:spPr>
          <a:xfrm>
            <a:off x="2791326" y="3428446"/>
            <a:ext cx="81058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76552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80057" y="432411"/>
          <a:ext cx="8997814" cy="2514600"/>
        </p:xfrm>
        <a:graphic>
          <a:graphicData uri="http://schemas.openxmlformats.org/drawingml/2006/table">
            <a:tbl>
              <a:tblPr/>
              <a:tblGrid>
                <a:gridCol w="1025525">
                  <a:extLst>
                    <a:ext uri="{9D8B030D-6E8A-4147-A177-3AD203B41FA5}">
                      <a16:colId xmlns:a16="http://schemas.microsoft.com/office/drawing/2014/main" val="20000"/>
                    </a:ext>
                  </a:extLst>
                </a:gridCol>
                <a:gridCol w="817749">
                  <a:extLst>
                    <a:ext uri="{9D8B030D-6E8A-4147-A177-3AD203B41FA5}">
                      <a16:colId xmlns:a16="http://schemas.microsoft.com/office/drawing/2014/main" val="20001"/>
                    </a:ext>
                  </a:extLst>
                </a:gridCol>
                <a:gridCol w="1594225">
                  <a:extLst>
                    <a:ext uri="{9D8B030D-6E8A-4147-A177-3AD203B41FA5}">
                      <a16:colId xmlns:a16="http://schemas.microsoft.com/office/drawing/2014/main" val="20002"/>
                    </a:ext>
                  </a:extLst>
                </a:gridCol>
                <a:gridCol w="1308401">
                  <a:extLst>
                    <a:ext uri="{9D8B030D-6E8A-4147-A177-3AD203B41FA5}">
                      <a16:colId xmlns:a16="http://schemas.microsoft.com/office/drawing/2014/main" val="20003"/>
                    </a:ext>
                  </a:extLst>
                </a:gridCol>
                <a:gridCol w="1308401">
                  <a:extLst>
                    <a:ext uri="{9D8B030D-6E8A-4147-A177-3AD203B41FA5}">
                      <a16:colId xmlns:a16="http://schemas.microsoft.com/office/drawing/2014/main" val="20004"/>
                    </a:ext>
                  </a:extLst>
                </a:gridCol>
                <a:gridCol w="1594225">
                  <a:extLst>
                    <a:ext uri="{9D8B030D-6E8A-4147-A177-3AD203B41FA5}">
                      <a16:colId xmlns:a16="http://schemas.microsoft.com/office/drawing/2014/main" val="20005"/>
                    </a:ext>
                  </a:extLst>
                </a:gridCol>
                <a:gridCol w="1349288">
                  <a:extLst>
                    <a:ext uri="{9D8B030D-6E8A-4147-A177-3AD203B41FA5}">
                      <a16:colId xmlns:a16="http://schemas.microsoft.com/office/drawing/2014/main" val="20006"/>
                    </a:ext>
                  </a:extLst>
                </a:gridCol>
              </a:tblGrid>
              <a:tr h="209550">
                <a:tc>
                  <a:txBody>
                    <a:bodyPr/>
                    <a:lstStyle/>
                    <a:p>
                      <a:pPr algn="ctr" fontAlgn="ct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Times New Roman" panose="02020603050405020304" pitchFamily="18" charset="0"/>
                        </a:rPr>
                        <a:t>J</a:t>
                      </a:r>
                      <a:r>
                        <a:rPr lang="en-US" altLang="zh-CN" sz="2000" b="0" i="1" u="none" strike="noStrike" baseline="30000" dirty="0">
                          <a:solidFill>
                            <a:srgbClr val="000000"/>
                          </a:solidFill>
                          <a:effectLst/>
                          <a:latin typeface="Times New Roman" panose="02020603050405020304" pitchFamily="18" charset="0"/>
                        </a:rPr>
                        <a:t>π</a:t>
                      </a: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Times New Roman" panose="02020603050405020304" pitchFamily="18" charset="0"/>
                        </a:rPr>
                        <a:t>E</a:t>
                      </a:r>
                      <a:r>
                        <a:rPr lang="en-US" sz="2000" b="0" i="1" u="none" strike="noStrike" baseline="-25000" dirty="0">
                          <a:solidFill>
                            <a:srgbClr val="000000"/>
                          </a:solidFill>
                          <a:effectLst/>
                          <a:latin typeface="Times New Roman" panose="02020603050405020304" pitchFamily="18" charset="0"/>
                        </a:rPr>
                        <a:t>x</a:t>
                      </a:r>
                      <a:r>
                        <a:rPr lang="en-US" sz="2000" b="0" i="0" u="none" strike="noStrike" baseline="-25000" dirty="0">
                          <a:solidFill>
                            <a:srgbClr val="000000"/>
                          </a:solidFill>
                          <a:effectLst/>
                          <a:latin typeface="Times New Roman" panose="02020603050405020304" pitchFamily="18" charset="0"/>
                        </a:rPr>
                        <a:t> </a:t>
                      </a:r>
                      <a:r>
                        <a:rPr lang="en-US" sz="2000" b="0" i="0" u="none" strike="noStrike" dirty="0">
                          <a:solidFill>
                            <a:srgbClr val="000000"/>
                          </a:solidFill>
                          <a:effectLst/>
                          <a:latin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Times New Roman" panose="02020603050405020304" pitchFamily="18" charset="0"/>
                        </a:rPr>
                        <a:t>Γ</a:t>
                      </a:r>
                      <a:r>
                        <a:rPr lang="el-GR" sz="2000" b="0" i="1" u="none" strike="noStrike" baseline="-25000" dirty="0">
                          <a:solidFill>
                            <a:srgbClr val="000000"/>
                          </a:solidFill>
                          <a:effectLst/>
                          <a:latin typeface="Times New Roman" panose="02020603050405020304" pitchFamily="18" charset="0"/>
                        </a:rPr>
                        <a:t>γ</a:t>
                      </a:r>
                      <a:r>
                        <a:rPr lang="el-GR" sz="2000" b="0" i="0" u="none" strike="noStrike" dirty="0">
                          <a:solidFill>
                            <a:srgbClr val="000000"/>
                          </a:solidFill>
                          <a:effectLst/>
                          <a:latin typeface="Times New Roman" panose="02020603050405020304" pitchFamily="18" charset="0"/>
                        </a:rPr>
                        <a:t> (</a:t>
                      </a:r>
                      <a:r>
                        <a:rPr lang="en-US" sz="2000" b="0" i="0" u="none" strike="noStrike" dirty="0">
                          <a:solidFill>
                            <a:srgbClr val="000000"/>
                          </a:solidFill>
                          <a:effectLst/>
                          <a:latin typeface="Times New Roman" panose="020206030504050203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Times New Roman" panose="02020603050405020304" pitchFamily="18" charset="0"/>
                        </a:rPr>
                        <a:t>Γ</a:t>
                      </a:r>
                      <a:r>
                        <a:rPr lang="en-US" sz="2000" b="0" i="1" u="none" strike="noStrike" baseline="-25000" dirty="0">
                          <a:solidFill>
                            <a:srgbClr val="000000"/>
                          </a:solidFill>
                          <a:effectLst/>
                          <a:latin typeface="Times New Roman" panose="02020603050405020304" pitchFamily="18" charset="0"/>
                        </a:rPr>
                        <a:t>p</a:t>
                      </a:r>
                      <a:r>
                        <a:rPr lang="en-US" sz="2000" b="0" i="0" u="none" strike="noStrike" dirty="0">
                          <a:solidFill>
                            <a:srgbClr val="000000"/>
                          </a:solidFill>
                          <a:effectLst/>
                          <a:latin typeface="Times New Roman" panose="02020603050405020304" pitchFamily="18" charset="0"/>
                        </a:rPr>
                        <a:t> (eV)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Times New Roman" panose="02020603050405020304" pitchFamily="18" charset="0"/>
                        </a:rPr>
                        <a:t>Γ</a:t>
                      </a:r>
                      <a:r>
                        <a:rPr lang="el-GR" sz="2000" b="0" i="1" u="none" strike="noStrike" baseline="-25000" dirty="0">
                          <a:solidFill>
                            <a:srgbClr val="000000"/>
                          </a:solidFill>
                          <a:effectLst/>
                          <a:latin typeface="Times New Roman" panose="02020603050405020304" pitchFamily="18" charset="0"/>
                        </a:rPr>
                        <a:t>γ</a:t>
                      </a:r>
                      <a:r>
                        <a:rPr lang="el-GR" sz="2000" b="0" i="0" u="none" strike="noStrike" dirty="0">
                          <a:solidFill>
                            <a:srgbClr val="000000"/>
                          </a:solidFill>
                          <a:effectLst/>
                          <a:latin typeface="Times New Roman" panose="02020603050405020304" pitchFamily="18" charset="0"/>
                        </a:rPr>
                        <a:t>/</a:t>
                      </a:r>
                      <a:r>
                        <a:rPr lang="el-GR" sz="2000" b="0" i="1" u="none" strike="noStrike" dirty="0">
                          <a:solidFill>
                            <a:srgbClr val="000000"/>
                          </a:solidFill>
                          <a:effectLst/>
                          <a:latin typeface="Times New Roman" panose="02020603050405020304" pitchFamily="18" charset="0"/>
                        </a:rPr>
                        <a:t>Γ</a:t>
                      </a:r>
                      <a:r>
                        <a:rPr lang="en-US" sz="2000" b="0" i="1" u="none" strike="noStrike" baseline="-25000" dirty="0">
                          <a:solidFill>
                            <a:srgbClr val="000000"/>
                          </a:solidFill>
                          <a:effectLst/>
                          <a:latin typeface="Times New Roman" panose="02020603050405020304" pitchFamily="18" charset="0"/>
                        </a:rPr>
                        <a:t>p</a:t>
                      </a:r>
                      <a:endParaRPr lang="en-US" sz="2000" b="0" i="1"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Times New Roman" panose="02020603050405020304" pitchFamily="18" charset="0"/>
                        </a:rPr>
                        <a:t>ωγ</a:t>
                      </a:r>
                      <a:r>
                        <a:rPr lang="el-GR" sz="2000" b="0" i="0" u="none" strike="noStrike" dirty="0">
                          <a:solidFill>
                            <a:srgbClr val="000000"/>
                          </a:solidFill>
                          <a:effectLst/>
                          <a:latin typeface="Times New Roman" panose="02020603050405020304" pitchFamily="18" charset="0"/>
                        </a:rPr>
                        <a:t> (</a:t>
                      </a:r>
                      <a:r>
                        <a:rPr lang="en-US" sz="2000" b="0" i="0" u="none" strike="noStrike" dirty="0">
                          <a:solidFill>
                            <a:srgbClr val="000000"/>
                          </a:solidFill>
                          <a:effectLst/>
                          <a:latin typeface="Times New Roman" panose="020206030504050203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fontAlgn="ctr"/>
                      <a:r>
                        <a:rPr lang="en-US" sz="2000" b="0" i="0" u="none" strike="noStrike" baseline="0" dirty="0">
                          <a:solidFill>
                            <a:srgbClr val="008000"/>
                          </a:solidFill>
                          <a:effectLst/>
                          <a:latin typeface="Times New Roman" panose="02020603050405020304" pitchFamily="18" charset="0"/>
                        </a:rPr>
                        <a:t>USDC</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5/2</a:t>
                      </a:r>
                      <a:r>
                        <a:rPr lang="en-US" sz="2000" b="0" i="0" u="none" strike="noStrike" baseline="30000" dirty="0">
                          <a:solidFill>
                            <a:srgbClr val="008000"/>
                          </a:solidFill>
                          <a:effectLst/>
                          <a:latin typeface="Times New Roman" panose="020206030504050203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7662</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2.3</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30</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ctr"/>
                      <a:r>
                        <a:rPr lang="en-US" altLang="zh-CN" sz="2000" b="0" i="0" u="none" strike="noStrike" dirty="0">
                          <a:solidFill>
                            <a:srgbClr val="008000"/>
                          </a:solidFill>
                          <a:effectLst/>
                          <a:latin typeface="Times New Roman" panose="02020603050405020304" pitchFamily="18" charset="0"/>
                        </a:rPr>
                        <a:t>0.077</a:t>
                      </a: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6.4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extLst>
                  <a:ext uri="{0D108BD9-81ED-4DB2-BD59-A6C34878D82A}">
                    <a16:rowId xmlns:a16="http://schemas.microsoft.com/office/drawing/2014/main" val="10001"/>
                  </a:ext>
                </a:extLst>
              </a:tr>
              <a:tr h="190500">
                <a:tc>
                  <a:txBody>
                    <a:bodyPr/>
                    <a:lstStyle/>
                    <a:p>
                      <a:pPr algn="ctr" fontAlgn="ctr"/>
                      <a:r>
                        <a:rPr lang="en-US" sz="2000" b="0" i="0" u="none" strike="noStrike" baseline="0" dirty="0">
                          <a:solidFill>
                            <a:srgbClr val="008000"/>
                          </a:solidFill>
                          <a:effectLst/>
                          <a:latin typeface="Times New Roman" panose="02020603050405020304" pitchFamily="18" charset="0"/>
                        </a:rPr>
                        <a:t>USDI</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5/2</a:t>
                      </a:r>
                      <a:r>
                        <a:rPr lang="en-US" sz="2000" b="0" i="0" u="none" strike="noStrike" baseline="30000" dirty="0">
                          <a:solidFill>
                            <a:srgbClr val="008000"/>
                          </a:solidFill>
                          <a:effectLst/>
                          <a:latin typeface="Times New Roman" panose="02020603050405020304" pitchFamily="18" charset="0"/>
                        </a:rPr>
                        <a:t>+</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7661</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1.9</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30</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altLang="zh-CN" sz="2000" b="0" i="0" u="none" strike="noStrike" dirty="0">
                          <a:solidFill>
                            <a:srgbClr val="008000"/>
                          </a:solidFill>
                          <a:effectLst/>
                          <a:latin typeface="Times New Roman" panose="02020603050405020304" pitchFamily="18" charset="0"/>
                        </a:rPr>
                        <a:t>0.063</a:t>
                      </a: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Times New Roman" panose="02020603050405020304" pitchFamily="18" charset="0"/>
                        </a:rPr>
                        <a:t>5.3</a:t>
                      </a:r>
                    </a:p>
                  </a:txBody>
                  <a:tcPr marL="9525" marR="9525" marT="9525" marB="0" anchor="b">
                    <a:lnL>
                      <a:noFill/>
                    </a:lnL>
                    <a:lnR>
                      <a:noFill/>
                    </a:lnR>
                    <a:lnT>
                      <a:noFill/>
                    </a:lnT>
                    <a:lnB>
                      <a:noFill/>
                    </a:lnB>
                    <a:solidFill>
                      <a:schemeClr val="accent4">
                        <a:lumMod val="20000"/>
                        <a:lumOff val="80000"/>
                      </a:schemeClr>
                    </a:solidFill>
                  </a:tcPr>
                </a:tc>
                <a:extLst>
                  <a:ext uri="{0D108BD9-81ED-4DB2-BD59-A6C34878D82A}">
                    <a16:rowId xmlns:a16="http://schemas.microsoft.com/office/drawing/2014/main" val="10002"/>
                  </a:ext>
                </a:extLst>
              </a:tr>
              <a:tr h="298669">
                <a:tc>
                  <a:txBody>
                    <a:bodyPr/>
                    <a:lstStyle/>
                    <a:p>
                      <a:pPr algn="ctr" fontAlgn="ctr"/>
                      <a:r>
                        <a:rPr lang="en-US" sz="2000" b="0" i="0" u="none" strike="noStrike" baseline="0" dirty="0">
                          <a:solidFill>
                            <a:srgbClr val="008000"/>
                          </a:solidFill>
                          <a:effectLst/>
                          <a:latin typeface="Times New Roman" panose="02020603050405020304" pitchFamily="18" charset="0"/>
                        </a:rPr>
                        <a:t>USDC</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5/2</a:t>
                      </a:r>
                      <a:r>
                        <a:rPr lang="en-US" sz="2000" b="0" i="0" u="none" strike="noStrike" baseline="30000" dirty="0">
                          <a:solidFill>
                            <a:srgbClr val="008000"/>
                          </a:solidFill>
                          <a:effectLst/>
                          <a:latin typeface="Times New Roman" panose="02020603050405020304" pitchFamily="18" charset="0"/>
                        </a:rPr>
                        <a:t>+</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7902</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2.6</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238</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altLang="zh-CN" sz="2000" b="0" i="0" u="none" strike="noStrike" dirty="0">
                          <a:solidFill>
                            <a:srgbClr val="008000"/>
                          </a:solidFill>
                          <a:effectLst/>
                          <a:latin typeface="Times New Roman" panose="02020603050405020304" pitchFamily="18" charset="0"/>
                        </a:rPr>
                        <a:t>0.011</a:t>
                      </a: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1.1</a:t>
                      </a:r>
                    </a:p>
                  </a:txBody>
                  <a:tcPr marL="9525" marR="9525" marT="952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3"/>
                  </a:ext>
                </a:extLst>
              </a:tr>
              <a:tr h="209550">
                <a:tc>
                  <a:txBody>
                    <a:bodyPr/>
                    <a:lstStyle/>
                    <a:p>
                      <a:pPr algn="ctr" fontAlgn="ctr"/>
                      <a:r>
                        <a:rPr lang="en-US" sz="2000" b="0" i="0" u="none" strike="noStrike" baseline="0" dirty="0">
                          <a:solidFill>
                            <a:srgbClr val="008000"/>
                          </a:solidFill>
                          <a:effectLst/>
                          <a:latin typeface="Times New Roman" panose="02020603050405020304" pitchFamily="18" charset="0"/>
                        </a:rPr>
                        <a:t>USDI</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5/2</a:t>
                      </a:r>
                      <a:r>
                        <a:rPr lang="en-US" sz="2000" b="0" i="0" u="none" strike="noStrike" baseline="30000" dirty="0">
                          <a:solidFill>
                            <a:srgbClr val="008000"/>
                          </a:solidFill>
                          <a:effectLst/>
                          <a:latin typeface="Times New Roman" panose="02020603050405020304" pitchFamily="18" charset="0"/>
                        </a:rPr>
                        <a:t>+</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7902</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2.1</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noStrike" dirty="0">
                          <a:solidFill>
                            <a:srgbClr val="008000"/>
                          </a:solidFill>
                          <a:effectLst/>
                          <a:latin typeface="Times New Roman" panose="02020603050405020304" pitchFamily="18" charset="0"/>
                        </a:rPr>
                        <a:t>238</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altLang="zh-CN" sz="2000" b="0" i="0" u="none" strike="noStrike" dirty="0">
                          <a:solidFill>
                            <a:srgbClr val="008000"/>
                          </a:solidFill>
                          <a:effectLst/>
                          <a:latin typeface="Times New Roman" panose="02020603050405020304" pitchFamily="18" charset="0"/>
                        </a:rPr>
                        <a:t>0.009</a:t>
                      </a: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Times New Roman" panose="02020603050405020304" pitchFamily="18" charset="0"/>
                        </a:rPr>
                        <a:t>0.9</a:t>
                      </a:r>
                    </a:p>
                  </a:txBody>
                  <a:tcPr marL="9525" marR="9525" marT="9525" marB="0" anchor="b">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4"/>
                  </a:ext>
                </a:extLst>
              </a:tr>
              <a:tr h="190500">
                <a:tc>
                  <a:txBody>
                    <a:bodyPr/>
                    <a:lstStyle/>
                    <a:p>
                      <a:pPr algn="ctr" fontAlgn="ctr"/>
                      <a:r>
                        <a:rPr lang="en-US" sz="2000" b="0" i="0" u="none" strike="noStrike" baseline="0" dirty="0">
                          <a:solidFill>
                            <a:srgbClr val="0000FF"/>
                          </a:solidFill>
                          <a:effectLst/>
                          <a:latin typeface="Times New Roman" panose="02020603050405020304" pitchFamily="18" charset="0"/>
                        </a:rPr>
                        <a:t>Rogers</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Times New Roman" panose="02020603050405020304" pitchFamily="18" charset="0"/>
                        </a:rPr>
                        <a:t>5/2</a:t>
                      </a:r>
                      <a:r>
                        <a:rPr lang="en-US" sz="2000" b="0" i="0" u="none" strike="noStrike" baseline="30000" dirty="0">
                          <a:solidFill>
                            <a:srgbClr val="0000FF"/>
                          </a:solidFill>
                          <a:effectLst/>
                          <a:latin typeface="Times New Roman" panose="020206030504050203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endParaRPr lang="en-US" sz="20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Times New Roman" panose="02020603050405020304" pitchFamily="18" charset="0"/>
                        </a:rPr>
                        <a:t>0.50(13)</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endParaRPr lang="en-US" sz="2000" b="0" i="0" u="none" strike="noStrike" dirty="0">
                        <a:solidFill>
                          <a:srgbClr val="0000FF"/>
                        </a:solidFill>
                        <a:effectLst/>
                        <a:latin typeface="Times New Roman" panose="02020603050405020304" pitchFamily="18" charset="0"/>
                      </a:endParaRPr>
                    </a:p>
                  </a:txBody>
                  <a:tcPr marL="9525" marR="9525" marT="9525" marB="0" anchor="b">
                    <a:lnL>
                      <a:noFill/>
                    </a:lnL>
                    <a:lnR>
                      <a:noFill/>
                    </a:lnR>
                    <a:lnT>
                      <a:noFill/>
                    </a:lnT>
                    <a:lnB w="12700" cap="flat" cmpd="sng" algn="ctr">
                      <a:noFill/>
                      <a:prstDash val="solid"/>
                      <a:round/>
                      <a:headEnd type="none" w="med" len="med"/>
                      <a:tailEnd type="none" w="med" len="med"/>
                    </a:lnB>
                  </a:tcPr>
                </a:tc>
                <a:tc>
                  <a:txBody>
                    <a:bodyPr/>
                    <a:lstStyle/>
                    <a:p>
                      <a:pPr algn="ctr" fontAlgn="ctr"/>
                      <a:endParaRPr lang="en-US" sz="20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Times New Roman" panose="02020603050405020304" pitchFamily="18" charset="0"/>
                        </a:rPr>
                        <a:t>0.25(6)</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190500">
                <a:tc>
                  <a:txBody>
                    <a:bodyPr/>
                    <a:lstStyle/>
                    <a:p>
                      <a:pPr algn="ctr" fontAlgn="ctr"/>
                      <a:r>
                        <a:rPr lang="en-US" sz="2000" b="0" i="0" u="none" strike="noStrike" baseline="0" dirty="0">
                          <a:solidFill>
                            <a:srgbClr val="0000FF"/>
                          </a:solidFill>
                          <a:effectLst/>
                          <a:latin typeface="Times New Roman" panose="02020603050405020304" pitchFamily="18" charset="0"/>
                        </a:rPr>
                        <a:t>Morrison</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Times New Roman" panose="02020603050405020304" pitchFamily="18" charset="0"/>
                        </a:rPr>
                        <a:t>5/2</a:t>
                      </a:r>
                      <a:r>
                        <a:rPr lang="en-US" sz="2000" b="0" i="0" u="none" strike="noStrike" baseline="30000" dirty="0">
                          <a:solidFill>
                            <a:srgbClr val="0000FF"/>
                          </a:solidFill>
                          <a:effectLst/>
                          <a:latin typeface="Times New Roman" panose="020206030504050203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endParaRPr lang="en-US" sz="20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Times New Roman" panose="02020603050405020304" pitchFamily="18" charset="0"/>
                        </a:rPr>
                        <a:t>2.0(10)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endParaRPr lang="en-US" sz="2000" b="0" i="0" u="none" strike="noStrike" dirty="0">
                        <a:solidFill>
                          <a:srgbClr val="0000FF"/>
                        </a:solidFill>
                        <a:effectLst/>
                        <a:latin typeface="Times New Roman" panose="02020603050405020304" pitchFamily="18" charset="0"/>
                      </a:endParaRPr>
                    </a:p>
                  </a:txBody>
                  <a:tcPr marL="9525" marR="9525" marT="9525" marB="0" anchor="b">
                    <a:lnL>
                      <a:noFill/>
                    </a:lnL>
                    <a:lnR>
                      <a:noFill/>
                    </a:lnR>
                    <a:lnT>
                      <a:noFill/>
                    </a:lnT>
                    <a:lnB w="12700" cap="flat" cmpd="sng" algn="ctr">
                      <a:noFill/>
                      <a:prstDash val="solid"/>
                      <a:round/>
                      <a:headEnd type="none" w="med" len="med"/>
                      <a:tailEnd type="none" w="med" len="med"/>
                    </a:lnB>
                  </a:tcPr>
                </a:tc>
                <a:tc>
                  <a:txBody>
                    <a:bodyPr/>
                    <a:lstStyle/>
                    <a:p>
                      <a:pPr algn="ctr" fontAlgn="ctr"/>
                      <a:endParaRPr lang="en-US" sz="20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Times New Roman" panose="02020603050405020304" pitchFamily="18" charset="0"/>
                        </a:rPr>
                        <a:t>1.0(5)</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190500">
                <a:tc>
                  <a:txBody>
                    <a:bodyPr/>
                    <a:lstStyle/>
                    <a:p>
                      <a:pPr algn="ctr" fontAlgn="ctr"/>
                      <a:r>
                        <a:rPr lang="en-US" sz="2000" b="0" i="0" u="none" strike="noStrike" baseline="0" dirty="0">
                          <a:solidFill>
                            <a:srgbClr val="FF0000"/>
                          </a:solidFill>
                          <a:effectLst/>
                          <a:latin typeface="Times New Roman" panose="02020603050405020304" pitchFamily="18" charset="0"/>
                        </a:rPr>
                        <a:t>Present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5/2</a:t>
                      </a:r>
                      <a:r>
                        <a:rPr lang="en-US" sz="2000" b="0" i="0" u="none" strike="noStrike" baseline="30000" dirty="0">
                          <a:solidFill>
                            <a:srgbClr val="FF0000"/>
                          </a:solidFill>
                          <a:effectLst/>
                          <a:latin typeface="Times New Roman" panose="020206030504050203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7902.0(14)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2.1(5)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dirty="0">
                          <a:solidFill>
                            <a:srgbClr val="FF0000"/>
                          </a:solidFill>
                          <a:effectLst/>
                          <a:latin typeface="Times New Roman" panose="02020603050405020304" pitchFamily="18" charset="0"/>
                        </a:rPr>
                        <a:t>111(17)</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0.019(3)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0.86(20)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6" name="TextBox 5"/>
          <p:cNvSpPr txBox="1"/>
          <p:nvPr/>
        </p:nvSpPr>
        <p:spPr>
          <a:xfrm>
            <a:off x="3589798" y="0"/>
            <a:ext cx="1712520" cy="400110"/>
          </a:xfrm>
          <a:prstGeom prst="rect">
            <a:avLst/>
          </a:prstGeom>
          <a:noFill/>
        </p:spPr>
        <p:txBody>
          <a:bodyPr wrap="none" rtlCol="0">
            <a:spAutoFit/>
          </a:bodyPr>
          <a:lstStyle/>
          <a:p>
            <a:r>
              <a:rPr lang="en-US" sz="2000" b="1" dirty="0">
                <a:latin typeface="Times New Roman" panose="02020603050405020304" pitchFamily="18" charset="0"/>
                <a:cs typeface="Times New Roman" panose="02020603050405020304" pitchFamily="18" charset="0"/>
              </a:rPr>
              <a:t>7901</a:t>
            </a:r>
            <a:r>
              <a:rPr lang="en-US" altLang="zh-CN" sz="2000" b="1" dirty="0">
                <a:latin typeface="Times New Roman" panose="02020603050405020304" pitchFamily="18" charset="0"/>
                <a:cs typeface="Times New Roman" panose="02020603050405020304" pitchFamily="18" charset="0"/>
              </a:rPr>
              <a:t>-keV </a:t>
            </a:r>
            <a:r>
              <a:rPr lang="en-US" sz="2000" b="1" dirty="0">
                <a:latin typeface="Times New Roman" panose="02020603050405020304" pitchFamily="18" charset="0"/>
                <a:cs typeface="Times New Roman" panose="02020603050405020304" pitchFamily="18" charset="0"/>
              </a:rPr>
              <a:t>IAS</a:t>
            </a:r>
          </a:p>
        </p:txBody>
      </p:sp>
      <p:cxnSp>
        <p:nvCxnSpPr>
          <p:cNvPr id="7" name="直接连接符 5"/>
          <p:cNvCxnSpPr/>
          <p:nvPr/>
        </p:nvCxnSpPr>
        <p:spPr>
          <a:xfrm>
            <a:off x="573725" y="6500711"/>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5"/>
          <p:cNvCxnSpPr/>
          <p:nvPr/>
        </p:nvCxnSpPr>
        <p:spPr>
          <a:xfrm>
            <a:off x="573725" y="6175959"/>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5"/>
          <p:cNvCxnSpPr/>
          <p:nvPr/>
        </p:nvCxnSpPr>
        <p:spPr>
          <a:xfrm>
            <a:off x="573725" y="5892624"/>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5"/>
          <p:cNvCxnSpPr/>
          <p:nvPr/>
        </p:nvCxnSpPr>
        <p:spPr>
          <a:xfrm>
            <a:off x="573725" y="5647925"/>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5"/>
          <p:cNvCxnSpPr/>
          <p:nvPr/>
        </p:nvCxnSpPr>
        <p:spPr>
          <a:xfrm>
            <a:off x="1982211" y="5234785"/>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1414918" y="5235801"/>
            <a:ext cx="974728" cy="41216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1414447" y="5235801"/>
            <a:ext cx="975199" cy="6568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1414447" y="5235801"/>
            <a:ext cx="975199" cy="94015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414447" y="5235801"/>
            <a:ext cx="975200" cy="126491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rot="1911185">
            <a:off x="1988739" y="5855105"/>
            <a:ext cx="1045479" cy="369332"/>
          </a:xfrm>
          <a:prstGeom prst="rect">
            <a:avLst/>
          </a:prstGeom>
        </p:spPr>
        <p:txBody>
          <a:bodyPr wrap="none">
            <a:spAutoFit/>
          </a:bodyPr>
          <a:lstStyle/>
          <a:p>
            <a:pPr algn="ctr" fontAlgn="b">
              <a:lnSpc>
                <a:spcPct val="100000"/>
              </a:lnSpc>
            </a:pPr>
            <a:r>
              <a:rPr lang="en-US" altLang="zh-CN" i="1" dirty="0">
                <a:latin typeface="Times New Roman" panose="02020603050405020304" pitchFamily="18" charset="0"/>
              </a:rPr>
              <a:t>ℓ</a:t>
            </a:r>
            <a:r>
              <a:rPr lang="en-US" altLang="zh-CN" dirty="0">
                <a:latin typeface="Times New Roman" panose="02020603050405020304" pitchFamily="18" charset="0"/>
              </a:rPr>
              <a:t>=0,2,0,2</a:t>
            </a:r>
            <a:endParaRPr lang="en-US" dirty="0">
              <a:latin typeface="Times New Roman" panose="02020603050405020304" pitchFamily="18" charset="0"/>
              <a:ea typeface="宋体" panose="02010600030101010101" pitchFamily="2" charset="-122"/>
            </a:endParaRPr>
          </a:p>
        </p:txBody>
      </p:sp>
      <p:sp>
        <p:nvSpPr>
          <p:cNvPr id="18" name="Rectangle 17"/>
          <p:cNvSpPr/>
          <p:nvPr/>
        </p:nvSpPr>
        <p:spPr>
          <a:xfrm>
            <a:off x="186845" y="5441884"/>
            <a:ext cx="38664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19" name="文本框 28"/>
          <p:cNvSpPr txBox="1"/>
          <p:nvPr/>
        </p:nvSpPr>
        <p:spPr>
          <a:xfrm>
            <a:off x="184993" y="6287832"/>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20" name="文本框 29"/>
          <p:cNvSpPr txBox="1"/>
          <p:nvPr/>
        </p:nvSpPr>
        <p:spPr>
          <a:xfrm>
            <a:off x="186845" y="595261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21" name="文本框 30"/>
          <p:cNvSpPr txBox="1"/>
          <p:nvPr/>
        </p:nvSpPr>
        <p:spPr>
          <a:xfrm>
            <a:off x="186845" y="5675624"/>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22" name="文本框 40"/>
          <p:cNvSpPr txBox="1"/>
          <p:nvPr/>
        </p:nvSpPr>
        <p:spPr>
          <a:xfrm>
            <a:off x="3230368" y="5072552"/>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2" name="TextBox 1"/>
          <p:cNvSpPr txBox="1"/>
          <p:nvPr/>
        </p:nvSpPr>
        <p:spPr>
          <a:xfrm>
            <a:off x="1175017" y="5314670"/>
            <a:ext cx="423514" cy="369332"/>
          </a:xfrm>
          <a:prstGeom prst="rect">
            <a:avLst/>
          </a:prstGeom>
          <a:noFill/>
        </p:spPr>
        <p:txBody>
          <a:bodyPr wrap="none" rtlCol="0">
            <a:spAutoFit/>
          </a:bodyPr>
          <a:lstStyle/>
          <a:p>
            <a:r>
              <a:rPr lang="en-US" altLang="zh-CN" dirty="0">
                <a:solidFill>
                  <a:srgbClr val="C00000"/>
                </a:solidFill>
                <a:latin typeface="Times New Roman" panose="02020603050405020304" pitchFamily="18" charset="0"/>
                <a:cs typeface="Times New Roman" panose="02020603050405020304" pitchFamily="18" charset="0"/>
              </a:rPr>
              <a:t>p3</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1179025" y="6148886"/>
            <a:ext cx="415498" cy="369332"/>
          </a:xfrm>
          <a:prstGeom prst="rect">
            <a:avLst/>
          </a:prstGeom>
          <a:noFill/>
        </p:spPr>
        <p:txBody>
          <a:bodyPr wrap="none" rtlCol="0">
            <a:spAutoFit/>
          </a:bodyPr>
          <a:lstStyle/>
          <a:p>
            <a:r>
              <a:rPr lang="en-US" altLang="zh-CN" dirty="0">
                <a:solidFill>
                  <a:srgbClr val="C00000"/>
                </a:solidFill>
                <a:latin typeface="Times New Roman" panose="02020603050405020304" pitchFamily="18" charset="0"/>
                <a:cs typeface="Times New Roman" panose="02020603050405020304" pitchFamily="18" charset="0"/>
              </a:rPr>
              <a:t>p0</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24" name="TextBox 23"/>
          <p:cNvSpPr txBox="1"/>
          <p:nvPr/>
        </p:nvSpPr>
        <p:spPr>
          <a:xfrm>
            <a:off x="1179025" y="5861089"/>
            <a:ext cx="415498" cy="369332"/>
          </a:xfrm>
          <a:prstGeom prst="rect">
            <a:avLst/>
          </a:prstGeom>
          <a:noFill/>
        </p:spPr>
        <p:txBody>
          <a:bodyPr wrap="none" rtlCol="0">
            <a:spAutoFit/>
          </a:bodyPr>
          <a:lstStyle/>
          <a:p>
            <a:r>
              <a:rPr lang="en-US" altLang="zh-CN" dirty="0">
                <a:solidFill>
                  <a:srgbClr val="C00000"/>
                </a:solidFill>
                <a:latin typeface="Times New Roman" panose="02020603050405020304" pitchFamily="18" charset="0"/>
                <a:cs typeface="Times New Roman" panose="02020603050405020304" pitchFamily="18" charset="0"/>
              </a:rPr>
              <a:t>p1</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25" name="TextBox 24"/>
          <p:cNvSpPr txBox="1"/>
          <p:nvPr/>
        </p:nvSpPr>
        <p:spPr>
          <a:xfrm>
            <a:off x="1179025" y="5578082"/>
            <a:ext cx="415498" cy="369332"/>
          </a:xfrm>
          <a:prstGeom prst="rect">
            <a:avLst/>
          </a:prstGeom>
          <a:noFill/>
        </p:spPr>
        <p:txBody>
          <a:bodyPr wrap="none" rtlCol="0">
            <a:spAutoFit/>
          </a:bodyPr>
          <a:lstStyle/>
          <a:p>
            <a:r>
              <a:rPr lang="en-US" altLang="zh-CN" dirty="0">
                <a:solidFill>
                  <a:srgbClr val="C00000"/>
                </a:solidFill>
                <a:latin typeface="Times New Roman" panose="02020603050405020304" pitchFamily="18" charset="0"/>
                <a:cs typeface="Times New Roman" panose="02020603050405020304" pitchFamily="18" charset="0"/>
              </a:rPr>
              <a:t>p2</a:t>
            </a:r>
            <a:endParaRPr lang="en-US" dirty="0">
              <a:solidFill>
                <a:srgbClr val="C0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6" name="矩形 1"/>
              <p:cNvSpPr/>
              <p:nvPr/>
            </p:nvSpPr>
            <p:spPr>
              <a:xfrm>
                <a:off x="3052952" y="3231153"/>
                <a:ext cx="5997091" cy="78726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000" i="1" smtClean="0">
                          <a:solidFill>
                            <a:prstClr val="black"/>
                          </a:solidFill>
                          <a:latin typeface="Cambria Math" panose="02040503050406030204" pitchFamily="18" charset="0"/>
                        </a:rPr>
                        <m:t>𝜔𝛾</m:t>
                      </m:r>
                      <m:r>
                        <a:rPr lang="en-US" sz="2000">
                          <a:solidFill>
                            <a:prstClr val="black"/>
                          </a:solidFill>
                          <a:latin typeface="Cambria Math" panose="02040503050406030204" pitchFamily="18" charset="0"/>
                        </a:rPr>
                        <m:t>=</m:t>
                      </m:r>
                      <m:f>
                        <m:fPr>
                          <m:ctrlPr>
                            <a:rPr lang="en-US" sz="2000" i="1">
                              <a:solidFill>
                                <a:prstClr val="black"/>
                              </a:solidFill>
                              <a:latin typeface="Cambria Math" panose="02040503050406030204" pitchFamily="18" charset="0"/>
                            </a:rPr>
                          </m:ctrlPr>
                        </m:fPr>
                        <m:num>
                          <m:r>
                            <a:rPr lang="en-US" sz="2000">
                              <a:solidFill>
                                <a:prstClr val="black"/>
                              </a:solidFill>
                              <a:latin typeface="Cambria Math" panose="02040503050406030204" pitchFamily="18" charset="0"/>
                            </a:rPr>
                            <m:t>2</m:t>
                          </m:r>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𝐽</m:t>
                              </m:r>
                            </m:e>
                            <m:sub>
                              <m:r>
                                <a:rPr lang="en-US" sz="2000" i="1">
                                  <a:solidFill>
                                    <a:prstClr val="black"/>
                                  </a:solidFill>
                                  <a:latin typeface="Cambria Math" panose="02040503050406030204" pitchFamily="18" charset="0"/>
                                </a:rPr>
                                <m:t>𝑟</m:t>
                              </m:r>
                            </m:sub>
                          </m:sSub>
                          <m:r>
                            <a:rPr lang="en-US" sz="2000">
                              <a:solidFill>
                                <a:prstClr val="black"/>
                              </a:solidFill>
                              <a:latin typeface="Cambria Math" panose="02040503050406030204" pitchFamily="18" charset="0"/>
                            </a:rPr>
                            <m:t>+1</m:t>
                          </m:r>
                        </m:num>
                        <m:den>
                          <m:d>
                            <m:dPr>
                              <m:ctrlPr>
                                <a:rPr lang="en-US" sz="2000" i="1">
                                  <a:solidFill>
                                    <a:prstClr val="black"/>
                                  </a:solidFill>
                                  <a:latin typeface="Cambria Math" panose="02040503050406030204" pitchFamily="18" charset="0"/>
                                </a:rPr>
                              </m:ctrlPr>
                            </m:dPr>
                            <m:e>
                              <m:r>
                                <a:rPr lang="en-US" sz="2000">
                                  <a:solidFill>
                                    <a:prstClr val="black"/>
                                  </a:solidFill>
                                  <a:latin typeface="Cambria Math" panose="02040503050406030204" pitchFamily="18" charset="0"/>
                                </a:rPr>
                                <m:t>2</m:t>
                              </m:r>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𝐽</m:t>
                                  </m:r>
                                </m:e>
                                <m:sub>
                                  <m:r>
                                    <a:rPr lang="en-US" sz="2000" i="1">
                                      <a:solidFill>
                                        <a:prstClr val="black"/>
                                      </a:solidFill>
                                      <a:latin typeface="Cambria Math" panose="02040503050406030204" pitchFamily="18" charset="0"/>
                                    </a:rPr>
                                    <m:t>𝑝</m:t>
                                  </m:r>
                                </m:sub>
                              </m:sSub>
                              <m:r>
                                <a:rPr lang="en-US" sz="2000">
                                  <a:solidFill>
                                    <a:prstClr val="black"/>
                                  </a:solidFill>
                                  <a:latin typeface="Cambria Math" panose="02040503050406030204" pitchFamily="18" charset="0"/>
                                </a:rPr>
                                <m:t>+1</m:t>
                              </m:r>
                            </m:e>
                          </m:d>
                          <m:d>
                            <m:dPr>
                              <m:ctrlPr>
                                <a:rPr lang="en-US" sz="2000" i="1">
                                  <a:solidFill>
                                    <a:prstClr val="black"/>
                                  </a:solidFill>
                                  <a:latin typeface="Cambria Math" panose="02040503050406030204" pitchFamily="18" charset="0"/>
                                </a:rPr>
                              </m:ctrlPr>
                            </m:dPr>
                            <m:e>
                              <m:sSub>
                                <m:sSubPr>
                                  <m:ctrlPr>
                                    <a:rPr lang="en-US" sz="2000" i="1">
                                      <a:solidFill>
                                        <a:prstClr val="black"/>
                                      </a:solidFill>
                                      <a:latin typeface="Cambria Math" panose="02040503050406030204" pitchFamily="18" charset="0"/>
                                    </a:rPr>
                                  </m:ctrlPr>
                                </m:sSubPr>
                                <m:e>
                                  <m:r>
                                    <a:rPr lang="en-US" sz="2000">
                                      <a:solidFill>
                                        <a:prstClr val="black"/>
                                      </a:solidFill>
                                      <a:latin typeface="Cambria Math" panose="02040503050406030204" pitchFamily="18" charset="0"/>
                                    </a:rPr>
                                    <m:t>2</m:t>
                                  </m:r>
                                  <m:r>
                                    <a:rPr lang="en-US" sz="2000" i="1">
                                      <a:solidFill>
                                        <a:prstClr val="black"/>
                                      </a:solidFill>
                                      <a:latin typeface="Cambria Math" panose="02040503050406030204" pitchFamily="18" charset="0"/>
                                    </a:rPr>
                                    <m:t>𝐽</m:t>
                                  </m:r>
                                </m:e>
                                <m:sub>
                                  <m:r>
                                    <a:rPr lang="en-US" sz="2000" i="1">
                                      <a:solidFill>
                                        <a:prstClr val="black"/>
                                      </a:solidFill>
                                      <a:latin typeface="Cambria Math" panose="02040503050406030204" pitchFamily="18" charset="0"/>
                                    </a:rPr>
                                    <m:t>𝑇</m:t>
                                  </m:r>
                                </m:sub>
                              </m:sSub>
                              <m:r>
                                <a:rPr lang="en-US" sz="2000">
                                  <a:solidFill>
                                    <a:prstClr val="black"/>
                                  </a:solidFill>
                                  <a:latin typeface="Cambria Math" panose="02040503050406030204" pitchFamily="18" charset="0"/>
                                </a:rPr>
                                <m:t>+1</m:t>
                              </m:r>
                            </m:e>
                          </m:d>
                        </m:den>
                      </m:f>
                      <m:f>
                        <m:fPr>
                          <m:ctrlPr>
                            <a:rPr lang="en-US" sz="2000" i="1">
                              <a:solidFill>
                                <a:prstClr val="black"/>
                              </a:solidFill>
                              <a:latin typeface="Cambria Math" panose="02040503050406030204" pitchFamily="18" charset="0"/>
                            </a:rPr>
                          </m:ctrlPr>
                        </m:fPr>
                        <m:num>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𝑝</m:t>
                              </m:r>
                              <m:r>
                                <a:rPr lang="en-US" sz="2000" b="0" i="1" smtClean="0">
                                  <a:solidFill>
                                    <a:prstClr val="black"/>
                                  </a:solidFill>
                                  <a:latin typeface="Cambria Math" panose="02040503050406030204" pitchFamily="18" charset="0"/>
                                </a:rPr>
                                <m:t>0</m:t>
                              </m:r>
                            </m:sub>
                          </m:sSub>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𝛾</m:t>
                              </m:r>
                            </m:sub>
                          </m:sSub>
                        </m:num>
                        <m:den>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m:rPr>
                                  <m:sty m:val="p"/>
                                </m:rPr>
                                <a:rPr lang="en-US" altLang="zh-CN" sz="2000" i="1">
                                  <a:solidFill>
                                    <a:prstClr val="black"/>
                                  </a:solidFill>
                                  <a:latin typeface="Cambria Math" panose="02040503050406030204" pitchFamily="18" charset="0"/>
                                </a:rPr>
                                <m:t>tot</m:t>
                              </m:r>
                            </m:sub>
                          </m:sSub>
                        </m:den>
                      </m:f>
                      <m:r>
                        <a:rPr lang="en-US" altLang="zh-CN" sz="2000" i="1">
                          <a:solidFill>
                            <a:prstClr val="black"/>
                          </a:solidFill>
                          <a:latin typeface="Cambria Math" panose="02040503050406030204" pitchFamily="18" charset="0"/>
                        </a:rPr>
                        <m:t>=</m:t>
                      </m:r>
                      <m:r>
                        <a:rPr lang="en-US" altLang="zh-CN" sz="2000" b="0" i="1" smtClean="0">
                          <a:solidFill>
                            <a:prstClr val="black"/>
                          </a:solidFill>
                          <a:latin typeface="Cambria Math" panose="02040503050406030204" pitchFamily="18" charset="0"/>
                        </a:rPr>
                        <m:t>3</m:t>
                      </m:r>
                      <m:f>
                        <m:fPr>
                          <m:ctrlPr>
                            <a:rPr lang="en-US" sz="2000" i="1">
                              <a:solidFill>
                                <a:prstClr val="black"/>
                              </a:solidFill>
                              <a:latin typeface="Cambria Math" panose="02040503050406030204" pitchFamily="18" charset="0"/>
                            </a:rPr>
                          </m:ctrlPr>
                        </m:fPr>
                        <m:num>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𝑝</m:t>
                              </m:r>
                              <m:r>
                                <a:rPr lang="en-US" sz="2000" i="1">
                                  <a:solidFill>
                                    <a:prstClr val="black"/>
                                  </a:solidFill>
                                  <a:latin typeface="Cambria Math" panose="02040503050406030204" pitchFamily="18" charset="0"/>
                                </a:rPr>
                                <m:t>0</m:t>
                              </m:r>
                            </m:sub>
                          </m:sSub>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𝛾</m:t>
                              </m:r>
                            </m:sub>
                          </m:sSub>
                        </m:num>
                        <m:den>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𝑝</m:t>
                              </m:r>
                            </m:sub>
                          </m:sSub>
                          <m:r>
                            <a:rPr lang="en-US" altLang="zh-CN" sz="2000" i="1">
                              <a:solidFill>
                                <a:prstClr val="black"/>
                              </a:solidFill>
                              <a:latin typeface="Cambria Math" panose="02040503050406030204" pitchFamily="18" charset="0"/>
                            </a:rPr>
                            <m:t>+</m:t>
                          </m:r>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𝛾</m:t>
                              </m:r>
                            </m:sub>
                          </m:sSub>
                        </m:den>
                      </m:f>
                      <m:r>
                        <a:rPr lang="el-GR" sz="2000" i="1" smtClean="0">
                          <a:solidFill>
                            <a:prstClr val="black"/>
                          </a:solidFill>
                          <a:latin typeface="Cambria Math" panose="02040503050406030204" pitchFamily="18" charset="0"/>
                          <a:ea typeface="Cambria Math" panose="02040503050406030204" pitchFamily="18" charset="0"/>
                        </a:rPr>
                        <m:t>≈</m:t>
                      </m:r>
                      <m:r>
                        <a:rPr lang="en-US" altLang="zh-CN" sz="2000" i="1">
                          <a:solidFill>
                            <a:prstClr val="black"/>
                          </a:solidFill>
                          <a:latin typeface="Cambria Math" panose="02040503050406030204" pitchFamily="18" charset="0"/>
                        </a:rPr>
                        <m:t>3</m:t>
                      </m:r>
                      <m:f>
                        <m:fPr>
                          <m:ctrlPr>
                            <a:rPr lang="en-US" sz="2000" i="1">
                              <a:solidFill>
                                <a:prstClr val="black"/>
                              </a:solidFill>
                              <a:latin typeface="Cambria Math" panose="02040503050406030204" pitchFamily="18" charset="0"/>
                            </a:rPr>
                          </m:ctrlPr>
                        </m:fPr>
                        <m:num>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𝑝</m:t>
                              </m:r>
                              <m:r>
                                <a:rPr lang="en-US" sz="2000" i="1">
                                  <a:solidFill>
                                    <a:prstClr val="black"/>
                                  </a:solidFill>
                                  <a:latin typeface="Cambria Math" panose="02040503050406030204" pitchFamily="18" charset="0"/>
                                </a:rPr>
                                <m:t>0</m:t>
                              </m:r>
                            </m:sub>
                          </m:sSub>
                        </m:num>
                        <m:den>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𝑝</m:t>
                              </m:r>
                            </m:sub>
                          </m:sSub>
                        </m:den>
                      </m:f>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𝛾</m:t>
                          </m:r>
                        </m:sub>
                      </m:sSub>
                    </m:oMath>
                  </m:oMathPara>
                </a14:m>
                <a:endParaRPr lang="en-US" sz="2000" dirty="0">
                  <a:latin typeface="Times New Roman" panose="02020603050405020304" pitchFamily="18" charset="0"/>
                  <a:cs typeface="Times New Roman" panose="02020603050405020304" pitchFamily="18" charset="0"/>
                </a:endParaRPr>
              </a:p>
            </p:txBody>
          </p:sp>
        </mc:Choice>
        <mc:Fallback xmlns="">
          <p:sp>
            <p:nvSpPr>
              <p:cNvPr id="26" name="矩形 1"/>
              <p:cNvSpPr>
                <a:spLocks noRot="1" noChangeAspect="1" noMove="1" noResize="1" noEditPoints="1" noAdjustHandles="1" noChangeArrowheads="1" noChangeShapeType="1" noTextEdit="1"/>
              </p:cNvSpPr>
              <p:nvPr/>
            </p:nvSpPr>
            <p:spPr>
              <a:xfrm>
                <a:off x="3052952" y="3231153"/>
                <a:ext cx="5997091" cy="787267"/>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矩形 1"/>
              <p:cNvSpPr/>
              <p:nvPr/>
            </p:nvSpPr>
            <p:spPr>
              <a:xfrm>
                <a:off x="3052952" y="4192272"/>
                <a:ext cx="4977709" cy="78726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000" i="1" smtClean="0">
                          <a:solidFill>
                            <a:prstClr val="black"/>
                          </a:solidFill>
                          <a:latin typeface="Cambria Math" panose="02040503050406030204" pitchFamily="18" charset="0"/>
                        </a:rPr>
                        <m:t>𝜔𝛾</m:t>
                      </m:r>
                      <m:r>
                        <a:rPr lang="en-US" sz="2000">
                          <a:solidFill>
                            <a:prstClr val="black"/>
                          </a:solidFill>
                          <a:latin typeface="Cambria Math" panose="02040503050406030204" pitchFamily="18" charset="0"/>
                        </a:rPr>
                        <m:t>=</m:t>
                      </m:r>
                      <m:f>
                        <m:fPr>
                          <m:ctrlPr>
                            <a:rPr lang="en-US" sz="2000" i="1">
                              <a:solidFill>
                                <a:prstClr val="black"/>
                              </a:solidFill>
                              <a:latin typeface="Cambria Math" panose="02040503050406030204" pitchFamily="18" charset="0"/>
                            </a:rPr>
                          </m:ctrlPr>
                        </m:fPr>
                        <m:num>
                          <m:r>
                            <a:rPr lang="en-US" sz="2000">
                              <a:solidFill>
                                <a:prstClr val="black"/>
                              </a:solidFill>
                              <a:latin typeface="Cambria Math" panose="02040503050406030204" pitchFamily="18" charset="0"/>
                            </a:rPr>
                            <m:t>2</m:t>
                          </m:r>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𝐽</m:t>
                              </m:r>
                            </m:e>
                            <m:sub>
                              <m:r>
                                <a:rPr lang="en-US" sz="2000" i="1">
                                  <a:solidFill>
                                    <a:prstClr val="black"/>
                                  </a:solidFill>
                                  <a:latin typeface="Cambria Math" panose="02040503050406030204" pitchFamily="18" charset="0"/>
                                </a:rPr>
                                <m:t>𝑟</m:t>
                              </m:r>
                            </m:sub>
                          </m:sSub>
                          <m:r>
                            <a:rPr lang="en-US" sz="2000">
                              <a:solidFill>
                                <a:prstClr val="black"/>
                              </a:solidFill>
                              <a:latin typeface="Cambria Math" panose="02040503050406030204" pitchFamily="18" charset="0"/>
                            </a:rPr>
                            <m:t>+1</m:t>
                          </m:r>
                        </m:num>
                        <m:den>
                          <m:d>
                            <m:dPr>
                              <m:ctrlPr>
                                <a:rPr lang="en-US" sz="2000" i="1">
                                  <a:solidFill>
                                    <a:prstClr val="black"/>
                                  </a:solidFill>
                                  <a:latin typeface="Cambria Math" panose="02040503050406030204" pitchFamily="18" charset="0"/>
                                </a:rPr>
                              </m:ctrlPr>
                            </m:dPr>
                            <m:e>
                              <m:r>
                                <a:rPr lang="en-US" sz="2000">
                                  <a:solidFill>
                                    <a:prstClr val="black"/>
                                  </a:solidFill>
                                  <a:latin typeface="Cambria Math" panose="02040503050406030204" pitchFamily="18" charset="0"/>
                                </a:rPr>
                                <m:t>2</m:t>
                              </m:r>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𝐽</m:t>
                                  </m:r>
                                </m:e>
                                <m:sub>
                                  <m:r>
                                    <a:rPr lang="en-US" sz="2000" i="1">
                                      <a:solidFill>
                                        <a:prstClr val="black"/>
                                      </a:solidFill>
                                      <a:latin typeface="Cambria Math" panose="02040503050406030204" pitchFamily="18" charset="0"/>
                                    </a:rPr>
                                    <m:t>𝑝</m:t>
                                  </m:r>
                                </m:sub>
                              </m:sSub>
                              <m:r>
                                <a:rPr lang="en-US" sz="2000">
                                  <a:solidFill>
                                    <a:prstClr val="black"/>
                                  </a:solidFill>
                                  <a:latin typeface="Cambria Math" panose="02040503050406030204" pitchFamily="18" charset="0"/>
                                </a:rPr>
                                <m:t>+1</m:t>
                              </m:r>
                            </m:e>
                          </m:d>
                          <m:d>
                            <m:dPr>
                              <m:ctrlPr>
                                <a:rPr lang="en-US" sz="2000" i="1">
                                  <a:solidFill>
                                    <a:prstClr val="black"/>
                                  </a:solidFill>
                                  <a:latin typeface="Cambria Math" panose="02040503050406030204" pitchFamily="18" charset="0"/>
                                </a:rPr>
                              </m:ctrlPr>
                            </m:dPr>
                            <m:e>
                              <m:sSub>
                                <m:sSubPr>
                                  <m:ctrlPr>
                                    <a:rPr lang="en-US" sz="2000" i="1">
                                      <a:solidFill>
                                        <a:prstClr val="black"/>
                                      </a:solidFill>
                                      <a:latin typeface="Cambria Math" panose="02040503050406030204" pitchFamily="18" charset="0"/>
                                    </a:rPr>
                                  </m:ctrlPr>
                                </m:sSubPr>
                                <m:e>
                                  <m:r>
                                    <a:rPr lang="en-US" sz="2000">
                                      <a:solidFill>
                                        <a:prstClr val="black"/>
                                      </a:solidFill>
                                      <a:latin typeface="Cambria Math" panose="02040503050406030204" pitchFamily="18" charset="0"/>
                                    </a:rPr>
                                    <m:t>2</m:t>
                                  </m:r>
                                  <m:r>
                                    <a:rPr lang="en-US" sz="2000" i="1">
                                      <a:solidFill>
                                        <a:prstClr val="black"/>
                                      </a:solidFill>
                                      <a:latin typeface="Cambria Math" panose="02040503050406030204" pitchFamily="18" charset="0"/>
                                    </a:rPr>
                                    <m:t>𝐽</m:t>
                                  </m:r>
                                </m:e>
                                <m:sub>
                                  <m:r>
                                    <a:rPr lang="en-US" sz="2000" i="1">
                                      <a:solidFill>
                                        <a:prstClr val="black"/>
                                      </a:solidFill>
                                      <a:latin typeface="Cambria Math" panose="02040503050406030204" pitchFamily="18" charset="0"/>
                                    </a:rPr>
                                    <m:t>𝑇</m:t>
                                  </m:r>
                                </m:sub>
                              </m:sSub>
                              <m:r>
                                <a:rPr lang="en-US" sz="2000">
                                  <a:solidFill>
                                    <a:prstClr val="black"/>
                                  </a:solidFill>
                                  <a:latin typeface="Cambria Math" panose="02040503050406030204" pitchFamily="18" charset="0"/>
                                </a:rPr>
                                <m:t>+1</m:t>
                              </m:r>
                            </m:e>
                          </m:d>
                        </m:den>
                      </m:f>
                      <m:f>
                        <m:fPr>
                          <m:ctrlPr>
                            <a:rPr lang="en-US" sz="2000" i="1">
                              <a:solidFill>
                                <a:prstClr val="black"/>
                              </a:solidFill>
                              <a:latin typeface="Cambria Math" panose="02040503050406030204" pitchFamily="18" charset="0"/>
                            </a:rPr>
                          </m:ctrlPr>
                        </m:fPr>
                        <m:num>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𝑝</m:t>
                              </m:r>
                              <m:r>
                                <a:rPr lang="en-US" sz="2000" b="0" i="1" smtClean="0">
                                  <a:solidFill>
                                    <a:prstClr val="black"/>
                                  </a:solidFill>
                                  <a:latin typeface="Cambria Math" panose="02040503050406030204" pitchFamily="18" charset="0"/>
                                </a:rPr>
                                <m:t>0</m:t>
                              </m:r>
                            </m:sub>
                          </m:sSub>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𝛾</m:t>
                              </m:r>
                            </m:sub>
                          </m:sSub>
                        </m:num>
                        <m:den>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m:rPr>
                                  <m:sty m:val="p"/>
                                </m:rPr>
                                <a:rPr lang="en-US" altLang="zh-CN" sz="2000" i="1">
                                  <a:solidFill>
                                    <a:prstClr val="black"/>
                                  </a:solidFill>
                                  <a:latin typeface="Cambria Math" panose="02040503050406030204" pitchFamily="18" charset="0"/>
                                </a:rPr>
                                <m:t>tot</m:t>
                              </m:r>
                            </m:sub>
                          </m:sSub>
                        </m:den>
                      </m:f>
                      <m:r>
                        <a:rPr lang="en-US" altLang="zh-CN" sz="2000" i="1">
                          <a:solidFill>
                            <a:prstClr val="black"/>
                          </a:solidFill>
                          <a:latin typeface="Cambria Math" panose="02040503050406030204" pitchFamily="18" charset="0"/>
                        </a:rPr>
                        <m:t>=</m:t>
                      </m:r>
                      <m:r>
                        <a:rPr lang="en-US" altLang="zh-CN" sz="2000" b="0" i="1" smtClean="0">
                          <a:solidFill>
                            <a:prstClr val="black"/>
                          </a:solidFill>
                          <a:latin typeface="Cambria Math" panose="02040503050406030204" pitchFamily="18" charset="0"/>
                        </a:rPr>
                        <m:t>3</m:t>
                      </m:r>
                      <m:f>
                        <m:fPr>
                          <m:ctrlPr>
                            <a:rPr lang="en-US" sz="2000" i="1">
                              <a:solidFill>
                                <a:prstClr val="black"/>
                              </a:solidFill>
                              <a:latin typeface="Cambria Math" panose="02040503050406030204" pitchFamily="18" charset="0"/>
                            </a:rPr>
                          </m:ctrlPr>
                        </m:fPr>
                        <m:num>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𝑝</m:t>
                              </m:r>
                              <m:r>
                                <a:rPr lang="en-US" sz="2000" i="1">
                                  <a:solidFill>
                                    <a:prstClr val="black"/>
                                  </a:solidFill>
                                  <a:latin typeface="Cambria Math" panose="02040503050406030204" pitchFamily="18" charset="0"/>
                                </a:rPr>
                                <m:t>0</m:t>
                              </m:r>
                            </m:sub>
                          </m:sSub>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𝛾</m:t>
                              </m:r>
                            </m:sub>
                          </m:sSub>
                        </m:num>
                        <m:den>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𝑝</m:t>
                              </m:r>
                              <m:r>
                                <a:rPr lang="en-US" sz="2000" b="0" i="1" smtClean="0">
                                  <a:solidFill>
                                    <a:prstClr val="black"/>
                                  </a:solidFill>
                                  <a:latin typeface="Cambria Math" panose="02040503050406030204" pitchFamily="18" charset="0"/>
                                </a:rPr>
                                <m:t>0</m:t>
                              </m:r>
                            </m:sub>
                          </m:sSub>
                          <m:r>
                            <a:rPr lang="en-US" altLang="zh-CN" sz="2000" i="1">
                              <a:solidFill>
                                <a:prstClr val="black"/>
                              </a:solidFill>
                              <a:latin typeface="Cambria Math" panose="02040503050406030204" pitchFamily="18" charset="0"/>
                            </a:rPr>
                            <m:t>+</m:t>
                          </m:r>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𝛾</m:t>
                              </m:r>
                            </m:sub>
                          </m:sSub>
                        </m:den>
                      </m:f>
                    </m:oMath>
                  </m:oMathPara>
                </a14:m>
                <a:endParaRPr lang="en-US" sz="2000" dirty="0">
                  <a:latin typeface="Times New Roman" panose="02020603050405020304" pitchFamily="18" charset="0"/>
                  <a:cs typeface="Times New Roman" panose="02020603050405020304" pitchFamily="18" charset="0"/>
                </a:endParaRPr>
              </a:p>
            </p:txBody>
          </p:sp>
        </mc:Choice>
        <mc:Fallback xmlns="">
          <p:sp>
            <p:nvSpPr>
              <p:cNvPr id="27" name="矩形 1"/>
              <p:cNvSpPr>
                <a:spLocks noRot="1" noChangeAspect="1" noMove="1" noResize="1" noEditPoints="1" noAdjustHandles="1" noChangeArrowheads="1" noChangeShapeType="1" noTextEdit="1"/>
              </p:cNvSpPr>
              <p:nvPr/>
            </p:nvSpPr>
            <p:spPr>
              <a:xfrm>
                <a:off x="3052952" y="4192272"/>
                <a:ext cx="4977709" cy="787267"/>
              </a:xfrm>
              <a:prstGeom prst="rect">
                <a:avLst/>
              </a:prstGeom>
              <a:blipFill rotWithShape="0">
                <a:blip r:embed="rId3"/>
                <a:stretch>
                  <a:fillRect/>
                </a:stretch>
              </a:blipFill>
            </p:spPr>
            <p:txBody>
              <a:bodyPr/>
              <a:lstStyle/>
              <a:p>
                <a:r>
                  <a:rPr lang="en-US">
                    <a:noFill/>
                  </a:rPr>
                  <a:t> </a:t>
                </a:r>
              </a:p>
            </p:txBody>
          </p:sp>
        </mc:Fallback>
      </mc:AlternateContent>
      <p:sp>
        <p:nvSpPr>
          <p:cNvPr id="3" name="TextBox 2"/>
          <p:cNvSpPr txBox="1"/>
          <p:nvPr/>
        </p:nvSpPr>
        <p:spPr>
          <a:xfrm>
            <a:off x="1982211" y="3405367"/>
            <a:ext cx="955198" cy="400110"/>
          </a:xfrm>
          <a:prstGeom prst="rect">
            <a:avLst/>
          </a:prstGeom>
          <a:noFill/>
        </p:spPr>
        <p:txBody>
          <a:bodyPr wrap="none" rtlCol="0">
            <a:spAutoFit/>
          </a:bodyPr>
          <a:lstStyle/>
          <a:p>
            <a:r>
              <a:rPr lang="en-US" altLang="zh-CN" sz="2000" dirty="0"/>
              <a:t>Rogers:</a:t>
            </a:r>
            <a:endParaRPr lang="en-US" sz="2000" dirty="0"/>
          </a:p>
        </p:txBody>
      </p:sp>
      <p:sp>
        <p:nvSpPr>
          <p:cNvPr id="28" name="TextBox 27"/>
          <p:cNvSpPr txBox="1"/>
          <p:nvPr/>
        </p:nvSpPr>
        <p:spPr>
          <a:xfrm>
            <a:off x="1982211" y="4361003"/>
            <a:ext cx="881075" cy="400110"/>
          </a:xfrm>
          <a:prstGeom prst="rect">
            <a:avLst/>
          </a:prstGeom>
          <a:noFill/>
        </p:spPr>
        <p:txBody>
          <a:bodyPr wrap="none" rtlCol="0">
            <a:spAutoFit/>
          </a:bodyPr>
          <a:lstStyle/>
          <a:p>
            <a:r>
              <a:rPr lang="en-US" altLang="zh-CN" sz="2000" dirty="0"/>
              <a:t>Aaron:</a:t>
            </a:r>
            <a:endParaRPr lang="en-US" sz="2000" dirty="0"/>
          </a:p>
        </p:txBody>
      </p:sp>
      <mc:AlternateContent xmlns:mc="http://schemas.openxmlformats.org/markup-compatibility/2006" xmlns:a14="http://schemas.microsoft.com/office/drawing/2010/main">
        <mc:Choice Requires="a14">
          <p:sp>
            <p:nvSpPr>
              <p:cNvPr id="5" name="Rectangle 4"/>
              <p:cNvSpPr/>
              <p:nvPr/>
            </p:nvSpPr>
            <p:spPr>
              <a:xfrm>
                <a:off x="3336605" y="5738515"/>
                <a:ext cx="1894173" cy="76219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000" i="1" smtClean="0">
                              <a:solidFill>
                                <a:prstClr val="black"/>
                              </a:solidFill>
                              <a:latin typeface="Cambria Math" panose="02040503050406030204" pitchFamily="18" charset="0"/>
                            </a:rPr>
                          </m:ctrlPr>
                        </m:fPr>
                        <m:num>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𝑝</m:t>
                              </m:r>
                              <m:r>
                                <a:rPr lang="en-US" sz="2000" i="1">
                                  <a:solidFill>
                                    <a:prstClr val="black"/>
                                  </a:solidFill>
                                  <a:latin typeface="Cambria Math" panose="02040503050406030204" pitchFamily="18" charset="0"/>
                                </a:rPr>
                                <m:t>0</m:t>
                              </m:r>
                            </m:sub>
                          </m:sSub>
                        </m:num>
                        <m:den>
                          <m:sSub>
                            <m:sSubPr>
                              <m:ctrlPr>
                                <a:rPr lang="en-US" sz="2000" i="1">
                                  <a:solidFill>
                                    <a:prstClr val="black"/>
                                  </a:solidFill>
                                  <a:latin typeface="Cambria Math" panose="02040503050406030204" pitchFamily="18" charset="0"/>
                                </a:rPr>
                              </m:ctrlPr>
                            </m:sSubPr>
                            <m:e>
                              <m:r>
                                <a:rPr lang="en-US" sz="2000" i="1">
                                  <a:solidFill>
                                    <a:prstClr val="black"/>
                                  </a:solidFill>
                                  <a:latin typeface="Cambria Math" panose="02040503050406030204" pitchFamily="18" charset="0"/>
                                </a:rPr>
                                <m:t>𝛤</m:t>
                              </m:r>
                            </m:e>
                            <m:sub>
                              <m:r>
                                <a:rPr lang="en-US" sz="2000" i="1">
                                  <a:solidFill>
                                    <a:prstClr val="black"/>
                                  </a:solidFill>
                                  <a:latin typeface="Cambria Math" panose="02040503050406030204" pitchFamily="18" charset="0"/>
                                </a:rPr>
                                <m:t>𝑝</m:t>
                              </m:r>
                            </m:sub>
                          </m:sSub>
                        </m:den>
                      </m:f>
                      <m:r>
                        <a:rPr lang="en-US" altLang="zh-CN" sz="2000" i="1">
                          <a:solidFill>
                            <a:prstClr val="black"/>
                          </a:solidFill>
                          <a:latin typeface="Cambria Math" panose="02040503050406030204" pitchFamily="18" charset="0"/>
                        </a:rPr>
                        <m:t>=</m:t>
                      </m:r>
                      <m:r>
                        <a:rPr lang="en-US" altLang="zh-CN" sz="2000" b="0" i="1" smtClean="0">
                          <a:solidFill>
                            <a:prstClr val="black"/>
                          </a:solidFill>
                          <a:latin typeface="Cambria Math" panose="02040503050406030204" pitchFamily="18" charset="0"/>
                        </a:rPr>
                        <m:t>0.139(7)</m:t>
                      </m:r>
                    </m:oMath>
                  </m:oMathPara>
                </a14:m>
                <a:endParaRPr lang="en-US" sz="2000" dirty="0"/>
              </a:p>
            </p:txBody>
          </p:sp>
        </mc:Choice>
        <mc:Fallback xmlns="">
          <p:sp>
            <p:nvSpPr>
              <p:cNvPr id="5" name="Rectangle 4"/>
              <p:cNvSpPr>
                <a:spLocks noRot="1" noChangeAspect="1" noMove="1" noResize="1" noEditPoints="1" noAdjustHandles="1" noChangeArrowheads="1" noChangeShapeType="1" noTextEdit="1"/>
              </p:cNvSpPr>
              <p:nvPr/>
            </p:nvSpPr>
            <p:spPr>
              <a:xfrm>
                <a:off x="3336605" y="5738515"/>
                <a:ext cx="1894173" cy="762196"/>
              </a:xfrm>
              <a:prstGeom prst="rect">
                <a:avLst/>
              </a:prstGeom>
              <a:blipFill rotWithShape="0">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8366730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7" name="Table 6"/>
              <p:cNvGraphicFramePr>
                <a:graphicFrameLocks noGrp="1"/>
              </p:cNvGraphicFramePr>
              <p:nvPr/>
            </p:nvGraphicFramePr>
            <p:xfrm>
              <a:off x="-2" y="128789"/>
              <a:ext cx="9144004" cy="4247451"/>
            </p:xfrm>
            <a:graphic>
              <a:graphicData uri="http://schemas.openxmlformats.org/drawingml/2006/table">
                <a:tbl>
                  <a:tblPr/>
                  <a:tblGrid>
                    <a:gridCol w="903113">
                      <a:extLst>
                        <a:ext uri="{9D8B030D-6E8A-4147-A177-3AD203B41FA5}">
                          <a16:colId xmlns:a16="http://schemas.microsoft.com/office/drawing/2014/main" val="20000"/>
                        </a:ext>
                      </a:extLst>
                    </a:gridCol>
                    <a:gridCol w="903113">
                      <a:extLst>
                        <a:ext uri="{9D8B030D-6E8A-4147-A177-3AD203B41FA5}">
                          <a16:colId xmlns:a16="http://schemas.microsoft.com/office/drawing/2014/main" val="20001"/>
                        </a:ext>
                      </a:extLst>
                    </a:gridCol>
                    <a:gridCol w="413628">
                      <a:extLst>
                        <a:ext uri="{9D8B030D-6E8A-4147-A177-3AD203B41FA5}">
                          <a16:colId xmlns:a16="http://schemas.microsoft.com/office/drawing/2014/main" val="20002"/>
                        </a:ext>
                      </a:extLst>
                    </a:gridCol>
                    <a:gridCol w="746112">
                      <a:extLst>
                        <a:ext uri="{9D8B030D-6E8A-4147-A177-3AD203B41FA5}">
                          <a16:colId xmlns:a16="http://schemas.microsoft.com/office/drawing/2014/main" val="20003"/>
                        </a:ext>
                      </a:extLst>
                    </a:gridCol>
                    <a:gridCol w="1183488">
                      <a:extLst>
                        <a:ext uri="{9D8B030D-6E8A-4147-A177-3AD203B41FA5}">
                          <a16:colId xmlns:a16="http://schemas.microsoft.com/office/drawing/2014/main" val="20004"/>
                        </a:ext>
                      </a:extLst>
                    </a:gridCol>
                    <a:gridCol w="900479">
                      <a:extLst>
                        <a:ext uri="{9D8B030D-6E8A-4147-A177-3AD203B41FA5}">
                          <a16:colId xmlns:a16="http://schemas.microsoft.com/office/drawing/2014/main" val="20005"/>
                        </a:ext>
                      </a:extLst>
                    </a:gridCol>
                    <a:gridCol w="1336357">
                      <a:extLst>
                        <a:ext uri="{9D8B030D-6E8A-4147-A177-3AD203B41FA5}">
                          <a16:colId xmlns:a16="http://schemas.microsoft.com/office/drawing/2014/main" val="20006"/>
                        </a:ext>
                      </a:extLst>
                    </a:gridCol>
                    <a:gridCol w="919238">
                      <a:extLst>
                        <a:ext uri="{9D8B030D-6E8A-4147-A177-3AD203B41FA5}">
                          <a16:colId xmlns:a16="http://schemas.microsoft.com/office/drawing/2014/main" val="20007"/>
                        </a:ext>
                      </a:extLst>
                    </a:gridCol>
                    <a:gridCol w="919238">
                      <a:extLst>
                        <a:ext uri="{9D8B030D-6E8A-4147-A177-3AD203B41FA5}">
                          <a16:colId xmlns:a16="http://schemas.microsoft.com/office/drawing/2014/main" val="20008"/>
                        </a:ext>
                      </a:extLst>
                    </a:gridCol>
                    <a:gridCol w="919238">
                      <a:extLst>
                        <a:ext uri="{9D8B030D-6E8A-4147-A177-3AD203B41FA5}">
                          <a16:colId xmlns:a16="http://schemas.microsoft.com/office/drawing/2014/main" val="20009"/>
                        </a:ext>
                      </a:extLst>
                    </a:gridCol>
                  </a:tblGrid>
                  <a:tr h="36000">
                    <a:tc>
                      <a:txBody>
                        <a:bodyPr/>
                        <a:lstStyle/>
                        <a:p>
                          <a:pPr algn="ctr" fontAlgn="b">
                            <a:lnSpc>
                              <a:spcPct val="100000"/>
                            </a:lnSpc>
                          </a:pPr>
                          <a:r>
                            <a:rPr lang="en-US" altLang="zh-CN"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rPr>
                            <a:t>24</a:t>
                          </a:r>
                          <a:r>
                            <a:rPr lang="en-US" altLang="zh-CN"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Mg </a:t>
                          </a:r>
                          <a:r>
                            <a:rPr lang="en-US" altLang="zh-CN" sz="2000" b="0" i="1" u="none" strike="noStrike" dirty="0" err="1">
                              <a:effectLst/>
                              <a:latin typeface="Times New Roman" panose="02020603050405020304" pitchFamily="18" charset="0"/>
                              <a:ea typeface="Cambria Math" panose="02040503050406030204" pitchFamily="18" charset="0"/>
                              <a:cs typeface="Times New Roman" panose="02020603050405020304" pitchFamily="18" charset="0"/>
                            </a:rPr>
                            <a:t>J</a:t>
                          </a:r>
                          <a:r>
                            <a:rPr lang="en-US" altLang="zh-CN" sz="2000" b="0" i="1" u="none" strike="noStrike" baseline="-25000" dirty="0" err="1">
                              <a:effectLst/>
                              <a:latin typeface="Times New Roman" panose="02020603050405020304" pitchFamily="18" charset="0"/>
                              <a:ea typeface="Cambria Math" panose="02040503050406030204" pitchFamily="18" charset="0"/>
                              <a:cs typeface="Times New Roman" panose="02020603050405020304" pitchFamily="18" charset="0"/>
                            </a:rPr>
                            <a:t>f</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000" b="0" i="1" u="none" strike="noStrike" dirty="0" err="1">
                              <a:effectLst/>
                              <a:latin typeface="Times New Roman" panose="02020603050405020304" pitchFamily="18" charset="0"/>
                              <a:ea typeface="Cambria Math" panose="02040503050406030204" pitchFamily="18" charset="0"/>
                              <a:cs typeface="Times New Roman" panose="02020603050405020304" pitchFamily="18" charset="0"/>
                            </a:rPr>
                            <a:t>E</a:t>
                          </a:r>
                          <a:r>
                            <a:rPr lang="en-US" sz="2000" b="0" i="1" u="none" strike="noStrike" baseline="-25000" dirty="0" err="1">
                              <a:effectLst/>
                              <a:latin typeface="Times New Roman" panose="02020603050405020304" pitchFamily="18" charset="0"/>
                              <a:ea typeface="Cambria Math" panose="02040503050406030204" pitchFamily="18" charset="0"/>
                              <a:cs typeface="Times New Roman" panose="02020603050405020304" pitchFamily="18" charset="0"/>
                            </a:rPr>
                            <a:t>r</a:t>
                          </a: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 (keV)</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2000" b="0" i="1"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ℓ</a:t>
                          </a:r>
                          <a:endParaRPr lang="en-US" sz="2000" b="0" i="1"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2000" b="0" i="1"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ℓ</a:t>
                          </a:r>
                          <a:r>
                            <a:rPr lang="en-US" altLang="zh-CN" sz="2000" b="0" i="1"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j</a:t>
                          </a:r>
                          <a:endParaRPr lang="en-US" sz="2000" b="0" i="0" u="none" strike="noStrike" baseline="-25000"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C</a:t>
                          </a:r>
                          <a:r>
                            <a:rPr lang="en-US" sz="2000" b="0" i="0" u="none" strike="noStrike" baseline="30000"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r>
                            <a:rPr lang="en-US" sz="2000" b="0" i="1"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S</a:t>
                          </a:r>
                          <a:endPar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Sup>
                                  <m:sSubSupPr>
                                    <m:ctrlPr>
                                      <a:rPr lang="en-US" sz="2000" i="1" smtClean="0">
                                        <a:solidFill>
                                          <a:srgbClr val="00B050"/>
                                        </a:solidFill>
                                        <a:latin typeface="Cambria Math" panose="02040503050406030204" pitchFamily="18" charset="0"/>
                                        <a:ea typeface="Cambria Math" panose="02040503050406030204" pitchFamily="18" charset="0"/>
                                      </a:rPr>
                                    </m:ctrlPr>
                                  </m:sSubSupPr>
                                  <m:e>
                                    <m:r>
                                      <a:rPr lang="en-US" sz="2000" i="1">
                                        <a:solidFill>
                                          <a:srgbClr val="00B050"/>
                                        </a:solidFill>
                                        <a:latin typeface="Cambria Math" panose="02040503050406030204" pitchFamily="18" charset="0"/>
                                        <a:ea typeface="Cambria Math" panose="02040503050406030204" pitchFamily="18" charset="0"/>
                                      </a:rPr>
                                      <m:t>𝜃</m:t>
                                    </m:r>
                                  </m:e>
                                  <m:sub>
                                    <m:r>
                                      <m:rPr>
                                        <m:sty m:val="p"/>
                                      </m:rPr>
                                      <a:rPr lang="en-US" sz="2000" i="0">
                                        <a:solidFill>
                                          <a:srgbClr val="00B050"/>
                                        </a:solidFill>
                                        <a:latin typeface="Cambria Math" panose="02040503050406030204" pitchFamily="18" charset="0"/>
                                        <a:ea typeface="Cambria Math" panose="02040503050406030204" pitchFamily="18" charset="0"/>
                                      </a:rPr>
                                      <m:t>s</m:t>
                                    </m:r>
                                    <m:r>
                                      <a:rPr lang="en-US" sz="2000" i="0">
                                        <a:solidFill>
                                          <a:srgbClr val="00B050"/>
                                        </a:solidFill>
                                        <a:latin typeface="Cambria Math" panose="02040503050406030204" pitchFamily="18" charset="0"/>
                                        <a:ea typeface="Cambria Math" panose="02040503050406030204" pitchFamily="18" charset="0"/>
                                      </a:rPr>
                                      <m:t>.</m:t>
                                    </m:r>
                                    <m:r>
                                      <m:rPr>
                                        <m:sty m:val="p"/>
                                      </m:rPr>
                                      <a:rPr lang="en-US" sz="2000" i="0">
                                        <a:solidFill>
                                          <a:srgbClr val="00B050"/>
                                        </a:solidFill>
                                        <a:latin typeface="Cambria Math" panose="02040503050406030204" pitchFamily="18" charset="0"/>
                                        <a:ea typeface="Cambria Math" panose="02040503050406030204" pitchFamily="18" charset="0"/>
                                      </a:rPr>
                                      <m:t>p</m:t>
                                    </m:r>
                                    <m:r>
                                      <a:rPr lang="en-US" sz="2000" i="0">
                                        <a:solidFill>
                                          <a:srgbClr val="00B050"/>
                                        </a:solidFill>
                                        <a:latin typeface="Cambria Math" panose="02040503050406030204" pitchFamily="18" charset="0"/>
                                        <a:ea typeface="Cambria Math" panose="02040503050406030204" pitchFamily="18" charset="0"/>
                                      </a:rPr>
                                      <m:t>.</m:t>
                                    </m:r>
                                  </m:sub>
                                  <m:sup>
                                    <m:r>
                                      <a:rPr lang="en-US" sz="2000" i="0">
                                        <a:solidFill>
                                          <a:srgbClr val="00B050"/>
                                        </a:solidFill>
                                        <a:latin typeface="Cambria Math" panose="02040503050406030204" pitchFamily="18" charset="0"/>
                                        <a:ea typeface="Cambria Math" panose="02040503050406030204" pitchFamily="18" charset="0"/>
                                      </a:rPr>
                                      <m:t>2</m:t>
                                    </m:r>
                                  </m:sup>
                                </m:sSubSup>
                              </m:oMath>
                            </m:oMathPara>
                          </a14:m>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2000" i="1" smtClean="0">
                                        <a:solidFill>
                                          <a:srgbClr val="0000FF"/>
                                        </a:solidFill>
                                        <a:latin typeface="Cambria Math" panose="02040503050406030204" pitchFamily="18" charset="0"/>
                                        <a:ea typeface="Cambria Math" panose="02040503050406030204" pitchFamily="18" charset="0"/>
                                      </a:rPr>
                                    </m:ctrlPr>
                                  </m:sSubPr>
                                  <m:e>
                                    <m:r>
                                      <a:rPr lang="en-US" sz="2000" i="1">
                                        <a:solidFill>
                                          <a:srgbClr val="0000FF"/>
                                        </a:solidFill>
                                        <a:latin typeface="Cambria Math" panose="02040503050406030204" pitchFamily="18" charset="0"/>
                                        <a:ea typeface="Cambria Math" panose="02040503050406030204" pitchFamily="18" charset="0"/>
                                      </a:rPr>
                                      <m:t>𝑃</m:t>
                                    </m:r>
                                  </m:e>
                                  <m:sub>
                                    <m:r>
                                      <a:rPr lang="en-US" sz="2000" i="0">
                                        <a:solidFill>
                                          <a:srgbClr val="0000FF"/>
                                        </a:solidFill>
                                        <a:latin typeface="Cambria Math" panose="02040503050406030204" pitchFamily="18" charset="0"/>
                                        <a:ea typeface="Cambria Math" panose="02040503050406030204" pitchFamily="18" charset="0"/>
                                      </a:rPr>
                                      <m:t>𝓁</m:t>
                                    </m:r>
                                  </m:sub>
                                </m:sSub>
                                <m:d>
                                  <m:dPr>
                                    <m:ctrlPr>
                                      <a:rPr lang="en-US" sz="2000" i="1">
                                        <a:solidFill>
                                          <a:srgbClr val="0000FF"/>
                                        </a:solidFill>
                                        <a:latin typeface="Cambria Math" panose="02040503050406030204" pitchFamily="18" charset="0"/>
                                        <a:ea typeface="Cambria Math" panose="02040503050406030204" pitchFamily="18" charset="0"/>
                                      </a:rPr>
                                    </m:ctrlPr>
                                  </m:dPr>
                                  <m:e>
                                    <m:sSub>
                                      <m:sSubPr>
                                        <m:ctrlPr>
                                          <a:rPr lang="en-US" sz="2000" i="1">
                                            <a:solidFill>
                                              <a:srgbClr val="0000FF"/>
                                            </a:solidFill>
                                            <a:latin typeface="Cambria Math" panose="02040503050406030204" pitchFamily="18" charset="0"/>
                                            <a:ea typeface="Cambria Math" panose="02040503050406030204" pitchFamily="18" charset="0"/>
                                          </a:rPr>
                                        </m:ctrlPr>
                                      </m:sSubPr>
                                      <m:e>
                                        <m:r>
                                          <a:rPr lang="en-US" sz="2000" i="1">
                                            <a:solidFill>
                                              <a:srgbClr val="0000FF"/>
                                            </a:solidFill>
                                            <a:latin typeface="Cambria Math" panose="02040503050406030204" pitchFamily="18" charset="0"/>
                                            <a:ea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𝑟</m:t>
                                        </m:r>
                                      </m:sub>
                                    </m:sSub>
                                    <m:r>
                                      <a:rPr lang="en-US" sz="2000" i="0">
                                        <a:solidFill>
                                          <a:srgbClr val="0000FF"/>
                                        </a:solidFill>
                                        <a:latin typeface="Cambria Math" panose="02040503050406030204" pitchFamily="18" charset="0"/>
                                        <a:ea typeface="Cambria Math" panose="02040503050406030204" pitchFamily="18" charset="0"/>
                                      </a:rPr>
                                      <m:t>,</m:t>
                                    </m:r>
                                    <m:sSub>
                                      <m:sSubPr>
                                        <m:ctrlPr>
                                          <a:rPr lang="en-US" sz="2000" i="1">
                                            <a:solidFill>
                                              <a:srgbClr val="0000FF"/>
                                            </a:solidFill>
                                            <a:latin typeface="Cambria Math" panose="02040503050406030204" pitchFamily="18" charset="0"/>
                                            <a:ea typeface="Cambria Math" panose="02040503050406030204" pitchFamily="18" charset="0"/>
                                          </a:rPr>
                                        </m:ctrlPr>
                                      </m:sSubPr>
                                      <m:e>
                                        <m:r>
                                          <a:rPr lang="en-US" sz="2000" i="1">
                                            <a:solidFill>
                                              <a:srgbClr val="0000FF"/>
                                            </a:solidFill>
                                            <a:latin typeface="Cambria Math" panose="02040503050406030204" pitchFamily="18" charset="0"/>
                                            <a:ea typeface="Cambria Math" panose="02040503050406030204" pitchFamily="18" charset="0"/>
                                          </a:rPr>
                                          <m:t>𝑅</m:t>
                                        </m:r>
                                      </m:e>
                                      <m:sub>
                                        <m:r>
                                          <a:rPr lang="en-US" sz="2000" i="1">
                                            <a:solidFill>
                                              <a:srgbClr val="0000FF"/>
                                            </a:solidFill>
                                            <a:latin typeface="Cambria Math" panose="02040503050406030204" pitchFamily="18" charset="0"/>
                                            <a:ea typeface="Cambria Math" panose="02040503050406030204" pitchFamily="18" charset="0"/>
                                          </a:rPr>
                                          <m:t>𝑛</m:t>
                                        </m:r>
                                      </m:sub>
                                    </m:sSub>
                                  </m:e>
                                </m:d>
                              </m:oMath>
                            </m:oMathPara>
                          </a14:m>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US" sz="2000" i="1" smtClean="0">
                                        <a:solidFill>
                                          <a:schemeClr val="accent2"/>
                                        </a:solidFill>
                                        <a:latin typeface="Cambria Math" panose="02040503050406030204" pitchFamily="18" charset="0"/>
                                        <a:ea typeface="Cambria Math" panose="02040503050406030204" pitchFamily="18" charset="0"/>
                                      </a:rPr>
                                    </m:ctrlPr>
                                  </m:fPr>
                                  <m:num>
                                    <m:r>
                                      <a:rPr lang="en-US" sz="2000" i="0">
                                        <a:solidFill>
                                          <a:schemeClr val="accent2"/>
                                        </a:solidFill>
                                        <a:latin typeface="Cambria Math" panose="02040503050406030204" pitchFamily="18" charset="0"/>
                                        <a:ea typeface="Cambria Math" panose="02040503050406030204" pitchFamily="18" charset="0"/>
                                      </a:rPr>
                                      <m:t>2</m:t>
                                    </m:r>
                                    <m:sSup>
                                      <m:sSupPr>
                                        <m:ctrlPr>
                                          <a:rPr lang="en-US" sz="2000" i="1">
                                            <a:solidFill>
                                              <a:schemeClr val="accent2"/>
                                            </a:solidFill>
                                            <a:latin typeface="Cambria Math" panose="02040503050406030204" pitchFamily="18" charset="0"/>
                                            <a:ea typeface="Cambria Math" panose="02040503050406030204" pitchFamily="18" charset="0"/>
                                          </a:rPr>
                                        </m:ctrlPr>
                                      </m:sSupPr>
                                      <m:e>
                                        <m:r>
                                          <a:rPr lang="en-US" sz="2000" i="0">
                                            <a:solidFill>
                                              <a:schemeClr val="accent2"/>
                                            </a:solidFill>
                                            <a:latin typeface="Cambria Math" panose="02040503050406030204" pitchFamily="18" charset="0"/>
                                            <a:ea typeface="Cambria Math" panose="02040503050406030204" pitchFamily="18" charset="0"/>
                                          </a:rPr>
                                          <m:t>ℏ</m:t>
                                        </m:r>
                                      </m:e>
                                      <m:sup>
                                        <m:r>
                                          <a:rPr lang="en-US" sz="2000" i="0">
                                            <a:solidFill>
                                              <a:schemeClr val="accent2"/>
                                            </a:solidFill>
                                            <a:latin typeface="Cambria Math" panose="02040503050406030204" pitchFamily="18" charset="0"/>
                                            <a:ea typeface="Cambria Math" panose="02040503050406030204" pitchFamily="18" charset="0"/>
                                          </a:rPr>
                                          <m:t>2</m:t>
                                        </m:r>
                                      </m:sup>
                                    </m:sSup>
                                  </m:num>
                                  <m:den>
                                    <m:r>
                                      <a:rPr lang="en-US" sz="2000" i="1">
                                        <a:solidFill>
                                          <a:schemeClr val="accent2"/>
                                        </a:solidFill>
                                        <a:latin typeface="Cambria Math" panose="02040503050406030204" pitchFamily="18" charset="0"/>
                                        <a:ea typeface="Cambria Math" panose="02040503050406030204" pitchFamily="18" charset="0"/>
                                      </a:rPr>
                                      <m:t>𝜇</m:t>
                                    </m:r>
                                    <m:sSubSup>
                                      <m:sSubSupPr>
                                        <m:ctrlPr>
                                          <a:rPr lang="en-US" sz="2000" i="1">
                                            <a:solidFill>
                                              <a:schemeClr val="accent2"/>
                                            </a:solidFill>
                                            <a:latin typeface="Cambria Math" panose="02040503050406030204" pitchFamily="18" charset="0"/>
                                            <a:ea typeface="Cambria Math" panose="02040503050406030204" pitchFamily="18" charset="0"/>
                                          </a:rPr>
                                        </m:ctrlPr>
                                      </m:sSubSupPr>
                                      <m:e>
                                        <m:r>
                                          <a:rPr lang="en-US" sz="2000" i="1">
                                            <a:solidFill>
                                              <a:schemeClr val="accent2"/>
                                            </a:solidFill>
                                            <a:latin typeface="Cambria Math" panose="02040503050406030204" pitchFamily="18" charset="0"/>
                                            <a:ea typeface="Cambria Math" panose="02040503050406030204" pitchFamily="18" charset="0"/>
                                          </a:rPr>
                                          <m:t>𝑅</m:t>
                                        </m:r>
                                      </m:e>
                                      <m:sub>
                                        <m:r>
                                          <a:rPr lang="en-US" sz="2000" i="1">
                                            <a:solidFill>
                                              <a:schemeClr val="accent2"/>
                                            </a:solidFill>
                                            <a:latin typeface="Cambria Math" panose="02040503050406030204" pitchFamily="18" charset="0"/>
                                            <a:ea typeface="Cambria Math" panose="02040503050406030204" pitchFamily="18" charset="0"/>
                                          </a:rPr>
                                          <m:t>𝑛</m:t>
                                        </m:r>
                                      </m:sub>
                                      <m:sup>
                                        <m:r>
                                          <a:rPr lang="en-US" sz="2000" i="0">
                                            <a:solidFill>
                                              <a:schemeClr val="accent2"/>
                                            </a:solidFill>
                                            <a:latin typeface="Cambria Math" panose="02040503050406030204" pitchFamily="18" charset="0"/>
                                            <a:ea typeface="Cambria Math" panose="02040503050406030204" pitchFamily="18" charset="0"/>
                                          </a:rPr>
                                          <m:t>2</m:t>
                                        </m:r>
                                      </m:sup>
                                    </m:sSubSup>
                                  </m:den>
                                </m:f>
                              </m:oMath>
                            </m:oMathPara>
                          </a14:m>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2000" b="0" i="1"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Γ</a:t>
                          </a:r>
                          <a:r>
                            <a:rPr lang="en-US" sz="2000" b="0" i="1"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p</a:t>
                          </a:r>
                          <a:r>
                            <a:rPr lang="en-US" sz="2000" b="0" i="0" u="none" strike="noStrike" baseline="0" dirty="0">
                              <a:effectLst/>
                              <a:latin typeface="Times New Roman" panose="02020603050405020304" pitchFamily="18" charset="0"/>
                              <a:ea typeface="Cambria Math" panose="02040503050406030204" pitchFamily="18" charset="0"/>
                              <a:cs typeface="Times New Roman" panose="02020603050405020304" pitchFamily="18" charset="0"/>
                            </a:rPr>
                            <a:t> (eV)</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2000" b="0" i="1" u="none" strike="noStrike"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I</a:t>
                          </a:r>
                          <a:r>
                            <a:rPr lang="en-US" sz="2000" b="0" i="1" u="none" strike="noStrike" baseline="-25000"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p</a:t>
                          </a:r>
                          <a:r>
                            <a:rPr lang="en-US" sz="2000" b="0" i="0" u="none" strike="noStrike" baseline="0"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 (%)</a:t>
                          </a:r>
                          <a:endParaRPr lang="en-US" sz="2000" b="0" i="0" u="none" strike="noStrike"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1393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1" u="none" strike="noStrike" baseline="0" dirty="0">
                              <a:effectLst/>
                              <a:latin typeface="Times New Roman" panose="02020603050405020304" pitchFamily="18" charset="0"/>
                              <a:ea typeface="Cambria Math" panose="02040503050406030204" pitchFamily="18" charset="0"/>
                              <a:cs typeface="Times New Roman" panose="02020603050405020304" pitchFamily="18" charset="0"/>
                            </a:rPr>
                            <a:t>s</a:t>
                          </a:r>
                          <a:r>
                            <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altLang="zh-CN"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3.1×10</a:t>
                          </a:r>
                          <a:r>
                            <a:rPr lang="en-US" altLang="zh-CN"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0.48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51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rowSpan="3">
                      <a:txBody>
                        <a:bodyPr/>
                        <a:lstStyle/>
                        <a:p>
                          <a:pPr algn="ctr" fontAlgn="b"/>
                          <a:r>
                            <a:rPr lang="en-US" sz="2000" b="0" i="0" u="none" strike="noStrike"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001"/>
                      </a:ext>
                    </a:extLst>
                  </a:tr>
                  <a:tr h="396000">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1393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3/2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altLang="zh-CN"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3.5×10</a:t>
                          </a:r>
                          <a:r>
                            <a:rPr lang="en-US" altLang="zh-CN"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0.003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vMerge="1">
                      <a:txBody>
                        <a:bodyPr/>
                        <a:lstStyle/>
                        <a:p>
                          <a:pPr algn="ctr" fontAlgn="b"/>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002"/>
                      </a:ext>
                    </a:extLst>
                  </a:tr>
                  <a:tr h="396000">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1393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5/2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altLang="zh-CN"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1.8×10</a:t>
                          </a:r>
                          <a:r>
                            <a:rPr lang="en-US" altLang="zh-CN"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rPr>
                            <a:t>–6</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0.003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vMerge="1">
                      <a:txBody>
                        <a:bodyPr/>
                        <a:lstStyle/>
                        <a:p>
                          <a:pPr algn="ctr" fontAlgn="b"/>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0003"/>
                      </a:ext>
                    </a:extLst>
                  </a:tr>
                  <a:tr h="396000">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1508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3/2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altLang="zh-CN"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5.6×10</a:t>
                          </a:r>
                          <a:r>
                            <a:rPr lang="en-US" altLang="zh-CN"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0.42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0.005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4.5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rowSpan="2">
                      <a:txBody>
                        <a:bodyPr/>
                        <a:lstStyle/>
                        <a:p>
                          <a:pPr algn="ctr" fontAlgn="b"/>
                          <a:r>
                            <a:rPr lang="en-US" sz="2000" b="0" i="0" u="none" strike="noStrike"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4"/>
                      </a:ext>
                    </a:extLst>
                  </a:tr>
                  <a:tr h="396000">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1508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5/2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altLang="zh-CN"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1.8×10</a:t>
                          </a:r>
                          <a:r>
                            <a:rPr lang="en-US" altLang="zh-CN"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rPr>
                            <a:t>–6</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0.42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0.005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vMerge="1">
                      <a:txBody>
                        <a:bodyPr/>
                        <a:lstStyle/>
                        <a:p>
                          <a:pPr algn="ctr" fontAlgn="b"/>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5"/>
                      </a:ext>
                    </a:extLst>
                  </a:tr>
                  <a:tr h="396000">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4262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1" u="none" strike="noStrike" baseline="0" dirty="0">
                              <a:effectLst/>
                              <a:latin typeface="Times New Roman" panose="02020603050405020304" pitchFamily="18" charset="0"/>
                              <a:ea typeface="Cambria Math" panose="02040503050406030204" pitchFamily="18" charset="0"/>
                              <a:cs typeface="Times New Roman" panose="02020603050405020304" pitchFamily="18" charset="0"/>
                            </a:rPr>
                            <a:t>s</a:t>
                          </a:r>
                          <a:r>
                            <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altLang="zh-CN"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1.4×10</a:t>
                          </a:r>
                          <a:r>
                            <a:rPr lang="en-US" altLang="zh-CN"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676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rowSpan="3">
                      <a:txBody>
                        <a:bodyPr/>
                        <a:lstStyle/>
                        <a:p>
                          <a:pPr algn="ctr" fontAlgn="b"/>
                          <a:r>
                            <a:rPr lang="en-US" sz="2000" b="0" i="0" u="none" strike="noStrike"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9.5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6"/>
                      </a:ext>
                    </a:extLst>
                  </a:tr>
                  <a:tr h="396000">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4262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3/2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3.1×10</a:t>
                          </a:r>
                          <a:r>
                            <a:rPr lang="en-US" altLang="zh-CN"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0.55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0.33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209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pPr algn="ctr" fontAlgn="b"/>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7"/>
                      </a:ext>
                    </a:extLst>
                  </a:tr>
                  <a:tr h="396000">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4262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5/2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2.8×10</a:t>
                          </a:r>
                          <a:r>
                            <a:rPr lang="en-US" altLang="zh-CN"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rPr>
                            <a:t>–5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0.55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0.33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pPr algn="ctr" fontAlgn="b"/>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8"/>
                      </a:ext>
                    </a:extLst>
                  </a:tr>
                  <a:tr h="396000">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5631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lnSpc>
                              <a:spcPct val="100000"/>
                            </a:lnSpc>
                          </a:pPr>
                          <a:r>
                            <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rPr>
                            <a:t>5/2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lnSpc>
                              <a:spcPct val="100000"/>
                            </a:lnSpc>
                          </a:pPr>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3.2</a:t>
                          </a:r>
                          <a:r>
                            <a:rPr lang="en-US" altLang="zh-CN"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×10</a:t>
                          </a:r>
                          <a:r>
                            <a:rPr lang="en-US" altLang="zh-CN"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rPr>
                            <a:t>–5</a:t>
                          </a:r>
                          <a:endParaRPr lang="en-US"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0.67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1.85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r>
                            <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rPr>
                            <a:t>49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2.4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9"/>
                      </a:ext>
                    </a:extLst>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1251244040"/>
                  </p:ext>
                </p:extLst>
              </p:nvPr>
            </p:nvGraphicFramePr>
            <p:xfrm>
              <a:off x="-2" y="128789"/>
              <a:ext cx="9144004" cy="4247451"/>
            </p:xfrm>
            <a:graphic>
              <a:graphicData uri="http://schemas.openxmlformats.org/drawingml/2006/table">
                <a:tbl>
                  <a:tblPr/>
                  <a:tblGrid>
                    <a:gridCol w="903113"/>
                    <a:gridCol w="903113"/>
                    <a:gridCol w="413628"/>
                    <a:gridCol w="746112"/>
                    <a:gridCol w="1183488"/>
                    <a:gridCol w="900479"/>
                    <a:gridCol w="1336357"/>
                    <a:gridCol w="919238"/>
                    <a:gridCol w="919238"/>
                    <a:gridCol w="919238"/>
                  </a:tblGrid>
                  <a:tr h="683451">
                    <a:tc>
                      <a:txBody>
                        <a:bodyPr/>
                        <a:lstStyle/>
                        <a:p>
                          <a:pPr algn="ctr" fontAlgn="b">
                            <a:lnSpc>
                              <a:spcPct val="100000"/>
                            </a:lnSpc>
                          </a:pPr>
                          <a:r>
                            <a:rPr lang="en-US" altLang="zh-CN" sz="2000" b="0" i="0" u="none" strike="noStrike" baseline="30000" dirty="0" smtClean="0">
                              <a:effectLst/>
                              <a:latin typeface="Times New Roman" panose="02020603050405020304" pitchFamily="18" charset="0"/>
                              <a:ea typeface="Cambria Math" panose="02040503050406030204" pitchFamily="18" charset="0"/>
                              <a:cs typeface="Times New Roman" panose="02020603050405020304" pitchFamily="18" charset="0"/>
                            </a:rPr>
                            <a:t>24</a:t>
                          </a:r>
                          <a:r>
                            <a:rPr lang="en-US" altLang="zh-CN"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Mg </a:t>
                          </a:r>
                          <a:r>
                            <a:rPr lang="en-US" altLang="zh-CN" sz="2000" b="0" i="1" u="none" strike="noStrike" dirty="0" err="1" smtClean="0">
                              <a:effectLst/>
                              <a:latin typeface="Times New Roman" panose="02020603050405020304" pitchFamily="18" charset="0"/>
                              <a:ea typeface="Cambria Math" panose="02040503050406030204" pitchFamily="18" charset="0"/>
                              <a:cs typeface="Times New Roman" panose="02020603050405020304" pitchFamily="18" charset="0"/>
                            </a:rPr>
                            <a:t>J</a:t>
                          </a:r>
                          <a:r>
                            <a:rPr lang="en-US" altLang="zh-CN" sz="2000" b="0" i="1" u="none" strike="noStrike" baseline="-25000" dirty="0" err="1" smtClean="0">
                              <a:effectLst/>
                              <a:latin typeface="Times New Roman" panose="02020603050405020304" pitchFamily="18" charset="0"/>
                              <a:ea typeface="Cambria Math" panose="02040503050406030204" pitchFamily="18" charset="0"/>
                              <a:cs typeface="Times New Roman" panose="02020603050405020304" pitchFamily="18" charset="0"/>
                            </a:rPr>
                            <a:t>f</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000" b="0" i="1" u="none" strike="noStrike" dirty="0" err="1" smtClean="0">
                              <a:effectLst/>
                              <a:latin typeface="Times New Roman" panose="02020603050405020304" pitchFamily="18" charset="0"/>
                              <a:ea typeface="Cambria Math" panose="02040503050406030204" pitchFamily="18" charset="0"/>
                              <a:cs typeface="Times New Roman" panose="02020603050405020304" pitchFamily="18" charset="0"/>
                            </a:rPr>
                            <a:t>E</a:t>
                          </a:r>
                          <a:r>
                            <a:rPr lang="en-US" sz="2000" b="0" i="1" u="none" strike="noStrike" baseline="-25000" dirty="0" err="1" smtClean="0">
                              <a:effectLst/>
                              <a:latin typeface="Times New Roman" panose="02020603050405020304" pitchFamily="18" charset="0"/>
                              <a:ea typeface="Cambria Math" panose="02040503050406030204" pitchFamily="18" charset="0"/>
                              <a:cs typeface="Times New Roman" panose="02020603050405020304" pitchFamily="18" charset="0"/>
                            </a:rPr>
                            <a:t>r</a:t>
                          </a: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 (keV)</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altLang="zh-CN" sz="2000" b="0" i="1"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ℓ</a:t>
                          </a:r>
                          <a:endParaRPr lang="en-US" sz="2000" b="0" i="1"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2000" b="0" i="1"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ℓ</a:t>
                          </a:r>
                          <a:r>
                            <a:rPr lang="en-US" altLang="zh-CN" sz="2000" b="0" i="1"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j</a:t>
                          </a:r>
                          <a:endParaRPr lang="en-US" sz="2000" b="0" i="0" u="none" strike="noStrike" baseline="-25000"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C</a:t>
                          </a:r>
                          <a:r>
                            <a:rPr lang="en-US" sz="2000" b="0" i="0" u="none" strike="noStrike" baseline="30000"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r>
                            <a:rPr lang="en-US" sz="2000" b="0" i="1"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S</a:t>
                          </a:r>
                          <a:endParaRPr lang="en-US" sz="2000" b="0" i="0"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60135" t="-893" r="-454730" b="-539286"/>
                          </a:stretch>
                        </a:blipFill>
                      </a:tcPr>
                    </a:tc>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378539" t="-893" r="-207306" b="-539286"/>
                          </a:stretch>
                        </a:blipFill>
                      </a:tcPr>
                    </a:tc>
                    <a:tc>
                      <a:txBody>
                        <a:bodyPr/>
                        <a:lstStyle/>
                        <a:p>
                          <a:endParaRPr lang="en-US"/>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694040" t="-893" r="-200662" b="-539286"/>
                          </a:stretch>
                        </a:blip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l-GR" sz="2000" b="0" i="1"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Γ</a:t>
                          </a:r>
                          <a:r>
                            <a:rPr lang="en-US" sz="2000" b="0" i="1"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p</a:t>
                          </a:r>
                          <a:r>
                            <a:rPr lang="en-US" sz="2000" b="0" i="0" u="none" strike="noStrike" baseline="0" dirty="0" smtClean="0">
                              <a:effectLst/>
                              <a:latin typeface="Times New Roman" panose="02020603050405020304" pitchFamily="18" charset="0"/>
                              <a:ea typeface="Cambria Math" panose="02040503050406030204" pitchFamily="18" charset="0"/>
                              <a:cs typeface="Times New Roman" panose="02020603050405020304" pitchFamily="18" charset="0"/>
                            </a:rPr>
                            <a:t> (eV)</a:t>
                          </a:r>
                          <a:endPar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2000" b="0" i="1" u="none" strike="noStrike" dirty="0" err="1" smtClean="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I</a:t>
                          </a:r>
                          <a:r>
                            <a:rPr lang="en-US" sz="2000" b="0" i="1" u="none" strike="noStrike" baseline="-25000" dirty="0" err="1" smtClean="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p</a:t>
                          </a:r>
                          <a:r>
                            <a:rPr lang="en-US" sz="2000" b="0" i="0" u="none" strike="noStrike" baseline="0" dirty="0" smtClean="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 (%)</a:t>
                          </a:r>
                          <a:endParaRPr lang="en-US" sz="2000" b="0" i="0" u="none" strike="noStrike" dirty="0" smtClean="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000">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1393</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0</a:t>
                          </a:r>
                          <a:endPar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1" u="none" strike="noStrike" baseline="0" dirty="0" smtClean="0">
                              <a:effectLst/>
                              <a:latin typeface="Times New Roman" panose="02020603050405020304" pitchFamily="18" charset="0"/>
                              <a:ea typeface="Cambria Math" panose="02040503050406030204" pitchFamily="18" charset="0"/>
                              <a:cs typeface="Times New Roman" panose="02020603050405020304" pitchFamily="18" charset="0"/>
                            </a:rPr>
                            <a:t>s</a:t>
                          </a:r>
                          <a:r>
                            <a:rPr lang="en-US" sz="2000" b="0" i="0"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1/2</a:t>
                          </a:r>
                          <a:endPar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altLang="zh-CN"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3.1×10</a:t>
                          </a:r>
                          <a:r>
                            <a:rPr lang="en-US" altLang="zh-CN" sz="2000" b="0" i="0" u="none" strike="noStrike" baseline="30000" dirty="0" smtClean="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0.48</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0.09</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51</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rowSpan="3">
                      <a:txBody>
                        <a:bodyPr/>
                        <a:lstStyle/>
                        <a:p>
                          <a:pPr algn="ctr" fontAlgn="b"/>
                          <a:r>
                            <a:rPr lang="en-US" sz="2000" b="0" i="0" u="none" strike="noStrike" dirty="0" smtClean="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0.4</a:t>
                          </a:r>
                          <a:endParaRPr lang="en-US" sz="2000" b="0" i="0" u="none" strike="noStrike"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396000">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1393</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smtClean="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3/2</a:t>
                          </a:r>
                          <a:endPar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altLang="zh-CN"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3.5×10</a:t>
                          </a:r>
                          <a:r>
                            <a:rPr lang="en-US" altLang="zh-CN" sz="2000" b="0" i="0" u="none" strike="noStrike" baseline="30000" dirty="0" smtClean="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0.41</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0.003</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vMerge="1">
                      <a:txBody>
                        <a:bodyPr/>
                        <a:lstStyle/>
                        <a:p>
                          <a:pPr algn="ctr" fontAlgn="b"/>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396000">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1393</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sz="2000" b="0" i="0"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smtClean="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5/2</a:t>
                          </a:r>
                          <a:endPar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lnSpc>
                              <a:spcPct val="100000"/>
                            </a:lnSpc>
                          </a:pPr>
                          <a:r>
                            <a:rPr lang="en-US" altLang="zh-CN"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1.8×10</a:t>
                          </a:r>
                          <a:r>
                            <a:rPr lang="en-US" altLang="zh-CN" sz="2000" b="0" i="0" u="none" strike="noStrike" baseline="30000" dirty="0" smtClean="0">
                              <a:effectLst/>
                              <a:latin typeface="Times New Roman" panose="02020603050405020304" pitchFamily="18" charset="0"/>
                              <a:ea typeface="Cambria Math" panose="02040503050406030204" pitchFamily="18" charset="0"/>
                              <a:cs typeface="Times New Roman" panose="02020603050405020304" pitchFamily="18" charset="0"/>
                            </a:rPr>
                            <a:t>–6</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0.41</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0.003</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0.01</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vMerge="1">
                      <a:txBody>
                        <a:bodyPr/>
                        <a:lstStyle/>
                        <a:p>
                          <a:pPr algn="ctr" fontAlgn="b"/>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396000">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1508</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sz="2000" b="0" i="0"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smtClean="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3/2</a:t>
                          </a:r>
                          <a:endPar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altLang="zh-CN"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5.6×10</a:t>
                          </a:r>
                          <a:r>
                            <a:rPr lang="en-US" altLang="zh-CN" sz="2000" b="0" i="0" u="none" strike="noStrike" baseline="30000" dirty="0" smtClean="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0.42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0.005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4.5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rowSpan="2">
                      <a:txBody>
                        <a:bodyPr/>
                        <a:lstStyle/>
                        <a:p>
                          <a:pPr algn="ctr" fontAlgn="b"/>
                          <a:r>
                            <a:rPr lang="en-US" sz="2000" b="0" i="0" u="none" strike="noStrike" dirty="0" smtClean="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0.5</a:t>
                          </a:r>
                          <a:endParaRPr lang="en-US" sz="2000" b="0" i="0" u="none" strike="noStrike"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396000">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1508</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sz="2000" b="0" i="0"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smtClean="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5/2</a:t>
                          </a:r>
                          <a:endPar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lnSpc>
                              <a:spcPct val="100000"/>
                            </a:lnSpc>
                          </a:pPr>
                          <a:r>
                            <a:rPr lang="en-US" altLang="zh-CN"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1.8×10</a:t>
                          </a:r>
                          <a:r>
                            <a:rPr lang="en-US" altLang="zh-CN" sz="2000" b="0" i="0" u="none" strike="noStrike" baseline="30000" dirty="0" smtClean="0">
                              <a:effectLst/>
                              <a:latin typeface="Times New Roman" panose="02020603050405020304" pitchFamily="18" charset="0"/>
                              <a:ea typeface="Cambria Math" panose="02040503050406030204" pitchFamily="18" charset="0"/>
                              <a:cs typeface="Times New Roman" panose="02020603050405020304" pitchFamily="18" charset="0"/>
                            </a:rPr>
                            <a:t>–6</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0.42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0.005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0.01</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vMerge="1">
                      <a:txBody>
                        <a:bodyPr/>
                        <a:lstStyle/>
                        <a:p>
                          <a:pPr algn="ctr" fontAlgn="b"/>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396000">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4262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0</a:t>
                          </a:r>
                          <a:endPar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1" u="none" strike="noStrike" baseline="0" dirty="0" smtClean="0">
                              <a:effectLst/>
                              <a:latin typeface="Times New Roman" panose="02020603050405020304" pitchFamily="18" charset="0"/>
                              <a:ea typeface="Cambria Math" panose="02040503050406030204" pitchFamily="18" charset="0"/>
                              <a:cs typeface="Times New Roman" panose="02020603050405020304" pitchFamily="18" charset="0"/>
                            </a:rPr>
                            <a:t>s</a:t>
                          </a:r>
                          <a:r>
                            <a:rPr lang="en-US" sz="2000" b="0" i="0"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1/2</a:t>
                          </a:r>
                          <a:endParaRPr lang="en-US" sz="2000" b="0" i="0" u="none" strike="noStrike" baseline="-25000"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altLang="zh-CN"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1.4×10</a:t>
                          </a:r>
                          <a:r>
                            <a:rPr lang="en-US" altLang="zh-CN" sz="2000" b="0" i="0" u="none" strike="noStrike" baseline="30000" dirty="0" smtClean="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1.07</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1.22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676</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rowSpan="3">
                      <a:txBody>
                        <a:bodyPr/>
                        <a:lstStyle/>
                        <a:p>
                          <a:pPr algn="ctr" fontAlgn="b"/>
                          <a:r>
                            <a:rPr lang="en-US" sz="2000" b="0" i="0" u="none" strike="noStrike" dirty="0" smtClean="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9.5</a:t>
                          </a:r>
                          <a:endParaRPr lang="en-US" sz="2000" b="0" i="0" u="none" strike="noStrike" dirty="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396000">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4262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smtClean="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3/2</a:t>
                          </a:r>
                          <a:endPar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3.1×10</a:t>
                          </a:r>
                          <a:r>
                            <a:rPr lang="en-US" altLang="zh-CN" sz="2000" b="0" i="0" u="none" strike="noStrike" baseline="30000" dirty="0" smtClean="0">
                              <a:effectLst/>
                              <a:latin typeface="Times New Roman" panose="02020603050405020304" pitchFamily="18" charset="0"/>
                              <a:ea typeface="Cambria Math" panose="02040503050406030204" pitchFamily="18" charset="0"/>
                              <a:cs typeface="Times New Roman" panose="02020603050405020304" pitchFamily="18" charset="0"/>
                            </a:rPr>
                            <a:t>–4</a:t>
                          </a:r>
                          <a:endPar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0.55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0.33</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209</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pPr algn="ctr" fontAlgn="b"/>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396000">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4262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lnSpc>
                              <a:spcPct val="100000"/>
                            </a:lnSpc>
                          </a:pPr>
                          <a:r>
                            <a:rPr lang="en-US" sz="2000" b="0" i="0"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smtClean="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5/2</a:t>
                          </a:r>
                          <a:endPar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2.8×10</a:t>
                          </a:r>
                          <a:r>
                            <a:rPr lang="en-US" altLang="zh-CN" sz="2000" b="0" i="0" u="none" strike="noStrike" baseline="30000" dirty="0" smtClean="0">
                              <a:effectLst/>
                              <a:latin typeface="Times New Roman" panose="02020603050405020304" pitchFamily="18" charset="0"/>
                              <a:ea typeface="Cambria Math" panose="02040503050406030204" pitchFamily="18" charset="0"/>
                              <a:cs typeface="Times New Roman" panose="02020603050405020304" pitchFamily="18" charset="0"/>
                            </a:rPr>
                            <a:t>–5</a:t>
                          </a:r>
                          <a:endPar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0.55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0.33</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19</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pPr algn="ctr" fontAlgn="b"/>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396000">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5631</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lnSpc>
                              <a:spcPct val="100000"/>
                            </a:lnSpc>
                          </a:pPr>
                          <a:r>
                            <a:rPr lang="en-US" sz="2000" b="0" i="0" u="none" strike="noStrike" dirty="0" smtClean="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rPr>
                            <a:t>2</a:t>
                          </a:r>
                          <a:endParaRPr lang="en-US" sz="2000" b="0" i="0" u="none" strike="noStrike" dirty="0">
                            <a:solidFill>
                              <a:schemeClr val="tx1"/>
                            </a:solidFill>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baseline="0" dirty="0" smtClean="0">
                              <a:effectLst/>
                              <a:latin typeface="Times New Roman" panose="02020603050405020304" pitchFamily="18" charset="0"/>
                              <a:ea typeface="Cambria Math" panose="02040503050406030204" pitchFamily="18" charset="0"/>
                              <a:cs typeface="Times New Roman" panose="02020603050405020304" pitchFamily="18" charset="0"/>
                            </a:rPr>
                            <a:t>d</a:t>
                          </a:r>
                          <a:r>
                            <a:rPr lang="en-US" sz="2000" b="0" i="0" u="none" strike="noStrike" baseline="-25000" dirty="0" smtClean="0">
                              <a:effectLst/>
                              <a:latin typeface="Times New Roman" panose="02020603050405020304" pitchFamily="18" charset="0"/>
                              <a:ea typeface="Cambria Math" panose="02040503050406030204" pitchFamily="18" charset="0"/>
                              <a:cs typeface="Times New Roman" panose="02020603050405020304" pitchFamily="18" charset="0"/>
                            </a:rPr>
                            <a:t>5/2</a:t>
                          </a:r>
                          <a:endPar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lnSpc>
                              <a:spcPct val="100000"/>
                            </a:lnSpc>
                          </a:pPr>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3.2</a:t>
                          </a:r>
                          <a:r>
                            <a:rPr lang="en-US" altLang="zh-CN"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×10</a:t>
                          </a:r>
                          <a:r>
                            <a:rPr lang="en-US" altLang="zh-CN" sz="2000" b="0" i="0" u="none" strike="noStrike" baseline="30000" dirty="0" smtClean="0">
                              <a:effectLst/>
                              <a:latin typeface="Times New Roman" panose="02020603050405020304" pitchFamily="18" charset="0"/>
                              <a:ea typeface="Cambria Math" panose="02040503050406030204" pitchFamily="18" charset="0"/>
                              <a:cs typeface="Times New Roman" panose="02020603050405020304" pitchFamily="18" charset="0"/>
                            </a:rPr>
                            <a:t>–5</a:t>
                          </a:r>
                          <a:endParaRPr lang="en-US" sz="2000" b="0" i="0" u="none" strike="noStrike" baseline="30000"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0.62</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0.67</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1.85</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b"/>
                          <a:r>
                            <a:rPr lang="en-US" sz="2000" b="0" i="0" u="none" strike="noStrike" dirty="0" smtClean="0">
                              <a:effectLst/>
                              <a:latin typeface="Times New Roman" panose="02020603050405020304" pitchFamily="18" charset="0"/>
                              <a:ea typeface="Cambria Math" panose="02040503050406030204" pitchFamily="18" charset="0"/>
                              <a:cs typeface="Times New Roman" panose="02020603050405020304" pitchFamily="18" charset="0"/>
                            </a:rPr>
                            <a:t>49</a:t>
                          </a:r>
                          <a:endParaRPr lang="en-US" sz="2000" b="0" i="0" u="none" strike="noStrike" dirty="0">
                            <a:effectLst/>
                            <a:latin typeface="Times New Roman" panose="02020603050405020304" pitchFamily="18" charset="0"/>
                            <a:ea typeface="Cambria Math" panose="02040503050406030204" pitchFamily="18" charset="0"/>
                            <a:cs typeface="Times New Roman" panose="02020603050405020304" pitchFamily="18"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smtClean="0">
                              <a:solidFill>
                                <a:srgbClr val="FF0000"/>
                              </a:solidFill>
                              <a:effectLst/>
                              <a:latin typeface="Times New Roman" panose="02020603050405020304" pitchFamily="18" charset="0"/>
                              <a:ea typeface="Cambria Math" panose="02040503050406030204" pitchFamily="18" charset="0"/>
                              <a:cs typeface="Times New Roman" panose="02020603050405020304" pitchFamily="18" charset="0"/>
                            </a:rPr>
                            <a:t>2.4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bl>
              </a:graphicData>
            </a:graphic>
          </p:graphicFrame>
        </mc:Fallback>
      </mc:AlternateContent>
      <p:cxnSp>
        <p:nvCxnSpPr>
          <p:cNvPr id="4" name="直接连接符 5"/>
          <p:cNvCxnSpPr/>
          <p:nvPr/>
        </p:nvCxnSpPr>
        <p:spPr>
          <a:xfrm>
            <a:off x="4644852" y="6678592"/>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644852" y="6211131"/>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5"/>
          <p:cNvCxnSpPr/>
          <p:nvPr/>
        </p:nvCxnSpPr>
        <p:spPr>
          <a:xfrm>
            <a:off x="4644852" y="5678027"/>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5"/>
          <p:cNvCxnSpPr/>
          <p:nvPr/>
        </p:nvCxnSpPr>
        <p:spPr>
          <a:xfrm>
            <a:off x="4644852" y="5216623"/>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5"/>
          <p:cNvCxnSpPr/>
          <p:nvPr/>
        </p:nvCxnSpPr>
        <p:spPr>
          <a:xfrm>
            <a:off x="7737097" y="4885175"/>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485338" y="4885175"/>
            <a:ext cx="2251759" cy="33144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485338" y="4885172"/>
            <a:ext cx="2251759" cy="79285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5485102" y="4885173"/>
            <a:ext cx="2251995" cy="132595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5484866" y="4885174"/>
            <a:ext cx="2252231" cy="179341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4257972" y="5031957"/>
            <a:ext cx="38664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24" name="文本框 28"/>
          <p:cNvSpPr txBox="1"/>
          <p:nvPr/>
        </p:nvSpPr>
        <p:spPr>
          <a:xfrm>
            <a:off x="4257972" y="649392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25" name="文本框 29"/>
          <p:cNvSpPr txBox="1"/>
          <p:nvPr/>
        </p:nvSpPr>
        <p:spPr>
          <a:xfrm>
            <a:off x="4257972" y="6026465"/>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26" name="文本框 30"/>
          <p:cNvSpPr txBox="1"/>
          <p:nvPr/>
        </p:nvSpPr>
        <p:spPr>
          <a:xfrm>
            <a:off x="4257972" y="5493361"/>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27" name="文本框 40"/>
          <p:cNvSpPr txBox="1"/>
          <p:nvPr/>
        </p:nvSpPr>
        <p:spPr>
          <a:xfrm>
            <a:off x="8577819" y="4721926"/>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2" name="TextBox 1"/>
          <p:cNvSpPr txBox="1"/>
          <p:nvPr/>
        </p:nvSpPr>
        <p:spPr>
          <a:xfrm>
            <a:off x="7872765" y="4505904"/>
            <a:ext cx="569387"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p:txBody>
      </p:sp>
      <p:sp>
        <p:nvSpPr>
          <p:cNvPr id="20" name="TextBox 19"/>
          <p:cNvSpPr txBox="1"/>
          <p:nvPr/>
        </p:nvSpPr>
        <p:spPr>
          <a:xfrm>
            <a:off x="4735635" y="4516460"/>
            <a:ext cx="65915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p>
        </p:txBody>
      </p:sp>
      <p:sp>
        <p:nvSpPr>
          <p:cNvPr id="15" name="TextBox 14"/>
          <p:cNvSpPr txBox="1"/>
          <p:nvPr/>
        </p:nvSpPr>
        <p:spPr>
          <a:xfrm rot="19281069">
            <a:off x="5222185" y="6257167"/>
            <a:ext cx="638316" cy="369332"/>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 = 2</a:t>
            </a:r>
            <a:endParaRPr lang="en-US" dirty="0">
              <a:latin typeface="Times New Roman" panose="02020603050405020304" pitchFamily="18" charset="0"/>
              <a:cs typeface="Times New Roman" panose="02020603050405020304" pitchFamily="18" charset="0"/>
            </a:endParaRPr>
          </a:p>
        </p:txBody>
      </p:sp>
      <p:sp>
        <p:nvSpPr>
          <p:cNvPr id="30" name="TextBox 29"/>
          <p:cNvSpPr txBox="1"/>
          <p:nvPr/>
        </p:nvSpPr>
        <p:spPr>
          <a:xfrm>
            <a:off x="4799666" y="4841034"/>
            <a:ext cx="423514" cy="369332"/>
          </a:xfrm>
          <a:prstGeom prst="rect">
            <a:avLst/>
          </a:prstGeom>
          <a:noFill/>
        </p:spPr>
        <p:txBody>
          <a:bodyPr wrap="none" rtlCol="0">
            <a:spAutoFit/>
          </a:bodyPr>
          <a:lstStyle/>
          <a:p>
            <a:r>
              <a:rPr lang="en-US" altLang="zh-CN" i="1"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3</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31" name="TextBox 30"/>
          <p:cNvSpPr txBox="1"/>
          <p:nvPr/>
        </p:nvSpPr>
        <p:spPr>
          <a:xfrm>
            <a:off x="4803674" y="6298689"/>
            <a:ext cx="415498" cy="369332"/>
          </a:xfrm>
          <a:prstGeom prst="rect">
            <a:avLst/>
          </a:prstGeom>
          <a:noFill/>
        </p:spPr>
        <p:txBody>
          <a:bodyPr wrap="none" rtlCol="0">
            <a:spAutoFit/>
          </a:bodyPr>
          <a:lstStyle/>
          <a:p>
            <a:r>
              <a:rPr lang="en-US" altLang="zh-CN" i="1"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0</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32" name="TextBox 31"/>
          <p:cNvSpPr txBox="1"/>
          <p:nvPr/>
        </p:nvSpPr>
        <p:spPr>
          <a:xfrm>
            <a:off x="4803674" y="5850179"/>
            <a:ext cx="415498" cy="369332"/>
          </a:xfrm>
          <a:prstGeom prst="rect">
            <a:avLst/>
          </a:prstGeom>
          <a:noFill/>
        </p:spPr>
        <p:txBody>
          <a:bodyPr wrap="none" rtlCol="0">
            <a:spAutoFit/>
          </a:bodyPr>
          <a:lstStyle/>
          <a:p>
            <a:r>
              <a:rPr lang="en-US" altLang="zh-CN" i="1"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1</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33" name="TextBox 32"/>
          <p:cNvSpPr txBox="1"/>
          <p:nvPr/>
        </p:nvSpPr>
        <p:spPr>
          <a:xfrm>
            <a:off x="4803674" y="5312447"/>
            <a:ext cx="415498" cy="369332"/>
          </a:xfrm>
          <a:prstGeom prst="rect">
            <a:avLst/>
          </a:prstGeom>
          <a:noFill/>
        </p:spPr>
        <p:txBody>
          <a:bodyPr wrap="none" rtlCol="0">
            <a:spAutoFit/>
          </a:bodyPr>
          <a:lstStyle/>
          <a:p>
            <a:r>
              <a:rPr lang="en-US" altLang="zh-CN" i="1"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2</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34" name="TextBox 33"/>
          <p:cNvSpPr txBox="1"/>
          <p:nvPr/>
        </p:nvSpPr>
        <p:spPr>
          <a:xfrm rot="19740142">
            <a:off x="5168327" y="5777326"/>
            <a:ext cx="814647" cy="369332"/>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 = 0,2</a:t>
            </a:r>
            <a:endParaRPr lang="en-US" dirty="0">
              <a:latin typeface="Times New Roman" panose="02020603050405020304" pitchFamily="18" charset="0"/>
              <a:cs typeface="Times New Roman" panose="02020603050405020304" pitchFamily="18" charset="0"/>
            </a:endParaRPr>
          </a:p>
        </p:txBody>
      </p:sp>
      <p:sp>
        <p:nvSpPr>
          <p:cNvPr id="35" name="TextBox 34"/>
          <p:cNvSpPr txBox="1"/>
          <p:nvPr/>
        </p:nvSpPr>
        <p:spPr>
          <a:xfrm rot="20479606">
            <a:off x="5225294" y="5280646"/>
            <a:ext cx="638316" cy="369332"/>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 = 2</a:t>
            </a:r>
            <a:endParaRPr lang="en-US" dirty="0">
              <a:latin typeface="Times New Roman" panose="02020603050405020304" pitchFamily="18" charset="0"/>
              <a:cs typeface="Times New Roman" panose="02020603050405020304" pitchFamily="18" charset="0"/>
            </a:endParaRPr>
          </a:p>
        </p:txBody>
      </p:sp>
      <p:sp>
        <p:nvSpPr>
          <p:cNvPr id="36" name="TextBox 35"/>
          <p:cNvSpPr txBox="1"/>
          <p:nvPr/>
        </p:nvSpPr>
        <p:spPr>
          <a:xfrm rot="21143394">
            <a:off x="5225642" y="4827867"/>
            <a:ext cx="814647" cy="369332"/>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 = 0,2</a:t>
            </a:r>
            <a:endParaRPr lang="en-US" dirty="0">
              <a:latin typeface="Times New Roman" panose="02020603050405020304" pitchFamily="18" charset="0"/>
              <a:cs typeface="Times New Roman" panose="02020603050405020304" pitchFamily="18" charset="0"/>
            </a:endParaRPr>
          </a:p>
        </p:txBody>
      </p:sp>
      <p:graphicFrame>
        <p:nvGraphicFramePr>
          <p:cNvPr id="37" name="Table 36"/>
          <p:cNvGraphicFramePr>
            <a:graphicFrameLocks noGrp="1"/>
          </p:cNvGraphicFramePr>
          <p:nvPr/>
        </p:nvGraphicFramePr>
        <p:xfrm>
          <a:off x="110841" y="5410721"/>
          <a:ext cx="3955479" cy="1257300"/>
        </p:xfrm>
        <a:graphic>
          <a:graphicData uri="http://schemas.openxmlformats.org/drawingml/2006/table">
            <a:tbl>
              <a:tblPr/>
              <a:tblGrid>
                <a:gridCol w="762000">
                  <a:extLst>
                    <a:ext uri="{9D8B030D-6E8A-4147-A177-3AD203B41FA5}">
                      <a16:colId xmlns:a16="http://schemas.microsoft.com/office/drawing/2014/main" val="20000"/>
                    </a:ext>
                  </a:extLst>
                </a:gridCol>
                <a:gridCol w="1064493">
                  <a:extLst>
                    <a:ext uri="{9D8B030D-6E8A-4147-A177-3AD203B41FA5}">
                      <a16:colId xmlns:a16="http://schemas.microsoft.com/office/drawing/2014/main" val="20001"/>
                    </a:ext>
                  </a:extLst>
                </a:gridCol>
                <a:gridCol w="1064493">
                  <a:extLst>
                    <a:ext uri="{9D8B030D-6E8A-4147-A177-3AD203B41FA5}">
                      <a16:colId xmlns:a16="http://schemas.microsoft.com/office/drawing/2014/main" val="20002"/>
                    </a:ext>
                  </a:extLst>
                </a:gridCol>
                <a:gridCol w="1064493">
                  <a:extLst>
                    <a:ext uri="{9D8B030D-6E8A-4147-A177-3AD203B41FA5}">
                      <a16:colId xmlns:a16="http://schemas.microsoft.com/office/drawing/2014/main" val="20003"/>
                    </a:ext>
                  </a:extLst>
                </a:gridCol>
              </a:tblGrid>
              <a:tr h="209550">
                <a:tc>
                  <a:txBody>
                    <a:bodyPr/>
                    <a:lstStyle/>
                    <a:p>
                      <a:pPr algn="ctr" fontAlgn="ct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Times New Roman" panose="02020603050405020304" pitchFamily="18" charset="0"/>
                        </a:rPr>
                        <a:t>Γ</a:t>
                      </a:r>
                      <a:r>
                        <a:rPr lang="el-GR" sz="2000" b="0" i="1" u="none" strike="noStrike" baseline="-25000" dirty="0">
                          <a:solidFill>
                            <a:srgbClr val="000000"/>
                          </a:solidFill>
                          <a:effectLst/>
                          <a:latin typeface="Times New Roman" panose="02020603050405020304" pitchFamily="18" charset="0"/>
                        </a:rPr>
                        <a:t>γ</a:t>
                      </a:r>
                      <a:r>
                        <a:rPr lang="el-GR" sz="2000" b="0" i="0" u="none" strike="noStrike" dirty="0">
                          <a:solidFill>
                            <a:srgbClr val="000000"/>
                          </a:solidFill>
                          <a:effectLst/>
                          <a:latin typeface="Times New Roman" panose="02020603050405020304" pitchFamily="18" charset="0"/>
                        </a:rPr>
                        <a:t> (</a:t>
                      </a:r>
                      <a:r>
                        <a:rPr lang="en-US" sz="2000" b="0" i="0" u="none" strike="noStrike" dirty="0">
                          <a:solidFill>
                            <a:srgbClr val="000000"/>
                          </a:solidFill>
                          <a:effectLst/>
                          <a:latin typeface="Times New Roman" panose="020206030504050203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Times New Roman" panose="02020603050405020304" pitchFamily="18" charset="0"/>
                        </a:rPr>
                        <a:t>Γ</a:t>
                      </a:r>
                      <a:r>
                        <a:rPr lang="en-US" sz="2000" b="0" i="1" u="none" strike="noStrike" baseline="-25000" dirty="0">
                          <a:solidFill>
                            <a:srgbClr val="000000"/>
                          </a:solidFill>
                          <a:effectLst/>
                          <a:latin typeface="Times New Roman" panose="02020603050405020304" pitchFamily="18" charset="0"/>
                        </a:rPr>
                        <a:t>p</a:t>
                      </a:r>
                      <a:r>
                        <a:rPr lang="en-US" sz="2000" b="0" i="0" u="none" strike="noStrike" dirty="0">
                          <a:solidFill>
                            <a:srgbClr val="000000"/>
                          </a:solidFill>
                          <a:effectLst/>
                          <a:latin typeface="Times New Roman" panose="02020603050405020304" pitchFamily="18" charset="0"/>
                        </a:rPr>
                        <a:t> (eV)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Times New Roman" panose="02020603050405020304" pitchFamily="18" charset="0"/>
                        </a:rPr>
                        <a:t>Γ</a:t>
                      </a:r>
                      <a:r>
                        <a:rPr lang="el-GR" sz="2000" b="0" i="1" u="none" strike="noStrike" baseline="-25000" dirty="0">
                          <a:solidFill>
                            <a:srgbClr val="000000"/>
                          </a:solidFill>
                          <a:effectLst/>
                          <a:latin typeface="Times New Roman" panose="02020603050405020304" pitchFamily="18" charset="0"/>
                        </a:rPr>
                        <a:t>γ</a:t>
                      </a:r>
                      <a:r>
                        <a:rPr lang="el-GR" sz="2000" b="0" i="0" u="none" strike="noStrike" dirty="0">
                          <a:solidFill>
                            <a:srgbClr val="000000"/>
                          </a:solidFill>
                          <a:effectLst/>
                          <a:latin typeface="Times New Roman" panose="02020603050405020304" pitchFamily="18" charset="0"/>
                        </a:rPr>
                        <a:t>/</a:t>
                      </a:r>
                      <a:r>
                        <a:rPr lang="el-GR" sz="2000" b="0" i="1" u="none" strike="noStrike" dirty="0">
                          <a:solidFill>
                            <a:srgbClr val="000000"/>
                          </a:solidFill>
                          <a:effectLst/>
                          <a:latin typeface="Times New Roman" panose="02020603050405020304" pitchFamily="18" charset="0"/>
                        </a:rPr>
                        <a:t>Γ</a:t>
                      </a:r>
                      <a:r>
                        <a:rPr lang="en-US" sz="2000" b="0" i="1" u="none" strike="noStrike" baseline="-25000" dirty="0">
                          <a:solidFill>
                            <a:srgbClr val="000000"/>
                          </a:solidFill>
                          <a:effectLst/>
                          <a:latin typeface="Times New Roman" panose="02020603050405020304" pitchFamily="18" charset="0"/>
                        </a:rPr>
                        <a:t>p</a:t>
                      </a:r>
                      <a:endParaRPr lang="en-US" sz="2000" b="0" i="1"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8669">
                <a:tc>
                  <a:txBody>
                    <a:bodyPr/>
                    <a:lstStyle/>
                    <a:p>
                      <a:pPr algn="ctr" fontAlgn="ctr"/>
                      <a:r>
                        <a:rPr lang="en-US" sz="2000" b="0" i="0" u="none" strike="noStrike" baseline="0" dirty="0">
                          <a:solidFill>
                            <a:srgbClr val="008000"/>
                          </a:solidFill>
                          <a:effectLst/>
                          <a:latin typeface="Times New Roman" panose="02020603050405020304" pitchFamily="18" charset="0"/>
                        </a:rPr>
                        <a:t>USDC</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sz="2000" b="0" i="0" u="none" strike="noStrike" dirty="0">
                          <a:solidFill>
                            <a:srgbClr val="008000"/>
                          </a:solidFill>
                          <a:effectLst/>
                          <a:latin typeface="Times New Roman" panose="02020603050405020304" pitchFamily="18" charset="0"/>
                        </a:rPr>
                        <a:t>2.6</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sz="2000" b="0" i="0" u="none" strike="noStrike" dirty="0">
                          <a:solidFill>
                            <a:srgbClr val="008000"/>
                          </a:solidFill>
                          <a:effectLst/>
                          <a:latin typeface="Times New Roman" panose="02020603050405020304" pitchFamily="18" charset="0"/>
                        </a:rPr>
                        <a:t>1010</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altLang="zh-CN" sz="2000" b="0" i="0" u="none" strike="noStrike" dirty="0">
                          <a:solidFill>
                            <a:srgbClr val="008000"/>
                          </a:solidFill>
                          <a:effectLst/>
                          <a:latin typeface="Times New Roman" panose="02020603050405020304" pitchFamily="18" charset="0"/>
                        </a:rPr>
                        <a:t>0.0026</a:t>
                      </a: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a16="http://schemas.microsoft.com/office/drawing/2014/main" val="10001"/>
                  </a:ext>
                </a:extLst>
              </a:tr>
              <a:tr h="209550">
                <a:tc>
                  <a:txBody>
                    <a:bodyPr/>
                    <a:lstStyle/>
                    <a:p>
                      <a:pPr algn="ctr" fontAlgn="ctr"/>
                      <a:r>
                        <a:rPr lang="en-US" sz="2000" b="0" i="0" u="none" strike="noStrike" baseline="0" dirty="0">
                          <a:solidFill>
                            <a:srgbClr val="008000"/>
                          </a:solidFill>
                          <a:effectLst/>
                          <a:latin typeface="Times New Roman" panose="02020603050405020304" pitchFamily="18" charset="0"/>
                        </a:rPr>
                        <a:t>USDI</a:t>
                      </a:r>
                    </a:p>
                  </a:txBody>
                  <a:tcPr marL="9525" marR="9525" marT="9525" marB="0" anchor="ctr">
                    <a:lnL>
                      <a:noFill/>
                    </a:lnL>
                    <a:lnR>
                      <a:noFill/>
                    </a:lnR>
                    <a:lnT>
                      <a:noFill/>
                    </a:lnT>
                    <a:lnB>
                      <a:noFill/>
                    </a:lnB>
                    <a:noFill/>
                  </a:tcPr>
                </a:tc>
                <a:tc>
                  <a:txBody>
                    <a:bodyPr/>
                    <a:lstStyle/>
                    <a:p>
                      <a:pPr algn="ctr" fontAlgn="ctr"/>
                      <a:r>
                        <a:rPr lang="en-US" sz="2000" b="0" i="0" u="none" strike="noStrike" dirty="0">
                          <a:solidFill>
                            <a:srgbClr val="008000"/>
                          </a:solidFill>
                          <a:effectLst/>
                          <a:latin typeface="Times New Roman" panose="02020603050405020304" pitchFamily="18" charset="0"/>
                        </a:rPr>
                        <a:t>2.1</a:t>
                      </a:r>
                    </a:p>
                  </a:txBody>
                  <a:tcPr marL="9525" marR="9525" marT="9525" marB="0" anchor="ctr">
                    <a:lnL>
                      <a:noFill/>
                    </a:lnL>
                    <a:lnR>
                      <a:noFill/>
                    </a:lnR>
                    <a:lnT>
                      <a:noFill/>
                    </a:lnT>
                    <a:lnB>
                      <a:noFill/>
                    </a:lnB>
                    <a:noFill/>
                  </a:tcPr>
                </a:tc>
                <a:tc>
                  <a:txBody>
                    <a:bodyPr/>
                    <a:lstStyle/>
                    <a:p>
                      <a:pPr algn="ctr" fontAlgn="ctr"/>
                      <a:r>
                        <a:rPr lang="en-US" sz="2000" b="0" i="0" u="none" strike="noStrike" dirty="0">
                          <a:solidFill>
                            <a:srgbClr val="008000"/>
                          </a:solidFill>
                          <a:effectLst/>
                          <a:latin typeface="Times New Roman" panose="02020603050405020304" pitchFamily="18" charset="0"/>
                        </a:rPr>
                        <a:t>1010</a:t>
                      </a:r>
                    </a:p>
                  </a:txBody>
                  <a:tcPr marL="9525" marR="9525" marT="9525" marB="0" anchor="ctr">
                    <a:lnL>
                      <a:noFill/>
                    </a:lnL>
                    <a:lnR>
                      <a:noFill/>
                    </a:lnR>
                    <a:lnT>
                      <a:noFill/>
                    </a:lnT>
                    <a:lnB>
                      <a:noFill/>
                    </a:lnB>
                    <a:noFill/>
                  </a:tcPr>
                </a:tc>
                <a:tc>
                  <a:txBody>
                    <a:bodyPr/>
                    <a:lstStyle/>
                    <a:p>
                      <a:pPr algn="ctr" fontAlgn="ctr"/>
                      <a:r>
                        <a:rPr lang="en-US" altLang="zh-CN" sz="2000" b="0" i="0" u="none" strike="noStrike" dirty="0">
                          <a:solidFill>
                            <a:srgbClr val="008000"/>
                          </a:solidFill>
                          <a:effectLst/>
                          <a:latin typeface="Times New Roman" panose="02020603050405020304" pitchFamily="18" charset="0"/>
                        </a:rPr>
                        <a:t>0.0021</a:t>
                      </a: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02"/>
                  </a:ext>
                </a:extLst>
              </a:tr>
              <a:tr h="190500">
                <a:tc>
                  <a:txBody>
                    <a:bodyPr/>
                    <a:lstStyle/>
                    <a:p>
                      <a:pPr algn="ctr" fontAlgn="ctr"/>
                      <a:r>
                        <a:rPr lang="en-US" sz="2000" b="0" i="0" u="none" strike="noStrike" baseline="0" dirty="0" err="1">
                          <a:solidFill>
                            <a:srgbClr val="FF0000"/>
                          </a:solidFill>
                          <a:effectLst/>
                          <a:latin typeface="Times New Roman" panose="02020603050405020304" pitchFamily="18" charset="0"/>
                        </a:rPr>
                        <a:t>Exp</a:t>
                      </a:r>
                      <a:endParaRPr lang="en-US" sz="2000" b="0" i="0" u="none" strike="noStrike" baseline="0" dirty="0">
                        <a:solidFill>
                          <a:srgbClr val="FF0000"/>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2.1(5)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dirty="0">
                          <a:solidFill>
                            <a:srgbClr val="FF0000"/>
                          </a:solidFill>
                          <a:effectLst/>
                          <a:latin typeface="Times New Roman" panose="02020603050405020304" pitchFamily="18" charset="0"/>
                        </a:rPr>
                        <a:t>111(17)</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0.019(3)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2" name="TextBox 11"/>
          <p:cNvSpPr txBox="1"/>
          <p:nvPr/>
        </p:nvSpPr>
        <p:spPr>
          <a:xfrm>
            <a:off x="197565" y="4471702"/>
            <a:ext cx="3540393" cy="646331"/>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All </a:t>
            </a:r>
            <a:r>
              <a:rPr lang="en-US" i="1" dirty="0">
                <a:latin typeface="Times New Roman" panose="02020603050405020304" pitchFamily="18" charset="0"/>
                <a:cs typeface="Times New Roman" panose="02020603050405020304" pitchFamily="18" charset="0"/>
              </a:rPr>
              <a:t>C</a:t>
            </a:r>
            <a:r>
              <a:rPr lang="en-US" baseline="30000" dirty="0">
                <a:latin typeface="Times New Roman" panose="02020603050405020304" pitchFamily="18" charset="0"/>
                <a:cs typeface="Times New Roman" panose="02020603050405020304" pitchFamily="18" charset="0"/>
              </a:rPr>
              <a:t>2</a:t>
            </a:r>
            <a:r>
              <a:rPr lang="en-US" i="1" dirty="0">
                <a:latin typeface="Times New Roman" panose="02020603050405020304" pitchFamily="18" charset="0"/>
                <a:cs typeface="Times New Roman" panose="02020603050405020304" pitchFamily="18" charset="0"/>
              </a:rPr>
              <a:t>S</a:t>
            </a:r>
            <a:r>
              <a:rPr lang="en-US" dirty="0">
                <a:latin typeface="Times New Roman" panose="02020603050405020304" pitchFamily="18" charset="0"/>
                <a:cs typeface="Times New Roman" panose="02020603050405020304" pitchFamily="18" charset="0"/>
              </a:rPr>
              <a:t> from Aaron</a:t>
            </a:r>
          </a:p>
          <a:p>
            <a:r>
              <a:rPr lang="en-US" altLang="zh-CN" dirty="0">
                <a:latin typeface="Times New Roman" panose="02020603050405020304" pitchFamily="18" charset="0"/>
                <a:cs typeface="Times New Roman" panose="02020603050405020304" pitchFamily="18" charset="0"/>
              </a:rPr>
              <a:t>All </a:t>
            </a:r>
            <a:r>
              <a:rPr lang="en-US" altLang="zh-CN" i="1" dirty="0">
                <a:latin typeface="Times New Roman" panose="02020603050405020304" pitchFamily="18" charset="0"/>
                <a:cs typeface="Times New Roman" panose="02020603050405020304" pitchFamily="18" charset="0"/>
              </a:rPr>
              <a:t>I</a:t>
            </a:r>
            <a:r>
              <a:rPr lang="en-US" altLang="zh-CN" i="1" baseline="-25000" dirty="0">
                <a:latin typeface="Times New Roman" panose="02020603050405020304" pitchFamily="18" charset="0"/>
                <a:cs typeface="Times New Roman" panose="02020603050405020304" pitchFamily="18" charset="0"/>
              </a:rPr>
              <a:t>p</a:t>
            </a:r>
            <a:r>
              <a:rPr lang="en-US" altLang="zh-CN" dirty="0">
                <a:latin typeface="Times New Roman" panose="02020603050405020304" pitchFamily="18" charset="0"/>
                <a:cs typeface="Times New Roman" panose="02020603050405020304" pitchFamily="18" charset="0"/>
              </a:rPr>
              <a:t> (%) from Thomas_EPJA2004</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811274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5"/>
          <p:cNvCxnSpPr/>
          <p:nvPr/>
        </p:nvCxnSpPr>
        <p:spPr>
          <a:xfrm>
            <a:off x="4644852" y="6678592"/>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5"/>
          <p:cNvCxnSpPr/>
          <p:nvPr/>
        </p:nvCxnSpPr>
        <p:spPr>
          <a:xfrm>
            <a:off x="4644852" y="6211131"/>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5"/>
          <p:cNvCxnSpPr/>
          <p:nvPr/>
        </p:nvCxnSpPr>
        <p:spPr>
          <a:xfrm>
            <a:off x="4644852" y="5678027"/>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5"/>
          <p:cNvCxnSpPr/>
          <p:nvPr/>
        </p:nvCxnSpPr>
        <p:spPr>
          <a:xfrm>
            <a:off x="4644852" y="5216623"/>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737097" y="4885175"/>
            <a:ext cx="84072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5485338" y="4885175"/>
            <a:ext cx="2251759" cy="33144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5485338" y="4885172"/>
            <a:ext cx="2251759" cy="79285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5485102" y="4885173"/>
            <a:ext cx="2251995" cy="132595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5484866" y="4885174"/>
            <a:ext cx="2252231" cy="179341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4257972" y="5031957"/>
            <a:ext cx="38664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12" name="文本框 28"/>
          <p:cNvSpPr txBox="1"/>
          <p:nvPr/>
        </p:nvSpPr>
        <p:spPr>
          <a:xfrm>
            <a:off x="4257972" y="649392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13" name="文本框 29"/>
          <p:cNvSpPr txBox="1"/>
          <p:nvPr/>
        </p:nvSpPr>
        <p:spPr>
          <a:xfrm>
            <a:off x="4257972" y="6026465"/>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14" name="文本框 30"/>
          <p:cNvSpPr txBox="1"/>
          <p:nvPr/>
        </p:nvSpPr>
        <p:spPr>
          <a:xfrm>
            <a:off x="4257972" y="5493361"/>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15" name="文本框 40"/>
          <p:cNvSpPr txBox="1"/>
          <p:nvPr/>
        </p:nvSpPr>
        <p:spPr>
          <a:xfrm>
            <a:off x="8577819" y="4721926"/>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7872765" y="4505904"/>
            <a:ext cx="569387"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p:txBody>
      </p:sp>
      <p:sp>
        <p:nvSpPr>
          <p:cNvPr id="17" name="TextBox 16"/>
          <p:cNvSpPr txBox="1"/>
          <p:nvPr/>
        </p:nvSpPr>
        <p:spPr>
          <a:xfrm>
            <a:off x="4735635" y="4516460"/>
            <a:ext cx="65915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p>
        </p:txBody>
      </p:sp>
      <p:sp>
        <p:nvSpPr>
          <p:cNvPr id="18" name="TextBox 17"/>
          <p:cNvSpPr txBox="1"/>
          <p:nvPr/>
        </p:nvSpPr>
        <p:spPr>
          <a:xfrm rot="19281069">
            <a:off x="5222185" y="6257167"/>
            <a:ext cx="638316" cy="369332"/>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 = 2</a:t>
            </a:r>
            <a:endParaRPr lang="en-US" dirty="0">
              <a:latin typeface="Times New Roman" panose="02020603050405020304" pitchFamily="18" charset="0"/>
              <a:cs typeface="Times New Roman" panose="02020603050405020304" pitchFamily="18" charset="0"/>
            </a:endParaRPr>
          </a:p>
        </p:txBody>
      </p:sp>
      <p:sp>
        <p:nvSpPr>
          <p:cNvPr id="19" name="TextBox 18"/>
          <p:cNvSpPr txBox="1"/>
          <p:nvPr/>
        </p:nvSpPr>
        <p:spPr>
          <a:xfrm>
            <a:off x="4799666" y="4841034"/>
            <a:ext cx="423514" cy="369332"/>
          </a:xfrm>
          <a:prstGeom prst="rect">
            <a:avLst/>
          </a:prstGeom>
          <a:noFill/>
        </p:spPr>
        <p:txBody>
          <a:bodyPr wrap="none" rtlCol="0">
            <a:spAutoFit/>
          </a:bodyPr>
          <a:lstStyle/>
          <a:p>
            <a:r>
              <a:rPr lang="en-US" altLang="zh-CN" i="1"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3</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20" name="TextBox 19"/>
          <p:cNvSpPr txBox="1"/>
          <p:nvPr/>
        </p:nvSpPr>
        <p:spPr>
          <a:xfrm>
            <a:off x="4803674" y="6298689"/>
            <a:ext cx="415498" cy="369332"/>
          </a:xfrm>
          <a:prstGeom prst="rect">
            <a:avLst/>
          </a:prstGeom>
          <a:noFill/>
        </p:spPr>
        <p:txBody>
          <a:bodyPr wrap="none" rtlCol="0">
            <a:spAutoFit/>
          </a:bodyPr>
          <a:lstStyle/>
          <a:p>
            <a:r>
              <a:rPr lang="en-US" altLang="zh-CN" i="1"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0</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21" name="TextBox 20"/>
          <p:cNvSpPr txBox="1"/>
          <p:nvPr/>
        </p:nvSpPr>
        <p:spPr>
          <a:xfrm>
            <a:off x="4803674" y="5850179"/>
            <a:ext cx="415498" cy="369332"/>
          </a:xfrm>
          <a:prstGeom prst="rect">
            <a:avLst/>
          </a:prstGeom>
          <a:noFill/>
        </p:spPr>
        <p:txBody>
          <a:bodyPr wrap="none" rtlCol="0">
            <a:spAutoFit/>
          </a:bodyPr>
          <a:lstStyle/>
          <a:p>
            <a:r>
              <a:rPr lang="en-US" altLang="zh-CN" i="1"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1</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22" name="TextBox 21"/>
          <p:cNvSpPr txBox="1"/>
          <p:nvPr/>
        </p:nvSpPr>
        <p:spPr>
          <a:xfrm>
            <a:off x="4803674" y="5312447"/>
            <a:ext cx="415498" cy="369332"/>
          </a:xfrm>
          <a:prstGeom prst="rect">
            <a:avLst/>
          </a:prstGeom>
          <a:noFill/>
        </p:spPr>
        <p:txBody>
          <a:bodyPr wrap="none" rtlCol="0">
            <a:spAutoFit/>
          </a:bodyPr>
          <a:lstStyle/>
          <a:p>
            <a:r>
              <a:rPr lang="en-US" altLang="zh-CN" i="1"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2</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23" name="TextBox 22"/>
          <p:cNvSpPr txBox="1"/>
          <p:nvPr/>
        </p:nvSpPr>
        <p:spPr>
          <a:xfrm rot="19740142">
            <a:off x="5168327" y="5777326"/>
            <a:ext cx="814647" cy="369332"/>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 = 0,2</a:t>
            </a:r>
            <a:endParaRPr lang="en-US" dirty="0">
              <a:latin typeface="Times New Roman" panose="02020603050405020304" pitchFamily="18" charset="0"/>
              <a:cs typeface="Times New Roman" panose="02020603050405020304" pitchFamily="18" charset="0"/>
            </a:endParaRPr>
          </a:p>
        </p:txBody>
      </p:sp>
      <p:sp>
        <p:nvSpPr>
          <p:cNvPr id="24" name="TextBox 23"/>
          <p:cNvSpPr txBox="1"/>
          <p:nvPr/>
        </p:nvSpPr>
        <p:spPr>
          <a:xfrm rot="20479606">
            <a:off x="5225294" y="5280646"/>
            <a:ext cx="638316" cy="369332"/>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 = 2</a:t>
            </a:r>
            <a:endParaRPr lang="en-US" dirty="0">
              <a:latin typeface="Times New Roman" panose="02020603050405020304" pitchFamily="18" charset="0"/>
              <a:cs typeface="Times New Roman" panose="02020603050405020304" pitchFamily="18" charset="0"/>
            </a:endParaRPr>
          </a:p>
        </p:txBody>
      </p:sp>
      <p:sp>
        <p:nvSpPr>
          <p:cNvPr id="25" name="TextBox 24"/>
          <p:cNvSpPr txBox="1"/>
          <p:nvPr/>
        </p:nvSpPr>
        <p:spPr>
          <a:xfrm rot="21143394">
            <a:off x="5225642" y="4827867"/>
            <a:ext cx="814647" cy="369332"/>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ℓ</a:t>
            </a:r>
            <a:r>
              <a:rPr lang="en-US" altLang="zh-CN" dirty="0">
                <a:latin typeface="Times New Roman" panose="02020603050405020304" pitchFamily="18" charset="0"/>
                <a:cs typeface="Times New Roman" panose="02020603050405020304" pitchFamily="18" charset="0"/>
              </a:rPr>
              <a:t> = 0,2</a:t>
            </a:r>
            <a:endParaRPr lang="en-US" dirty="0">
              <a:latin typeface="Times New Roman" panose="02020603050405020304" pitchFamily="18" charset="0"/>
              <a:cs typeface="Times New Roman" panose="02020603050405020304" pitchFamily="18" charset="0"/>
            </a:endParaRPr>
          </a:p>
        </p:txBody>
      </p:sp>
      <p:graphicFrame>
        <p:nvGraphicFramePr>
          <p:cNvPr id="26" name="Table 25"/>
          <p:cNvGraphicFramePr>
            <a:graphicFrameLocks noGrp="1"/>
          </p:cNvGraphicFramePr>
          <p:nvPr/>
        </p:nvGraphicFramePr>
        <p:xfrm>
          <a:off x="166257" y="206154"/>
          <a:ext cx="5318608" cy="1501140"/>
        </p:xfrm>
        <a:graphic>
          <a:graphicData uri="http://schemas.openxmlformats.org/drawingml/2006/table">
            <a:tbl>
              <a:tblPr/>
              <a:tblGrid>
                <a:gridCol w="1169473">
                  <a:extLst>
                    <a:ext uri="{9D8B030D-6E8A-4147-A177-3AD203B41FA5}">
                      <a16:colId xmlns:a16="http://schemas.microsoft.com/office/drawing/2014/main" val="20000"/>
                    </a:ext>
                  </a:extLst>
                </a:gridCol>
                <a:gridCol w="1383045">
                  <a:extLst>
                    <a:ext uri="{9D8B030D-6E8A-4147-A177-3AD203B41FA5}">
                      <a16:colId xmlns:a16="http://schemas.microsoft.com/office/drawing/2014/main" val="20001"/>
                    </a:ext>
                  </a:extLst>
                </a:gridCol>
                <a:gridCol w="1383045">
                  <a:extLst>
                    <a:ext uri="{9D8B030D-6E8A-4147-A177-3AD203B41FA5}">
                      <a16:colId xmlns:a16="http://schemas.microsoft.com/office/drawing/2014/main" val="20002"/>
                    </a:ext>
                  </a:extLst>
                </a:gridCol>
                <a:gridCol w="1383045">
                  <a:extLst>
                    <a:ext uri="{9D8B030D-6E8A-4147-A177-3AD203B41FA5}">
                      <a16:colId xmlns:a16="http://schemas.microsoft.com/office/drawing/2014/main" val="20003"/>
                    </a:ext>
                  </a:extLst>
                </a:gridCol>
              </a:tblGrid>
              <a:tr h="209550">
                <a:tc>
                  <a:txBody>
                    <a:bodyPr/>
                    <a:lstStyle/>
                    <a:p>
                      <a:pPr algn="ctr" fontAlgn="ctr"/>
                      <a:endParaRPr lang="en-US" sz="24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400" b="0" i="1" u="none" strike="noStrike" dirty="0">
                          <a:solidFill>
                            <a:srgbClr val="000000"/>
                          </a:solidFill>
                          <a:effectLst/>
                          <a:latin typeface="Times New Roman" panose="02020603050405020304" pitchFamily="18" charset="0"/>
                        </a:rPr>
                        <a:t>Γ</a:t>
                      </a:r>
                      <a:r>
                        <a:rPr lang="en-US" altLang="zh-CN" sz="2400" b="0" i="1" u="none" strike="noStrike" baseline="-25000" dirty="0">
                          <a:solidFill>
                            <a:srgbClr val="000000"/>
                          </a:solidFill>
                          <a:effectLst/>
                          <a:latin typeface="Times New Roman" panose="02020603050405020304" pitchFamily="18" charset="0"/>
                        </a:rPr>
                        <a:t>p</a:t>
                      </a:r>
                      <a:r>
                        <a:rPr lang="en-US" altLang="zh-CN" sz="2400" b="0" i="0" u="none" strike="noStrike" baseline="-25000" dirty="0">
                          <a:solidFill>
                            <a:srgbClr val="000000"/>
                          </a:solidFill>
                          <a:effectLst/>
                          <a:latin typeface="Times New Roman" panose="02020603050405020304" pitchFamily="18" charset="0"/>
                        </a:rPr>
                        <a:t>0</a:t>
                      </a:r>
                      <a:r>
                        <a:rPr lang="el-GR"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Times New Roman" panose="020206030504050203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400" b="0" i="1" u="none" strike="noStrike" dirty="0">
                          <a:solidFill>
                            <a:srgbClr val="000000"/>
                          </a:solidFill>
                          <a:effectLst/>
                          <a:latin typeface="Times New Roman" panose="02020603050405020304" pitchFamily="18" charset="0"/>
                        </a:rPr>
                        <a:t>Γ</a:t>
                      </a:r>
                      <a:r>
                        <a:rPr lang="en-US" sz="2400" b="0" i="1" u="none" strike="noStrike" baseline="-25000" dirty="0">
                          <a:solidFill>
                            <a:srgbClr val="000000"/>
                          </a:solidFill>
                          <a:effectLst/>
                          <a:latin typeface="Times New Roman" panose="02020603050405020304" pitchFamily="18" charset="0"/>
                        </a:rPr>
                        <a:t>p</a:t>
                      </a:r>
                      <a:r>
                        <a:rPr lang="en-US" sz="2400" b="0" i="0" u="none" strike="noStrike" baseline="-25000" dirty="0">
                          <a:solidFill>
                            <a:srgbClr val="000000"/>
                          </a:solidFill>
                          <a:effectLst/>
                          <a:latin typeface="Times New Roman" panose="02020603050405020304" pitchFamily="18" charset="0"/>
                        </a:rPr>
                        <a:t>1</a:t>
                      </a:r>
                      <a:r>
                        <a:rPr lang="en-US" sz="2400" b="0" i="0" u="none" strike="noStrike" dirty="0">
                          <a:solidFill>
                            <a:srgbClr val="000000"/>
                          </a:solidFill>
                          <a:effectLst/>
                          <a:latin typeface="Times New Roman" panose="02020603050405020304" pitchFamily="18" charset="0"/>
                        </a:rPr>
                        <a:t> (eV)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400" b="0" i="1" u="none" strike="noStrike" dirty="0">
                          <a:solidFill>
                            <a:srgbClr val="000000"/>
                          </a:solidFill>
                          <a:effectLst/>
                          <a:latin typeface="Times New Roman" panose="02020603050405020304" pitchFamily="18" charset="0"/>
                        </a:rPr>
                        <a:t>Γ</a:t>
                      </a:r>
                      <a:r>
                        <a:rPr lang="en-US" sz="2400" b="0" i="1" u="none" strike="noStrike" baseline="-25000" dirty="0">
                          <a:solidFill>
                            <a:srgbClr val="000000"/>
                          </a:solidFill>
                          <a:effectLst/>
                          <a:latin typeface="Times New Roman" panose="02020603050405020304" pitchFamily="18" charset="0"/>
                        </a:rPr>
                        <a:t>p</a:t>
                      </a:r>
                      <a:r>
                        <a:rPr lang="en-US" sz="2400" b="0" i="0" u="none" strike="noStrike" baseline="-25000" dirty="0">
                          <a:solidFill>
                            <a:srgbClr val="000000"/>
                          </a:solidFill>
                          <a:effectLst/>
                          <a:latin typeface="Times New Roman" panose="02020603050405020304" pitchFamily="18" charset="0"/>
                        </a:rPr>
                        <a:t>0</a:t>
                      </a:r>
                      <a:r>
                        <a:rPr lang="el-GR" sz="2400" b="0" i="0" u="none" strike="noStrike" dirty="0">
                          <a:solidFill>
                            <a:srgbClr val="000000"/>
                          </a:solidFill>
                          <a:effectLst/>
                          <a:latin typeface="Times New Roman" panose="02020603050405020304" pitchFamily="18" charset="0"/>
                        </a:rPr>
                        <a:t>/</a:t>
                      </a:r>
                      <a:r>
                        <a:rPr lang="el-GR" sz="2400" b="0" i="1" u="none" strike="noStrike" dirty="0">
                          <a:solidFill>
                            <a:srgbClr val="000000"/>
                          </a:solidFill>
                          <a:effectLst/>
                          <a:latin typeface="Times New Roman" panose="02020603050405020304" pitchFamily="18" charset="0"/>
                        </a:rPr>
                        <a:t>Γ</a:t>
                      </a:r>
                      <a:r>
                        <a:rPr lang="en-US" sz="2400" b="0" i="1" u="none" strike="noStrike" baseline="-25000" dirty="0">
                          <a:solidFill>
                            <a:srgbClr val="000000"/>
                          </a:solidFill>
                          <a:effectLst/>
                          <a:latin typeface="Times New Roman" panose="02020603050405020304" pitchFamily="18" charset="0"/>
                        </a:rPr>
                        <a:t>p</a:t>
                      </a:r>
                      <a:r>
                        <a:rPr lang="en-US" sz="2400" b="0" i="0" u="none" strike="noStrike" baseline="-25000" dirty="0">
                          <a:solidFill>
                            <a:srgbClr val="000000"/>
                          </a:solidFill>
                          <a:effectLst/>
                          <a:latin typeface="Times New Roman" panose="02020603050405020304" pitchFamily="18" charset="0"/>
                        </a:rPr>
                        <a:t>1</a:t>
                      </a:r>
                      <a:endParaRPr lang="en-US" sz="24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8669">
                <a:tc>
                  <a:txBody>
                    <a:bodyPr/>
                    <a:lstStyle/>
                    <a:p>
                      <a:pPr algn="ctr" fontAlgn="ctr"/>
                      <a:r>
                        <a:rPr lang="en-US" sz="2400" b="0" i="0" u="none" strike="noStrike" baseline="0" dirty="0">
                          <a:solidFill>
                            <a:srgbClr val="008000"/>
                          </a:solidFill>
                          <a:effectLst/>
                          <a:latin typeface="Times New Roman" panose="02020603050405020304" pitchFamily="18" charset="0"/>
                        </a:rPr>
                        <a:t>USDC</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sz="2400" b="0" i="0" u="none" strike="noStrike" dirty="0">
                          <a:solidFill>
                            <a:srgbClr val="008000"/>
                          </a:solidFill>
                          <a:effectLst/>
                          <a:latin typeface="Times New Roman" panose="02020603050405020304" pitchFamily="18" charset="0"/>
                        </a:rPr>
                        <a:t>49</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sz="2400" b="0" i="0" u="none" strike="noStrike" dirty="0">
                          <a:solidFill>
                            <a:srgbClr val="008000"/>
                          </a:solidFill>
                          <a:effectLst/>
                          <a:latin typeface="Times New Roman" panose="02020603050405020304" pitchFamily="18" charset="0"/>
                        </a:rPr>
                        <a:t>903</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altLang="zh-CN" sz="2400" b="0" i="0" u="none" strike="noStrike" dirty="0">
                          <a:solidFill>
                            <a:srgbClr val="008000"/>
                          </a:solidFill>
                          <a:effectLst/>
                          <a:latin typeface="Times New Roman" panose="02020603050405020304" pitchFamily="18" charset="0"/>
                        </a:rPr>
                        <a:t>0.054</a:t>
                      </a:r>
                      <a:endParaRPr lang="en-US" sz="24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a16="http://schemas.microsoft.com/office/drawing/2014/main" val="10001"/>
                  </a:ext>
                </a:extLst>
              </a:tr>
              <a:tr h="209550">
                <a:tc>
                  <a:txBody>
                    <a:bodyPr/>
                    <a:lstStyle/>
                    <a:p>
                      <a:pPr algn="ctr" fontAlgn="ctr"/>
                      <a:r>
                        <a:rPr lang="en-US" sz="2400" b="0" i="0" u="none" strike="noStrike" baseline="0" dirty="0">
                          <a:solidFill>
                            <a:srgbClr val="008000"/>
                          </a:solidFill>
                          <a:effectLst/>
                          <a:latin typeface="Times New Roman" panose="02020603050405020304" pitchFamily="18" charset="0"/>
                        </a:rPr>
                        <a:t>USDI</a:t>
                      </a:r>
                    </a:p>
                  </a:txBody>
                  <a:tcPr marL="9525" marR="9525" marT="9525" marB="0" anchor="ctr">
                    <a:lnL>
                      <a:noFill/>
                    </a:lnL>
                    <a:lnR>
                      <a:noFill/>
                    </a:lnR>
                    <a:lnT>
                      <a:noFill/>
                    </a:lnT>
                    <a:lnB>
                      <a:noFill/>
                    </a:lnB>
                    <a:noFill/>
                  </a:tcPr>
                </a:tc>
                <a:tc>
                  <a:txBody>
                    <a:bodyPr/>
                    <a:lstStyle/>
                    <a:p>
                      <a:pPr algn="ctr" fontAlgn="ctr"/>
                      <a:r>
                        <a:rPr lang="en-US" sz="2400" b="0" i="0" u="none" strike="noStrike" dirty="0">
                          <a:solidFill>
                            <a:srgbClr val="008000"/>
                          </a:solidFill>
                          <a:effectLst/>
                          <a:latin typeface="Times New Roman" panose="02020603050405020304" pitchFamily="18" charset="0"/>
                        </a:rPr>
                        <a:t>49</a:t>
                      </a:r>
                    </a:p>
                  </a:txBody>
                  <a:tcPr marL="9525" marR="9525" marT="9525" marB="0" anchor="ctr">
                    <a:lnL>
                      <a:noFill/>
                    </a:lnL>
                    <a:lnR>
                      <a:noFill/>
                    </a:lnR>
                    <a:lnT>
                      <a:noFill/>
                    </a:lnT>
                    <a:lnB>
                      <a:noFill/>
                    </a:lnB>
                    <a:noFill/>
                  </a:tcPr>
                </a:tc>
                <a:tc>
                  <a:txBody>
                    <a:bodyPr/>
                    <a:lstStyle/>
                    <a:p>
                      <a:pPr algn="ctr" fontAlgn="ctr"/>
                      <a:r>
                        <a:rPr lang="en-US" sz="2400" b="0" i="0" u="none" strike="noStrike" dirty="0">
                          <a:solidFill>
                            <a:srgbClr val="008000"/>
                          </a:solidFill>
                          <a:effectLst/>
                          <a:latin typeface="Times New Roman" panose="02020603050405020304" pitchFamily="18" charset="0"/>
                        </a:rPr>
                        <a:t>903</a:t>
                      </a:r>
                    </a:p>
                  </a:txBody>
                  <a:tcPr marL="9525" marR="9525" marT="9525" marB="0" anchor="ctr">
                    <a:lnL>
                      <a:noFill/>
                    </a:lnL>
                    <a:lnR>
                      <a:noFill/>
                    </a:lnR>
                    <a:lnT>
                      <a:noFill/>
                    </a:lnT>
                    <a:lnB>
                      <a:noFill/>
                    </a:lnB>
                    <a:noFill/>
                  </a:tcPr>
                </a:tc>
                <a:tc>
                  <a:txBody>
                    <a:bodyPr/>
                    <a:lstStyle/>
                    <a:p>
                      <a:pPr algn="ctr" fontAlgn="ctr"/>
                      <a:r>
                        <a:rPr lang="en-US" altLang="zh-CN" sz="2400" b="0" i="0" u="none" strike="noStrike" dirty="0">
                          <a:solidFill>
                            <a:srgbClr val="008000"/>
                          </a:solidFill>
                          <a:effectLst/>
                          <a:latin typeface="Times New Roman" panose="02020603050405020304" pitchFamily="18" charset="0"/>
                        </a:rPr>
                        <a:t>0.054</a:t>
                      </a:r>
                      <a:endParaRPr lang="en-US" sz="24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02"/>
                  </a:ext>
                </a:extLst>
              </a:tr>
              <a:tr h="190500">
                <a:tc>
                  <a:txBody>
                    <a:bodyPr/>
                    <a:lstStyle/>
                    <a:p>
                      <a:pPr algn="ctr" fontAlgn="ctr"/>
                      <a:r>
                        <a:rPr lang="en-US" sz="2400" b="0" i="0" u="none" strike="noStrike" baseline="0" dirty="0">
                          <a:solidFill>
                            <a:srgbClr val="0000FF"/>
                          </a:solidFill>
                          <a:effectLst/>
                          <a:latin typeface="Times New Roman" panose="02020603050405020304" pitchFamily="18" charset="0"/>
                        </a:rPr>
                        <a:t>Thomas</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en-US" sz="2400" b="0" i="0" u="none" strike="noStrike" dirty="0">
                        <a:solidFill>
                          <a:srgbClr val="0000FF"/>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2400" b="0" i="0" u="none" strike="noStrike" dirty="0">
                        <a:solidFill>
                          <a:srgbClr val="0000FF"/>
                        </a:solidFill>
                        <a:effectLst/>
                        <a:latin typeface="Times New Roman" panose="02020603050405020304" pitchFamily="18"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400" b="0" i="0" u="none" strike="noStrike" dirty="0">
                          <a:solidFill>
                            <a:srgbClr val="0000FF"/>
                          </a:solidFill>
                          <a:effectLst/>
                          <a:latin typeface="Times New Roman" panose="02020603050405020304" pitchFamily="18" charset="0"/>
                        </a:rPr>
                        <a:t>0.25(3)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27" name="Table 26"/>
          <p:cNvGraphicFramePr>
            <a:graphicFrameLocks noGrp="1"/>
          </p:cNvGraphicFramePr>
          <p:nvPr/>
        </p:nvGraphicFramePr>
        <p:xfrm>
          <a:off x="163947" y="2686117"/>
          <a:ext cx="6264560" cy="1501140"/>
        </p:xfrm>
        <a:graphic>
          <a:graphicData uri="http://schemas.openxmlformats.org/drawingml/2006/table">
            <a:tbl>
              <a:tblPr/>
              <a:tblGrid>
                <a:gridCol w="950920">
                  <a:extLst>
                    <a:ext uri="{9D8B030D-6E8A-4147-A177-3AD203B41FA5}">
                      <a16:colId xmlns:a16="http://schemas.microsoft.com/office/drawing/2014/main" val="20000"/>
                    </a:ext>
                  </a:extLst>
                </a:gridCol>
                <a:gridCol w="1328410">
                  <a:extLst>
                    <a:ext uri="{9D8B030D-6E8A-4147-A177-3AD203B41FA5}">
                      <a16:colId xmlns:a16="http://schemas.microsoft.com/office/drawing/2014/main" val="20001"/>
                    </a:ext>
                  </a:extLst>
                </a:gridCol>
                <a:gridCol w="1328410">
                  <a:extLst>
                    <a:ext uri="{9D8B030D-6E8A-4147-A177-3AD203B41FA5}">
                      <a16:colId xmlns:a16="http://schemas.microsoft.com/office/drawing/2014/main" val="20002"/>
                    </a:ext>
                  </a:extLst>
                </a:gridCol>
                <a:gridCol w="1328410">
                  <a:extLst>
                    <a:ext uri="{9D8B030D-6E8A-4147-A177-3AD203B41FA5}">
                      <a16:colId xmlns:a16="http://schemas.microsoft.com/office/drawing/2014/main" val="20003"/>
                    </a:ext>
                  </a:extLst>
                </a:gridCol>
                <a:gridCol w="1328410">
                  <a:extLst>
                    <a:ext uri="{9D8B030D-6E8A-4147-A177-3AD203B41FA5}">
                      <a16:colId xmlns:a16="http://schemas.microsoft.com/office/drawing/2014/main" val="20004"/>
                    </a:ext>
                  </a:extLst>
                </a:gridCol>
              </a:tblGrid>
              <a:tr h="209550">
                <a:tc>
                  <a:txBody>
                    <a:bodyPr/>
                    <a:lstStyle/>
                    <a:p>
                      <a:pPr algn="ctr" fontAlgn="ctr"/>
                      <a:endParaRPr lang="en-US" sz="24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400" b="0" i="1" u="none" strike="noStrike" dirty="0">
                          <a:solidFill>
                            <a:srgbClr val="000000"/>
                          </a:solidFill>
                          <a:effectLst/>
                          <a:latin typeface="Times New Roman" panose="02020603050405020304" pitchFamily="18" charset="0"/>
                        </a:rPr>
                        <a:t>Γ</a:t>
                      </a:r>
                      <a:r>
                        <a:rPr lang="el-GR" sz="2400" b="0" i="1" u="none" strike="noStrike" baseline="-25000" dirty="0">
                          <a:solidFill>
                            <a:srgbClr val="000000"/>
                          </a:solidFill>
                          <a:effectLst/>
                          <a:latin typeface="Times New Roman" panose="02020603050405020304" pitchFamily="18" charset="0"/>
                        </a:rPr>
                        <a:t>γ</a:t>
                      </a:r>
                      <a:r>
                        <a:rPr lang="el-GR"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Times New Roman" panose="020206030504050203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l-GR" sz="2400" b="0" i="1" u="none" strike="noStrike" dirty="0">
                          <a:solidFill>
                            <a:srgbClr val="000000"/>
                          </a:solidFill>
                          <a:effectLst/>
                          <a:latin typeface="Times New Roman" panose="02020603050405020304" pitchFamily="18" charset="0"/>
                        </a:rPr>
                        <a:t>Γ</a:t>
                      </a:r>
                      <a:r>
                        <a:rPr lang="en-US" altLang="zh-CN" sz="2400" b="0" i="1" u="none" strike="noStrike" baseline="-25000" dirty="0">
                          <a:solidFill>
                            <a:srgbClr val="000000"/>
                          </a:solidFill>
                          <a:effectLst/>
                          <a:latin typeface="Times New Roman" panose="02020603050405020304" pitchFamily="18" charset="0"/>
                        </a:rPr>
                        <a:t>p</a:t>
                      </a:r>
                      <a:r>
                        <a:rPr lang="en-US" altLang="zh-CN" sz="2400" b="0" i="0" u="none" strike="noStrike" baseline="-25000" dirty="0">
                          <a:solidFill>
                            <a:srgbClr val="000000"/>
                          </a:solidFill>
                          <a:effectLst/>
                          <a:latin typeface="Times New Roman" panose="02020603050405020304" pitchFamily="18" charset="0"/>
                        </a:rPr>
                        <a:t>0</a:t>
                      </a:r>
                      <a:r>
                        <a:rPr lang="el-GR" sz="2400" b="0" i="0" u="none" strike="noStrike" dirty="0">
                          <a:solidFill>
                            <a:srgbClr val="000000"/>
                          </a:solidFill>
                          <a:effectLst/>
                          <a:latin typeface="Times New Roman" panose="02020603050405020304" pitchFamily="18" charset="0"/>
                        </a:rPr>
                        <a:t> (</a:t>
                      </a:r>
                      <a:r>
                        <a:rPr lang="en-US" sz="2400" b="0" i="0" u="none" strike="noStrike" dirty="0">
                          <a:solidFill>
                            <a:srgbClr val="000000"/>
                          </a:solidFill>
                          <a:effectLst/>
                          <a:latin typeface="Times New Roman" panose="020206030504050203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400" b="0" i="1" u="none" strike="noStrike" dirty="0">
                          <a:solidFill>
                            <a:srgbClr val="000000"/>
                          </a:solidFill>
                          <a:effectLst/>
                          <a:latin typeface="Times New Roman" panose="02020603050405020304" pitchFamily="18" charset="0"/>
                        </a:rPr>
                        <a:t>Γ</a:t>
                      </a:r>
                      <a:r>
                        <a:rPr lang="en-US" sz="2400" b="0" i="1" u="none" strike="noStrike" baseline="-25000" dirty="0">
                          <a:solidFill>
                            <a:srgbClr val="000000"/>
                          </a:solidFill>
                          <a:effectLst/>
                          <a:latin typeface="Times New Roman" panose="02020603050405020304" pitchFamily="18" charset="0"/>
                        </a:rPr>
                        <a:t>p</a:t>
                      </a:r>
                      <a:r>
                        <a:rPr lang="en-US" sz="2400" b="0" i="0" u="none" strike="noStrike" dirty="0">
                          <a:solidFill>
                            <a:srgbClr val="000000"/>
                          </a:solidFill>
                          <a:effectLst/>
                          <a:latin typeface="Times New Roman" panose="02020603050405020304" pitchFamily="18" charset="0"/>
                        </a:rPr>
                        <a:t> (eV)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400" b="0" i="1" u="none" strike="noStrike" dirty="0">
                          <a:solidFill>
                            <a:srgbClr val="000000"/>
                          </a:solidFill>
                          <a:effectLst/>
                          <a:latin typeface="Times New Roman" panose="02020603050405020304" pitchFamily="18" charset="0"/>
                        </a:rPr>
                        <a:t>Γ</a:t>
                      </a:r>
                      <a:r>
                        <a:rPr lang="el-GR" sz="2400" b="0" i="1" u="none" strike="noStrike" baseline="-25000" dirty="0">
                          <a:solidFill>
                            <a:srgbClr val="000000"/>
                          </a:solidFill>
                          <a:effectLst/>
                          <a:latin typeface="Times New Roman" panose="02020603050405020304" pitchFamily="18" charset="0"/>
                        </a:rPr>
                        <a:t>γ</a:t>
                      </a:r>
                      <a:r>
                        <a:rPr lang="el-GR" sz="2400" b="0" i="0" u="none" strike="noStrike" dirty="0">
                          <a:solidFill>
                            <a:srgbClr val="000000"/>
                          </a:solidFill>
                          <a:effectLst/>
                          <a:latin typeface="Times New Roman" panose="02020603050405020304" pitchFamily="18" charset="0"/>
                        </a:rPr>
                        <a:t>/</a:t>
                      </a:r>
                      <a:r>
                        <a:rPr lang="el-GR" sz="2400" b="0" i="1" u="none" strike="noStrike" dirty="0">
                          <a:solidFill>
                            <a:srgbClr val="000000"/>
                          </a:solidFill>
                          <a:effectLst/>
                          <a:latin typeface="Times New Roman" panose="02020603050405020304" pitchFamily="18" charset="0"/>
                        </a:rPr>
                        <a:t>Γ</a:t>
                      </a:r>
                      <a:r>
                        <a:rPr lang="en-US" sz="2400" b="0" i="1" u="none" strike="noStrike" baseline="-25000" dirty="0">
                          <a:solidFill>
                            <a:srgbClr val="000000"/>
                          </a:solidFill>
                          <a:effectLst/>
                          <a:latin typeface="Times New Roman" panose="02020603050405020304" pitchFamily="18" charset="0"/>
                        </a:rPr>
                        <a:t>p</a:t>
                      </a:r>
                      <a:endParaRPr lang="en-US" sz="2400" b="0" i="1"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8669">
                <a:tc>
                  <a:txBody>
                    <a:bodyPr/>
                    <a:lstStyle/>
                    <a:p>
                      <a:pPr algn="ctr" fontAlgn="ctr"/>
                      <a:r>
                        <a:rPr lang="en-US" sz="2400" b="0" i="0" u="none" strike="noStrike" baseline="0" dirty="0">
                          <a:solidFill>
                            <a:srgbClr val="008000"/>
                          </a:solidFill>
                          <a:effectLst/>
                          <a:latin typeface="Times New Roman" panose="02020603050405020304" pitchFamily="18" charset="0"/>
                        </a:rPr>
                        <a:t>USDC</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sz="2400" b="0" i="0" u="none" strike="noStrike" dirty="0">
                          <a:solidFill>
                            <a:srgbClr val="008000"/>
                          </a:solidFill>
                          <a:effectLst/>
                          <a:latin typeface="Times New Roman" panose="02020603050405020304" pitchFamily="18" charset="0"/>
                        </a:rPr>
                        <a:t>2.6</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sz="2400" b="0" i="0" u="none" strike="noStrike" dirty="0">
                          <a:solidFill>
                            <a:srgbClr val="008000"/>
                          </a:solidFill>
                          <a:effectLst/>
                          <a:latin typeface="Times New Roman" panose="02020603050405020304" pitchFamily="18" charset="0"/>
                        </a:rPr>
                        <a:t>49</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sz="2400" b="0" i="0" u="none" strike="noStrike" dirty="0">
                          <a:solidFill>
                            <a:srgbClr val="008000"/>
                          </a:solidFill>
                          <a:effectLst/>
                          <a:latin typeface="Times New Roman" panose="02020603050405020304" pitchFamily="18" charset="0"/>
                        </a:rPr>
                        <a:t>263</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altLang="zh-CN" sz="2400" b="0" i="0" u="none" strike="noStrike" dirty="0">
                          <a:solidFill>
                            <a:srgbClr val="008000"/>
                          </a:solidFill>
                          <a:effectLst/>
                          <a:latin typeface="Times New Roman" panose="02020603050405020304" pitchFamily="18" charset="0"/>
                        </a:rPr>
                        <a:t>0.0099</a:t>
                      </a:r>
                      <a:endParaRPr lang="en-US" sz="24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a16="http://schemas.microsoft.com/office/drawing/2014/main" val="10001"/>
                  </a:ext>
                </a:extLst>
              </a:tr>
              <a:tr h="209550">
                <a:tc>
                  <a:txBody>
                    <a:bodyPr/>
                    <a:lstStyle/>
                    <a:p>
                      <a:pPr algn="ctr" fontAlgn="ctr"/>
                      <a:r>
                        <a:rPr lang="en-US" sz="2400" b="0" i="0" u="none" strike="noStrike" baseline="0" dirty="0">
                          <a:solidFill>
                            <a:srgbClr val="008000"/>
                          </a:solidFill>
                          <a:effectLst/>
                          <a:latin typeface="Times New Roman" panose="02020603050405020304" pitchFamily="18" charset="0"/>
                        </a:rPr>
                        <a:t>USDI</a:t>
                      </a:r>
                    </a:p>
                  </a:txBody>
                  <a:tcPr marL="9525" marR="9525" marT="9525" marB="0" anchor="ctr">
                    <a:lnL>
                      <a:noFill/>
                    </a:lnL>
                    <a:lnR>
                      <a:noFill/>
                    </a:lnR>
                    <a:lnT>
                      <a:noFill/>
                    </a:lnT>
                    <a:lnB>
                      <a:noFill/>
                    </a:lnB>
                    <a:noFill/>
                  </a:tcPr>
                </a:tc>
                <a:tc>
                  <a:txBody>
                    <a:bodyPr/>
                    <a:lstStyle/>
                    <a:p>
                      <a:pPr algn="ctr" fontAlgn="ctr"/>
                      <a:r>
                        <a:rPr lang="en-US" sz="2400" b="0" i="0" u="none" strike="noStrike" dirty="0">
                          <a:solidFill>
                            <a:srgbClr val="008000"/>
                          </a:solidFill>
                          <a:effectLst/>
                          <a:latin typeface="Times New Roman" panose="02020603050405020304" pitchFamily="18" charset="0"/>
                        </a:rPr>
                        <a:t>2.1</a:t>
                      </a:r>
                    </a:p>
                  </a:txBody>
                  <a:tcPr marL="9525" marR="9525" marT="9525" marB="0" anchor="ctr">
                    <a:lnL>
                      <a:noFill/>
                    </a:lnL>
                    <a:lnR>
                      <a:noFill/>
                    </a:lnR>
                    <a:lnT>
                      <a:noFill/>
                    </a:lnT>
                    <a:lnB>
                      <a:noFill/>
                    </a:lnB>
                    <a:noFill/>
                  </a:tcPr>
                </a:tc>
                <a:tc>
                  <a:txBody>
                    <a:bodyPr/>
                    <a:lstStyle/>
                    <a:p>
                      <a:pPr algn="ctr" fontAlgn="ctr"/>
                      <a:r>
                        <a:rPr lang="en-US" sz="2400" b="0" i="0" u="none" strike="noStrike" dirty="0">
                          <a:solidFill>
                            <a:srgbClr val="008000"/>
                          </a:solidFill>
                          <a:effectLst/>
                          <a:latin typeface="Times New Roman" panose="02020603050405020304" pitchFamily="18" charset="0"/>
                        </a:rPr>
                        <a:t>49</a:t>
                      </a:r>
                    </a:p>
                  </a:txBody>
                  <a:tcPr marL="9525" marR="9525" marT="9525" marB="0" anchor="ctr">
                    <a:lnL>
                      <a:noFill/>
                    </a:lnL>
                    <a:lnR>
                      <a:noFill/>
                    </a:lnR>
                    <a:lnT>
                      <a:noFill/>
                    </a:lnT>
                    <a:lnB>
                      <a:noFill/>
                    </a:lnB>
                    <a:noFill/>
                  </a:tcPr>
                </a:tc>
                <a:tc>
                  <a:txBody>
                    <a:bodyPr/>
                    <a:lstStyle/>
                    <a:p>
                      <a:pPr algn="ctr" fontAlgn="ctr"/>
                      <a:r>
                        <a:rPr lang="en-US" sz="2400" b="0" i="0" u="none" strike="noStrike" dirty="0">
                          <a:solidFill>
                            <a:srgbClr val="008000"/>
                          </a:solidFill>
                          <a:effectLst/>
                          <a:latin typeface="Times New Roman" panose="02020603050405020304" pitchFamily="18" charset="0"/>
                        </a:rPr>
                        <a:t>263</a:t>
                      </a:r>
                    </a:p>
                  </a:txBody>
                  <a:tcPr marL="9525" marR="9525" marT="9525" marB="0" anchor="ctr">
                    <a:lnL>
                      <a:noFill/>
                    </a:lnL>
                    <a:lnR>
                      <a:noFill/>
                    </a:lnR>
                    <a:lnT>
                      <a:noFill/>
                    </a:lnT>
                    <a:lnB>
                      <a:noFill/>
                    </a:lnB>
                    <a:noFill/>
                  </a:tcPr>
                </a:tc>
                <a:tc>
                  <a:txBody>
                    <a:bodyPr/>
                    <a:lstStyle/>
                    <a:p>
                      <a:pPr algn="ctr" fontAlgn="ctr"/>
                      <a:r>
                        <a:rPr lang="en-US" altLang="zh-CN" sz="2400" b="0" i="0" u="none" strike="noStrike" dirty="0">
                          <a:solidFill>
                            <a:srgbClr val="008000"/>
                          </a:solidFill>
                          <a:effectLst/>
                          <a:latin typeface="Times New Roman" panose="02020603050405020304" pitchFamily="18" charset="0"/>
                        </a:rPr>
                        <a:t>0.0082</a:t>
                      </a:r>
                      <a:endParaRPr lang="en-US" sz="24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02"/>
                  </a:ext>
                </a:extLst>
              </a:tr>
              <a:tr h="190500">
                <a:tc>
                  <a:txBody>
                    <a:bodyPr/>
                    <a:lstStyle/>
                    <a:p>
                      <a:pPr algn="ctr" fontAlgn="ctr"/>
                      <a:r>
                        <a:rPr lang="en-US" sz="2400" b="0" i="0" u="none" strike="noStrike" baseline="0" dirty="0" err="1">
                          <a:solidFill>
                            <a:srgbClr val="FF0000"/>
                          </a:solidFill>
                          <a:effectLst/>
                          <a:latin typeface="Times New Roman" panose="02020603050405020304" pitchFamily="18" charset="0"/>
                        </a:rPr>
                        <a:t>Exp</a:t>
                      </a:r>
                      <a:endParaRPr lang="en-US" sz="2400" b="0" i="0" u="none" strike="noStrike" baseline="0" dirty="0">
                        <a:solidFill>
                          <a:srgbClr val="FF0000"/>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400" b="0" i="0" u="none" strike="noStrike" dirty="0">
                          <a:solidFill>
                            <a:srgbClr val="FF0000"/>
                          </a:solidFill>
                          <a:effectLst/>
                          <a:latin typeface="Times New Roman" panose="02020603050405020304" pitchFamily="18" charset="0"/>
                        </a:rPr>
                        <a:t>2.1(5)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2400" b="0" i="0" u="none" strike="noStrike" dirty="0">
                        <a:solidFill>
                          <a:srgbClr val="FF0000"/>
                        </a:solidFill>
                        <a:effectLst/>
                        <a:latin typeface="Times New Roman" panose="02020603050405020304" pitchFamily="18" charset="0"/>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Times New Roman" panose="02020603050405020304" pitchFamily="18" charset="0"/>
                        </a:rPr>
                        <a:t>111(17)</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400" b="0" i="0" u="none" strike="noStrike" dirty="0">
                          <a:solidFill>
                            <a:srgbClr val="FF0000"/>
                          </a:solidFill>
                          <a:effectLst/>
                          <a:latin typeface="Times New Roman" panose="02020603050405020304" pitchFamily="18" charset="0"/>
                        </a:rPr>
                        <a:t>0.019(3)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8" name="TextBox 27"/>
          <p:cNvSpPr txBox="1"/>
          <p:nvPr/>
        </p:nvSpPr>
        <p:spPr>
          <a:xfrm>
            <a:off x="145645" y="1967344"/>
            <a:ext cx="3866956"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What if we adopt Thomas's </a:t>
            </a:r>
            <a:r>
              <a:rPr lang="el-GR" sz="2000" i="1" dirty="0">
                <a:solidFill>
                  <a:srgbClr val="000000"/>
                </a:solidFill>
                <a:latin typeface="Times New Roman" panose="02020603050405020304" pitchFamily="18" charset="0"/>
                <a:cs typeface="Times New Roman" panose="02020603050405020304" pitchFamily="18" charset="0"/>
              </a:rPr>
              <a:t>Γ</a:t>
            </a:r>
            <a:r>
              <a:rPr lang="en-US" sz="2000" i="1" baseline="-25000" dirty="0">
                <a:solidFill>
                  <a:srgbClr val="000000"/>
                </a:solidFill>
                <a:latin typeface="Times New Roman" panose="02020603050405020304" pitchFamily="18" charset="0"/>
                <a:cs typeface="Times New Roman" panose="02020603050405020304" pitchFamily="18" charset="0"/>
              </a:rPr>
              <a:t>p</a:t>
            </a:r>
            <a:r>
              <a:rPr lang="en-US" sz="2000" baseline="-25000" dirty="0">
                <a:solidFill>
                  <a:srgbClr val="000000"/>
                </a:solidFill>
                <a:latin typeface="Times New Roman" panose="02020603050405020304" pitchFamily="18" charset="0"/>
                <a:cs typeface="Times New Roman" panose="02020603050405020304" pitchFamily="18" charset="0"/>
              </a:rPr>
              <a:t>0</a:t>
            </a:r>
            <a:r>
              <a:rPr lang="el-GR" sz="2000" dirty="0">
                <a:solidFill>
                  <a:srgbClr val="000000"/>
                </a:solidFill>
                <a:latin typeface="Times New Roman" panose="02020603050405020304" pitchFamily="18" charset="0"/>
                <a:cs typeface="Times New Roman" panose="02020603050405020304" pitchFamily="18" charset="0"/>
              </a:rPr>
              <a:t>/</a:t>
            </a:r>
            <a:r>
              <a:rPr lang="el-GR" sz="2000" i="1" dirty="0">
                <a:solidFill>
                  <a:srgbClr val="000000"/>
                </a:solidFill>
                <a:latin typeface="Times New Roman" panose="02020603050405020304" pitchFamily="18" charset="0"/>
                <a:cs typeface="Times New Roman" panose="02020603050405020304" pitchFamily="18" charset="0"/>
              </a:rPr>
              <a:t>Γ</a:t>
            </a:r>
            <a:r>
              <a:rPr lang="en-US" sz="2000" i="1" baseline="-25000" dirty="0">
                <a:solidFill>
                  <a:srgbClr val="000000"/>
                </a:solidFill>
                <a:latin typeface="Times New Roman" panose="02020603050405020304" pitchFamily="18" charset="0"/>
                <a:cs typeface="Times New Roman" panose="02020603050405020304" pitchFamily="18" charset="0"/>
              </a:rPr>
              <a:t>p</a:t>
            </a:r>
            <a:r>
              <a:rPr lang="en-US" sz="2000" baseline="-25000" dirty="0">
                <a:solidFill>
                  <a:srgbClr val="000000"/>
                </a:solidFill>
                <a:latin typeface="Times New Roman" panose="02020603050405020304" pitchFamily="18" charset="0"/>
                <a:cs typeface="Times New Roman" panose="02020603050405020304" pitchFamily="18" charset="0"/>
              </a:rPr>
              <a:t>1</a:t>
            </a:r>
            <a:r>
              <a:rPr lang="en-US" sz="2000" dirty="0">
                <a:solidFill>
                  <a:srgbClr val="000000"/>
                </a:solidFill>
                <a:latin typeface="Times New Roman" panose="02020603050405020304" pitchFamily="18" charset="0"/>
                <a:cs typeface="Times New Roman" panose="02020603050405020304" pitchFamily="18" charset="0"/>
              </a:rPr>
              <a:t>?</a:t>
            </a:r>
          </a:p>
        </p:txBody>
      </p:sp>
      <p:cxnSp>
        <p:nvCxnSpPr>
          <p:cNvPr id="30" name="Straight Arrow Connector 29"/>
          <p:cNvCxnSpPr/>
          <p:nvPr/>
        </p:nvCxnSpPr>
        <p:spPr>
          <a:xfrm>
            <a:off x="4644616" y="1814945"/>
            <a:ext cx="0" cy="6650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039822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1729" y="0"/>
            <a:ext cx="8480542" cy="6858000"/>
          </a:xfrm>
          <a:prstGeom prst="rect">
            <a:avLst/>
          </a:prstGeom>
        </p:spPr>
      </p:pic>
      <p:cxnSp>
        <p:nvCxnSpPr>
          <p:cNvPr id="4" name="Straight Connector 3"/>
          <p:cNvCxnSpPr/>
          <p:nvPr/>
        </p:nvCxnSpPr>
        <p:spPr>
          <a:xfrm>
            <a:off x="3560618" y="2684283"/>
            <a:ext cx="2317653"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7574507" y="2518073"/>
            <a:ext cx="1435008" cy="646331"/>
          </a:xfrm>
          <a:prstGeom prst="rect">
            <a:avLst/>
          </a:prstGeom>
          <a:noFill/>
        </p:spPr>
        <p:txBody>
          <a:bodyPr wrap="none" rtlCol="0">
            <a:spAutoFit/>
          </a:bodyPr>
          <a:lstStyle/>
          <a:p>
            <a:r>
              <a:rPr lang="en-US" dirty="0">
                <a:solidFill>
                  <a:srgbClr val="0000FF"/>
                </a:solidFill>
                <a:latin typeface="Times New Roman" panose="02020603050405020304" pitchFamily="18" charset="0"/>
                <a:cs typeface="Times New Roman" panose="02020603050405020304" pitchFamily="18" charset="0"/>
              </a:rPr>
              <a:t>3.3</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dirty="0">
                <a:solidFill>
                  <a:srgbClr val="008000"/>
                </a:solidFill>
                <a:latin typeface="Times New Roman" panose="02020603050405020304" pitchFamily="18" charset="0"/>
                <a:cs typeface="Times New Roman" panose="02020603050405020304" pitchFamily="18" charset="0"/>
              </a:rPr>
              <a:t>0.5%</a:t>
            </a:r>
          </a:p>
          <a:p>
            <a:r>
              <a:rPr lang="en-US" dirty="0">
                <a:solidFill>
                  <a:srgbClr val="0000FF"/>
                </a:solidFill>
                <a:latin typeface="Times New Roman" panose="02020603050405020304" pitchFamily="18" charset="0"/>
                <a:cs typeface="Times New Roman" panose="02020603050405020304" pitchFamily="18" charset="0"/>
              </a:rPr>
              <a:t>9.4</a:t>
            </a:r>
            <a:r>
              <a:rPr lang="en-US" altLang="zh-CN" dirty="0">
                <a:solidFill>
                  <a:srgbClr val="0000FF"/>
                </a:solidFill>
                <a:latin typeface="Times New Roman" panose="02020603050405020304" pitchFamily="18" charset="0"/>
                <a:cs typeface="Times New Roman" panose="02020603050405020304" pitchFamily="18" charset="0"/>
              </a:rPr>
              <a:t>%   </a:t>
            </a:r>
            <a:r>
              <a:rPr lang="en-US" altLang="zh-CN" dirty="0">
                <a:solidFill>
                  <a:srgbClr val="008000"/>
                </a:solidFill>
                <a:latin typeface="Times New Roman" panose="02020603050405020304" pitchFamily="18" charset="0"/>
                <a:cs typeface="Times New Roman" panose="02020603050405020304" pitchFamily="18" charset="0"/>
              </a:rPr>
              <a:t>11.4%</a:t>
            </a:r>
          </a:p>
        </p:txBody>
      </p:sp>
      <p:sp>
        <p:nvSpPr>
          <p:cNvPr id="6" name="TextBox 5"/>
          <p:cNvSpPr txBox="1"/>
          <p:nvPr/>
        </p:nvSpPr>
        <p:spPr>
          <a:xfrm>
            <a:off x="8244562" y="1835884"/>
            <a:ext cx="800219" cy="646331"/>
          </a:xfrm>
          <a:prstGeom prst="rect">
            <a:avLst/>
          </a:prstGeom>
          <a:noFill/>
        </p:spPr>
        <p:txBody>
          <a:bodyPr wrap="none" rtlCol="0">
            <a:spAutoFit/>
          </a:bodyPr>
          <a:lstStyle/>
          <a:p>
            <a:r>
              <a:rPr lang="en-US" dirty="0">
                <a:solidFill>
                  <a:srgbClr val="008000"/>
                </a:solidFill>
                <a:latin typeface="Times New Roman" panose="02020603050405020304" pitchFamily="18" charset="0"/>
                <a:cs typeface="Times New Roman" panose="02020603050405020304" pitchFamily="18" charset="0"/>
              </a:rPr>
              <a:t>USDC</a:t>
            </a:r>
          </a:p>
          <a:p>
            <a:r>
              <a:rPr lang="en-US" altLang="zh-CN" dirty="0">
                <a:solidFill>
                  <a:srgbClr val="008000"/>
                </a:solidFill>
                <a:latin typeface="Times New Roman" panose="02020603050405020304" pitchFamily="18" charset="0"/>
                <a:cs typeface="Times New Roman" panose="02020603050405020304" pitchFamily="18" charset="0"/>
              </a:rPr>
              <a:t>+</a:t>
            </a:r>
            <a:r>
              <a:rPr lang="en-US" dirty="0">
                <a:solidFill>
                  <a:srgbClr val="008000"/>
                </a:solidFill>
                <a:latin typeface="Times New Roman" panose="02020603050405020304" pitchFamily="18" charset="0"/>
                <a:cs typeface="Times New Roman" panose="02020603050405020304" pitchFamily="18" charset="0"/>
              </a:rPr>
              <a:t>23</a:t>
            </a:r>
          </a:p>
        </p:txBody>
      </p:sp>
      <p:sp>
        <p:nvSpPr>
          <p:cNvPr id="7" name="TextBox 6"/>
          <p:cNvSpPr txBox="1"/>
          <p:nvPr/>
        </p:nvSpPr>
        <p:spPr>
          <a:xfrm>
            <a:off x="7574507" y="1835884"/>
            <a:ext cx="723275" cy="646331"/>
          </a:xfrm>
          <a:prstGeom prst="rect">
            <a:avLst/>
          </a:prstGeom>
          <a:noFill/>
        </p:spPr>
        <p:txBody>
          <a:bodyPr wrap="none" rtlCol="0">
            <a:spAutoFit/>
          </a:bodyPr>
          <a:lstStyle/>
          <a:p>
            <a:r>
              <a:rPr lang="en-US" dirty="0">
                <a:solidFill>
                  <a:srgbClr val="0000FF"/>
                </a:solidFill>
                <a:latin typeface="Times New Roman" panose="02020603050405020304" pitchFamily="18" charset="0"/>
                <a:cs typeface="Times New Roman" panose="02020603050405020304" pitchFamily="18" charset="0"/>
              </a:rPr>
              <a:t>USDI</a:t>
            </a:r>
          </a:p>
          <a:p>
            <a:r>
              <a:rPr lang="en-US" altLang="zh-CN" dirty="0">
                <a:solidFill>
                  <a:srgbClr val="0000FF"/>
                </a:solidFill>
                <a:latin typeface="Times New Roman" panose="02020603050405020304" pitchFamily="18" charset="0"/>
                <a:cs typeface="Times New Roman" panose="02020603050405020304" pitchFamily="18" charset="0"/>
              </a:rPr>
              <a:t>+9</a:t>
            </a:r>
            <a:endParaRPr lang="en-US" dirty="0">
              <a:solidFill>
                <a:srgbClr val="0000FF"/>
              </a:solidFill>
              <a:latin typeface="Times New Roman" panose="02020603050405020304" pitchFamily="18" charset="0"/>
              <a:cs typeface="Times New Roman" panose="02020603050405020304" pitchFamily="18" charset="0"/>
            </a:endParaRPr>
          </a:p>
        </p:txBody>
      </p:sp>
      <p:cxnSp>
        <p:nvCxnSpPr>
          <p:cNvPr id="8" name="Straight Arrow Connector 7"/>
          <p:cNvCxnSpPr/>
          <p:nvPr/>
        </p:nvCxnSpPr>
        <p:spPr>
          <a:xfrm>
            <a:off x="3685309" y="1835884"/>
            <a:ext cx="692727" cy="6821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18200" y="1189553"/>
            <a:ext cx="5541818" cy="646331"/>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USDCs calculation predicted a 5/2</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a:t>
            </a:r>
            <a:r>
              <a:rPr lang="en-US" altLang="zh-CN" i="1" dirty="0">
                <a:latin typeface="Times New Roman" panose="02020603050405020304" pitchFamily="18" charset="0"/>
                <a:cs typeface="Times New Roman" panose="02020603050405020304" pitchFamily="18" charset="0"/>
              </a:rPr>
              <a:t>T</a:t>
            </a:r>
            <a:r>
              <a:rPr lang="en-US" altLang="zh-CN" dirty="0">
                <a:latin typeface="Times New Roman" panose="02020603050405020304" pitchFamily="18" charset="0"/>
                <a:cs typeface="Times New Roman" panose="02020603050405020304" pitchFamily="18" charset="0"/>
              </a:rPr>
              <a:t> = 1/2 excited state just 69 keV above the IAS.</a:t>
            </a:r>
            <a:endParaRPr lang="en-US"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5375562" y="3163351"/>
            <a:ext cx="1524776" cy="369332"/>
          </a:xfrm>
          <a:prstGeom prst="rect">
            <a:avLst/>
          </a:prstGeom>
          <a:noFill/>
        </p:spPr>
        <p:txBody>
          <a:bodyPr wrap="none" rtlCol="0">
            <a:spAutoFit/>
          </a:bodyPr>
          <a:lstStyle/>
          <a:p>
            <a:r>
              <a:rPr lang="en-US" i="1" dirty="0" err="1">
                <a:solidFill>
                  <a:srgbClr val="FF0000"/>
                </a:solidFill>
                <a:latin typeface="Times New Roman" panose="02020603050405020304" pitchFamily="18" charset="0"/>
                <a:cs typeface="Times New Roman" panose="02020603050405020304" pitchFamily="18" charset="0"/>
              </a:rPr>
              <a:t>B</a:t>
            </a:r>
            <a:r>
              <a:rPr lang="en-US" altLang="zh-CN" baseline="-25000" dirty="0" err="1">
                <a:solidFill>
                  <a:srgbClr val="FF0000"/>
                </a:solidFill>
                <a:latin typeface="Times New Roman" panose="02020603050405020304" pitchFamily="18" charset="0"/>
                <a:cs typeface="Times New Roman" panose="02020603050405020304" pitchFamily="18" charset="0"/>
              </a:rPr>
              <a:t>exp</a:t>
            </a:r>
            <a:r>
              <a:rPr lang="en-US" altLang="zh-CN" dirty="0">
                <a:solidFill>
                  <a:srgbClr val="FF0000"/>
                </a:solidFill>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=2.94(81)</a:t>
            </a:r>
          </a:p>
        </p:txBody>
      </p:sp>
    </p:spTree>
    <p:extLst>
      <p:ext uri="{BB962C8B-B14F-4D97-AF65-F5344CB8AC3E}">
        <p14:creationId xmlns:p14="http://schemas.microsoft.com/office/powerpoint/2010/main" val="416771664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824000" y="0"/>
            <a:ext cx="4320000" cy="544217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4840597" cy="5292000"/>
          </a:xfrm>
          <a:prstGeom prst="rect">
            <a:avLst/>
          </a:prstGeom>
        </p:spPr>
      </p:pic>
      <p:sp>
        <p:nvSpPr>
          <p:cNvPr id="2" name="TextBox 1"/>
          <p:cNvSpPr txBox="1"/>
          <p:nvPr/>
        </p:nvSpPr>
        <p:spPr>
          <a:xfrm>
            <a:off x="2" y="6211669"/>
            <a:ext cx="1620957" cy="646331"/>
          </a:xfrm>
          <a:prstGeom prst="rect">
            <a:avLst/>
          </a:prstGeom>
          <a:noFill/>
        </p:spPr>
        <p:txBody>
          <a:bodyPr wrap="none" rtlCol="0">
            <a:spAutoFit/>
          </a:bodyPr>
          <a:lstStyle/>
          <a:p>
            <a:r>
              <a:rPr lang="en-US" altLang="zh-CN" dirty="0"/>
              <a:t>blue solid band</a:t>
            </a:r>
          </a:p>
          <a:p>
            <a:r>
              <a:rPr lang="en-US" altLang="zh-CN" dirty="0"/>
              <a:t>solid blue band</a:t>
            </a:r>
            <a:endParaRPr lang="en-US" dirty="0"/>
          </a:p>
        </p:txBody>
      </p:sp>
    </p:spTree>
    <p:extLst>
      <p:ext uri="{BB962C8B-B14F-4D97-AF65-F5344CB8AC3E}">
        <p14:creationId xmlns:p14="http://schemas.microsoft.com/office/powerpoint/2010/main" val="211551483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0" y="2937117"/>
                <a:ext cx="3325590" cy="1938992"/>
              </a:xfrm>
              <a:prstGeom prst="rect">
                <a:avLst/>
              </a:prstGeom>
              <a:noFill/>
            </p:spPr>
            <p:txBody>
              <a:bodyPr wrap="none" rtlCol="0">
                <a:spAutoFit/>
              </a:bodyPr>
              <a:lstStyle/>
              <a:p>
                <a:pPr algn="just"/>
                <a14:m>
                  <m:oMath xmlns:m="http://schemas.openxmlformats.org/officeDocument/2006/math">
                    <m:r>
                      <a:rPr lang="en-US" sz="2400" b="0" i="1" smtClean="0">
                        <a:solidFill>
                          <a:srgbClr val="0000FF"/>
                        </a:solidFill>
                        <a:latin typeface="Cambria Math" panose="02040503050406030204" pitchFamily="18" charset="0"/>
                      </a:rPr>
                      <m:t>𝐵</m:t>
                    </m:r>
                    <m:d>
                      <m:dPr>
                        <m:ctrlPr>
                          <a:rPr lang="en-US" sz="2400" b="0" i="1" smtClean="0">
                            <a:solidFill>
                              <a:srgbClr val="0000FF"/>
                            </a:solidFill>
                            <a:latin typeface="Cambria Math" panose="02040503050406030204" pitchFamily="18" charset="0"/>
                          </a:rPr>
                        </m:ctrlPr>
                      </m:dPr>
                      <m:e>
                        <m:r>
                          <m:rPr>
                            <m:sty m:val="p"/>
                          </m:rPr>
                          <a:rPr lang="en-US" sz="2400" b="0" i="0" smtClean="0">
                            <a:solidFill>
                              <a:srgbClr val="0000FF"/>
                            </a:solidFill>
                            <a:latin typeface="Cambria Math" panose="02040503050406030204" pitchFamily="18" charset="0"/>
                          </a:rPr>
                          <m:t>F</m:t>
                        </m:r>
                      </m:e>
                    </m:d>
                    <m:r>
                      <a:rPr lang="en-US" sz="2400" b="0" i="1" smtClean="0">
                        <a:solidFill>
                          <a:srgbClr val="0000FF"/>
                        </a:solidFill>
                        <a:latin typeface="Cambria Math" panose="02040503050406030204" pitchFamily="18" charset="0"/>
                      </a:rPr>
                      <m:t>=3</m:t>
                    </m:r>
                    <m:d>
                      <m:dPr>
                        <m:ctrlPr>
                          <a:rPr lang="en-US" sz="2400" b="0" i="1" smtClean="0">
                            <a:solidFill>
                              <a:srgbClr val="0000FF"/>
                            </a:solidFill>
                            <a:latin typeface="Cambria Math" panose="02040503050406030204" pitchFamily="18" charset="0"/>
                          </a:rPr>
                        </m:ctrlPr>
                      </m:dPr>
                      <m:e>
                        <m:r>
                          <a:rPr lang="en-US" sz="2400" b="0" i="1" smtClean="0">
                            <a:solidFill>
                              <a:srgbClr val="0000FF"/>
                            </a:solidFill>
                            <a:latin typeface="Cambria Math" panose="02040503050406030204" pitchFamily="18" charset="0"/>
                          </a:rPr>
                          <m:t>1−</m:t>
                        </m:r>
                        <m:r>
                          <a:rPr lang="en-US" sz="2400" b="0" i="1" smtClean="0">
                            <a:solidFill>
                              <a:srgbClr val="0000FF"/>
                            </a:solidFill>
                            <a:latin typeface="Cambria Math" panose="02040503050406030204" pitchFamily="18" charset="0"/>
                            <a:ea typeface="Cambria Math" panose="02040503050406030204" pitchFamily="18" charset="0"/>
                          </a:rPr>
                          <m:t>𝛿</m:t>
                        </m:r>
                      </m:e>
                    </m:d>
                  </m:oMath>
                </a14:m>
                <a:r>
                  <a:rPr lang="en-US" sz="2400" b="0" dirty="0">
                    <a:solidFill>
                      <a:srgbClr val="0000FF"/>
                    </a:solidFill>
                    <a:latin typeface="Cambria Math" panose="02040503050406030204" pitchFamily="18" charset="0"/>
                  </a:rPr>
                  <a:t>=2.997</a:t>
                </a:r>
              </a:p>
              <a:p>
                <a:pPr algn="just"/>
                <a14:m>
                  <m:oMathPara xmlns:m="http://schemas.openxmlformats.org/officeDocument/2006/math">
                    <m:oMathParaPr>
                      <m:jc m:val="left"/>
                    </m:oMathParaPr>
                    <m:oMath xmlns:m="http://schemas.openxmlformats.org/officeDocument/2006/math">
                      <m:r>
                        <a:rPr lang="en-US" sz="2400" i="1">
                          <a:solidFill>
                            <a:srgbClr val="0000FF"/>
                          </a:solidFill>
                          <a:latin typeface="Cambria Math" panose="02040503050406030204" pitchFamily="18" charset="0"/>
                          <a:ea typeface="Cambria Math" panose="02040503050406030204" pitchFamily="18" charset="0"/>
                        </a:rPr>
                        <m:t>𝛿</m:t>
                      </m:r>
                      <m:r>
                        <a:rPr lang="en-US" sz="2400" b="0" i="1" smtClean="0">
                          <a:solidFill>
                            <a:srgbClr val="0000FF"/>
                          </a:solidFill>
                          <a:latin typeface="Cambria Math" panose="02040503050406030204" pitchFamily="18" charset="0"/>
                          <a:ea typeface="Cambria Math" panose="02040503050406030204" pitchFamily="18" charset="0"/>
                        </a:rPr>
                        <m:t>=0.003±0.003</m:t>
                      </m:r>
                    </m:oMath>
                  </m:oMathPara>
                </a14:m>
                <a:endParaRPr lang="en-US" sz="2400" dirty="0">
                  <a:solidFill>
                    <a:srgbClr val="0000FF"/>
                  </a:solidFill>
                </a:endParaRPr>
              </a:p>
              <a:p>
                <a:pPr algn="just"/>
                <a:endParaRPr lang="en-US" sz="2400" dirty="0">
                  <a:solidFill>
                    <a:srgbClr val="0000FF"/>
                  </a:solidFill>
                </a:endParaRPr>
              </a:p>
              <a:p>
                <a:pPr algn="just"/>
                <a14:m>
                  <m:oMathPara xmlns:m="http://schemas.openxmlformats.org/officeDocument/2006/math">
                    <m:oMathParaPr>
                      <m:jc m:val="left"/>
                    </m:oMathParaPr>
                    <m:oMath xmlns:m="http://schemas.openxmlformats.org/officeDocument/2006/math">
                      <m:r>
                        <a:rPr lang="en-US" sz="2400" i="1">
                          <a:solidFill>
                            <a:srgbClr val="0000FF"/>
                          </a:solidFill>
                          <a:latin typeface="Cambria Math" panose="02040503050406030204" pitchFamily="18" charset="0"/>
                        </a:rPr>
                        <m:t>𝐵</m:t>
                      </m:r>
                      <m:d>
                        <m:dPr>
                          <m:ctrlPr>
                            <a:rPr lang="en-US" sz="2400" i="1">
                              <a:solidFill>
                                <a:srgbClr val="0000FF"/>
                              </a:solidFill>
                              <a:latin typeface="Cambria Math" panose="02040503050406030204" pitchFamily="18" charset="0"/>
                            </a:rPr>
                          </m:ctrlPr>
                        </m:dPr>
                        <m:e>
                          <m:r>
                            <m:rPr>
                              <m:sty m:val="p"/>
                            </m:rPr>
                            <a:rPr lang="en-US" sz="2400" b="0" i="0" smtClean="0">
                              <a:solidFill>
                                <a:srgbClr val="0000FF"/>
                              </a:solidFill>
                              <a:latin typeface="Cambria Math" panose="02040503050406030204" pitchFamily="18" charset="0"/>
                            </a:rPr>
                            <m:t>GT</m:t>
                          </m:r>
                        </m:e>
                      </m:d>
                      <m:r>
                        <a:rPr lang="en-US" sz="2400" i="1">
                          <a:solidFill>
                            <a:srgbClr val="0000FF"/>
                          </a:solidFill>
                          <a:latin typeface="Cambria Math" panose="02040503050406030204" pitchFamily="18" charset="0"/>
                        </a:rPr>
                        <m:t>=</m:t>
                      </m:r>
                      <m:r>
                        <a:rPr lang="en-US" sz="2400" b="0" i="1" smtClean="0">
                          <a:solidFill>
                            <a:srgbClr val="0000FF"/>
                          </a:solidFill>
                          <a:latin typeface="Cambria Math" panose="02040503050406030204" pitchFamily="18" charset="0"/>
                        </a:rPr>
                        <m:t>0.95(22)</m:t>
                      </m:r>
                    </m:oMath>
                  </m:oMathPara>
                </a14:m>
                <a:endParaRPr lang="en-US" sz="2400" dirty="0">
                  <a:solidFill>
                    <a:srgbClr val="0000FF"/>
                  </a:solidFill>
                </a:endParaRPr>
              </a:p>
              <a:p>
                <a:pPr algn="just"/>
                <a:r>
                  <a:rPr lang="en-US"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Might be </a:t>
                </a:r>
                <a: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0.58(22)</a:t>
                </a:r>
                <a:endParaRPr lang="en-US"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0" y="2937117"/>
                <a:ext cx="3325590" cy="1938992"/>
              </a:xfrm>
              <a:prstGeom prst="rect">
                <a:avLst/>
              </a:prstGeom>
              <a:blipFill rotWithShape="0">
                <a:blip r:embed="rId2"/>
                <a:stretch>
                  <a:fillRect l="-2747" t="-2516" r="-1832" b="-6289"/>
                </a:stretch>
              </a:blipFill>
            </p:spPr>
            <p:txBody>
              <a:bodyPr/>
              <a:lstStyle/>
              <a:p>
                <a:r>
                  <a:rPr lang="en-US">
                    <a:noFill/>
                  </a:rPr>
                  <a:t> </a:t>
                </a:r>
              </a:p>
            </p:txBody>
          </p:sp>
        </mc:Fallback>
      </mc:AlternateContent>
      <p:sp>
        <p:nvSpPr>
          <p:cNvPr id="3" name="TextBox 2"/>
          <p:cNvSpPr txBox="1"/>
          <p:nvPr/>
        </p:nvSpPr>
        <p:spPr>
          <a:xfrm>
            <a:off x="0" y="0"/>
            <a:ext cx="5544979" cy="461665"/>
          </a:xfrm>
          <a:prstGeom prst="rect">
            <a:avLst/>
          </a:prstGeom>
          <a:noFill/>
        </p:spPr>
        <p:txBody>
          <a:bodyPr wrap="none" rtlCol="0">
            <a:spAutoFit/>
          </a:bodyPr>
          <a:lstStyle/>
          <a:p>
            <a:r>
              <a:rPr lang="en-US" sz="2400" baseline="30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25</a:t>
            </a:r>
            <a:r>
              <a:rPr lang="en-US" sz="24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Al 5/2</a:t>
            </a:r>
            <a:r>
              <a:rPr lang="en-US" sz="2400" baseline="30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a:t>
            </a:r>
            <a:r>
              <a:rPr lang="en-US" sz="24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 </a:t>
            </a:r>
            <a:r>
              <a:rPr lang="en-US" sz="2400" i="1"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T</a:t>
            </a:r>
            <a:r>
              <a:rPr lang="en-US" sz="24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 = 3/2 IAS at 7902.0(14) keV</a:t>
            </a:r>
          </a:p>
        </p:txBody>
      </p:sp>
      <p:sp>
        <p:nvSpPr>
          <p:cNvPr id="4" name="TextBox 3"/>
          <p:cNvSpPr txBox="1"/>
          <p:nvPr/>
        </p:nvSpPr>
        <p:spPr>
          <a:xfrm>
            <a:off x="0" y="1491642"/>
            <a:ext cx="2550698" cy="830997"/>
          </a:xfrm>
          <a:prstGeom prst="rect">
            <a:avLst/>
          </a:prstGeom>
          <a:noFill/>
        </p:spPr>
        <p:txBody>
          <a:bodyPr wrap="none" rtlCol="0">
            <a:spAutoFit/>
          </a:bodyPr>
          <a:lstStyle/>
          <a:p>
            <a:r>
              <a:rPr lang="en-US" sz="2400" i="1" dirty="0">
                <a:solidFill>
                  <a:srgbClr val="0000FF"/>
                </a:solidFill>
                <a:latin typeface="Cambria Math" panose="02040503050406030204" pitchFamily="18" charset="0"/>
                <a:ea typeface="Cambria Math" panose="02040503050406030204" pitchFamily="18" charset="0"/>
              </a:rPr>
              <a:t>I</a:t>
            </a:r>
            <a:r>
              <a:rPr lang="en-US" altLang="zh-CN" sz="2400" i="1" baseline="-25000" dirty="0">
                <a:solidFill>
                  <a:srgbClr val="0000FF"/>
                </a:solidFill>
                <a:latin typeface="Cambria Math" panose="02040503050406030204" pitchFamily="18" charset="0"/>
                <a:ea typeface="Cambria Math" panose="02040503050406030204" pitchFamily="18" charset="0"/>
              </a:rPr>
              <a:t>β</a:t>
            </a:r>
            <a:r>
              <a:rPr lang="en-US" altLang="zh-CN" sz="2400" dirty="0">
                <a:solidFill>
                  <a:srgbClr val="0000FF"/>
                </a:solidFill>
                <a:latin typeface="Cambria Math" panose="02040503050406030204" pitchFamily="18" charset="0"/>
                <a:ea typeface="Cambria Math" panose="02040503050406030204" pitchFamily="18" charset="0"/>
              </a:rPr>
              <a:t> = 14.55(72)%</a:t>
            </a:r>
          </a:p>
          <a:p>
            <a:r>
              <a:rPr lang="en-US" sz="2400" dirty="0">
                <a:solidFill>
                  <a:srgbClr val="0000FF"/>
                </a:solidFill>
                <a:latin typeface="Cambria Math" panose="02040503050406030204" pitchFamily="18" charset="0"/>
                <a:ea typeface="Cambria Math" panose="02040503050406030204" pitchFamily="18" charset="0"/>
              </a:rPr>
              <a:t>log </a:t>
            </a:r>
            <a:r>
              <a:rPr lang="en-US" sz="2400" i="1" dirty="0">
                <a:solidFill>
                  <a:srgbClr val="0000FF"/>
                </a:solidFill>
                <a:latin typeface="Cambria Math" panose="02040503050406030204" pitchFamily="18" charset="0"/>
                <a:ea typeface="Cambria Math" panose="02040503050406030204" pitchFamily="18" charset="0"/>
              </a:rPr>
              <a:t>ft</a:t>
            </a:r>
            <a:r>
              <a:rPr lang="en-US" sz="2400" dirty="0">
                <a:solidFill>
                  <a:srgbClr val="0000FF"/>
                </a:solidFill>
                <a:latin typeface="Cambria Math" panose="02040503050406030204" pitchFamily="18" charset="0"/>
                <a:ea typeface="Cambria Math" panose="02040503050406030204" pitchFamily="18" charset="0"/>
              </a:rPr>
              <a:t> = 3.194(24)</a:t>
            </a:r>
          </a:p>
        </p:txBody>
      </p:sp>
      <p:sp>
        <p:nvSpPr>
          <p:cNvPr id="5" name="TextBox 4"/>
          <p:cNvSpPr txBox="1"/>
          <p:nvPr/>
        </p:nvSpPr>
        <p:spPr>
          <a:xfrm>
            <a:off x="0" y="745821"/>
            <a:ext cx="2372637" cy="461665"/>
          </a:xfrm>
          <a:prstGeom prst="rect">
            <a:avLst/>
          </a:prstGeom>
          <a:noFill/>
        </p:spPr>
        <p:txBody>
          <a:bodyPr wrap="none" rtlCol="0">
            <a:spAutoFit/>
          </a:bodyPr>
          <a:lstStyle/>
          <a:p>
            <a:r>
              <a:rPr lang="en-US" altLang="zh-CN" sz="2400" dirty="0">
                <a:solidFill>
                  <a:srgbClr val="0000FF"/>
                </a:solidFill>
                <a:latin typeface="Cambria Math" panose="02040503050406030204" pitchFamily="18" charset="0"/>
                <a:ea typeface="Cambria Math" panose="02040503050406030204" pitchFamily="18" charset="0"/>
              </a:rPr>
              <a:t>Hatori_NPA1992</a:t>
            </a:r>
            <a:endParaRPr lang="en-US" sz="2400" dirty="0">
              <a:solidFill>
                <a:srgbClr val="0000FF"/>
              </a:solidFill>
              <a:latin typeface="Cambria Math" panose="02040503050406030204" pitchFamily="18" charset="0"/>
              <a:ea typeface="Cambria Math" panose="02040503050406030204" pitchFamily="18" charset="0"/>
            </a:endParaRPr>
          </a:p>
        </p:txBody>
      </p:sp>
      <mc:AlternateContent xmlns:mc="http://schemas.openxmlformats.org/markup-compatibility/2006" xmlns:a14="http://schemas.microsoft.com/office/drawing/2010/main">
        <mc:Choice Requires="a14">
          <p:sp>
            <p:nvSpPr>
              <p:cNvPr id="6" name="TextBox 5"/>
              <p:cNvSpPr txBox="1"/>
              <p:nvPr/>
            </p:nvSpPr>
            <p:spPr>
              <a:xfrm>
                <a:off x="3356239" y="2937117"/>
                <a:ext cx="3059107" cy="830997"/>
              </a:xfrm>
              <a:prstGeom prst="rect">
                <a:avLst/>
              </a:prstGeom>
              <a:noFill/>
            </p:spPr>
            <p:txBody>
              <a:bodyPr wrap="none" rtlCol="0">
                <a:spAutoFit/>
              </a:bodyPr>
              <a:lstStyle/>
              <a:p>
                <a:pPr algn="just"/>
                <a14:m>
                  <m:oMathPara xmlns:m="http://schemas.openxmlformats.org/officeDocument/2006/math">
                    <m:oMathParaPr>
                      <m:jc m:val="left"/>
                    </m:oMathParaPr>
                    <m:oMath xmlns:m="http://schemas.openxmlformats.org/officeDocument/2006/math">
                      <m:r>
                        <a:rPr lang="en-US" sz="2400" b="0" i="1" smtClean="0">
                          <a:solidFill>
                            <a:schemeClr val="accent2"/>
                          </a:solidFill>
                          <a:latin typeface="Cambria Math" panose="02040503050406030204" pitchFamily="18" charset="0"/>
                        </a:rPr>
                        <m:t>𝐵</m:t>
                      </m:r>
                      <m:d>
                        <m:dPr>
                          <m:ctrlPr>
                            <a:rPr lang="en-US" sz="2400" b="0" i="1" smtClean="0">
                              <a:solidFill>
                                <a:schemeClr val="accent2"/>
                              </a:solidFill>
                              <a:latin typeface="Cambria Math" panose="02040503050406030204" pitchFamily="18" charset="0"/>
                            </a:rPr>
                          </m:ctrlPr>
                        </m:dPr>
                        <m:e>
                          <m:r>
                            <m:rPr>
                              <m:sty m:val="p"/>
                            </m:rPr>
                            <a:rPr lang="en-US" sz="2400" b="0" i="0" smtClean="0">
                              <a:solidFill>
                                <a:schemeClr val="accent2"/>
                              </a:solidFill>
                              <a:latin typeface="Cambria Math" panose="02040503050406030204" pitchFamily="18" charset="0"/>
                            </a:rPr>
                            <m:t>F</m:t>
                          </m:r>
                        </m:e>
                      </m:d>
                      <m:r>
                        <a:rPr lang="en-US" sz="2400" b="0" i="1" smtClean="0">
                          <a:solidFill>
                            <a:schemeClr val="accent2"/>
                          </a:solidFill>
                          <a:latin typeface="Cambria Math" panose="02040503050406030204" pitchFamily="18" charset="0"/>
                        </a:rPr>
                        <m:t>=3</m:t>
                      </m:r>
                    </m:oMath>
                  </m:oMathPara>
                </a14:m>
                <a:endParaRPr lang="en-US" sz="2400" dirty="0">
                  <a:solidFill>
                    <a:schemeClr val="accent2"/>
                  </a:solidFill>
                </a:endParaRPr>
              </a:p>
              <a:p>
                <a:pPr algn="just"/>
                <a14:m>
                  <m:oMathPara xmlns:m="http://schemas.openxmlformats.org/officeDocument/2006/math">
                    <m:oMathParaPr>
                      <m:jc m:val="left"/>
                    </m:oMathParaPr>
                    <m:oMath xmlns:m="http://schemas.openxmlformats.org/officeDocument/2006/math">
                      <m:r>
                        <a:rPr lang="en-US" sz="2400" i="1">
                          <a:solidFill>
                            <a:schemeClr val="accent2"/>
                          </a:solidFill>
                          <a:latin typeface="Cambria Math" panose="02040503050406030204" pitchFamily="18" charset="0"/>
                        </a:rPr>
                        <m:t>𝐵</m:t>
                      </m:r>
                      <m:d>
                        <m:dPr>
                          <m:ctrlPr>
                            <a:rPr lang="en-US" sz="2400" i="1">
                              <a:solidFill>
                                <a:schemeClr val="accent2"/>
                              </a:solidFill>
                              <a:latin typeface="Cambria Math" panose="02040503050406030204" pitchFamily="18" charset="0"/>
                            </a:rPr>
                          </m:ctrlPr>
                        </m:dPr>
                        <m:e>
                          <m:r>
                            <m:rPr>
                              <m:sty m:val="p"/>
                            </m:rPr>
                            <a:rPr lang="en-US" sz="2400" b="0" i="0" smtClean="0">
                              <a:solidFill>
                                <a:schemeClr val="accent2"/>
                              </a:solidFill>
                              <a:latin typeface="Cambria Math" panose="02040503050406030204" pitchFamily="18" charset="0"/>
                            </a:rPr>
                            <m:t>GT</m:t>
                          </m:r>
                        </m:e>
                      </m:d>
                      <m:r>
                        <a:rPr lang="en-US" sz="2400" i="1">
                          <a:solidFill>
                            <a:schemeClr val="accent2"/>
                          </a:solidFill>
                          <a:latin typeface="Cambria Math" panose="02040503050406030204" pitchFamily="18" charset="0"/>
                        </a:rPr>
                        <m:t>=</m:t>
                      </m:r>
                      <m:r>
                        <a:rPr lang="en-US" sz="2400" b="0" i="1" smtClean="0">
                          <a:solidFill>
                            <a:schemeClr val="accent2"/>
                          </a:solidFill>
                          <a:latin typeface="Cambria Math" panose="02040503050406030204" pitchFamily="18" charset="0"/>
                        </a:rPr>
                        <m:t>0.11 </m:t>
                      </m:r>
                      <m:r>
                        <m:rPr>
                          <m:sty m:val="p"/>
                        </m:rPr>
                        <a:rPr lang="en-US" altLang="zh-CN" sz="2400" i="1">
                          <a:solidFill>
                            <a:schemeClr val="accent2"/>
                          </a:solidFill>
                          <a:latin typeface="Cambria Math" panose="02040503050406030204" pitchFamily="18" charset="0"/>
                        </a:rPr>
                        <m:t>or</m:t>
                      </m:r>
                      <m:r>
                        <a:rPr lang="en-US" altLang="zh-CN" sz="2400" b="0" i="1" smtClean="0">
                          <a:solidFill>
                            <a:schemeClr val="accent2"/>
                          </a:solidFill>
                          <a:latin typeface="Cambria Math" panose="02040503050406030204" pitchFamily="18" charset="0"/>
                        </a:rPr>
                        <m:t> 0.1</m:t>
                      </m:r>
                      <m:r>
                        <a:rPr lang="en-US" sz="2400" b="0" i="1" smtClean="0">
                          <a:solidFill>
                            <a:schemeClr val="accent2"/>
                          </a:solidFill>
                          <a:latin typeface="Cambria Math" panose="02040503050406030204" pitchFamily="18" charset="0"/>
                        </a:rPr>
                        <m:t>6</m:t>
                      </m:r>
                    </m:oMath>
                  </m:oMathPara>
                </a14:m>
                <a:endParaRPr lang="en-US" sz="2400" dirty="0">
                  <a:solidFill>
                    <a:schemeClr val="accent2"/>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3356239" y="2937117"/>
                <a:ext cx="3059107" cy="830997"/>
              </a:xfrm>
              <a:prstGeom prst="rect">
                <a:avLst/>
              </a:prstGeom>
              <a:blipFill rotWithShape="0">
                <a:blip r:embed="rId3"/>
                <a:stretch>
                  <a:fillRect l="-599"/>
                </a:stretch>
              </a:blipFill>
            </p:spPr>
            <p:txBody>
              <a:bodyPr/>
              <a:lstStyle/>
              <a:p>
                <a:r>
                  <a:rPr lang="en-US">
                    <a:noFill/>
                  </a:rPr>
                  <a:t> </a:t>
                </a:r>
              </a:p>
            </p:txBody>
          </p:sp>
        </mc:Fallback>
      </mc:AlternateContent>
      <p:sp>
        <p:nvSpPr>
          <p:cNvPr id="7" name="TextBox 6"/>
          <p:cNvSpPr txBox="1"/>
          <p:nvPr/>
        </p:nvSpPr>
        <p:spPr>
          <a:xfrm>
            <a:off x="3605019" y="1491642"/>
            <a:ext cx="1784463" cy="830997"/>
          </a:xfrm>
          <a:prstGeom prst="rect">
            <a:avLst/>
          </a:prstGeom>
          <a:noFill/>
        </p:spPr>
        <p:txBody>
          <a:bodyPr wrap="none" rtlCol="0">
            <a:spAutoFit/>
          </a:bodyPr>
          <a:lstStyle/>
          <a:p>
            <a:r>
              <a:rPr lang="en-US" sz="2400" i="1" dirty="0">
                <a:solidFill>
                  <a:schemeClr val="accent2"/>
                </a:solidFill>
                <a:latin typeface="Cambria Math" panose="02040503050406030204" pitchFamily="18" charset="0"/>
                <a:ea typeface="Cambria Math" panose="02040503050406030204" pitchFamily="18" charset="0"/>
              </a:rPr>
              <a:t>I</a:t>
            </a:r>
            <a:r>
              <a:rPr lang="en-US" altLang="zh-CN" sz="2400" i="1" baseline="-25000" dirty="0">
                <a:solidFill>
                  <a:schemeClr val="accent2"/>
                </a:solidFill>
                <a:latin typeface="Cambria Math" panose="02040503050406030204" pitchFamily="18" charset="0"/>
                <a:ea typeface="Cambria Math" panose="02040503050406030204" pitchFamily="18" charset="0"/>
              </a:rPr>
              <a:t>β</a:t>
            </a:r>
            <a:r>
              <a:rPr lang="en-US" altLang="zh-CN" sz="2400" dirty="0">
                <a:solidFill>
                  <a:schemeClr val="accent2"/>
                </a:solidFill>
                <a:latin typeface="Cambria Math" panose="02040503050406030204" pitchFamily="18" charset="0"/>
                <a:ea typeface="Cambria Math" panose="02040503050406030204" pitchFamily="18" charset="0"/>
              </a:rPr>
              <a:t> = 12.2%</a:t>
            </a:r>
          </a:p>
          <a:p>
            <a:r>
              <a:rPr lang="en-US" sz="2400" dirty="0">
                <a:solidFill>
                  <a:schemeClr val="accent2"/>
                </a:solidFill>
                <a:latin typeface="Cambria Math" panose="02040503050406030204" pitchFamily="18" charset="0"/>
                <a:ea typeface="Cambria Math" panose="02040503050406030204" pitchFamily="18" charset="0"/>
              </a:rPr>
              <a:t>log </a:t>
            </a:r>
            <a:r>
              <a:rPr lang="en-US" sz="2400" i="1" dirty="0">
                <a:solidFill>
                  <a:schemeClr val="accent2"/>
                </a:solidFill>
                <a:latin typeface="Cambria Math" panose="02040503050406030204" pitchFamily="18" charset="0"/>
                <a:ea typeface="Cambria Math" panose="02040503050406030204" pitchFamily="18" charset="0"/>
              </a:rPr>
              <a:t>ft</a:t>
            </a:r>
            <a:r>
              <a:rPr lang="en-US" sz="2400" dirty="0">
                <a:solidFill>
                  <a:schemeClr val="accent2"/>
                </a:solidFill>
                <a:latin typeface="Cambria Math" panose="02040503050406030204" pitchFamily="18" charset="0"/>
                <a:ea typeface="Cambria Math" panose="02040503050406030204" pitchFamily="18" charset="0"/>
              </a:rPr>
              <a:t> = 3.28</a:t>
            </a:r>
          </a:p>
        </p:txBody>
      </p:sp>
      <p:sp>
        <p:nvSpPr>
          <p:cNvPr id="8" name="TextBox 7"/>
          <p:cNvSpPr txBox="1"/>
          <p:nvPr/>
        </p:nvSpPr>
        <p:spPr>
          <a:xfrm>
            <a:off x="3390960" y="745821"/>
            <a:ext cx="2877198" cy="461665"/>
          </a:xfrm>
          <a:prstGeom prst="rect">
            <a:avLst/>
          </a:prstGeom>
          <a:noFill/>
        </p:spPr>
        <p:txBody>
          <a:bodyPr wrap="none" rtlCol="0">
            <a:spAutoFit/>
          </a:bodyPr>
          <a:lstStyle/>
          <a:p>
            <a:r>
              <a:rPr lang="en-US" altLang="zh-CN" sz="2400" dirty="0">
                <a:solidFill>
                  <a:schemeClr val="accent2"/>
                </a:solidFill>
                <a:latin typeface="Cambria Math" panose="02040503050406030204" pitchFamily="18" charset="0"/>
                <a:ea typeface="Cambria Math" panose="02040503050406030204" pitchFamily="18" charset="0"/>
              </a:rPr>
              <a:t>Robertson_PRC1993</a:t>
            </a:r>
            <a:endParaRPr lang="en-US" sz="2400" dirty="0">
              <a:solidFill>
                <a:schemeClr val="accent2"/>
              </a:solidFill>
              <a:latin typeface="Cambria Math" panose="02040503050406030204" pitchFamily="18" charset="0"/>
              <a:ea typeface="Cambria Math" panose="02040503050406030204" pitchFamily="18" charset="0"/>
            </a:endParaRPr>
          </a:p>
        </p:txBody>
      </p:sp>
      <mc:AlternateContent xmlns:mc="http://schemas.openxmlformats.org/markup-compatibility/2006" xmlns:a14="http://schemas.microsoft.com/office/drawing/2010/main">
        <mc:Choice Requires="a14">
          <p:sp>
            <p:nvSpPr>
              <p:cNvPr id="9" name="TextBox 8"/>
              <p:cNvSpPr txBox="1"/>
              <p:nvPr/>
            </p:nvSpPr>
            <p:spPr>
              <a:xfrm>
                <a:off x="6838209" y="2937117"/>
                <a:ext cx="1623906" cy="830997"/>
              </a:xfrm>
              <a:prstGeom prst="rect">
                <a:avLst/>
              </a:prstGeom>
              <a:noFill/>
            </p:spPr>
            <p:txBody>
              <a:bodyPr wrap="none" rtlCol="0">
                <a:spAutoFit/>
              </a:bodyPr>
              <a:lstStyle/>
              <a:p>
                <a:pPr algn="just"/>
                <a14:m>
                  <m:oMathPara xmlns:m="http://schemas.openxmlformats.org/officeDocument/2006/math">
                    <m:oMathParaPr>
                      <m:jc m:val="left"/>
                    </m:oMathParaPr>
                    <m:oMath xmlns:m="http://schemas.openxmlformats.org/officeDocument/2006/math">
                      <m:r>
                        <a:rPr lang="en-US" sz="2400" b="0" i="1" smtClean="0">
                          <a:solidFill>
                            <a:srgbClr val="7030A0"/>
                          </a:solidFill>
                          <a:latin typeface="Cambria Math" panose="02040503050406030204" pitchFamily="18" charset="0"/>
                        </a:rPr>
                        <m:t>𝐵</m:t>
                      </m:r>
                      <m:d>
                        <m:dPr>
                          <m:ctrlPr>
                            <a:rPr lang="en-US" sz="2400" b="0" i="1" smtClean="0">
                              <a:solidFill>
                                <a:srgbClr val="7030A0"/>
                              </a:solidFill>
                              <a:latin typeface="Cambria Math" panose="02040503050406030204" pitchFamily="18" charset="0"/>
                            </a:rPr>
                          </m:ctrlPr>
                        </m:dPr>
                        <m:e>
                          <m:r>
                            <m:rPr>
                              <m:sty m:val="p"/>
                            </m:rPr>
                            <a:rPr lang="en-US" sz="2400" b="0" i="0" smtClean="0">
                              <a:solidFill>
                                <a:srgbClr val="7030A0"/>
                              </a:solidFill>
                              <a:latin typeface="Cambria Math" panose="02040503050406030204" pitchFamily="18" charset="0"/>
                            </a:rPr>
                            <m:t>F</m:t>
                          </m:r>
                        </m:e>
                      </m:d>
                      <m:r>
                        <a:rPr lang="en-US" sz="2400" b="0" i="1" smtClean="0">
                          <a:solidFill>
                            <a:srgbClr val="7030A0"/>
                          </a:solidFill>
                          <a:latin typeface="Cambria Math" panose="02040503050406030204" pitchFamily="18" charset="0"/>
                        </a:rPr>
                        <m:t>=</m:t>
                      </m:r>
                      <m:r>
                        <a:rPr lang="en-US" altLang="zh-CN" sz="2400" i="1">
                          <a:solidFill>
                            <a:srgbClr val="7030A0"/>
                          </a:solidFill>
                          <a:latin typeface="Cambria Math" panose="02040503050406030204" pitchFamily="18" charset="0"/>
                        </a:rPr>
                        <m:t>×</m:t>
                      </m:r>
                    </m:oMath>
                  </m:oMathPara>
                </a14:m>
                <a:endParaRPr lang="en-US" sz="2400" dirty="0">
                  <a:solidFill>
                    <a:srgbClr val="7030A0"/>
                  </a:solidFill>
                </a:endParaRPr>
              </a:p>
              <a:p>
                <a:pPr algn="just"/>
                <a14:m>
                  <m:oMathPara xmlns:m="http://schemas.openxmlformats.org/officeDocument/2006/math">
                    <m:oMathParaPr>
                      <m:jc m:val="left"/>
                    </m:oMathParaPr>
                    <m:oMath xmlns:m="http://schemas.openxmlformats.org/officeDocument/2006/math">
                      <m:r>
                        <a:rPr lang="en-US" sz="2400" i="1">
                          <a:solidFill>
                            <a:srgbClr val="7030A0"/>
                          </a:solidFill>
                          <a:latin typeface="Cambria Math" panose="02040503050406030204" pitchFamily="18" charset="0"/>
                        </a:rPr>
                        <m:t>𝐵</m:t>
                      </m:r>
                      <m:d>
                        <m:dPr>
                          <m:ctrlPr>
                            <a:rPr lang="en-US" sz="2400" i="1">
                              <a:solidFill>
                                <a:srgbClr val="7030A0"/>
                              </a:solidFill>
                              <a:latin typeface="Cambria Math" panose="02040503050406030204" pitchFamily="18" charset="0"/>
                            </a:rPr>
                          </m:ctrlPr>
                        </m:dPr>
                        <m:e>
                          <m:r>
                            <m:rPr>
                              <m:sty m:val="p"/>
                            </m:rPr>
                            <a:rPr lang="en-US" sz="2400" b="0" i="0" smtClean="0">
                              <a:solidFill>
                                <a:srgbClr val="7030A0"/>
                              </a:solidFill>
                              <a:latin typeface="Cambria Math" panose="02040503050406030204" pitchFamily="18" charset="0"/>
                            </a:rPr>
                            <m:t>GT</m:t>
                          </m:r>
                        </m:e>
                      </m:d>
                      <m:r>
                        <a:rPr lang="en-US" sz="2400" i="1">
                          <a:solidFill>
                            <a:srgbClr val="7030A0"/>
                          </a:solidFill>
                          <a:latin typeface="Cambria Math" panose="02040503050406030204" pitchFamily="18" charset="0"/>
                        </a:rPr>
                        <m:t>=</m:t>
                      </m:r>
                      <m:r>
                        <a:rPr lang="en-US" altLang="zh-CN" sz="2400" i="1" smtClean="0">
                          <a:solidFill>
                            <a:srgbClr val="7030A0"/>
                          </a:solidFill>
                          <a:latin typeface="Cambria Math" panose="02040503050406030204" pitchFamily="18" charset="0"/>
                        </a:rPr>
                        <m:t>×</m:t>
                      </m:r>
                    </m:oMath>
                  </m:oMathPara>
                </a14:m>
                <a:endParaRPr lang="en-US" sz="2400" dirty="0">
                  <a:solidFill>
                    <a:srgbClr val="7030A0"/>
                  </a:solidFill>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6838209" y="2937117"/>
                <a:ext cx="1623906" cy="830997"/>
              </a:xfrm>
              <a:prstGeom prst="rect">
                <a:avLst/>
              </a:prstGeom>
              <a:blipFill rotWithShape="0">
                <a:blip r:embed="rId4"/>
                <a:stretch>
                  <a:fillRect l="-1128"/>
                </a:stretch>
              </a:blipFill>
            </p:spPr>
            <p:txBody>
              <a:bodyPr/>
              <a:lstStyle/>
              <a:p>
                <a:r>
                  <a:rPr lang="en-US">
                    <a:noFill/>
                  </a:rPr>
                  <a:t> </a:t>
                </a:r>
              </a:p>
            </p:txBody>
          </p:sp>
        </mc:Fallback>
      </mc:AlternateContent>
      <p:sp>
        <p:nvSpPr>
          <p:cNvPr id="10" name="TextBox 9"/>
          <p:cNvSpPr txBox="1"/>
          <p:nvPr/>
        </p:nvSpPr>
        <p:spPr>
          <a:xfrm>
            <a:off x="6477949" y="1491642"/>
            <a:ext cx="2210862" cy="830997"/>
          </a:xfrm>
          <a:prstGeom prst="rect">
            <a:avLst/>
          </a:prstGeom>
          <a:noFill/>
        </p:spPr>
        <p:txBody>
          <a:bodyPr wrap="none" rtlCol="0">
            <a:spAutoFit/>
          </a:bodyPr>
          <a:lstStyle/>
          <a:p>
            <a:r>
              <a:rPr lang="en-US" sz="2400" i="1" dirty="0">
                <a:solidFill>
                  <a:srgbClr val="7030A0"/>
                </a:solidFill>
                <a:latin typeface="Cambria Math" panose="02040503050406030204" pitchFamily="18" charset="0"/>
                <a:ea typeface="Cambria Math" panose="02040503050406030204" pitchFamily="18" charset="0"/>
              </a:rPr>
              <a:t>I</a:t>
            </a:r>
            <a:r>
              <a:rPr lang="en-US" altLang="zh-CN" sz="2400" i="1" baseline="-25000" dirty="0">
                <a:solidFill>
                  <a:srgbClr val="7030A0"/>
                </a:solidFill>
                <a:latin typeface="Cambria Math" panose="02040503050406030204" pitchFamily="18" charset="0"/>
                <a:ea typeface="Cambria Math" panose="02040503050406030204" pitchFamily="18" charset="0"/>
              </a:rPr>
              <a:t>β</a:t>
            </a:r>
            <a:r>
              <a:rPr lang="en-US" altLang="zh-CN" sz="2400" dirty="0">
                <a:solidFill>
                  <a:srgbClr val="7030A0"/>
                </a:solidFill>
                <a:latin typeface="Cambria Math" panose="02040503050406030204" pitchFamily="18" charset="0"/>
                <a:ea typeface="Cambria Math" panose="02040503050406030204" pitchFamily="18" charset="0"/>
              </a:rPr>
              <a:t> = 12.8(8)%</a:t>
            </a:r>
          </a:p>
          <a:p>
            <a:r>
              <a:rPr lang="en-US" sz="2400" dirty="0">
                <a:solidFill>
                  <a:srgbClr val="7030A0"/>
                </a:solidFill>
                <a:latin typeface="Cambria Math" panose="02040503050406030204" pitchFamily="18" charset="0"/>
                <a:ea typeface="Cambria Math" panose="02040503050406030204" pitchFamily="18" charset="0"/>
              </a:rPr>
              <a:t>log </a:t>
            </a:r>
            <a:r>
              <a:rPr lang="en-US" sz="2400" i="1" dirty="0">
                <a:solidFill>
                  <a:srgbClr val="7030A0"/>
                </a:solidFill>
                <a:latin typeface="Cambria Math" panose="02040503050406030204" pitchFamily="18" charset="0"/>
                <a:ea typeface="Cambria Math" panose="02040503050406030204" pitchFamily="18" charset="0"/>
              </a:rPr>
              <a:t>ft</a:t>
            </a:r>
            <a:r>
              <a:rPr lang="en-US" sz="2400" dirty="0">
                <a:solidFill>
                  <a:srgbClr val="7030A0"/>
                </a:solidFill>
                <a:latin typeface="Cambria Math" panose="02040503050406030204" pitchFamily="18" charset="0"/>
                <a:ea typeface="Cambria Math" panose="02040503050406030204" pitchFamily="18" charset="0"/>
              </a:rPr>
              <a:t> = 3.25(3)</a:t>
            </a:r>
          </a:p>
        </p:txBody>
      </p:sp>
      <p:sp>
        <p:nvSpPr>
          <p:cNvPr id="11" name="TextBox 10"/>
          <p:cNvSpPr txBox="1"/>
          <p:nvPr/>
        </p:nvSpPr>
        <p:spPr>
          <a:xfrm>
            <a:off x="6477949" y="745821"/>
            <a:ext cx="2666051" cy="461665"/>
          </a:xfrm>
          <a:prstGeom prst="rect">
            <a:avLst/>
          </a:prstGeom>
          <a:noFill/>
        </p:spPr>
        <p:txBody>
          <a:bodyPr wrap="none" rtlCol="0">
            <a:spAutoFit/>
          </a:bodyPr>
          <a:lstStyle/>
          <a:p>
            <a:r>
              <a:rPr lang="en-US" altLang="zh-CN" sz="2400" dirty="0">
                <a:solidFill>
                  <a:srgbClr val="7030A0"/>
                </a:solidFill>
                <a:latin typeface="Cambria Math" panose="02040503050406030204" pitchFamily="18" charset="0"/>
                <a:ea typeface="Cambria Math" panose="02040503050406030204" pitchFamily="18" charset="0"/>
              </a:rPr>
              <a:t>Thomas_EPJA2004</a:t>
            </a:r>
            <a:endParaRPr lang="en-US" sz="2400" dirty="0">
              <a:solidFill>
                <a:srgbClr val="7030A0"/>
              </a:solidFill>
              <a:latin typeface="Cambria Math" panose="02040503050406030204" pitchFamily="18" charset="0"/>
              <a:ea typeface="Cambria Math" panose="02040503050406030204" pitchFamily="18" charset="0"/>
            </a:endParaRPr>
          </a:p>
        </p:txBody>
      </p:sp>
      <mc:AlternateContent xmlns:mc="http://schemas.openxmlformats.org/markup-compatibility/2006" xmlns:a14="http://schemas.microsoft.com/office/drawing/2010/main">
        <mc:Choice Requires="a14">
          <p:sp>
            <p:nvSpPr>
              <p:cNvPr id="12" name="TextBox 11"/>
              <p:cNvSpPr txBox="1"/>
              <p:nvPr/>
            </p:nvSpPr>
            <p:spPr>
              <a:xfrm>
                <a:off x="0" y="5464354"/>
                <a:ext cx="3473002" cy="1200329"/>
              </a:xfrm>
              <a:prstGeom prst="rect">
                <a:avLst/>
              </a:prstGeom>
              <a:noFill/>
            </p:spPr>
            <p:txBody>
              <a:bodyPr wrap="none" rtlCol="0">
                <a:spAutoFit/>
              </a:bodyPr>
              <a:lstStyle/>
              <a:p>
                <a:r>
                  <a:rPr lang="en-US" sz="2400" b="0" dirty="0">
                    <a:solidFill>
                      <a:srgbClr val="008000"/>
                    </a:solidFill>
                    <a:latin typeface="Cambria Math" panose="02040503050406030204" pitchFamily="18" charset="0"/>
                  </a:rPr>
                  <a:t>Alex Brown USDC shifted</a:t>
                </a:r>
              </a:p>
              <a:p>
                <a:pPr algn="just"/>
                <a14:m>
                  <m:oMathPara xmlns:m="http://schemas.openxmlformats.org/officeDocument/2006/math">
                    <m:oMathParaPr>
                      <m:jc m:val="left"/>
                    </m:oMathParaPr>
                    <m:oMath xmlns:m="http://schemas.openxmlformats.org/officeDocument/2006/math">
                      <m:r>
                        <a:rPr lang="en-US" sz="2400" b="0" i="1" smtClean="0">
                          <a:solidFill>
                            <a:srgbClr val="008000"/>
                          </a:solidFill>
                          <a:latin typeface="Cambria Math" panose="02040503050406030204" pitchFamily="18" charset="0"/>
                        </a:rPr>
                        <m:t>𝐵</m:t>
                      </m:r>
                      <m:d>
                        <m:dPr>
                          <m:ctrlPr>
                            <a:rPr lang="en-US" sz="2400" b="0" i="1" smtClean="0">
                              <a:solidFill>
                                <a:srgbClr val="008000"/>
                              </a:solidFill>
                              <a:latin typeface="Cambria Math" panose="02040503050406030204" pitchFamily="18" charset="0"/>
                            </a:rPr>
                          </m:ctrlPr>
                        </m:dPr>
                        <m:e>
                          <m:r>
                            <m:rPr>
                              <m:sty m:val="p"/>
                            </m:rPr>
                            <a:rPr lang="en-US" sz="2400" b="0" i="0" smtClean="0">
                              <a:solidFill>
                                <a:srgbClr val="008000"/>
                              </a:solidFill>
                              <a:latin typeface="Cambria Math" panose="02040503050406030204" pitchFamily="18" charset="0"/>
                            </a:rPr>
                            <m:t>F</m:t>
                          </m:r>
                        </m:e>
                      </m:d>
                      <m:r>
                        <a:rPr lang="en-US" sz="2400" b="0" i="1" smtClean="0">
                          <a:solidFill>
                            <a:srgbClr val="008000"/>
                          </a:solidFill>
                          <a:latin typeface="Cambria Math" panose="02040503050406030204" pitchFamily="18" charset="0"/>
                        </a:rPr>
                        <m:t>=2.964</m:t>
                      </m:r>
                    </m:oMath>
                  </m:oMathPara>
                </a14:m>
                <a:endParaRPr lang="en-US" sz="2400" dirty="0">
                  <a:solidFill>
                    <a:srgbClr val="008000"/>
                  </a:solidFill>
                </a:endParaRPr>
              </a:p>
              <a:p>
                <a:pPr algn="just"/>
                <a14:m>
                  <m:oMathPara xmlns:m="http://schemas.openxmlformats.org/officeDocument/2006/math">
                    <m:oMathParaPr>
                      <m:jc m:val="left"/>
                    </m:oMathParaPr>
                    <m:oMath xmlns:m="http://schemas.openxmlformats.org/officeDocument/2006/math">
                      <m:r>
                        <a:rPr lang="en-US" sz="2400" i="1">
                          <a:solidFill>
                            <a:srgbClr val="008000"/>
                          </a:solidFill>
                          <a:latin typeface="Cambria Math" panose="02040503050406030204" pitchFamily="18" charset="0"/>
                        </a:rPr>
                        <m:t>𝐵</m:t>
                      </m:r>
                      <m:d>
                        <m:dPr>
                          <m:ctrlPr>
                            <a:rPr lang="en-US" sz="2400" i="1">
                              <a:solidFill>
                                <a:srgbClr val="008000"/>
                              </a:solidFill>
                              <a:latin typeface="Cambria Math" panose="02040503050406030204" pitchFamily="18" charset="0"/>
                            </a:rPr>
                          </m:ctrlPr>
                        </m:dPr>
                        <m:e>
                          <m:r>
                            <m:rPr>
                              <m:sty m:val="p"/>
                            </m:rPr>
                            <a:rPr lang="en-US" sz="2400" b="0" i="0" smtClean="0">
                              <a:solidFill>
                                <a:srgbClr val="008000"/>
                              </a:solidFill>
                              <a:latin typeface="Cambria Math" panose="02040503050406030204" pitchFamily="18" charset="0"/>
                            </a:rPr>
                            <m:t>GT</m:t>
                          </m:r>
                        </m:e>
                      </m:d>
                      <m:r>
                        <a:rPr lang="en-US" sz="2400" i="1">
                          <a:solidFill>
                            <a:srgbClr val="008000"/>
                          </a:solidFill>
                          <a:latin typeface="Cambria Math" panose="02040503050406030204" pitchFamily="18" charset="0"/>
                        </a:rPr>
                        <m:t>=</m:t>
                      </m:r>
                      <m:r>
                        <a:rPr lang="en-US" sz="2400" b="0" i="1" smtClean="0">
                          <a:solidFill>
                            <a:srgbClr val="008000"/>
                          </a:solidFill>
                          <a:latin typeface="Cambria Math" panose="02040503050406030204" pitchFamily="18" charset="0"/>
                        </a:rPr>
                        <m:t>0.119</m:t>
                      </m:r>
                    </m:oMath>
                  </m:oMathPara>
                </a14:m>
                <a:endParaRPr lang="en-US" sz="2400" dirty="0">
                  <a:solidFill>
                    <a:srgbClr val="008000"/>
                  </a:solidFill>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0" y="5464354"/>
                <a:ext cx="3473002" cy="1200329"/>
              </a:xfrm>
              <a:prstGeom prst="rect">
                <a:avLst/>
              </a:prstGeom>
              <a:blipFill rotWithShape="0">
                <a:blip r:embed="rId5"/>
                <a:stretch>
                  <a:fillRect l="-2632" t="-4061" r="-15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5601023" y="5612439"/>
                <a:ext cx="3406317" cy="90415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𝑓𝑡</m:t>
                      </m:r>
                      <m:r>
                        <a:rPr lang="en-US" sz="2400" b="0" i="1" smtClean="0">
                          <a:latin typeface="Cambria Math" panose="02040503050406030204" pitchFamily="18" charset="0"/>
                        </a:rPr>
                        <m:t>=</m:t>
                      </m:r>
                      <m:f>
                        <m:fPr>
                          <m:ctrlPr>
                            <a:rPr lang="en-US" sz="2400" i="1">
                              <a:latin typeface="Cambria Math" panose="02040503050406030204" pitchFamily="18" charset="0"/>
                            </a:rPr>
                          </m:ctrlPr>
                        </m:fPr>
                        <m:num>
                          <m:f>
                            <m:fPr>
                              <m:type m:val="lin"/>
                              <m:ctrlPr>
                                <a:rPr lang="en-US" sz="2400" i="1">
                                  <a:latin typeface="Cambria Math" panose="02040503050406030204" pitchFamily="18" charset="0"/>
                                </a:rPr>
                              </m:ctrlPr>
                            </m:fPr>
                            <m:num>
                              <m:r>
                                <a:rPr lang="en-US" sz="2400" i="1">
                                  <a:latin typeface="Cambria Math" panose="02040503050406030204" pitchFamily="18" charset="0"/>
                                </a:rPr>
                                <m:t>𝐾</m:t>
                              </m:r>
                            </m:num>
                            <m:den>
                              <m:sSubSup>
                                <m:sSubSupPr>
                                  <m:ctrlPr>
                                    <a:rPr lang="en-US" sz="2400" i="1">
                                      <a:latin typeface="Cambria Math" panose="02040503050406030204" pitchFamily="18" charset="0"/>
                                    </a:rPr>
                                  </m:ctrlPr>
                                </m:sSubSupPr>
                                <m:e>
                                  <m:r>
                                    <a:rPr lang="en-US" sz="2400" i="1">
                                      <a:latin typeface="Cambria Math" panose="02040503050406030204" pitchFamily="18" charset="0"/>
                                    </a:rPr>
                                    <m:t>𝑔</m:t>
                                  </m:r>
                                </m:e>
                                <m:sub>
                                  <m:r>
                                    <a:rPr lang="en-US" sz="2400" i="1">
                                      <a:latin typeface="Cambria Math" panose="02040503050406030204" pitchFamily="18" charset="0"/>
                                      <a:ea typeface="Cambria Math" panose="02040503050406030204" pitchFamily="18" charset="0"/>
                                    </a:rPr>
                                    <m:t>𝑉</m:t>
                                  </m:r>
                                </m:sub>
                                <m:sup>
                                  <m:r>
                                    <a:rPr lang="en-US" sz="2400" i="1">
                                      <a:latin typeface="Cambria Math" panose="02040503050406030204" pitchFamily="18" charset="0"/>
                                      <a:ea typeface="Cambria Math" panose="02040503050406030204" pitchFamily="18" charset="0"/>
                                    </a:rPr>
                                    <m:t>2</m:t>
                                  </m:r>
                                </m:sup>
                              </m:sSubSup>
                            </m:den>
                          </m:f>
                        </m:num>
                        <m:den>
                          <m:sSub>
                            <m:sSubPr>
                              <m:ctrlPr>
                                <a:rPr lang="en-US" sz="2400" i="1">
                                  <a:latin typeface="Cambria Math" panose="02040503050406030204" pitchFamily="18" charset="0"/>
                                </a:rPr>
                              </m:ctrlPr>
                            </m:sSubPr>
                            <m:e>
                              <m:r>
                                <a:rPr lang="en-US" sz="2400" i="1">
                                  <a:latin typeface="Cambria Math" panose="02040503050406030204" pitchFamily="18" charset="0"/>
                                </a:rPr>
                                <m:t>𝐵</m:t>
                              </m:r>
                            </m:e>
                            <m:sub>
                              <m:r>
                                <m:rPr>
                                  <m:sty m:val="p"/>
                                </m:rPr>
                                <a:rPr lang="en-US" sz="2400">
                                  <a:latin typeface="Cambria Math" panose="02040503050406030204" pitchFamily="18" charset="0"/>
                                </a:rPr>
                                <m:t>F</m:t>
                              </m:r>
                            </m:sub>
                          </m:sSub>
                          <m:r>
                            <a:rPr lang="en-US" sz="2400" i="1">
                              <a:latin typeface="Cambria Math" panose="02040503050406030204" pitchFamily="18" charset="0"/>
                            </a:rPr>
                            <m:t>+</m:t>
                          </m:r>
                          <m:sSup>
                            <m:sSupPr>
                              <m:ctrlPr>
                                <a:rPr lang="en-US" sz="2400" i="1">
                                  <a:latin typeface="Cambria Math" panose="02040503050406030204" pitchFamily="18" charset="0"/>
                                </a:rPr>
                              </m:ctrlPr>
                            </m:sSupPr>
                            <m:e>
                              <m:d>
                                <m:dPr>
                                  <m:ctrlPr>
                                    <a:rPr lang="en-US" sz="2400" i="1">
                                      <a:latin typeface="Cambria Math" panose="02040503050406030204" pitchFamily="18" charset="0"/>
                                    </a:rPr>
                                  </m:ctrlPr>
                                </m:dPr>
                                <m:e>
                                  <m:f>
                                    <m:fPr>
                                      <m:type m:val="lin"/>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panose="02040503050406030204" pitchFamily="18" charset="0"/>
                                            </a:rPr>
                                            <m:t>𝑔</m:t>
                                          </m:r>
                                        </m:e>
                                        <m:sub>
                                          <m:r>
                                            <a:rPr lang="en-US" sz="2400" i="1">
                                              <a:latin typeface="Cambria Math" panose="02040503050406030204" pitchFamily="18" charset="0"/>
                                            </a:rPr>
                                            <m:t>𝐴</m:t>
                                          </m:r>
                                        </m:sub>
                                      </m:sSub>
                                    </m:num>
                                    <m:den>
                                      <m:sSub>
                                        <m:sSubPr>
                                          <m:ctrlPr>
                                            <a:rPr lang="en-US" sz="2400" i="1">
                                              <a:latin typeface="Cambria Math" panose="02040503050406030204" pitchFamily="18" charset="0"/>
                                            </a:rPr>
                                          </m:ctrlPr>
                                        </m:sSubPr>
                                        <m:e>
                                          <m:r>
                                            <a:rPr lang="en-US" sz="2400" i="1">
                                              <a:latin typeface="Cambria Math" panose="02040503050406030204" pitchFamily="18" charset="0"/>
                                            </a:rPr>
                                            <m:t>𝑔</m:t>
                                          </m:r>
                                        </m:e>
                                        <m:sub>
                                          <m:r>
                                            <a:rPr lang="en-US" sz="2400" i="1">
                                              <a:latin typeface="Cambria Math" panose="02040503050406030204" pitchFamily="18" charset="0"/>
                                            </a:rPr>
                                            <m:t>𝑉</m:t>
                                          </m:r>
                                        </m:sub>
                                      </m:sSub>
                                    </m:den>
                                  </m:f>
                                </m:e>
                              </m:d>
                            </m:e>
                            <m:sup>
                              <m:r>
                                <a:rPr lang="en-US" sz="2400" i="1">
                                  <a:latin typeface="Cambria Math" panose="02040503050406030204" pitchFamily="18" charset="0"/>
                                </a:rPr>
                                <m:t>2</m:t>
                              </m:r>
                            </m:sup>
                          </m:sSup>
                          <m:sSub>
                            <m:sSubPr>
                              <m:ctrlPr>
                                <a:rPr lang="en-US" sz="2400" i="1">
                                  <a:latin typeface="Cambria Math" panose="02040503050406030204" pitchFamily="18" charset="0"/>
                                </a:rPr>
                              </m:ctrlPr>
                            </m:sSubPr>
                            <m:e>
                              <m:r>
                                <a:rPr lang="en-US" sz="2400" i="1">
                                  <a:latin typeface="Cambria Math" panose="02040503050406030204" pitchFamily="18" charset="0"/>
                                </a:rPr>
                                <m:t>𝐵</m:t>
                              </m:r>
                            </m:e>
                            <m:sub>
                              <m:r>
                                <m:rPr>
                                  <m:sty m:val="p"/>
                                </m:rPr>
                                <a:rPr lang="en-US" sz="2400">
                                  <a:latin typeface="Cambria Math" panose="02040503050406030204" pitchFamily="18" charset="0"/>
                                </a:rPr>
                                <m:t>GT</m:t>
                              </m:r>
                            </m:sub>
                          </m:sSub>
                        </m:den>
                      </m:f>
                    </m:oMath>
                  </m:oMathPara>
                </a14:m>
                <a:endParaRPr lang="en-US" sz="2400" dirty="0"/>
              </a:p>
            </p:txBody>
          </p:sp>
        </mc:Choice>
        <mc:Fallback xmlns="">
          <p:sp>
            <p:nvSpPr>
              <p:cNvPr id="13" name="TextBox 12"/>
              <p:cNvSpPr txBox="1">
                <a:spLocks noRot="1" noChangeAspect="1" noMove="1" noResize="1" noEditPoints="1" noAdjustHandles="1" noChangeArrowheads="1" noChangeShapeType="1" noTextEdit="1"/>
              </p:cNvSpPr>
              <p:nvPr/>
            </p:nvSpPr>
            <p:spPr>
              <a:xfrm>
                <a:off x="5601023" y="5612439"/>
                <a:ext cx="3406317" cy="904158"/>
              </a:xfrm>
              <a:prstGeom prst="rect">
                <a:avLst/>
              </a:prstGeom>
              <a:blipFill rotWithShape="0">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20012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8CAB17-4047-46A0-8E74-20C38311B6DE}"/>
              </a:ext>
            </a:extLst>
          </p:cNvPr>
          <p:cNvPicPr>
            <a:picLocks noChangeAspect="1"/>
          </p:cNvPicPr>
          <p:nvPr/>
        </p:nvPicPr>
        <p:blipFill>
          <a:blip r:embed="rId2"/>
          <a:stretch>
            <a:fillRect/>
          </a:stretch>
        </p:blipFill>
        <p:spPr>
          <a:xfrm>
            <a:off x="0" y="0"/>
            <a:ext cx="4437365" cy="6254239"/>
          </a:xfrm>
          <a:prstGeom prst="rect">
            <a:avLst/>
          </a:prstGeom>
        </p:spPr>
      </p:pic>
      <p:sp>
        <p:nvSpPr>
          <p:cNvPr id="3" name="TextBox 2">
            <a:extLst>
              <a:ext uri="{FF2B5EF4-FFF2-40B4-BE49-F238E27FC236}">
                <a16:creationId xmlns:a16="http://schemas.microsoft.com/office/drawing/2014/main" id="{695F3B46-5FED-4D7B-B592-84E5B6561456}"/>
              </a:ext>
            </a:extLst>
          </p:cNvPr>
          <p:cNvSpPr txBox="1"/>
          <p:nvPr/>
        </p:nvSpPr>
        <p:spPr>
          <a:xfrm>
            <a:off x="4437365" y="4126493"/>
            <a:ext cx="4706633" cy="2862322"/>
          </a:xfrm>
          <a:prstGeom prst="rect">
            <a:avLst/>
          </a:prstGeom>
          <a:noFill/>
        </p:spPr>
        <p:txBody>
          <a:bodyPr wrap="square" rtlCol="0">
            <a:spAutoFit/>
          </a:bodyPr>
          <a:lstStyle/>
          <a:p>
            <a:r>
              <a:rPr lang="en-US" altLang="zh-CN" sz="2000" dirty="0">
                <a:solidFill>
                  <a:srgbClr val="C00000"/>
                </a:solidFill>
                <a:latin typeface="Times New Roman" panose="02020603050405020304" pitchFamily="18" charset="0"/>
                <a:cs typeface="Times New Roman" panose="02020603050405020304" pitchFamily="18" charset="0"/>
              </a:rPr>
              <a:t>Mike:</a:t>
            </a:r>
          </a:p>
          <a:p>
            <a:r>
              <a:rPr lang="en-US" altLang="zh-CN" sz="2000" dirty="0">
                <a:solidFill>
                  <a:srgbClr val="C00000"/>
                </a:solidFill>
                <a:latin typeface="Times New Roman" panose="02020603050405020304" pitchFamily="18" charset="0"/>
                <a:cs typeface="Times New Roman" panose="02020603050405020304" pitchFamily="18" charset="0"/>
              </a:rPr>
              <a:t>Data points: </a:t>
            </a:r>
            <a:r>
              <a:rPr lang="en-US" altLang="zh-CN" sz="2000" baseline="30000" dirty="0">
                <a:solidFill>
                  <a:srgbClr val="C00000"/>
                </a:solidFill>
                <a:latin typeface="Times New Roman" panose="02020603050405020304" pitchFamily="18" charset="0"/>
                <a:cs typeface="Times New Roman" panose="02020603050405020304" pitchFamily="18" charset="0"/>
              </a:rPr>
              <a:t>32</a:t>
            </a:r>
            <a:r>
              <a:rPr lang="en-US" altLang="zh-CN" sz="2000" dirty="0">
                <a:solidFill>
                  <a:srgbClr val="C00000"/>
                </a:solidFill>
                <a:latin typeface="Times New Roman" panose="02020603050405020304" pitchFamily="18" charset="0"/>
                <a:cs typeface="Times New Roman" panose="02020603050405020304" pitchFamily="18" charset="0"/>
              </a:rPr>
              <a:t>Cl </a:t>
            </a:r>
            <a:r>
              <a:rPr lang="en-US" altLang="zh-CN" sz="2000" i="1" dirty="0">
                <a:solidFill>
                  <a:srgbClr val="C00000"/>
                </a:solidFill>
                <a:latin typeface="Times New Roman" panose="02020603050405020304" pitchFamily="18" charset="0"/>
                <a:cs typeface="Times New Roman" panose="02020603050405020304" pitchFamily="18" charset="0"/>
              </a:rPr>
              <a:t>βγ</a:t>
            </a:r>
            <a:r>
              <a:rPr lang="en-US" altLang="zh-CN" sz="2000" dirty="0">
                <a:solidFill>
                  <a:srgbClr val="C00000"/>
                </a:solidFill>
                <a:latin typeface="Times New Roman" panose="02020603050405020304" pitchFamily="18" charset="0"/>
                <a:cs typeface="Times New Roman" panose="02020603050405020304" pitchFamily="18" charset="0"/>
              </a:rPr>
              <a:t>, </a:t>
            </a:r>
            <a:r>
              <a:rPr lang="en-US" altLang="zh-CN" sz="2000" baseline="30000" dirty="0">
                <a:solidFill>
                  <a:srgbClr val="C00000"/>
                </a:solidFill>
                <a:latin typeface="Times New Roman" panose="02020603050405020304" pitchFamily="18" charset="0"/>
                <a:cs typeface="Times New Roman" panose="02020603050405020304" pitchFamily="18" charset="0"/>
              </a:rPr>
              <a:t>152</a:t>
            </a:r>
            <a:r>
              <a:rPr lang="en-US" altLang="zh-CN" sz="2000" dirty="0">
                <a:solidFill>
                  <a:srgbClr val="C00000"/>
                </a:solidFill>
                <a:latin typeface="Times New Roman" panose="02020603050405020304" pitchFamily="18" charset="0"/>
                <a:cs typeface="Times New Roman" panose="02020603050405020304" pitchFamily="18" charset="0"/>
              </a:rPr>
              <a:t>Eu source</a:t>
            </a:r>
          </a:p>
          <a:p>
            <a:r>
              <a:rPr lang="en-US" altLang="zh-CN" sz="2000" dirty="0">
                <a:solidFill>
                  <a:srgbClr val="C00000"/>
                </a:solidFill>
                <a:latin typeface="Times New Roman" panose="02020603050405020304" pitchFamily="18" charset="0"/>
                <a:cs typeface="Times New Roman" panose="02020603050405020304" pitchFamily="18" charset="0"/>
              </a:rPr>
              <a:t>Uncertainty of relative efficiency:</a:t>
            </a:r>
          </a:p>
          <a:p>
            <a:r>
              <a:rPr lang="en-US" altLang="zh-CN" sz="2000" dirty="0">
                <a:solidFill>
                  <a:srgbClr val="C00000"/>
                </a:solidFill>
                <a:latin typeface="Times New Roman" panose="02020603050405020304" pitchFamily="18" charset="0"/>
                <a:cs typeface="Times New Roman" panose="02020603050405020304" pitchFamily="18" charset="0"/>
              </a:rPr>
              <a:t>0.7%</a:t>
            </a:r>
          </a:p>
          <a:p>
            <a:r>
              <a:rPr lang="en-US" altLang="zh-CN" sz="2000" dirty="0">
                <a:solidFill>
                  <a:srgbClr val="C00000"/>
                </a:solidFill>
                <a:latin typeface="Times New Roman" panose="02020603050405020304" pitchFamily="18" charset="0"/>
                <a:cs typeface="Times New Roman" panose="02020603050405020304" pitchFamily="18" charset="0"/>
              </a:rPr>
              <a:t>+0.2% below 1547 keV</a:t>
            </a:r>
          </a:p>
          <a:p>
            <a:r>
              <a:rPr lang="en-US" altLang="zh-CN" sz="2000" dirty="0">
                <a:solidFill>
                  <a:srgbClr val="C00000"/>
                </a:solidFill>
                <a:latin typeface="Times New Roman" panose="02020603050405020304" pitchFamily="18" charset="0"/>
                <a:cs typeface="Times New Roman" panose="02020603050405020304" pitchFamily="18" charset="0"/>
              </a:rPr>
              <a:t>+1.4% above 1547 keV</a:t>
            </a:r>
          </a:p>
          <a:p>
            <a:r>
              <a:rPr lang="en-US" altLang="zh-CN" sz="2000" dirty="0">
                <a:solidFill>
                  <a:srgbClr val="C00000"/>
                </a:solidFill>
                <a:latin typeface="Times New Roman" panose="02020603050405020304" pitchFamily="18" charset="0"/>
                <a:cs typeface="Times New Roman" panose="02020603050405020304" pitchFamily="18" charset="0"/>
              </a:rPr>
              <a:t>+0.4% between 1500 and 3500 keV</a:t>
            </a:r>
          </a:p>
          <a:p>
            <a:r>
              <a:rPr lang="en-US" altLang="zh-CN" sz="2000" dirty="0">
                <a:solidFill>
                  <a:srgbClr val="C00000"/>
                </a:solidFill>
                <a:latin typeface="Times New Roman" panose="02020603050405020304" pitchFamily="18" charset="0"/>
                <a:cs typeface="Times New Roman" panose="02020603050405020304" pitchFamily="18" charset="0"/>
              </a:rPr>
              <a:t>+1.0% between 3500 and 5000 keV</a:t>
            </a:r>
          </a:p>
          <a:p>
            <a:r>
              <a:rPr lang="en-US" altLang="zh-CN" sz="2000" dirty="0">
                <a:solidFill>
                  <a:srgbClr val="C00000"/>
                </a:solidFill>
                <a:latin typeface="Times New Roman" panose="02020603050405020304" pitchFamily="18" charset="0"/>
                <a:cs typeface="Times New Roman" panose="02020603050405020304" pitchFamily="18" charset="0"/>
              </a:rPr>
              <a:t>+5% above 5000 keV</a:t>
            </a:r>
          </a:p>
        </p:txBody>
      </p:sp>
      <p:pic>
        <p:nvPicPr>
          <p:cNvPr id="4" name="Picture 3">
            <a:extLst>
              <a:ext uri="{FF2B5EF4-FFF2-40B4-BE49-F238E27FC236}">
                <a16:creationId xmlns:a16="http://schemas.microsoft.com/office/drawing/2014/main" id="{FC20535E-4BC6-4611-8639-EAA76F3AC63C}"/>
              </a:ext>
            </a:extLst>
          </p:cNvPr>
          <p:cNvPicPr>
            <a:picLocks noChangeAspect="1"/>
          </p:cNvPicPr>
          <p:nvPr/>
        </p:nvPicPr>
        <p:blipFill>
          <a:blip r:embed="rId3"/>
          <a:stretch>
            <a:fillRect/>
          </a:stretch>
        </p:blipFill>
        <p:spPr>
          <a:xfrm>
            <a:off x="4437365" y="0"/>
            <a:ext cx="4706635" cy="4126493"/>
          </a:xfrm>
          <a:prstGeom prst="rect">
            <a:avLst/>
          </a:prstGeom>
        </p:spPr>
      </p:pic>
    </p:spTree>
    <p:extLst>
      <p:ext uri="{BB962C8B-B14F-4D97-AF65-F5344CB8AC3E}">
        <p14:creationId xmlns:p14="http://schemas.microsoft.com/office/powerpoint/2010/main" val="3446030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3970318"/>
          </a:xfrm>
          <a:prstGeom prst="rect">
            <a:avLst/>
          </a:prstGeom>
        </p:spPr>
        <p:txBody>
          <a:bodyPr wrap="square">
            <a:spAutoFit/>
          </a:bodyPr>
          <a:lstStyle/>
          <a:p>
            <a:r>
              <a:rPr lang="en-US" dirty="0">
                <a:latin typeface="Times New Roman" panose="02020603050405020304" pitchFamily="18" charset="0"/>
                <a:ea typeface="宋体" panose="02010600030101010101" pitchFamily="2" charset="-122"/>
              </a:rPr>
              <a:t>For the T=3/2 IAS, here is what I was thinking we could do: </a:t>
            </a:r>
          </a:p>
          <a:p>
            <a:r>
              <a:rPr lang="en-US" dirty="0">
                <a:latin typeface="Times New Roman" panose="02020603050405020304" pitchFamily="18" charset="0"/>
                <a:ea typeface="宋体" panose="02010600030101010101" pitchFamily="2" charset="-122"/>
              </a:rPr>
              <a:t> </a:t>
            </a:r>
          </a:p>
          <a:p>
            <a:r>
              <a:rPr lang="en-US" dirty="0">
                <a:latin typeface="Times New Roman" panose="02020603050405020304" pitchFamily="18" charset="0"/>
                <a:ea typeface="宋体" panose="02010600030101010101" pitchFamily="2" charset="-122"/>
              </a:rPr>
              <a:t>The experimental beta feeding of the T=3/2 IAS is consistent with B(F)=3, which is all of the Fermi strength. This suggests that isospin mixing with another 5/2+ state is not very strong. This contrasts Aaron's calculation, where it is quite strong. As Alex points out, the mixing depends on the spacing of the levels which is very close in Aaron's calculation, but has a large uncertainty. </a:t>
            </a:r>
          </a:p>
          <a:p>
            <a:r>
              <a:rPr lang="en-US" dirty="0">
                <a:latin typeface="Times New Roman" panose="02020603050405020304" pitchFamily="18" charset="0"/>
                <a:ea typeface="宋体" panose="02010600030101010101" pitchFamily="2" charset="-122"/>
              </a:rPr>
              <a:t> </a:t>
            </a:r>
          </a:p>
          <a:p>
            <a:r>
              <a:rPr lang="en-US" dirty="0">
                <a:latin typeface="Times New Roman" panose="02020603050405020304" pitchFamily="18" charset="0"/>
                <a:ea typeface="宋体" panose="02010600030101010101" pitchFamily="2" charset="-122"/>
              </a:rPr>
              <a:t>I think we can use the experimental beta feeding together with Aaron's theoretical mixing matrix element to estimate the level spacing. Then, use that spacing to recalculate the proton width, which I assume depends strongly on the spacing. Then, use the new proton width and the (new) gamma width to recalculate the branching ratio. If it agrees with experiment, then everything holds together. </a:t>
            </a:r>
          </a:p>
          <a:p>
            <a:r>
              <a:rPr lang="en-US" dirty="0">
                <a:latin typeface="Times New Roman" panose="02020603050405020304" pitchFamily="18" charset="0"/>
                <a:ea typeface="宋体" panose="02010600030101010101" pitchFamily="2" charset="-122"/>
              </a:rPr>
              <a:t> </a:t>
            </a:r>
          </a:p>
          <a:p>
            <a:r>
              <a:rPr lang="en-US" dirty="0">
                <a:latin typeface="Times New Roman" panose="02020603050405020304" pitchFamily="18" charset="0"/>
                <a:ea typeface="宋体" panose="02010600030101010101" pitchFamily="2" charset="-122"/>
              </a:rPr>
              <a:t>Please let me know if this procedure makes sense and is feasible. </a:t>
            </a:r>
            <a:endParaRPr lang="en-US"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34868992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078313"/>
          </a:xfrm>
          <a:prstGeom prst="rect">
            <a:avLst/>
          </a:prstGeom>
        </p:spPr>
        <p:txBody>
          <a:bodyPr wrap="square">
            <a:spAutoFit/>
          </a:bodyPr>
          <a:lstStyle/>
          <a:p>
            <a:r>
              <a:rPr lang="en-US" dirty="0">
                <a:latin typeface="Times New Roman" panose="02020603050405020304" pitchFamily="18" charset="0"/>
                <a:ea typeface="宋体" panose="02010600030101010101" pitchFamily="2" charset="-122"/>
              </a:rPr>
              <a:t>The large proton decay widths of the IAS are due to mixing with a nearby 5/2+ T=1/2 state that has a proton decay width of 50 KeV.</a:t>
            </a:r>
            <a:br>
              <a:rPr lang="en-US" dirty="0">
                <a:latin typeface="Times New Roman" panose="02020603050405020304" pitchFamily="18" charset="0"/>
                <a:ea typeface="宋体" panose="02010600030101010101" pitchFamily="2" charset="-122"/>
              </a:rPr>
            </a:br>
            <a:r>
              <a:rPr lang="en-US" dirty="0">
                <a:latin typeface="Times New Roman" panose="02020603050405020304" pitchFamily="18" charset="0"/>
                <a:ea typeface="宋体" panose="02010600030101010101" pitchFamily="2" charset="-122"/>
              </a:rPr>
              <a:t>For </a:t>
            </a:r>
            <a:r>
              <a:rPr lang="en-US" dirty="0" err="1">
                <a:latin typeface="Times New Roman" panose="02020603050405020304" pitchFamily="18" charset="0"/>
                <a:ea typeface="宋体" panose="02010600030101010101" pitchFamily="2" charset="-122"/>
              </a:rPr>
              <a:t>usdc</a:t>
            </a:r>
            <a:r>
              <a:rPr lang="en-US" dirty="0">
                <a:latin typeface="Times New Roman" panose="02020603050405020304" pitchFamily="18" charset="0"/>
                <a:ea typeface="宋体" panose="02010600030101010101" pitchFamily="2" charset="-122"/>
              </a:rPr>
              <a:t> this state is about 20 keV higher than the IAS and for </a:t>
            </a:r>
            <a:r>
              <a:rPr lang="en-US" dirty="0" err="1">
                <a:latin typeface="Times New Roman" panose="02020603050405020304" pitchFamily="18" charset="0"/>
                <a:ea typeface="宋体" panose="02010600030101010101" pitchFamily="2" charset="-122"/>
              </a:rPr>
              <a:t>usdi</a:t>
            </a:r>
            <a:r>
              <a:rPr lang="en-US" dirty="0">
                <a:latin typeface="Times New Roman" panose="02020603050405020304" pitchFamily="18" charset="0"/>
                <a:ea typeface="宋体" panose="02010600030101010101" pitchFamily="2" charset="-122"/>
              </a:rPr>
              <a:t> this stats is about 10 keV higher. But there is an uncertainty of about 150 keV for the energy of each state. It has been shown that this energy uncertainty leads to uncertainties of about an order of magnitude for the proton and neutron decay width of IAS states in the </a:t>
            </a:r>
            <a:r>
              <a:rPr lang="en-US" dirty="0" err="1">
                <a:latin typeface="Times New Roman" panose="02020603050405020304" pitchFamily="18" charset="0"/>
                <a:ea typeface="宋体" panose="02010600030101010101" pitchFamily="2" charset="-122"/>
              </a:rPr>
              <a:t>sd</a:t>
            </a:r>
            <a:r>
              <a:rPr lang="en-US" dirty="0">
                <a:latin typeface="Times New Roman" panose="02020603050405020304" pitchFamily="18" charset="0"/>
                <a:ea typeface="宋体" panose="02010600030101010101" pitchFamily="2" charset="-122"/>
              </a:rPr>
              <a:t> shell (a).</a:t>
            </a:r>
          </a:p>
          <a:p>
            <a:r>
              <a:rPr lang="en-US" dirty="0">
                <a:latin typeface="Times New Roman" panose="02020603050405020304" pitchFamily="18" charset="0"/>
                <a:ea typeface="宋体" panose="02010600030101010101" pitchFamily="2" charset="-122"/>
              </a:rPr>
              <a:t>In order to asses the results for 25Al we move the relative location of the T=3/2 and T=1/2 states by adding b \hat{T}^2 to the Hamiltonian, where \hat{T} is the isospin operator. For states with good isospin, b \hat{T}^2|T&gt; = b T(T+1)|T&gt;. The T=3/2 states are shifted by 3.75 b, and the T=1/2 states are shifted by 0.75 b. The results obtained for the IAS and its neighboring T=1/2</a:t>
            </a:r>
            <a:br>
              <a:rPr lang="en-US" dirty="0">
                <a:latin typeface="Times New Roman" panose="02020603050405020304" pitchFamily="18" charset="0"/>
                <a:ea typeface="宋体" panose="02010600030101010101" pitchFamily="2" charset="-122"/>
              </a:rPr>
            </a:br>
            <a:r>
              <a:rPr lang="en-US" dirty="0">
                <a:latin typeface="Times New Roman" panose="02020603050405020304" pitchFamily="18" charset="0"/>
                <a:ea typeface="宋体" panose="02010600030101010101" pitchFamily="2" charset="-122"/>
              </a:rPr>
              <a:t>state obtained by adjusting the parameter b are shown in Fig. 1. If the IAS state is moved down by about 50 KeV, the proton decay width for the IAS comes into agreement with experiment.</a:t>
            </a:r>
            <a:br>
              <a:rPr lang="en-US" dirty="0">
                <a:latin typeface="Times New Roman" panose="02020603050405020304" pitchFamily="18" charset="0"/>
                <a:ea typeface="宋体" panose="02010600030101010101" pitchFamily="2" charset="-122"/>
              </a:rPr>
            </a:br>
            <a:r>
              <a:rPr lang="en-US" dirty="0">
                <a:latin typeface="Times New Roman" panose="02020603050405020304" pitchFamily="18" charset="0"/>
                <a:ea typeface="宋体" panose="02010600030101010101" pitchFamily="2" charset="-122"/>
              </a:rPr>
              <a:t>This is equivalent to moving the T=1/2 state up 50 keV. Fig. 1. The total proton decay widths for the IAS state and its neighboring T=1/2 state as a function of the energy shift between the two states. The decay width for the state dominated by T=3/2 is shown by red line, and decay width for the state dominated by T=1/2 is shown by the black line.</a:t>
            </a:r>
            <a:br>
              <a:rPr lang="en-US" dirty="0">
                <a:latin typeface="Times New Roman" panose="02020603050405020304" pitchFamily="18" charset="0"/>
                <a:ea typeface="宋体" panose="02010600030101010101" pitchFamily="2" charset="-122"/>
              </a:rPr>
            </a:br>
            <a:r>
              <a:rPr lang="en-US" dirty="0">
                <a:latin typeface="Times New Roman" panose="02020603050405020304" pitchFamily="18" charset="0"/>
                <a:ea typeface="宋体" panose="02010600030101010101" pitchFamily="2" charset="-122"/>
              </a:rPr>
              <a:t>a) W. E. </a:t>
            </a:r>
            <a:r>
              <a:rPr lang="en-US" dirty="0" err="1">
                <a:latin typeface="Times New Roman" panose="02020603050405020304" pitchFamily="18" charset="0"/>
                <a:ea typeface="宋体" panose="02010600030101010101" pitchFamily="2" charset="-122"/>
              </a:rPr>
              <a:t>Ormand</a:t>
            </a:r>
            <a:r>
              <a:rPr lang="en-US" dirty="0">
                <a:latin typeface="Times New Roman" panose="02020603050405020304" pitchFamily="18" charset="0"/>
                <a:ea typeface="宋体" panose="02010600030101010101" pitchFamily="2" charset="-122"/>
              </a:rPr>
              <a:t> and B. A. Brown,</a:t>
            </a:r>
            <a:br>
              <a:rPr lang="en-US" dirty="0">
                <a:latin typeface="Times New Roman" panose="02020603050405020304" pitchFamily="18" charset="0"/>
                <a:ea typeface="宋体" panose="02010600030101010101" pitchFamily="2" charset="-122"/>
              </a:rPr>
            </a:br>
            <a:r>
              <a:rPr lang="en-US" dirty="0">
                <a:latin typeface="Times New Roman" panose="02020603050405020304" pitchFamily="18" charset="0"/>
                <a:ea typeface="宋体" panose="02010600030101010101" pitchFamily="2" charset="-122"/>
              </a:rPr>
              <a:t>     Phys. Lett. B174, 128 (1986).</a:t>
            </a:r>
            <a:endParaRPr lang="en-US"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53505900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7017306"/>
          </a:xfrm>
          <a:prstGeom prst="rect">
            <a:avLst/>
          </a:prstGeom>
        </p:spPr>
        <p:txBody>
          <a:bodyPr wrap="square">
            <a:spAutoFit/>
          </a:bodyPr>
          <a:lstStyle/>
          <a:p>
            <a:r>
              <a:rPr lang="en-US" altLang="zh-CN" dirty="0">
                <a:latin typeface="Calibri" panose="020F0502020204030204" pitchFamily="34" charset="0"/>
              </a:rPr>
              <a:t>On slide 5 the delta numbers obtained from a combination of theory and </a:t>
            </a:r>
            <a:r>
              <a:rPr lang="en-US" altLang="zh-CN" dirty="0" err="1">
                <a:latin typeface="Calibri" panose="020F0502020204030204" pitchFamily="34" charset="0"/>
              </a:rPr>
              <a:t>exp</a:t>
            </a:r>
            <a:r>
              <a:rPr lang="en-US" altLang="zh-CN" dirty="0">
                <a:latin typeface="Calibri" panose="020F0502020204030204" pitchFamily="34" charset="0"/>
              </a:rPr>
              <a:t> are not useful.</a:t>
            </a:r>
          </a:p>
          <a:p>
            <a:r>
              <a:rPr lang="en-US" altLang="zh-CN" dirty="0">
                <a:latin typeface="Calibri" panose="020F0502020204030204" pitchFamily="34" charset="0"/>
              </a:rPr>
              <a:t>You want to compare to the theory value of -0.02(4). </a:t>
            </a:r>
          </a:p>
          <a:p>
            <a:r>
              <a:rPr lang="en-US" altLang="zh-CN" dirty="0">
                <a:latin typeface="Calibri" panose="020F0502020204030204" pitchFamily="34" charset="0"/>
              </a:rPr>
              <a:t>It does not agree with </a:t>
            </a:r>
            <a:r>
              <a:rPr lang="en-US" altLang="zh-CN" dirty="0" err="1">
                <a:latin typeface="Calibri" panose="020F0502020204030204" pitchFamily="34" charset="0"/>
              </a:rPr>
              <a:t>exp</a:t>
            </a:r>
            <a:r>
              <a:rPr lang="en-US" altLang="zh-CN" dirty="0">
                <a:latin typeface="Calibri" panose="020F0502020204030204" pitchFamily="34" charset="0"/>
              </a:rPr>
              <a:t> of 0.32(13).</a:t>
            </a:r>
          </a:p>
          <a:p>
            <a:r>
              <a:rPr lang="en-US" altLang="zh-CN" dirty="0">
                <a:latin typeface="Calibri" panose="020F0502020204030204" pitchFamily="34" charset="0"/>
              </a:rPr>
              <a:t>I do know why.</a:t>
            </a:r>
          </a:p>
          <a:p>
            <a:r>
              <a:rPr lang="en-US" altLang="zh-CN" dirty="0">
                <a:latin typeface="Calibri" panose="020F0502020204030204" pitchFamily="34" charset="0"/>
              </a:rPr>
              <a:t>Alex</a:t>
            </a:r>
          </a:p>
          <a:p>
            <a:endParaRPr lang="en-US" altLang="zh-CN" dirty="0">
              <a:latin typeface="Calibri" panose="020F0502020204030204" pitchFamily="34" charset="0"/>
            </a:endParaRPr>
          </a:p>
          <a:p>
            <a:r>
              <a:rPr lang="en-US" altLang="zh-CN" dirty="0">
                <a:latin typeface="Calibri" panose="020F0502020204030204" pitchFamily="34" charset="0"/>
              </a:rPr>
              <a:t>That aspect of moving the s1/2 is already partly contained in </a:t>
            </a:r>
            <a:r>
              <a:rPr lang="en-US" altLang="zh-CN" dirty="0" err="1">
                <a:latin typeface="Calibri" panose="020F0502020204030204" pitchFamily="34" charset="0"/>
              </a:rPr>
              <a:t>usdc</a:t>
            </a:r>
            <a:r>
              <a:rPr lang="en-US" altLang="zh-CN" dirty="0">
                <a:latin typeface="Calibri" panose="020F0502020204030204" pitchFamily="34" charset="0"/>
              </a:rPr>
              <a:t> and </a:t>
            </a:r>
            <a:r>
              <a:rPr lang="en-US" altLang="zh-CN" dirty="0" err="1">
                <a:latin typeface="Calibri" panose="020F0502020204030204" pitchFamily="34" charset="0"/>
              </a:rPr>
              <a:t>usdi</a:t>
            </a:r>
            <a:endParaRPr lang="zh-CN" altLang="zh-CN" dirty="0">
              <a:latin typeface="Calibri" panose="020F0502020204030204" pitchFamily="34" charset="0"/>
            </a:endParaRPr>
          </a:p>
          <a:p>
            <a:r>
              <a:rPr lang="en-US" altLang="zh-CN" dirty="0">
                <a:latin typeface="Calibri" panose="020F0502020204030204" pitchFamily="34" charset="0"/>
              </a:rPr>
              <a:t>The theory for asymmetry also has to include a change in the radial </a:t>
            </a:r>
            <a:r>
              <a:rPr lang="en-US" altLang="zh-CN" dirty="0" err="1">
                <a:latin typeface="Calibri" panose="020F0502020204030204" pitchFamily="34" charset="0"/>
              </a:rPr>
              <a:t>wf</a:t>
            </a:r>
            <a:r>
              <a:rPr lang="en-US" altLang="zh-CN" dirty="0">
                <a:latin typeface="Calibri" panose="020F0502020204030204" pitchFamily="34" charset="0"/>
              </a:rPr>
              <a:t> overlap factors and how this is connected to the Thomas-</a:t>
            </a:r>
            <a:r>
              <a:rPr lang="en-US" altLang="zh-CN" dirty="0" err="1">
                <a:latin typeface="Calibri" panose="020F0502020204030204" pitchFamily="34" charset="0"/>
              </a:rPr>
              <a:t>Ehrman</a:t>
            </a:r>
            <a:r>
              <a:rPr lang="en-US" altLang="zh-CN" dirty="0">
                <a:latin typeface="Calibri" panose="020F0502020204030204" pitchFamily="34" charset="0"/>
              </a:rPr>
              <a:t> shifts.</a:t>
            </a:r>
            <a:endParaRPr lang="zh-CN" altLang="zh-CN" dirty="0">
              <a:latin typeface="Calibri" panose="020F0502020204030204" pitchFamily="34" charset="0"/>
            </a:endParaRPr>
          </a:p>
          <a:p>
            <a:r>
              <a:rPr lang="en-US" altLang="zh-CN" dirty="0">
                <a:latin typeface="Calibri" panose="020F0502020204030204" pitchFamily="34" charset="0"/>
              </a:rPr>
              <a:t>That is the hard part that will have to wait for a dedicated theoretical effort.</a:t>
            </a:r>
            <a:endParaRPr lang="zh-CN" altLang="zh-CN" dirty="0">
              <a:latin typeface="Calibri" panose="020F0502020204030204" pitchFamily="34" charset="0"/>
            </a:endParaRPr>
          </a:p>
          <a:p>
            <a:r>
              <a:rPr lang="en-US" altLang="zh-CN" dirty="0">
                <a:latin typeface="Calibri" panose="020F0502020204030204" pitchFamily="34" charset="0"/>
              </a:rPr>
              <a:t>Alex</a:t>
            </a:r>
          </a:p>
          <a:p>
            <a:endParaRPr lang="en-US" altLang="zh-CN" dirty="0">
              <a:latin typeface="Calibri" panose="020F0502020204030204" pitchFamily="34" charset="0"/>
            </a:endParaRPr>
          </a:p>
          <a:p>
            <a:r>
              <a:rPr lang="en-US" altLang="zh-CN" dirty="0"/>
              <a:t>In order to do more one has to use the shell model in conjunction with  more realistic radial wave functions and sums over parentages in the A-1 nuclei. It is an order of magnitude harder calculation. That will  have to wait for a more complete theoretical paper. We can say that in your paper.</a:t>
            </a:r>
            <a:endParaRPr lang="zh-CN" altLang="zh-CN" dirty="0"/>
          </a:p>
          <a:p>
            <a:r>
              <a:rPr lang="en-US" altLang="zh-CN" dirty="0"/>
              <a:t>Alex</a:t>
            </a:r>
          </a:p>
          <a:p>
            <a:r>
              <a:rPr lang="en-US" altLang="zh-CN" dirty="0"/>
              <a:t>This is a very nice draft - it is probably an accident that 25Si agrees better.</a:t>
            </a:r>
          </a:p>
          <a:p>
            <a:r>
              <a:rPr lang="en-US" altLang="zh-CN" dirty="0"/>
              <a:t>The reason is that the quenching of 0.6 is an average over the whole </a:t>
            </a:r>
            <a:r>
              <a:rPr lang="en-US" altLang="zh-CN" dirty="0" err="1"/>
              <a:t>sd</a:t>
            </a:r>
            <a:r>
              <a:rPr lang="en-US" altLang="zh-CN" dirty="0"/>
              <a:t> shell.</a:t>
            </a:r>
          </a:p>
          <a:p>
            <a:r>
              <a:rPr lang="en-US" altLang="zh-CN" dirty="0"/>
              <a:t>Aaron has done some study of this and found that it is largest near 16O (about 0.7)</a:t>
            </a:r>
          </a:p>
          <a:p>
            <a:r>
              <a:rPr lang="en-US" altLang="zh-CN" dirty="0"/>
              <a:t>and smallest near 40Ca (about 0.5). Aaron is this correct? </a:t>
            </a:r>
          </a:p>
          <a:p>
            <a:r>
              <a:rPr lang="en-US" altLang="zh-CN" dirty="0"/>
              <a:t>So the best we could do for A=25 is to use something like 0.60(5) for a theoretical error. </a:t>
            </a:r>
          </a:p>
          <a:p>
            <a:r>
              <a:rPr lang="en-US" altLang="zh-CN" dirty="0"/>
              <a:t>The calculation of the mirror asymmetry is a much bigger project.</a:t>
            </a:r>
          </a:p>
          <a:p>
            <a:r>
              <a:rPr lang="en-US" altLang="zh-CN" dirty="0"/>
              <a:t>Perhaps a student will do this sometime.</a:t>
            </a:r>
          </a:p>
          <a:p>
            <a:r>
              <a:rPr lang="en-US" altLang="zh-CN" dirty="0"/>
              <a:t>Alex</a:t>
            </a:r>
          </a:p>
        </p:txBody>
      </p:sp>
    </p:spTree>
    <p:extLst>
      <p:ext uri="{BB962C8B-B14F-4D97-AF65-F5344CB8AC3E}">
        <p14:creationId xmlns:p14="http://schemas.microsoft.com/office/powerpoint/2010/main" val="153445332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335250324"/>
              </p:ext>
            </p:extLst>
          </p:nvPr>
        </p:nvGraphicFramePr>
        <p:xfrm>
          <a:off x="102441" y="349993"/>
          <a:ext cx="8867297" cy="2559960"/>
        </p:xfrm>
        <a:graphic>
          <a:graphicData uri="http://schemas.openxmlformats.org/drawingml/2006/table">
            <a:tbl>
              <a:tblPr firstRow="1" firstCol="1" bandRow="1">
                <a:tableStyleId>{2D5ABB26-0587-4C30-8999-92F81FD0307C}</a:tableStyleId>
              </a:tblPr>
              <a:tblGrid>
                <a:gridCol w="1316037">
                  <a:extLst>
                    <a:ext uri="{9D8B030D-6E8A-4147-A177-3AD203B41FA5}">
                      <a16:colId xmlns:a16="http://schemas.microsoft.com/office/drawing/2014/main" val="20000"/>
                    </a:ext>
                  </a:extLst>
                </a:gridCol>
                <a:gridCol w="920750">
                  <a:extLst>
                    <a:ext uri="{9D8B030D-6E8A-4147-A177-3AD203B41FA5}">
                      <a16:colId xmlns:a16="http://schemas.microsoft.com/office/drawing/2014/main" val="20001"/>
                    </a:ext>
                  </a:extLst>
                </a:gridCol>
                <a:gridCol w="1242106">
                  <a:extLst>
                    <a:ext uri="{9D8B030D-6E8A-4147-A177-3AD203B41FA5}">
                      <a16:colId xmlns:a16="http://schemas.microsoft.com/office/drawing/2014/main" val="20002"/>
                    </a:ext>
                  </a:extLst>
                </a:gridCol>
                <a:gridCol w="1138919">
                  <a:extLst>
                    <a:ext uri="{9D8B030D-6E8A-4147-A177-3AD203B41FA5}">
                      <a16:colId xmlns:a16="http://schemas.microsoft.com/office/drawing/2014/main" val="20003"/>
                    </a:ext>
                  </a:extLst>
                </a:gridCol>
                <a:gridCol w="1029145">
                  <a:extLst>
                    <a:ext uri="{9D8B030D-6E8A-4147-A177-3AD203B41FA5}">
                      <a16:colId xmlns:a16="http://schemas.microsoft.com/office/drawing/2014/main" val="20004"/>
                    </a:ext>
                  </a:extLst>
                </a:gridCol>
                <a:gridCol w="1029145">
                  <a:extLst>
                    <a:ext uri="{9D8B030D-6E8A-4147-A177-3AD203B41FA5}">
                      <a16:colId xmlns:a16="http://schemas.microsoft.com/office/drawing/2014/main" val="20005"/>
                    </a:ext>
                  </a:extLst>
                </a:gridCol>
                <a:gridCol w="1029145">
                  <a:extLst>
                    <a:ext uri="{9D8B030D-6E8A-4147-A177-3AD203B41FA5}">
                      <a16:colId xmlns:a16="http://schemas.microsoft.com/office/drawing/2014/main" val="20006"/>
                    </a:ext>
                  </a:extLst>
                </a:gridCol>
                <a:gridCol w="1162050">
                  <a:extLst>
                    <a:ext uri="{9D8B030D-6E8A-4147-A177-3AD203B41FA5}">
                      <a16:colId xmlns:a16="http://schemas.microsoft.com/office/drawing/2014/main" val="20007"/>
                    </a:ext>
                  </a:extLst>
                </a:gridCol>
              </a:tblGrid>
              <a:tr h="511992">
                <a:tc>
                  <a:txBody>
                    <a:bodyPr/>
                    <a:lstStyle/>
                    <a:p>
                      <a:pPr algn="ctr">
                        <a:lnSpc>
                          <a:spcPct val="150000"/>
                        </a:lnSpc>
                        <a:spcAft>
                          <a:spcPts val="0"/>
                        </a:spcAft>
                      </a:pPr>
                      <a:r>
                        <a:rPr lang="en-US" altLang="zh-CN" sz="2200" dirty="0">
                          <a:effectLst/>
                          <a:latin typeface="Cambria Math" panose="02040503050406030204" pitchFamily="18" charset="0"/>
                          <a:ea typeface="Cambria Math" panose="02040503050406030204" pitchFamily="18" charset="0"/>
                        </a:rPr>
                        <a:t>Ref.</a:t>
                      </a:r>
                      <a:r>
                        <a:rPr lang="en-US" sz="2200" dirty="0">
                          <a:effectLst/>
                          <a:latin typeface="Cambria Math" panose="02040503050406030204" pitchFamily="18" charset="0"/>
                          <a:ea typeface="Cambria Math" panose="02040503050406030204" pitchFamily="18" charset="0"/>
                        </a:rPr>
                        <a:t> </a:t>
                      </a: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i="1" dirty="0">
                          <a:effectLst/>
                          <a:latin typeface="Cambria Math" panose="02040503050406030204" pitchFamily="18" charset="0"/>
                          <a:ea typeface="Cambria Math" panose="02040503050406030204" pitchFamily="18" charset="0"/>
                        </a:rPr>
                        <a:t>E</a:t>
                      </a:r>
                      <a:r>
                        <a:rPr lang="en-US" sz="2200" baseline="-25000" dirty="0">
                          <a:effectLst/>
                          <a:latin typeface="Cambria Math" panose="02040503050406030204" pitchFamily="18" charset="0"/>
                          <a:ea typeface="Cambria Math" panose="02040503050406030204" pitchFamily="18" charset="0"/>
                        </a:rPr>
                        <a:t>1</a:t>
                      </a:r>
                      <a:r>
                        <a:rPr lang="en-US" sz="2200" dirty="0">
                          <a:effectLst/>
                          <a:latin typeface="Cambria Math" panose="02040503050406030204" pitchFamily="18" charset="0"/>
                          <a:ea typeface="Cambria Math" panose="02040503050406030204" pitchFamily="18" charset="0"/>
                        </a:rPr>
                        <a:t> – </a:t>
                      </a:r>
                      <a:r>
                        <a:rPr lang="en-US" sz="2200" i="1" dirty="0">
                          <a:effectLst/>
                          <a:latin typeface="Cambria Math" panose="02040503050406030204" pitchFamily="18" charset="0"/>
                          <a:ea typeface="Cambria Math" panose="02040503050406030204" pitchFamily="18" charset="0"/>
                        </a:rPr>
                        <a:t>E</a:t>
                      </a:r>
                      <a:r>
                        <a:rPr lang="en-US" sz="2200" baseline="-25000" dirty="0">
                          <a:effectLst/>
                          <a:latin typeface="Cambria Math" panose="02040503050406030204" pitchFamily="18" charset="0"/>
                          <a:ea typeface="Cambria Math" panose="02040503050406030204" pitchFamily="18" charset="0"/>
                        </a:rPr>
                        <a:t>2</a:t>
                      </a:r>
                      <a:endParaRPr lang="en-US" sz="2200" dirty="0">
                        <a:effectLst/>
                        <a:latin typeface="Cambria Math" panose="02040503050406030204" pitchFamily="18" charset="0"/>
                        <a:ea typeface="Cambria Math" panose="02040503050406030204" pitchFamily="18" charset="0"/>
                      </a:endParaRP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i="1" dirty="0">
                          <a:effectLst/>
                          <a:latin typeface="Cambria Math" panose="02040503050406030204" pitchFamily="18" charset="0"/>
                          <a:ea typeface="Cambria Math" panose="02040503050406030204" pitchFamily="18" charset="0"/>
                        </a:rPr>
                        <a:t>I</a:t>
                      </a:r>
                      <a:r>
                        <a:rPr lang="en-US" sz="2200" i="1" baseline="-25000" dirty="0">
                          <a:effectLst/>
                          <a:latin typeface="Cambria Math" panose="02040503050406030204" pitchFamily="18" charset="0"/>
                          <a:ea typeface="Cambria Math" panose="02040503050406030204" pitchFamily="18" charset="0"/>
                        </a:rPr>
                        <a:t>β</a:t>
                      </a:r>
                      <a:r>
                        <a:rPr lang="en-US" sz="2200" dirty="0">
                          <a:effectLst/>
                          <a:latin typeface="Cambria Math" panose="02040503050406030204" pitchFamily="18" charset="0"/>
                          <a:ea typeface="Cambria Math" panose="02040503050406030204" pitchFamily="18" charset="0"/>
                        </a:rPr>
                        <a:t>  (%)</a:t>
                      </a:r>
                    </a:p>
                  </a:txBody>
                  <a:tcPr marL="9072" marR="9072" marT="9072"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dirty="0">
                          <a:effectLst/>
                          <a:latin typeface="Cambria Math" panose="02040503050406030204" pitchFamily="18" charset="0"/>
                          <a:ea typeface="Cambria Math" panose="02040503050406030204" pitchFamily="18" charset="0"/>
                        </a:rPr>
                        <a:t>log </a:t>
                      </a:r>
                      <a:r>
                        <a:rPr lang="en-US" sz="2200" i="1" dirty="0">
                          <a:effectLst/>
                          <a:latin typeface="Cambria Math" panose="02040503050406030204" pitchFamily="18" charset="0"/>
                          <a:ea typeface="Cambria Math" panose="02040503050406030204" pitchFamily="18" charset="0"/>
                        </a:rPr>
                        <a:t>ft</a:t>
                      </a:r>
                    </a:p>
                  </a:txBody>
                  <a:tcPr marL="9072" marR="9072" marT="9072"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i="1" dirty="0">
                          <a:effectLst/>
                          <a:latin typeface="Cambria Math" panose="02040503050406030204" pitchFamily="18" charset="0"/>
                          <a:ea typeface="Cambria Math" panose="02040503050406030204" pitchFamily="18" charset="0"/>
                        </a:rPr>
                        <a:t>B</a:t>
                      </a:r>
                      <a:r>
                        <a:rPr lang="en-US" sz="2200" dirty="0">
                          <a:effectLst/>
                          <a:latin typeface="Cambria Math" panose="02040503050406030204" pitchFamily="18" charset="0"/>
                          <a:ea typeface="Cambria Math" panose="02040503050406030204" pitchFamily="18" charset="0"/>
                        </a:rPr>
                        <a:t>(F)</a:t>
                      </a: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i="1" dirty="0">
                          <a:effectLst/>
                          <a:latin typeface="Cambria Math" panose="02040503050406030204" pitchFamily="18" charset="0"/>
                          <a:ea typeface="Cambria Math" panose="02040503050406030204" pitchFamily="18" charset="0"/>
                        </a:rPr>
                        <a:t>B</a:t>
                      </a:r>
                      <a:r>
                        <a:rPr lang="en-US" sz="2200" dirty="0">
                          <a:effectLst/>
                          <a:latin typeface="Cambria Math" panose="02040503050406030204" pitchFamily="18" charset="0"/>
                          <a:ea typeface="Cambria Math" panose="02040503050406030204" pitchFamily="18" charset="0"/>
                        </a:rPr>
                        <a:t>(GT)</a:t>
                      </a: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i="1" dirty="0">
                          <a:effectLst/>
                          <a:latin typeface="Cambria Math" panose="02040503050406030204" pitchFamily="18" charset="0"/>
                          <a:ea typeface="Cambria Math" panose="02040503050406030204" pitchFamily="18" charset="0"/>
                        </a:rPr>
                        <a:t>Γ</a:t>
                      </a:r>
                      <a:r>
                        <a:rPr lang="en-US" sz="2200" i="1" baseline="-25000" dirty="0">
                          <a:effectLst/>
                          <a:latin typeface="Cambria Math" panose="02040503050406030204" pitchFamily="18" charset="0"/>
                          <a:ea typeface="Cambria Math" panose="02040503050406030204" pitchFamily="18" charset="0"/>
                        </a:rPr>
                        <a:t>γ</a:t>
                      </a:r>
                      <a:r>
                        <a:rPr lang="en-US" sz="2200" dirty="0">
                          <a:effectLst/>
                          <a:latin typeface="Cambria Math" panose="02040503050406030204" pitchFamily="18" charset="0"/>
                          <a:ea typeface="Cambria Math" panose="02040503050406030204" pitchFamily="18" charset="0"/>
                        </a:rPr>
                        <a:t> (eV)</a:t>
                      </a: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i="1" dirty="0">
                          <a:effectLst/>
                          <a:latin typeface="Cambria Math" panose="02040503050406030204" pitchFamily="18" charset="0"/>
                          <a:ea typeface="Cambria Math" panose="02040503050406030204" pitchFamily="18" charset="0"/>
                        </a:rPr>
                        <a:t>Γ</a:t>
                      </a:r>
                      <a:r>
                        <a:rPr lang="en-US" sz="2200" i="1" baseline="-25000" dirty="0">
                          <a:effectLst/>
                          <a:latin typeface="Cambria Math" panose="02040503050406030204" pitchFamily="18" charset="0"/>
                          <a:ea typeface="Cambria Math" panose="02040503050406030204" pitchFamily="18" charset="0"/>
                        </a:rPr>
                        <a:t>p</a:t>
                      </a:r>
                      <a:r>
                        <a:rPr lang="en-US" sz="2200" dirty="0">
                          <a:effectLst/>
                          <a:latin typeface="Cambria Math" panose="02040503050406030204" pitchFamily="18" charset="0"/>
                          <a:ea typeface="Cambria Math" panose="02040503050406030204" pitchFamily="18" charset="0"/>
                        </a:rPr>
                        <a:t> (eV)</a:t>
                      </a: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11992">
                <a:tc>
                  <a:txBody>
                    <a:bodyPr/>
                    <a:lstStyle/>
                    <a:p>
                      <a:pPr algn="ctr">
                        <a:lnSpc>
                          <a:spcPct val="150000"/>
                        </a:lnSpc>
                        <a:spcAft>
                          <a:spcPts val="0"/>
                        </a:spcAft>
                      </a:pPr>
                      <a:r>
                        <a:rPr lang="en-US" sz="2200" dirty="0">
                          <a:solidFill>
                            <a:srgbClr val="CC00CC"/>
                          </a:solidFill>
                          <a:effectLst/>
                          <a:latin typeface="Cambria Math" panose="02040503050406030204" pitchFamily="18" charset="0"/>
                          <a:ea typeface="Cambria Math" panose="02040503050406030204" pitchFamily="18" charset="0"/>
                        </a:rPr>
                        <a:t>USDC</a:t>
                      </a:r>
                    </a:p>
                  </a:txBody>
                  <a:tcPr marL="0" marR="0" marT="0" marB="0">
                    <a:lnT w="12700" cap="flat" cmpd="sng" algn="ctr">
                      <a:solidFill>
                        <a:schemeClr val="tx1"/>
                      </a:solidFill>
                      <a:prstDash val="solid"/>
                      <a:round/>
                      <a:headEnd type="none" w="med" len="med"/>
                      <a:tailEnd type="none" w="med" len="med"/>
                    </a:lnT>
                  </a:tcPr>
                </a:tc>
                <a:tc>
                  <a:txBody>
                    <a:bodyPr/>
                    <a:lstStyle/>
                    <a:p>
                      <a:pPr algn="ctr">
                        <a:lnSpc>
                          <a:spcPct val="150000"/>
                        </a:lnSpc>
                        <a:spcAft>
                          <a:spcPts val="0"/>
                        </a:spcAft>
                      </a:pPr>
                      <a:r>
                        <a:rPr lang="en-US" sz="2200" dirty="0">
                          <a:solidFill>
                            <a:srgbClr val="CC00CC"/>
                          </a:solidFill>
                          <a:effectLst/>
                          <a:latin typeface="Cambria Math" panose="02040503050406030204" pitchFamily="18" charset="0"/>
                          <a:ea typeface="Cambria Math" panose="02040503050406030204" pitchFamily="18" charset="0"/>
                        </a:rPr>
                        <a:t>23</a:t>
                      </a:r>
                    </a:p>
                  </a:txBody>
                  <a:tcPr marL="0" marR="0" marT="0" marB="0">
                    <a:lnT w="12700" cap="flat" cmpd="sng" algn="ctr">
                      <a:solidFill>
                        <a:schemeClr val="tx1"/>
                      </a:solidFill>
                      <a:prstDash val="solid"/>
                      <a:round/>
                      <a:headEnd type="none" w="med" len="med"/>
                      <a:tailEnd type="none" w="med" len="med"/>
                    </a:lnT>
                  </a:tcPr>
                </a:tc>
                <a:tc>
                  <a:txBody>
                    <a:bodyPr/>
                    <a:lstStyle/>
                    <a:p>
                      <a:pPr algn="ctr">
                        <a:lnSpc>
                          <a:spcPct val="150000"/>
                        </a:lnSpc>
                        <a:spcAft>
                          <a:spcPts val="0"/>
                        </a:spcAft>
                      </a:pPr>
                      <a:r>
                        <a:rPr lang="en-US" sz="2200" dirty="0">
                          <a:solidFill>
                            <a:srgbClr val="CC00CC"/>
                          </a:solidFill>
                          <a:effectLst/>
                          <a:latin typeface="Cambria Math" panose="02040503050406030204" pitchFamily="18" charset="0"/>
                          <a:ea typeface="Cambria Math" panose="02040503050406030204" pitchFamily="18" charset="0"/>
                        </a:rPr>
                        <a:t>12.6</a:t>
                      </a:r>
                    </a:p>
                  </a:txBody>
                  <a:tcPr marL="9072" marR="9072" marT="9072" marB="0">
                    <a:lnT w="12700" cap="flat" cmpd="sng" algn="ctr">
                      <a:solidFill>
                        <a:schemeClr val="tx1"/>
                      </a:solidFill>
                      <a:prstDash val="solid"/>
                      <a:round/>
                      <a:headEnd type="none" w="med" len="med"/>
                      <a:tailEnd type="none" w="med" len="med"/>
                    </a:lnT>
                  </a:tcPr>
                </a:tc>
                <a:tc>
                  <a:txBody>
                    <a:bodyPr/>
                    <a:lstStyle/>
                    <a:p>
                      <a:pPr algn="ctr">
                        <a:lnSpc>
                          <a:spcPct val="150000"/>
                        </a:lnSpc>
                        <a:spcAft>
                          <a:spcPts val="0"/>
                        </a:spcAft>
                      </a:pPr>
                      <a:r>
                        <a:rPr lang="en-US" sz="2200" dirty="0">
                          <a:solidFill>
                            <a:srgbClr val="CC00CC"/>
                          </a:solidFill>
                          <a:effectLst/>
                          <a:latin typeface="Cambria Math" panose="02040503050406030204" pitchFamily="18" charset="0"/>
                          <a:ea typeface="Cambria Math" panose="02040503050406030204" pitchFamily="18" charset="0"/>
                        </a:rPr>
                        <a:t>3.31</a:t>
                      </a:r>
                    </a:p>
                  </a:txBody>
                  <a:tcPr marL="9072" marR="9072" marT="9072" marB="0">
                    <a:lnT w="12700" cap="flat" cmpd="sng" algn="ctr">
                      <a:solidFill>
                        <a:schemeClr val="tx1"/>
                      </a:solidFill>
                      <a:prstDash val="solid"/>
                      <a:round/>
                      <a:headEnd type="none" w="med" len="med"/>
                      <a:tailEnd type="none" w="med" len="med"/>
                    </a:lnT>
                  </a:tcPr>
                </a:tc>
                <a:tc>
                  <a:txBody>
                    <a:bodyPr/>
                    <a:lstStyle/>
                    <a:p>
                      <a:pPr algn="ctr">
                        <a:lnSpc>
                          <a:spcPct val="150000"/>
                        </a:lnSpc>
                        <a:spcAft>
                          <a:spcPts val="0"/>
                        </a:spcAft>
                      </a:pPr>
                      <a:r>
                        <a:rPr lang="en-US" sz="2200" dirty="0">
                          <a:solidFill>
                            <a:srgbClr val="CC00CC"/>
                          </a:solidFill>
                          <a:effectLst/>
                          <a:latin typeface="Cambria Math" panose="02040503050406030204" pitchFamily="18" charset="0"/>
                          <a:ea typeface="Cambria Math" panose="02040503050406030204" pitchFamily="18" charset="0"/>
                        </a:rPr>
                        <a:t>2.89</a:t>
                      </a:r>
                    </a:p>
                  </a:txBody>
                  <a:tcPr marL="0" marR="0" marT="0" marB="0">
                    <a:lnT w="12700" cap="flat" cmpd="sng" algn="ctr">
                      <a:solidFill>
                        <a:schemeClr val="tx1"/>
                      </a:solidFill>
                      <a:prstDash val="solid"/>
                      <a:round/>
                      <a:headEnd type="none" w="med" len="med"/>
                      <a:tailEnd type="none" w="med" len="med"/>
                    </a:lnT>
                  </a:tcPr>
                </a:tc>
                <a:tc>
                  <a:txBody>
                    <a:bodyPr/>
                    <a:lstStyle/>
                    <a:p>
                      <a:pPr algn="ctr">
                        <a:lnSpc>
                          <a:spcPct val="150000"/>
                        </a:lnSpc>
                        <a:spcAft>
                          <a:spcPts val="0"/>
                        </a:spcAft>
                      </a:pPr>
                      <a:r>
                        <a:rPr lang="en-US" sz="2200" dirty="0">
                          <a:solidFill>
                            <a:srgbClr val="CC00CC"/>
                          </a:solidFill>
                          <a:effectLst/>
                          <a:latin typeface="Cambria Math" panose="02040503050406030204" pitchFamily="18" charset="0"/>
                          <a:ea typeface="Cambria Math" panose="02040503050406030204" pitchFamily="18" charset="0"/>
                        </a:rPr>
                        <a:t>0.09</a:t>
                      </a:r>
                    </a:p>
                  </a:txBody>
                  <a:tcPr marL="0" marR="0" marT="0" marB="0">
                    <a:lnT w="12700" cap="flat" cmpd="sng" algn="ctr">
                      <a:solidFill>
                        <a:schemeClr val="tx1"/>
                      </a:solidFill>
                      <a:prstDash val="solid"/>
                      <a:round/>
                      <a:headEnd type="none" w="med" len="med"/>
                      <a:tailEnd type="none" w="med" len="med"/>
                    </a:lnT>
                  </a:tcPr>
                </a:tc>
                <a:tc>
                  <a:txBody>
                    <a:bodyPr/>
                    <a:lstStyle/>
                    <a:p>
                      <a:pPr algn="ctr">
                        <a:lnSpc>
                          <a:spcPct val="150000"/>
                        </a:lnSpc>
                        <a:spcAft>
                          <a:spcPts val="0"/>
                        </a:spcAft>
                      </a:pPr>
                      <a:r>
                        <a:rPr lang="en-US" sz="2200" dirty="0">
                          <a:solidFill>
                            <a:srgbClr val="CC00CC"/>
                          </a:solidFill>
                          <a:effectLst/>
                          <a:latin typeface="Cambria Math" panose="02040503050406030204" pitchFamily="18" charset="0"/>
                          <a:ea typeface="Cambria Math" panose="02040503050406030204" pitchFamily="18" charset="0"/>
                        </a:rPr>
                        <a:t>2.3</a:t>
                      </a:r>
                    </a:p>
                  </a:txBody>
                  <a:tcPr marL="0" marR="0" marT="0" marB="0">
                    <a:lnT w="12700" cap="flat" cmpd="sng" algn="ctr">
                      <a:solidFill>
                        <a:schemeClr val="tx1"/>
                      </a:solidFill>
                      <a:prstDash val="solid"/>
                      <a:round/>
                      <a:headEnd type="none" w="med" len="med"/>
                      <a:tailEnd type="none" w="med" len="med"/>
                    </a:lnT>
                  </a:tcPr>
                </a:tc>
                <a:tc>
                  <a:txBody>
                    <a:bodyPr/>
                    <a:lstStyle/>
                    <a:p>
                      <a:pPr algn="ctr">
                        <a:lnSpc>
                          <a:spcPct val="150000"/>
                        </a:lnSpc>
                        <a:spcAft>
                          <a:spcPts val="0"/>
                        </a:spcAft>
                      </a:pPr>
                      <a:r>
                        <a:rPr lang="en-US" sz="2200" dirty="0">
                          <a:solidFill>
                            <a:srgbClr val="CC00CC"/>
                          </a:solidFill>
                          <a:effectLst/>
                          <a:latin typeface="Cambria Math" panose="02040503050406030204" pitchFamily="18" charset="0"/>
                          <a:ea typeface="Cambria Math" panose="02040503050406030204" pitchFamily="18" charset="0"/>
                        </a:rPr>
                        <a:t>1010</a:t>
                      </a:r>
                    </a:p>
                  </a:txBody>
                  <a:tcPr marL="0" marR="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511992">
                <a:tc>
                  <a:txBody>
                    <a:bodyPr/>
                    <a:lstStyle/>
                    <a:p>
                      <a:pPr algn="ctr">
                        <a:lnSpc>
                          <a:spcPct val="150000"/>
                        </a:lnSpc>
                        <a:spcAft>
                          <a:spcPts val="0"/>
                        </a:spcAft>
                      </a:pPr>
                      <a:r>
                        <a:rPr lang="en-US" sz="2200" dirty="0">
                          <a:solidFill>
                            <a:srgbClr val="0000FF"/>
                          </a:solidFill>
                          <a:effectLst/>
                          <a:latin typeface="Cambria Math" panose="02040503050406030204" pitchFamily="18" charset="0"/>
                          <a:ea typeface="Cambria Math" panose="02040503050406030204" pitchFamily="18" charset="0"/>
                        </a:rPr>
                        <a:t>USDI</a:t>
                      </a:r>
                    </a:p>
                  </a:txBody>
                  <a:tcPr marL="0" marR="0" marT="0" marB="0"/>
                </a:tc>
                <a:tc>
                  <a:txBody>
                    <a:bodyPr/>
                    <a:lstStyle/>
                    <a:p>
                      <a:pPr algn="ctr">
                        <a:lnSpc>
                          <a:spcPct val="150000"/>
                        </a:lnSpc>
                        <a:spcAft>
                          <a:spcPts val="0"/>
                        </a:spcAft>
                      </a:pPr>
                      <a:r>
                        <a:rPr lang="en-US" sz="2200" dirty="0">
                          <a:solidFill>
                            <a:srgbClr val="0000FF"/>
                          </a:solidFill>
                          <a:effectLst/>
                          <a:latin typeface="Cambria Math" panose="02040503050406030204" pitchFamily="18" charset="0"/>
                          <a:ea typeface="Cambria Math" panose="02040503050406030204" pitchFamily="18" charset="0"/>
                        </a:rPr>
                        <a:t>9</a:t>
                      </a:r>
                    </a:p>
                  </a:txBody>
                  <a:tcPr marL="0" marR="0" marT="0" marB="0"/>
                </a:tc>
                <a:tc>
                  <a:txBody>
                    <a:bodyPr/>
                    <a:lstStyle/>
                    <a:p>
                      <a:pPr algn="ctr">
                        <a:lnSpc>
                          <a:spcPct val="150000"/>
                        </a:lnSpc>
                        <a:spcAft>
                          <a:spcPts val="0"/>
                        </a:spcAft>
                      </a:pPr>
                      <a:r>
                        <a:rPr lang="en-US" sz="2200" dirty="0">
                          <a:solidFill>
                            <a:srgbClr val="0000FF"/>
                          </a:solidFill>
                          <a:effectLst/>
                          <a:latin typeface="Cambria Math" panose="02040503050406030204" pitchFamily="18" charset="0"/>
                          <a:ea typeface="Cambria Math" panose="02040503050406030204" pitchFamily="18" charset="0"/>
                        </a:rPr>
                        <a:t>10.5</a:t>
                      </a:r>
                    </a:p>
                  </a:txBody>
                  <a:tcPr marL="9072" marR="9072" marT="9072" marB="0"/>
                </a:tc>
                <a:tc>
                  <a:txBody>
                    <a:bodyPr/>
                    <a:lstStyle/>
                    <a:p>
                      <a:pPr algn="ctr">
                        <a:lnSpc>
                          <a:spcPct val="150000"/>
                        </a:lnSpc>
                        <a:spcAft>
                          <a:spcPts val="0"/>
                        </a:spcAft>
                      </a:pPr>
                      <a:r>
                        <a:rPr lang="en-US" sz="2200" dirty="0">
                          <a:solidFill>
                            <a:srgbClr val="0000FF"/>
                          </a:solidFill>
                          <a:effectLst/>
                          <a:latin typeface="Cambria Math" panose="02040503050406030204" pitchFamily="18" charset="0"/>
                          <a:ea typeface="Cambria Math" panose="02040503050406030204" pitchFamily="18" charset="0"/>
                        </a:rPr>
                        <a:t>3.40</a:t>
                      </a:r>
                    </a:p>
                  </a:txBody>
                  <a:tcPr marL="9072" marR="9072" marT="9072" marB="0"/>
                </a:tc>
                <a:tc>
                  <a:txBody>
                    <a:bodyPr/>
                    <a:lstStyle/>
                    <a:p>
                      <a:pPr algn="ctr">
                        <a:lnSpc>
                          <a:spcPct val="150000"/>
                        </a:lnSpc>
                        <a:spcAft>
                          <a:spcPts val="0"/>
                        </a:spcAft>
                      </a:pPr>
                      <a:r>
                        <a:rPr lang="en-US" sz="2200" dirty="0">
                          <a:solidFill>
                            <a:srgbClr val="0000FF"/>
                          </a:solidFill>
                          <a:effectLst/>
                          <a:latin typeface="Cambria Math" panose="02040503050406030204" pitchFamily="18" charset="0"/>
                          <a:ea typeface="Cambria Math" panose="02040503050406030204" pitchFamily="18" charset="0"/>
                        </a:rPr>
                        <a:t>2.38</a:t>
                      </a:r>
                    </a:p>
                  </a:txBody>
                  <a:tcPr marL="0" marR="0" marT="0" marB="0"/>
                </a:tc>
                <a:tc>
                  <a:txBody>
                    <a:bodyPr/>
                    <a:lstStyle/>
                    <a:p>
                      <a:pPr algn="ctr">
                        <a:lnSpc>
                          <a:spcPct val="150000"/>
                        </a:lnSpc>
                        <a:spcAft>
                          <a:spcPts val="0"/>
                        </a:spcAft>
                      </a:pPr>
                      <a:r>
                        <a:rPr lang="en-US" sz="2200" dirty="0">
                          <a:solidFill>
                            <a:srgbClr val="0000FF"/>
                          </a:solidFill>
                          <a:effectLst/>
                          <a:latin typeface="Cambria Math" panose="02040503050406030204" pitchFamily="18" charset="0"/>
                          <a:ea typeface="Cambria Math" panose="02040503050406030204" pitchFamily="18" charset="0"/>
                        </a:rPr>
                        <a:t>0.07</a:t>
                      </a:r>
                    </a:p>
                  </a:txBody>
                  <a:tcPr marL="0" marR="0" marT="0" marB="0"/>
                </a:tc>
                <a:tc>
                  <a:txBody>
                    <a:bodyPr/>
                    <a:lstStyle/>
                    <a:p>
                      <a:pPr algn="ctr">
                        <a:lnSpc>
                          <a:spcPct val="150000"/>
                        </a:lnSpc>
                        <a:spcAft>
                          <a:spcPts val="0"/>
                        </a:spcAft>
                      </a:pPr>
                      <a:r>
                        <a:rPr lang="en-US" sz="2200" dirty="0">
                          <a:solidFill>
                            <a:srgbClr val="0000FF"/>
                          </a:solidFill>
                          <a:effectLst/>
                          <a:latin typeface="Cambria Math" panose="02040503050406030204" pitchFamily="18" charset="0"/>
                          <a:ea typeface="Cambria Math" panose="02040503050406030204" pitchFamily="18" charset="0"/>
                        </a:rPr>
                        <a:t>1.9</a:t>
                      </a:r>
                    </a:p>
                  </a:txBody>
                  <a:tcPr marL="0" marR="0" marT="0" marB="0"/>
                </a:tc>
                <a:tc>
                  <a:txBody>
                    <a:bodyPr/>
                    <a:lstStyle/>
                    <a:p>
                      <a:pPr algn="ctr">
                        <a:lnSpc>
                          <a:spcPct val="150000"/>
                        </a:lnSpc>
                        <a:spcAft>
                          <a:spcPts val="0"/>
                        </a:spcAft>
                      </a:pPr>
                      <a:r>
                        <a:rPr lang="en-US" sz="2200" dirty="0">
                          <a:solidFill>
                            <a:srgbClr val="0000FF"/>
                          </a:solidFill>
                          <a:effectLst/>
                          <a:latin typeface="Cambria Math" panose="02040503050406030204" pitchFamily="18" charset="0"/>
                          <a:ea typeface="Cambria Math" panose="02040503050406030204" pitchFamily="18" charset="0"/>
                        </a:rPr>
                        <a:t>1010</a:t>
                      </a:r>
                    </a:p>
                  </a:txBody>
                  <a:tcPr marL="0" marR="0" marT="0" marB="0"/>
                </a:tc>
                <a:extLst>
                  <a:ext uri="{0D108BD9-81ED-4DB2-BD59-A6C34878D82A}">
                    <a16:rowId xmlns:a16="http://schemas.microsoft.com/office/drawing/2014/main" val="10002"/>
                  </a:ext>
                </a:extLst>
              </a:tr>
              <a:tr h="511992">
                <a:tc>
                  <a:txBody>
                    <a:bodyPr/>
                    <a:lstStyle/>
                    <a:p>
                      <a:pPr algn="ctr">
                        <a:lnSpc>
                          <a:spcPct val="150000"/>
                        </a:lnSpc>
                        <a:spcAft>
                          <a:spcPts val="0"/>
                        </a:spcAft>
                      </a:pPr>
                      <a:r>
                        <a:rPr lang="en-US" sz="2200" dirty="0">
                          <a:solidFill>
                            <a:srgbClr val="00B050"/>
                          </a:solidFill>
                          <a:effectLst/>
                          <a:latin typeface="Cambria Math" panose="02040503050406030204" pitchFamily="18" charset="0"/>
                          <a:ea typeface="Cambria Math" panose="02040503050406030204" pitchFamily="18" charset="0"/>
                        </a:rPr>
                        <a:t>USDC shift</a:t>
                      </a:r>
                    </a:p>
                  </a:txBody>
                  <a:tcPr marL="0" marR="0" marT="0" marB="0"/>
                </a:tc>
                <a:tc>
                  <a:txBody>
                    <a:bodyPr/>
                    <a:lstStyle/>
                    <a:p>
                      <a:pPr algn="ctr">
                        <a:lnSpc>
                          <a:spcPct val="150000"/>
                        </a:lnSpc>
                        <a:spcAft>
                          <a:spcPts val="0"/>
                        </a:spcAft>
                      </a:pPr>
                      <a:r>
                        <a:rPr lang="en-US" sz="2200" dirty="0">
                          <a:solidFill>
                            <a:srgbClr val="00B050"/>
                          </a:solidFill>
                          <a:effectLst/>
                          <a:latin typeface="Cambria Math" panose="02040503050406030204" pitchFamily="18" charset="0"/>
                          <a:ea typeface="Cambria Math" panose="02040503050406030204" pitchFamily="18" charset="0"/>
                        </a:rPr>
                        <a:t>69</a:t>
                      </a:r>
                    </a:p>
                  </a:txBody>
                  <a:tcPr marL="0" marR="0" marT="0" marB="0"/>
                </a:tc>
                <a:tc>
                  <a:txBody>
                    <a:bodyPr/>
                    <a:lstStyle/>
                    <a:p>
                      <a:pPr algn="ctr">
                        <a:lnSpc>
                          <a:spcPct val="150000"/>
                        </a:lnSpc>
                        <a:spcAft>
                          <a:spcPts val="0"/>
                        </a:spcAft>
                      </a:pPr>
                      <a:r>
                        <a:rPr lang="en-US" sz="2200" dirty="0">
                          <a:solidFill>
                            <a:srgbClr val="00B050"/>
                          </a:solidFill>
                          <a:effectLst/>
                          <a:latin typeface="Cambria Math" panose="02040503050406030204" pitchFamily="18" charset="0"/>
                          <a:ea typeface="Cambria Math" panose="02040503050406030204" pitchFamily="18" charset="0"/>
                        </a:rPr>
                        <a:t>13.6</a:t>
                      </a:r>
                    </a:p>
                  </a:txBody>
                  <a:tcPr marL="9072" marR="9072" marT="9072" marB="0"/>
                </a:tc>
                <a:tc>
                  <a:txBody>
                    <a:bodyPr/>
                    <a:lstStyle/>
                    <a:p>
                      <a:pPr algn="ctr">
                        <a:lnSpc>
                          <a:spcPct val="150000"/>
                        </a:lnSpc>
                        <a:spcAft>
                          <a:spcPts val="0"/>
                        </a:spcAft>
                      </a:pPr>
                      <a:r>
                        <a:rPr lang="en-US" sz="2200" dirty="0">
                          <a:solidFill>
                            <a:srgbClr val="00B050"/>
                          </a:solidFill>
                          <a:effectLst/>
                          <a:latin typeface="Cambria Math" panose="02040503050406030204" pitchFamily="18" charset="0"/>
                          <a:ea typeface="Cambria Math" panose="02040503050406030204" pitchFamily="18" charset="0"/>
                        </a:rPr>
                        <a:t>3.29</a:t>
                      </a:r>
                    </a:p>
                  </a:txBody>
                  <a:tcPr marL="9072" marR="9072" marT="9072" marB="0"/>
                </a:tc>
                <a:tc>
                  <a:txBody>
                    <a:bodyPr/>
                    <a:lstStyle/>
                    <a:p>
                      <a:pPr algn="ctr">
                        <a:lnSpc>
                          <a:spcPct val="150000"/>
                        </a:lnSpc>
                        <a:spcAft>
                          <a:spcPts val="0"/>
                        </a:spcAft>
                      </a:pPr>
                      <a:r>
                        <a:rPr lang="en-US" sz="2200" dirty="0">
                          <a:solidFill>
                            <a:srgbClr val="00B050"/>
                          </a:solidFill>
                          <a:effectLst/>
                          <a:latin typeface="Cambria Math" panose="02040503050406030204" pitchFamily="18" charset="0"/>
                          <a:ea typeface="Cambria Math" panose="02040503050406030204" pitchFamily="18" charset="0"/>
                        </a:rPr>
                        <a:t>2.96</a:t>
                      </a:r>
                    </a:p>
                  </a:txBody>
                  <a:tcPr marL="0" marR="0" marT="0" marB="0"/>
                </a:tc>
                <a:tc>
                  <a:txBody>
                    <a:bodyPr/>
                    <a:lstStyle/>
                    <a:p>
                      <a:pPr algn="ctr">
                        <a:lnSpc>
                          <a:spcPct val="150000"/>
                        </a:lnSpc>
                        <a:spcAft>
                          <a:spcPts val="0"/>
                        </a:spcAft>
                      </a:pPr>
                      <a:r>
                        <a:rPr lang="en-US" sz="2200" dirty="0">
                          <a:solidFill>
                            <a:srgbClr val="00B050"/>
                          </a:solidFill>
                          <a:effectLst/>
                          <a:latin typeface="Cambria Math" panose="02040503050406030204" pitchFamily="18" charset="0"/>
                          <a:ea typeface="Cambria Math" panose="02040503050406030204" pitchFamily="18" charset="0"/>
                        </a:rPr>
                        <a:t>0.12</a:t>
                      </a:r>
                    </a:p>
                  </a:txBody>
                  <a:tcPr marL="0" marR="0" marT="0" marB="0"/>
                </a:tc>
                <a:tc>
                  <a:txBody>
                    <a:bodyPr/>
                    <a:lstStyle/>
                    <a:p>
                      <a:pPr algn="ctr">
                        <a:lnSpc>
                          <a:spcPct val="150000"/>
                        </a:lnSpc>
                        <a:spcAft>
                          <a:spcPts val="0"/>
                        </a:spcAft>
                      </a:pPr>
                      <a:r>
                        <a:rPr lang="en-US" sz="2200" dirty="0">
                          <a:solidFill>
                            <a:srgbClr val="00B050"/>
                          </a:solidFill>
                          <a:effectLst/>
                          <a:latin typeface="Cambria Math" panose="02040503050406030204" pitchFamily="18" charset="0"/>
                          <a:ea typeface="Cambria Math" panose="02040503050406030204" pitchFamily="18" charset="0"/>
                        </a:rPr>
                        <a:t> </a:t>
                      </a:r>
                    </a:p>
                  </a:txBody>
                  <a:tcPr marL="0" marR="0" marT="0" marB="0"/>
                </a:tc>
                <a:tc>
                  <a:txBody>
                    <a:bodyPr/>
                    <a:lstStyle/>
                    <a:p>
                      <a:pPr algn="ctr">
                        <a:lnSpc>
                          <a:spcPct val="150000"/>
                        </a:lnSpc>
                        <a:spcAft>
                          <a:spcPts val="0"/>
                        </a:spcAft>
                      </a:pPr>
                      <a:r>
                        <a:rPr lang="en-US" sz="2200" dirty="0">
                          <a:solidFill>
                            <a:srgbClr val="00B050"/>
                          </a:solidFill>
                          <a:effectLst/>
                          <a:latin typeface="Cambria Math" panose="02040503050406030204" pitchFamily="18" charset="0"/>
                          <a:ea typeface="Cambria Math" panose="02040503050406030204" pitchFamily="18" charset="0"/>
                        </a:rPr>
                        <a:t>111</a:t>
                      </a:r>
                    </a:p>
                  </a:txBody>
                  <a:tcPr marL="0" marR="0" marT="0" marB="0"/>
                </a:tc>
                <a:extLst>
                  <a:ext uri="{0D108BD9-81ED-4DB2-BD59-A6C34878D82A}">
                    <a16:rowId xmlns:a16="http://schemas.microsoft.com/office/drawing/2014/main" val="10003"/>
                  </a:ext>
                </a:extLst>
              </a:tr>
              <a:tr h="511992">
                <a:tc>
                  <a:txBody>
                    <a:bodyPr/>
                    <a:lstStyle/>
                    <a:p>
                      <a:pPr algn="ctr">
                        <a:lnSpc>
                          <a:spcPct val="150000"/>
                        </a:lnSpc>
                        <a:spcAft>
                          <a:spcPts val="0"/>
                        </a:spcAft>
                      </a:pPr>
                      <a:r>
                        <a:rPr lang="en-US" sz="2200" dirty="0" err="1">
                          <a:solidFill>
                            <a:srgbClr val="FF0000"/>
                          </a:solidFill>
                          <a:effectLst/>
                          <a:latin typeface="Cambria Math" panose="02040503050406030204" pitchFamily="18" charset="0"/>
                          <a:ea typeface="Cambria Math" panose="02040503050406030204" pitchFamily="18" charset="0"/>
                        </a:rPr>
                        <a:t>Exp</a:t>
                      </a:r>
                      <a:endParaRPr lang="en-US" sz="2200" dirty="0">
                        <a:solidFill>
                          <a:srgbClr val="FF0000"/>
                        </a:solidFill>
                        <a:effectLst/>
                        <a:latin typeface="Cambria Math" panose="02040503050406030204" pitchFamily="18" charset="0"/>
                        <a:ea typeface="Cambria Math" panose="02040503050406030204" pitchFamily="18" charset="0"/>
                      </a:endParaRPr>
                    </a:p>
                  </a:txBody>
                  <a:tcPr marL="0" marR="0" marT="0" marB="0">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dirty="0">
                          <a:solidFill>
                            <a:srgbClr val="FF0000"/>
                          </a:solidFill>
                          <a:effectLst/>
                          <a:latin typeface="Cambria Math" panose="02040503050406030204" pitchFamily="18" charset="0"/>
                          <a:ea typeface="Cambria Math" panose="02040503050406030204" pitchFamily="18" charset="0"/>
                        </a:rPr>
                        <a:t>unseen</a:t>
                      </a:r>
                    </a:p>
                  </a:txBody>
                  <a:tcPr marL="0" marR="0" marT="0" marB="0">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dirty="0">
                          <a:solidFill>
                            <a:srgbClr val="FF0000"/>
                          </a:solidFill>
                          <a:effectLst/>
                          <a:latin typeface="Cambria Math" panose="02040503050406030204" pitchFamily="18" charset="0"/>
                          <a:ea typeface="Cambria Math" panose="02040503050406030204" pitchFamily="18" charset="0"/>
                        </a:rPr>
                        <a:t>10.7(21)</a:t>
                      </a:r>
                    </a:p>
                  </a:txBody>
                  <a:tcPr marL="9072" marR="9072" marT="9072" marB="0">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dirty="0">
                          <a:solidFill>
                            <a:srgbClr val="FF0000"/>
                          </a:solidFill>
                          <a:effectLst/>
                          <a:latin typeface="Cambria Math" panose="02040503050406030204" pitchFamily="18" charset="0"/>
                          <a:ea typeface="Cambria Math" panose="02040503050406030204" pitchFamily="18" charset="0"/>
                        </a:rPr>
                        <a:t>3.33(9)</a:t>
                      </a:r>
                    </a:p>
                  </a:txBody>
                  <a:tcPr marL="9072" marR="9072" marT="9072" marB="0">
                    <a:lnB w="12700" cap="flat" cmpd="sng" algn="ctr">
                      <a:solidFill>
                        <a:schemeClr val="tx1"/>
                      </a:solidFill>
                      <a:prstDash val="solid"/>
                      <a:round/>
                      <a:headEnd type="none" w="med" len="med"/>
                      <a:tailEnd type="none" w="med" len="med"/>
                    </a:lnB>
                  </a:tcPr>
                </a:tc>
                <a:tc gridSpan="2">
                  <a:txBody>
                    <a:bodyPr/>
                    <a:lstStyle/>
                    <a:p>
                      <a:pPr algn="ctr">
                        <a:lnSpc>
                          <a:spcPct val="150000"/>
                        </a:lnSpc>
                        <a:spcAft>
                          <a:spcPts val="0"/>
                        </a:spcAft>
                      </a:pPr>
                      <a:r>
                        <a:rPr lang="en-US" sz="2200" i="1" dirty="0">
                          <a:solidFill>
                            <a:srgbClr val="FF0000"/>
                          </a:solidFill>
                          <a:effectLst/>
                          <a:latin typeface="Cambria Math" panose="02040503050406030204" pitchFamily="18" charset="0"/>
                          <a:ea typeface="Cambria Math" panose="02040503050406030204" pitchFamily="18" charset="0"/>
                        </a:rPr>
                        <a:t>B</a:t>
                      </a:r>
                      <a:r>
                        <a:rPr lang="en-US" sz="2200" dirty="0">
                          <a:solidFill>
                            <a:srgbClr val="FF0000"/>
                          </a:solidFill>
                          <a:effectLst/>
                          <a:latin typeface="Cambria Math" panose="02040503050406030204" pitchFamily="18" charset="0"/>
                          <a:ea typeface="Cambria Math" panose="02040503050406030204" pitchFamily="18" charset="0"/>
                        </a:rPr>
                        <a:t> = 2.88(60)</a:t>
                      </a:r>
                    </a:p>
                  </a:txBody>
                  <a:tcPr marL="0" marR="0" marT="0" marB="0">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a:lnSpc>
                          <a:spcPct val="150000"/>
                        </a:lnSpc>
                        <a:spcAft>
                          <a:spcPts val="0"/>
                        </a:spcAft>
                      </a:pPr>
                      <a:r>
                        <a:rPr lang="en-US" sz="2200" dirty="0">
                          <a:solidFill>
                            <a:srgbClr val="FF0000"/>
                          </a:solidFill>
                          <a:effectLst/>
                          <a:latin typeface="Cambria Math" panose="02040503050406030204" pitchFamily="18" charset="0"/>
                          <a:ea typeface="Cambria Math" panose="02040503050406030204" pitchFamily="18" charset="0"/>
                        </a:rPr>
                        <a:t>2.3(7)</a:t>
                      </a:r>
                    </a:p>
                  </a:txBody>
                  <a:tcPr marL="0" marR="0" marT="0" marB="0">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200" dirty="0">
                          <a:solidFill>
                            <a:srgbClr val="FF0000"/>
                          </a:solidFill>
                          <a:effectLst/>
                          <a:latin typeface="Cambria Math" panose="02040503050406030204" pitchFamily="18" charset="0"/>
                          <a:ea typeface="Cambria Math" panose="02040503050406030204" pitchFamily="18" charset="0"/>
                        </a:rPr>
                        <a:t>111(17)</a:t>
                      </a:r>
                    </a:p>
                  </a:txBody>
                  <a:tcPr marL="0" marR="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3" name="Picture 2"/>
          <p:cNvPicPr>
            <a:picLocks noChangeAspect="1"/>
          </p:cNvPicPr>
          <p:nvPr/>
        </p:nvPicPr>
        <p:blipFill>
          <a:blip r:embed="rId2"/>
          <a:stretch>
            <a:fillRect/>
          </a:stretch>
        </p:blipFill>
        <p:spPr>
          <a:xfrm>
            <a:off x="0" y="3914789"/>
            <a:ext cx="4809122" cy="2943211"/>
          </a:xfrm>
          <a:prstGeom prst="rect">
            <a:avLst/>
          </a:prstGeom>
        </p:spPr>
      </p:pic>
      <p:sp>
        <p:nvSpPr>
          <p:cNvPr id="4" name="TextBox 3"/>
          <p:cNvSpPr txBox="1"/>
          <p:nvPr/>
        </p:nvSpPr>
        <p:spPr>
          <a:xfrm>
            <a:off x="2502913" y="4217240"/>
            <a:ext cx="2365519" cy="369332"/>
          </a:xfrm>
          <a:prstGeom prst="rect">
            <a:avLst/>
          </a:prstGeom>
          <a:noFill/>
        </p:spPr>
        <p:txBody>
          <a:bodyPr wrap="none" rtlCol="0">
            <a:spAutoFit/>
          </a:bodyPr>
          <a:lstStyle/>
          <a:p>
            <a:r>
              <a:rPr lang="en-US" dirty="0"/>
              <a:t>No other peaks nearby.</a:t>
            </a:r>
          </a:p>
        </p:txBody>
      </p:sp>
      <p:cxnSp>
        <p:nvCxnSpPr>
          <p:cNvPr id="8" name="Straight Arrow Connector 7"/>
          <p:cNvCxnSpPr/>
          <p:nvPr/>
        </p:nvCxnSpPr>
        <p:spPr>
          <a:xfrm>
            <a:off x="2428625" y="3433526"/>
            <a:ext cx="0" cy="4812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952122" y="3064194"/>
            <a:ext cx="1049262" cy="369332"/>
          </a:xfrm>
          <a:prstGeom prst="rect">
            <a:avLst/>
          </a:prstGeom>
          <a:noFill/>
        </p:spPr>
        <p:txBody>
          <a:bodyPr wrap="none" rtlCol="0">
            <a:spAutoFit/>
          </a:bodyPr>
          <a:lstStyle/>
          <a:p>
            <a:r>
              <a:rPr lang="en-US" dirty="0"/>
              <a:t>7902 keV</a:t>
            </a:r>
          </a:p>
        </p:txBody>
      </p:sp>
      <p:sp>
        <p:nvSpPr>
          <p:cNvPr id="10" name="TextBox 9"/>
          <p:cNvSpPr txBox="1"/>
          <p:nvPr/>
        </p:nvSpPr>
        <p:spPr>
          <a:xfrm>
            <a:off x="5099569" y="4217240"/>
            <a:ext cx="2271776" cy="1938992"/>
          </a:xfrm>
          <a:prstGeom prst="rect">
            <a:avLst/>
          </a:prstGeom>
          <a:noFill/>
        </p:spPr>
        <p:txBody>
          <a:bodyPr wrap="none" rtlCol="0">
            <a:spAutoFit/>
          </a:bodyPr>
          <a:lstStyle/>
          <a:p>
            <a:pPr algn="ctr"/>
            <a:r>
              <a:rPr lang="en-US" altLang="zh-CN" sz="2400" i="1" dirty="0">
                <a:solidFill>
                  <a:srgbClr val="0000FF"/>
                </a:solidFill>
                <a:latin typeface="Cambria Math" panose="02040503050406030204" pitchFamily="18" charset="0"/>
                <a:ea typeface="Cambria Math" panose="02040503050406030204" pitchFamily="18" charset="0"/>
              </a:rPr>
              <a:t>I</a:t>
            </a:r>
            <a:r>
              <a:rPr lang="en-US" altLang="zh-CN" sz="2400" i="1" baseline="-25000" dirty="0">
                <a:solidFill>
                  <a:srgbClr val="0000FF"/>
                </a:solidFill>
                <a:latin typeface="Cambria Math" panose="02040503050406030204" pitchFamily="18" charset="0"/>
                <a:ea typeface="Cambria Math" panose="02040503050406030204" pitchFamily="18" charset="0"/>
              </a:rPr>
              <a:t>γ</a:t>
            </a:r>
            <a:r>
              <a:rPr lang="en-US" altLang="zh-CN" sz="2400" dirty="0">
                <a:solidFill>
                  <a:srgbClr val="0000FF"/>
                </a:solidFill>
                <a:latin typeface="Cambria Math" panose="02040503050406030204" pitchFamily="18" charset="0"/>
                <a:ea typeface="Cambria Math" panose="02040503050406030204" pitchFamily="18" charset="0"/>
              </a:rPr>
              <a:t> = 0.21(4)%</a:t>
            </a:r>
            <a:endParaRPr lang="en-US" sz="2400" dirty="0">
              <a:solidFill>
                <a:srgbClr val="0000FF"/>
              </a:solidFill>
              <a:latin typeface="Cambria Math" panose="02040503050406030204" pitchFamily="18" charset="0"/>
              <a:ea typeface="Cambria Math" panose="02040503050406030204" pitchFamily="18" charset="0"/>
            </a:endParaRPr>
          </a:p>
          <a:p>
            <a:pPr algn="ctr"/>
            <a:r>
              <a:rPr lang="en-US" altLang="zh-CN" sz="2400" dirty="0">
                <a:latin typeface="Cambria Math" panose="02040503050406030204" pitchFamily="18" charset="0"/>
                <a:ea typeface="Cambria Math" panose="02040503050406030204" pitchFamily="18" charset="0"/>
              </a:rPr>
              <a:t>+</a:t>
            </a:r>
          </a:p>
          <a:p>
            <a:pPr algn="ctr"/>
            <a:r>
              <a:rPr lang="en-US" altLang="zh-CN" sz="2400" i="1" dirty="0">
                <a:solidFill>
                  <a:srgbClr val="FF0000"/>
                </a:solidFill>
                <a:latin typeface="Cambria Math" panose="02040503050406030204" pitchFamily="18" charset="0"/>
                <a:ea typeface="Cambria Math" panose="02040503050406030204" pitchFamily="18" charset="0"/>
              </a:rPr>
              <a:t>I</a:t>
            </a:r>
            <a:r>
              <a:rPr lang="en-US" altLang="zh-CN" sz="2400" i="1" baseline="-25000" dirty="0">
                <a:solidFill>
                  <a:srgbClr val="FF0000"/>
                </a:solidFill>
                <a:latin typeface="Cambria Math" panose="02040503050406030204" pitchFamily="18" charset="0"/>
                <a:ea typeface="Cambria Math" panose="02040503050406030204" pitchFamily="18" charset="0"/>
              </a:rPr>
              <a:t>p</a:t>
            </a:r>
            <a:r>
              <a:rPr lang="en-US" altLang="zh-CN" sz="2400" dirty="0">
                <a:solidFill>
                  <a:srgbClr val="FF0000"/>
                </a:solidFill>
                <a:latin typeface="Cambria Math" panose="02040503050406030204" pitchFamily="18" charset="0"/>
                <a:ea typeface="Cambria Math" panose="02040503050406030204" pitchFamily="18" charset="0"/>
              </a:rPr>
              <a:t> = 10.4(21)%</a:t>
            </a:r>
          </a:p>
          <a:p>
            <a:pPr algn="ctr"/>
            <a:r>
              <a:rPr lang="en-US" altLang="zh-CN" sz="2400" dirty="0">
                <a:latin typeface="Cambria Math" panose="02040503050406030204" pitchFamily="18" charset="0"/>
                <a:ea typeface="Cambria Math" panose="02040503050406030204" pitchFamily="18" charset="0"/>
              </a:rPr>
              <a:t>||</a:t>
            </a:r>
          </a:p>
          <a:p>
            <a:pPr algn="ctr"/>
            <a:r>
              <a:rPr lang="en-US" altLang="zh-CN" sz="2400" i="1" dirty="0">
                <a:solidFill>
                  <a:srgbClr val="7030A0"/>
                </a:solidFill>
                <a:latin typeface="Cambria Math" panose="02040503050406030204" pitchFamily="18" charset="0"/>
                <a:ea typeface="Cambria Math" panose="02040503050406030204" pitchFamily="18" charset="0"/>
              </a:rPr>
              <a:t>I</a:t>
            </a:r>
            <a:r>
              <a:rPr lang="en-US" altLang="zh-CN" sz="2400" i="1" baseline="-25000" dirty="0">
                <a:solidFill>
                  <a:srgbClr val="7030A0"/>
                </a:solidFill>
                <a:latin typeface="Cambria Math" panose="02040503050406030204" pitchFamily="18" charset="0"/>
                <a:ea typeface="Cambria Math" panose="02040503050406030204" pitchFamily="18" charset="0"/>
              </a:rPr>
              <a:t>β</a:t>
            </a:r>
            <a:r>
              <a:rPr lang="en-US" altLang="zh-CN" sz="2400" dirty="0">
                <a:solidFill>
                  <a:srgbClr val="7030A0"/>
                </a:solidFill>
                <a:latin typeface="Cambria Math" panose="02040503050406030204" pitchFamily="18" charset="0"/>
                <a:ea typeface="Cambria Math" panose="02040503050406030204" pitchFamily="18" charset="0"/>
              </a:rPr>
              <a:t> = 10.7(21)%</a:t>
            </a:r>
            <a:endParaRPr lang="en-US" sz="2400" dirty="0">
              <a:solidFill>
                <a:srgbClr val="7030A0"/>
              </a:solidFill>
              <a:latin typeface="Cambria Math" panose="02040503050406030204" pitchFamily="18" charset="0"/>
              <a:ea typeface="Cambria Math" panose="02040503050406030204" pitchFamily="18" charset="0"/>
            </a:endParaRPr>
          </a:p>
        </p:txBody>
      </p:sp>
    </p:spTree>
    <p:extLst>
      <p:ext uri="{BB962C8B-B14F-4D97-AF65-F5344CB8AC3E}">
        <p14:creationId xmlns:p14="http://schemas.microsoft.com/office/powerpoint/2010/main" val="326157713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1"/>
              <p:cNvGraphicFramePr>
                <a:graphicFrameLocks noGrp="1"/>
              </p:cNvGraphicFramePr>
              <p:nvPr/>
            </p:nvGraphicFramePr>
            <p:xfrm>
              <a:off x="0" y="704754"/>
              <a:ext cx="9143303" cy="3888000"/>
            </p:xfrm>
            <a:graphic>
              <a:graphicData uri="http://schemas.openxmlformats.org/drawingml/2006/table">
                <a:tbl>
                  <a:tblPr/>
                  <a:tblGrid>
                    <a:gridCol w="904303">
                      <a:extLst>
                        <a:ext uri="{9D8B030D-6E8A-4147-A177-3AD203B41FA5}">
                          <a16:colId xmlns:a16="http://schemas.microsoft.com/office/drawing/2014/main" val="20000"/>
                        </a:ext>
                      </a:extLst>
                    </a:gridCol>
                    <a:gridCol w="1069975">
                      <a:extLst>
                        <a:ext uri="{9D8B030D-6E8A-4147-A177-3AD203B41FA5}">
                          <a16:colId xmlns:a16="http://schemas.microsoft.com/office/drawing/2014/main" val="20001"/>
                        </a:ext>
                      </a:extLst>
                    </a:gridCol>
                    <a:gridCol w="1283716">
                      <a:extLst>
                        <a:ext uri="{9D8B030D-6E8A-4147-A177-3AD203B41FA5}">
                          <a16:colId xmlns:a16="http://schemas.microsoft.com/office/drawing/2014/main" val="20002"/>
                        </a:ext>
                      </a:extLst>
                    </a:gridCol>
                    <a:gridCol w="1184275">
                      <a:extLst>
                        <a:ext uri="{9D8B030D-6E8A-4147-A177-3AD203B41FA5}">
                          <a16:colId xmlns:a16="http://schemas.microsoft.com/office/drawing/2014/main" val="20003"/>
                        </a:ext>
                      </a:extLst>
                    </a:gridCol>
                    <a:gridCol w="1307529">
                      <a:extLst>
                        <a:ext uri="{9D8B030D-6E8A-4147-A177-3AD203B41FA5}">
                          <a16:colId xmlns:a16="http://schemas.microsoft.com/office/drawing/2014/main" val="20004"/>
                        </a:ext>
                      </a:extLst>
                    </a:gridCol>
                    <a:gridCol w="1307529">
                      <a:extLst>
                        <a:ext uri="{9D8B030D-6E8A-4147-A177-3AD203B41FA5}">
                          <a16:colId xmlns:a16="http://schemas.microsoft.com/office/drawing/2014/main" val="20005"/>
                        </a:ext>
                      </a:extLst>
                    </a:gridCol>
                    <a:gridCol w="1325563">
                      <a:extLst>
                        <a:ext uri="{9D8B030D-6E8A-4147-A177-3AD203B41FA5}">
                          <a16:colId xmlns:a16="http://schemas.microsoft.com/office/drawing/2014/main" val="20006"/>
                        </a:ext>
                      </a:extLst>
                    </a:gridCol>
                    <a:gridCol w="760413">
                      <a:extLst>
                        <a:ext uri="{9D8B030D-6E8A-4147-A177-3AD203B41FA5}">
                          <a16:colId xmlns:a16="http://schemas.microsoft.com/office/drawing/2014/main" val="20007"/>
                        </a:ext>
                      </a:extLst>
                    </a:gridCol>
                  </a:tblGrid>
                  <a:tr h="432000">
                    <a:tc>
                      <a:txBody>
                        <a:bodyPr/>
                        <a:lstStyle/>
                        <a:p>
                          <a:pPr algn="ctr" fontAlgn="ctr"/>
                          <a:endParaRPr lang="en-US" sz="2000" b="0" i="1"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E</a:t>
                          </a:r>
                          <a:r>
                            <a:rPr lang="en-US" sz="2000" b="0" i="1" u="none" strike="noStrike" baseline="-25000" dirty="0">
                              <a:solidFill>
                                <a:srgbClr val="000000"/>
                              </a:solidFill>
                              <a:effectLst/>
                              <a:latin typeface="Cambria Math" panose="02040503050406030204" pitchFamily="18" charset="0"/>
                              <a:ea typeface="Cambria Math" panose="02040503050406030204" pitchFamily="18" charset="0"/>
                            </a:rPr>
                            <a:t>x</a:t>
                          </a:r>
                          <a:r>
                            <a:rPr lang="en-US" sz="2000" b="0" i="0" u="none" strike="noStrike" baseline="-25000" dirty="0">
                              <a:solidFill>
                                <a:srgbClr val="000000"/>
                              </a:solidFill>
                              <a:effectLst/>
                              <a:latin typeface="Cambria Math" panose="02040503050406030204" pitchFamily="18" charset="0"/>
                              <a:ea typeface="Cambria Math" panose="02040503050406030204" pitchFamily="18" charset="0"/>
                            </a:rPr>
                            <a:t> </a:t>
                          </a:r>
                          <a:r>
                            <a:rPr lang="en-US" sz="2000" b="0" i="0" u="none" strike="noStrike" dirty="0">
                              <a:solidFill>
                                <a:srgbClr val="000000"/>
                              </a:solidFill>
                              <a:effectLst/>
                              <a:latin typeface="Cambria Math" panose="02040503050406030204" pitchFamily="18" charset="0"/>
                              <a:ea typeface="Cambria Math" panose="020405030504060302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Cambria Math" panose="02040503050406030204" pitchFamily="18" charset="0"/>
                              <a:ea typeface="Cambria Math" panose="02040503050406030204" pitchFamily="18" charset="0"/>
                            </a:rPr>
                            <a:t>Γ</a:t>
                          </a:r>
                          <a:r>
                            <a:rPr lang="el-GR" sz="2000" b="0" i="1" u="none" strike="noStrike" baseline="-25000" dirty="0">
                              <a:solidFill>
                                <a:srgbClr val="000000"/>
                              </a:solidFill>
                              <a:effectLst/>
                              <a:latin typeface="Cambria Math" panose="02040503050406030204" pitchFamily="18" charset="0"/>
                              <a:ea typeface="Cambria Math" panose="02040503050406030204" pitchFamily="18" charset="0"/>
                            </a:rPr>
                            <a:t>γ</a:t>
                          </a:r>
                          <a:r>
                            <a:rPr lang="el-GR" sz="2000" b="0" i="0" u="none" strike="noStrike" dirty="0">
                              <a:solidFill>
                                <a:srgbClr val="000000"/>
                              </a:solidFill>
                              <a:effectLst/>
                              <a:latin typeface="Cambria Math" panose="02040503050406030204" pitchFamily="18" charset="0"/>
                              <a:ea typeface="Cambria Math" panose="02040503050406030204" pitchFamily="18" charset="0"/>
                            </a:rPr>
                            <a:t> (</a:t>
                          </a:r>
                          <a:r>
                            <a:rPr lang="en-US" sz="2000" b="0" i="0" u="none" strike="noStrike" dirty="0">
                              <a:solidFill>
                                <a:srgbClr val="000000"/>
                              </a:solidFill>
                              <a:effectLst/>
                              <a:latin typeface="Cambria Math" panose="02040503050406030204" pitchFamily="18" charset="0"/>
                              <a:ea typeface="Cambria Math" panose="020405030504060302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Cambria Math" panose="02040503050406030204" pitchFamily="18" charset="0"/>
                              <a:ea typeface="Cambria Math" panose="02040503050406030204" pitchFamily="18" charset="0"/>
                            </a:rPr>
                            <a:t>Γ</a:t>
                          </a:r>
                          <a:r>
                            <a:rPr lang="en-US" sz="20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sz="2000" b="0" i="0" u="none" strike="noStrike" dirty="0">
                              <a:solidFill>
                                <a:srgbClr val="000000"/>
                              </a:solidFill>
                              <a:effectLst/>
                              <a:latin typeface="Cambria Math" panose="02040503050406030204" pitchFamily="18" charset="0"/>
                              <a:ea typeface="Cambria Math" panose="02040503050406030204" pitchFamily="18" charset="0"/>
                            </a:rPr>
                            <a:t> (eV)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Cambria Math" panose="02040503050406030204" pitchFamily="18" charset="0"/>
                              <a:ea typeface="Cambria Math" panose="02040503050406030204" pitchFamily="18" charset="0"/>
                            </a:rPr>
                            <a:t>Γ</a:t>
                          </a:r>
                          <a:r>
                            <a:rPr lang="el-GR" sz="2000" b="0" i="1" u="none" strike="noStrike" baseline="-25000" dirty="0">
                              <a:solidFill>
                                <a:srgbClr val="000000"/>
                              </a:solidFill>
                              <a:effectLst/>
                              <a:latin typeface="Cambria Math" panose="02040503050406030204" pitchFamily="18" charset="0"/>
                              <a:ea typeface="Cambria Math" panose="02040503050406030204" pitchFamily="18" charset="0"/>
                            </a:rPr>
                            <a:t>γ</a:t>
                          </a:r>
                          <a:r>
                            <a:rPr lang="el-GR" sz="2000" b="0" i="0" u="none" strike="noStrike" dirty="0">
                              <a:solidFill>
                                <a:srgbClr val="000000"/>
                              </a:solidFill>
                              <a:effectLst/>
                              <a:latin typeface="Cambria Math" panose="02040503050406030204" pitchFamily="18" charset="0"/>
                              <a:ea typeface="Cambria Math" panose="02040503050406030204" pitchFamily="18" charset="0"/>
                            </a:rPr>
                            <a:t>/</a:t>
                          </a:r>
                          <a:r>
                            <a:rPr lang="el-GR" sz="2000" b="0" i="1" u="none" strike="noStrike" dirty="0">
                              <a:solidFill>
                                <a:srgbClr val="000000"/>
                              </a:solidFill>
                              <a:effectLst/>
                              <a:latin typeface="Cambria Math" panose="02040503050406030204" pitchFamily="18" charset="0"/>
                              <a:ea typeface="Cambria Math" panose="02040503050406030204" pitchFamily="18" charset="0"/>
                            </a:rPr>
                            <a:t>Γ</a:t>
                          </a:r>
                          <a:r>
                            <a:rPr lang="en-US" sz="2000" b="0" i="1" u="none" strike="noStrike" baseline="-25000" dirty="0">
                              <a:solidFill>
                                <a:srgbClr val="000000"/>
                              </a:solidFill>
                              <a:effectLst/>
                              <a:latin typeface="Cambria Math" panose="02040503050406030204" pitchFamily="18" charset="0"/>
                              <a:ea typeface="Cambria Math" panose="02040503050406030204" pitchFamily="18" charset="0"/>
                            </a:rPr>
                            <a:t>p</a:t>
                          </a:r>
                          <a:endParaRPr lang="en-US" sz="2000" b="0" i="1"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Cambria Math" panose="02040503050406030204" pitchFamily="18" charset="0"/>
                              <a:ea typeface="Cambria Math" panose="02040503050406030204" pitchFamily="18" charset="0"/>
                            </a:rPr>
                            <a:t>Γ</a:t>
                          </a:r>
                          <a:r>
                            <a:rPr lang="el-GR" sz="2000" b="0" i="1" u="none" strike="noStrike" baseline="-25000" dirty="0">
                              <a:solidFill>
                                <a:srgbClr val="000000"/>
                              </a:solidFill>
                              <a:effectLst/>
                              <a:latin typeface="Cambria Math" panose="02040503050406030204" pitchFamily="18" charset="0"/>
                              <a:ea typeface="Cambria Math" panose="02040503050406030204" pitchFamily="18" charset="0"/>
                            </a:rPr>
                            <a:t>γ</a:t>
                          </a:r>
                          <a:r>
                            <a:rPr lang="el-GR" sz="2000" b="0" i="0" u="none" strike="noStrike" dirty="0">
                              <a:solidFill>
                                <a:srgbClr val="000000"/>
                              </a:solidFill>
                              <a:effectLst/>
                              <a:latin typeface="Cambria Math" panose="02040503050406030204" pitchFamily="18" charset="0"/>
                              <a:ea typeface="Cambria Math" panose="02040503050406030204" pitchFamily="18" charset="0"/>
                            </a:rPr>
                            <a:t>/</a:t>
                          </a:r>
                          <a:r>
                            <a:rPr lang="el-GR" sz="2000" b="0" i="1" u="none" strike="noStrike" dirty="0">
                              <a:solidFill>
                                <a:srgbClr val="000000"/>
                              </a:solidFill>
                              <a:effectLst/>
                              <a:latin typeface="Cambria Math" panose="02040503050406030204" pitchFamily="18" charset="0"/>
                              <a:ea typeface="Cambria Math" panose="02040503050406030204" pitchFamily="18" charset="0"/>
                            </a:rPr>
                            <a:t>Γ</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Cambria Math" panose="02040503050406030204" pitchFamily="18" charset="0"/>
                              <a:ea typeface="Cambria Math" panose="02040503050406030204" pitchFamily="18" charset="0"/>
                            </a:rPr>
                            <a:t>ωγ</a:t>
                          </a:r>
                          <a:r>
                            <a:rPr lang="el-GR" sz="2000" b="0" i="0" u="none" strike="noStrike" dirty="0">
                              <a:solidFill>
                                <a:srgbClr val="000000"/>
                              </a:solidFill>
                              <a:effectLst/>
                              <a:latin typeface="Cambria Math" panose="02040503050406030204" pitchFamily="18" charset="0"/>
                              <a:ea typeface="Cambria Math" panose="02040503050406030204" pitchFamily="18" charset="0"/>
                            </a:rPr>
                            <a:t> (</a:t>
                          </a:r>
                          <a:r>
                            <a:rPr lang="en-US" sz="2000" b="0" i="0" u="none" strike="noStrike" dirty="0">
                              <a:solidFill>
                                <a:srgbClr val="000000"/>
                              </a:solidFill>
                              <a:effectLst/>
                              <a:latin typeface="Cambria Math" panose="02040503050406030204" pitchFamily="18" charset="0"/>
                              <a:ea typeface="Cambria Math" panose="020405030504060302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altLang="zh-CN" sz="2000" b="0" i="1" u="none" strike="noStrike" dirty="0">
                              <a:solidFill>
                                <a:srgbClr val="000000"/>
                              </a:solidFill>
                              <a:effectLst/>
                              <a:latin typeface="Cambria Math" panose="02040503050406030204" pitchFamily="18" charset="0"/>
                              <a:ea typeface="Cambria Math" panose="02040503050406030204" pitchFamily="18" charset="0"/>
                            </a:rPr>
                            <a:t>τ</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 (fs)</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32000">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1800" b="0" i="0" u="none" strike="sngStrike" baseline="0" dirty="0">
                              <a:solidFill>
                                <a:srgbClr val="008000"/>
                              </a:solidFill>
                              <a:effectLst/>
                              <a:latin typeface="Cambria Math" panose="02040503050406030204" pitchFamily="18" charset="0"/>
                              <a:ea typeface="Cambria Math" panose="02040503050406030204" pitchFamily="18" charset="0"/>
                            </a:rPr>
                            <a:t>2673.4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0.0258</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0.12</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0.215</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0.177</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0.0425</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4.51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extLst>
                      <a:ext uri="{0D108BD9-81ED-4DB2-BD59-A6C34878D82A}">
                        <a16:rowId xmlns:a16="http://schemas.microsoft.com/office/drawing/2014/main" val="10001"/>
                      </a:ext>
                    </a:extLst>
                  </a:tr>
                  <a:tr h="432000">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1800" b="0" i="0" u="none" strike="sngStrike" baseline="0" dirty="0">
                              <a:solidFill>
                                <a:srgbClr val="008000"/>
                              </a:solidFill>
                              <a:effectLst/>
                              <a:latin typeface="Cambria Math" panose="02040503050406030204" pitchFamily="18" charset="0"/>
                              <a:ea typeface="Cambria Math" panose="02040503050406030204" pitchFamily="18" charset="0"/>
                            </a:rPr>
                            <a:t>2673.4</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0.0264</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0.12</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0.220</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0.180</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0.0432</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4.50</a:t>
                          </a:r>
                        </a:p>
                      </a:txBody>
                      <a:tcPr marL="9525" marR="9525" marT="9525"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2"/>
                      </a:ext>
                    </a:extLst>
                  </a:tr>
                  <a:tr h="432000">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sngStrike" baseline="0" dirty="0">
                              <a:solidFill>
                                <a:srgbClr val="008000"/>
                              </a:solidFill>
                              <a:effectLst/>
                              <a:latin typeface="Cambria Math" panose="02040503050406030204" pitchFamily="18" charset="0"/>
                              <a:ea typeface="Cambria Math" panose="02040503050406030204" pitchFamily="18" charset="0"/>
                            </a:rPr>
                            <a:t>2673.4</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0.0258</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0.151</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0.171</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0.146</a:t>
                          </a:r>
                        </a:p>
                      </a:txBody>
                      <a:tcPr marL="9525" marR="9525" marT="9525" marB="0" anchor="ctr">
                        <a:lnL>
                          <a:noFill/>
                        </a:lnL>
                        <a:lnR>
                          <a:noFill/>
                        </a:lnR>
                        <a:lnT>
                          <a:noFill/>
                        </a:lnT>
                        <a:lnB>
                          <a:noFill/>
                        </a:lnB>
                        <a:solidFill>
                          <a:schemeClr val="accent1">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0.0441</a:t>
                          </a:r>
                        </a:p>
                      </a:txBody>
                      <a:tcPr marL="9525" marR="9525" marT="9525" marB="0" anchor="ctr">
                        <a:lnL>
                          <a:noFill/>
                        </a:lnL>
                        <a:lnR>
                          <a:noFill/>
                        </a:lnR>
                        <a:lnT>
                          <a:noFill/>
                        </a:lnT>
                        <a:lnB>
                          <a:noFill/>
                        </a:lnB>
                        <a:solidFill>
                          <a:schemeClr val="accent1">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3.72</a:t>
                          </a:r>
                        </a:p>
                      </a:txBody>
                      <a:tcPr marL="9525" marR="9525" marT="952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3"/>
                      </a:ext>
                    </a:extLst>
                  </a:tr>
                  <a:tr h="432000">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sngStrike" baseline="0" dirty="0">
                              <a:solidFill>
                                <a:srgbClr val="008000"/>
                              </a:solidFill>
                              <a:effectLst/>
                              <a:latin typeface="Cambria Math" panose="02040503050406030204" pitchFamily="18" charset="0"/>
                              <a:ea typeface="Cambria Math" panose="02040503050406030204" pitchFamily="18" charset="0"/>
                            </a:rPr>
                            <a:t>2673.4</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0.0264</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0.151</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0.174</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0.149</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0.0449</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3.71</a:t>
                          </a:r>
                        </a:p>
                      </a:txBody>
                      <a:tcPr marL="9525" marR="9525" marT="952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4"/>
                      </a:ext>
                    </a:extLst>
                  </a:tr>
                  <a:tr h="43200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1800" b="0" i="0" u="none" strike="noStrike" dirty="0">
                              <a:solidFill>
                                <a:srgbClr val="008000"/>
                              </a:solidFill>
                              <a:effectLst/>
                              <a:latin typeface="Cambria Math" panose="02040503050406030204" pitchFamily="18" charset="0"/>
                              <a:ea typeface="Cambria Math" panose="02040503050406030204" pitchFamily="18" charset="0"/>
                            </a:rPr>
                            <a:t>2673.4</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0.0258</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0.173</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0.149</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0.130</a:t>
                          </a:r>
                        </a:p>
                      </a:txBody>
                      <a:tcPr marL="9525" marR="9525" marT="9525" marB="0" anchor="ctr">
                        <a:lnL>
                          <a:noFill/>
                        </a:lnL>
                        <a:lnR>
                          <a:noFill/>
                        </a:lnR>
                        <a:lnT>
                          <a:noFill/>
                        </a:lnT>
                        <a:lnB>
                          <a:noFill/>
                        </a:lnB>
                        <a:solidFill>
                          <a:schemeClr val="accent4">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0.0449</a:t>
                          </a:r>
                        </a:p>
                      </a:txBody>
                      <a:tcPr marL="9525" marR="9525" marT="9525" marB="0" anchor="ctr">
                        <a:lnL>
                          <a:noFill/>
                        </a:lnL>
                        <a:lnR>
                          <a:noFill/>
                        </a:lnR>
                        <a:lnT>
                          <a:noFill/>
                        </a:lnT>
                        <a:lnB>
                          <a:noFill/>
                        </a:lnB>
                        <a:solidFill>
                          <a:schemeClr val="accent4">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3.32</a:t>
                          </a:r>
                        </a:p>
                      </a:txBody>
                      <a:tcPr marL="9525" marR="9525" marT="9525" marB="0" anchor="ctr">
                        <a:lnL>
                          <a:noFill/>
                        </a:lnL>
                        <a:lnR>
                          <a:noFill/>
                        </a:lnR>
                        <a:lnT>
                          <a:noFill/>
                        </a:lnT>
                        <a:lnB>
                          <a:noFill/>
                        </a:lnB>
                        <a:solidFill>
                          <a:schemeClr val="accent4">
                            <a:lumMod val="20000"/>
                            <a:lumOff val="80000"/>
                          </a:schemeClr>
                        </a:solidFill>
                      </a:tcPr>
                    </a:tc>
                    <a:extLst>
                      <a:ext uri="{0D108BD9-81ED-4DB2-BD59-A6C34878D82A}">
                        <a16:rowId xmlns:a16="http://schemas.microsoft.com/office/drawing/2014/main" val="10005"/>
                      </a:ext>
                    </a:extLst>
                  </a:tr>
                  <a:tr h="43200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1800" b="0" i="0" u="none" strike="noStrike" dirty="0">
                              <a:solidFill>
                                <a:srgbClr val="008000"/>
                              </a:solidFill>
                              <a:effectLst/>
                              <a:latin typeface="Cambria Math" panose="02040503050406030204" pitchFamily="18" charset="0"/>
                              <a:ea typeface="Cambria Math" panose="02040503050406030204" pitchFamily="18" charset="0"/>
                            </a:rPr>
                            <a:t>2673.4</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0.0264</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0.173</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0.153</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0.133</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0.0458</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3.31</a:t>
                          </a:r>
                        </a:p>
                      </a:txBody>
                      <a:tcPr marL="9525" marR="9525" marT="9525" marB="0" anchor="ctr">
                        <a:lnL>
                          <a:noFill/>
                        </a:lnL>
                        <a:lnR>
                          <a:noFill/>
                        </a:lnR>
                        <a:lnT>
                          <a:noFill/>
                        </a:lnT>
                        <a:lnB>
                          <a:noFill/>
                        </a:lnB>
                        <a:solidFill>
                          <a:schemeClr val="accent4">
                            <a:lumMod val="20000"/>
                            <a:lumOff val="80000"/>
                          </a:schemeClr>
                        </a:solidFill>
                      </a:tcPr>
                    </a:tc>
                    <a:extLst>
                      <a:ext uri="{0D108BD9-81ED-4DB2-BD59-A6C34878D82A}">
                        <a16:rowId xmlns:a16="http://schemas.microsoft.com/office/drawing/2014/main" val="10006"/>
                      </a:ext>
                    </a:extLst>
                  </a:tr>
                  <a:tr h="432000">
                    <a:tc>
                      <a:txBody>
                        <a:bodyPr/>
                        <a:lstStyle/>
                        <a:p>
                          <a:pPr algn="ctr" fontAlgn="ctr"/>
                          <a:r>
                            <a:rPr lang="en-US" sz="2000" b="0" i="0" u="none" strike="noStrike" baseline="0" dirty="0">
                              <a:solidFill>
                                <a:srgbClr val="0000FF"/>
                              </a:solidFill>
                              <a:effectLst/>
                              <a:latin typeface="Cambria Math" panose="02040503050406030204" pitchFamily="18" charset="0"/>
                              <a:ea typeface="Cambria Math" panose="02040503050406030204" pitchFamily="18" charset="0"/>
                            </a:rPr>
                            <a:t>Powell</a:t>
                          </a:r>
                        </a:p>
                      </a:txBody>
                      <a:tcPr marL="9525" marR="9525" marT="9525" marB="0" anchor="ctr">
                        <a:lnL>
                          <a:noFill/>
                        </a:lnL>
                        <a:lnR>
                          <a:noFill/>
                        </a:lnR>
                        <a:lnT>
                          <a:noFill/>
                        </a:lnT>
                        <a:lnB>
                          <a:noFill/>
                        </a:lnB>
                      </a:tcPr>
                    </a:tc>
                    <a:tc>
                      <a:txBody>
                        <a:bodyPr/>
                        <a:lstStyle/>
                        <a:p>
                          <a:pPr algn="ctr" fontAlgn="ctr"/>
                          <a:r>
                            <a:rPr lang="en-US" sz="1800" b="0" i="0" u="none" strike="noStrike" dirty="0">
                              <a:solidFill>
                                <a:srgbClr val="0000FF"/>
                              </a:solidFill>
                              <a:effectLst/>
                              <a:latin typeface="Cambria Math" panose="02040503050406030204" pitchFamily="18" charset="0"/>
                              <a:ea typeface="Cambria Math" panose="02040503050406030204" pitchFamily="18" charset="0"/>
                            </a:rPr>
                            <a:t>2674</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0.024(2)</a:t>
                          </a:r>
                        </a:p>
                      </a:txBody>
                      <a:tcPr marL="9525" marR="9525" marT="9525" marB="0" anchor="ctr">
                        <a:lnL>
                          <a:noFill/>
                        </a:lnL>
                        <a:lnR>
                          <a:noFill/>
                        </a:lnR>
                        <a:lnT>
                          <a:noFill/>
                        </a:lnT>
                        <a:lnB>
                          <a:noFill/>
                        </a:lnB>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0.166(16)</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0.143(10)</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0.125(9)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0.0416(26)</a:t>
                          </a:r>
                        </a:p>
                      </a:txBody>
                      <a:tcPr marL="9525" marR="9525" marT="9525" marB="0" anchor="ctr">
                        <a:lnL>
                          <a:noFill/>
                        </a:lnL>
                        <a:lnR>
                          <a:noFill/>
                        </a:lnR>
                        <a:lnT>
                          <a:noFill/>
                        </a:lnT>
                        <a:lnB>
                          <a:noFill/>
                        </a:lnB>
                      </a:tcPr>
                    </a:tc>
                    <a:tc>
                      <a:txBody>
                        <a:bodyPr/>
                        <a:lstStyle/>
                        <a:p>
                          <a:pPr algn="ctr" fontAlgn="ctr"/>
                          <a14:m>
                            <m:oMathPara xmlns:m="http://schemas.openxmlformats.org/officeDocument/2006/math">
                              <m:oMathParaPr>
                                <m:jc m:val="centerGroup"/>
                              </m:oMathParaPr>
                              <m:oMath xmlns:m="http://schemas.openxmlformats.org/officeDocument/2006/math">
                                <m:sSubSup>
                                  <m:sSubSupPr>
                                    <m:ctrlPr>
                                      <a:rPr lang="en-US" altLang="zh-CN" sz="2000" b="0" i="1" smtClean="0">
                                        <a:solidFill>
                                          <a:srgbClr val="0000FF"/>
                                        </a:solidFill>
                                        <a:latin typeface="Cambria Math" panose="02040503050406030204" pitchFamily="18" charset="0"/>
                                        <a:ea typeface="Cambria Math" panose="02040503050406030204" pitchFamily="18" charset="0"/>
                                      </a:rPr>
                                    </m:ctrlPr>
                                  </m:sSubSupPr>
                                  <m:e>
                                    <m:r>
                                      <a:rPr lang="en-US" altLang="zh-CN" sz="2000" i="1">
                                        <a:solidFill>
                                          <a:srgbClr val="0000FF"/>
                                        </a:solidFill>
                                        <a:latin typeface="Cambria Math" panose="02040503050406030204" pitchFamily="18" charset="0"/>
                                        <a:ea typeface="Cambria Math" panose="02040503050406030204" pitchFamily="18" charset="0"/>
                                      </a:rPr>
                                      <m:t>6.1</m:t>
                                    </m:r>
                                  </m:e>
                                  <m:sub>
                                    <m:r>
                                      <a:rPr lang="en-US" altLang="zh-CN" sz="2000" b="0" i="1" smtClean="0">
                                        <a:solidFill>
                                          <a:srgbClr val="0000FF"/>
                                        </a:solidFill>
                                        <a:latin typeface="Cambria Math" panose="02040503050406030204" pitchFamily="18" charset="0"/>
                                        <a:ea typeface="Cambria Math" panose="02040503050406030204" pitchFamily="18" charset="0"/>
                                      </a:rPr>
                                      <m:t>−3.7</m:t>
                                    </m:r>
                                  </m:sub>
                                  <m:sup>
                                    <m:r>
                                      <a:rPr lang="en-US" altLang="zh-CN" sz="2000" b="0" i="1" smtClean="0">
                                        <a:solidFill>
                                          <a:srgbClr val="0000FF"/>
                                        </a:solidFill>
                                        <a:latin typeface="Cambria Math" panose="02040503050406030204" pitchFamily="18" charset="0"/>
                                        <a:ea typeface="Cambria Math" panose="02040503050406030204" pitchFamily="18" charset="0"/>
                                      </a:rPr>
                                      <m:t>+4.8</m:t>
                                    </m:r>
                                  </m:sup>
                                </m:sSubSup>
                              </m:oMath>
                            </m:oMathPara>
                          </a14:m>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7"/>
                      </a:ext>
                    </a:extLst>
                  </a:tr>
                  <a:tr h="432000">
                    <a:tc>
                      <a:txBody>
                        <a:bodyPr/>
                        <a:lstStyle/>
                        <a:p>
                          <a:pPr algn="ctr" fontAlgn="ctr"/>
                          <a:r>
                            <a:rPr lang="en-US" sz="2000" b="0" i="0" u="none" strike="noStrike" baseline="0" dirty="0">
                              <a:solidFill>
                                <a:srgbClr val="FF0000"/>
                              </a:solidFill>
                              <a:effectLst/>
                              <a:latin typeface="Cambria Math" panose="02040503050406030204" pitchFamily="18" charset="0"/>
                              <a:ea typeface="Cambria Math" panose="02040503050406030204" pitchFamily="18" charset="0"/>
                            </a:rPr>
                            <a:t>Present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a:solidFill>
                                <a:srgbClr val="FF0000"/>
                              </a:solidFill>
                              <a:effectLst/>
                              <a:latin typeface="Cambria Math" panose="02040503050406030204" pitchFamily="18" charset="0"/>
                              <a:ea typeface="Cambria Math" panose="02040503050406030204" pitchFamily="18" charset="0"/>
                            </a:rPr>
                            <a:t>2673.4(5)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0.78(7)%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FF0000"/>
                              </a:solidFill>
                              <a:effectLst/>
                              <a:latin typeface="Cambria Math" panose="02040503050406030204" pitchFamily="18" charset="0"/>
                              <a:ea typeface="Cambria Math" panose="02040503050406030204" pitchFamily="18" charset="0"/>
                            </a:rPr>
                            <a:t>4.6(5)%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Sup>
                                  <m:sSubSupPr>
                                    <m:ctrlPr>
                                      <a:rPr lang="en-US" sz="2000" b="0" i="1" u="none" strike="noStrike" smtClean="0">
                                        <a:solidFill>
                                          <a:srgbClr val="FF0000"/>
                                        </a:solidFill>
                                        <a:effectLst/>
                                        <a:latin typeface="Cambria Math" panose="02040503050406030204" pitchFamily="18" charset="0"/>
                                        <a:ea typeface="Cambria Math" panose="02040503050406030204" pitchFamily="18" charset="0"/>
                                      </a:rPr>
                                    </m:ctrlPr>
                                  </m:sSubSupPr>
                                  <m:e>
                                    <m:r>
                                      <a:rPr lang="en-US" sz="2000" b="0" i="1" u="none" strike="noStrike" smtClean="0">
                                        <a:solidFill>
                                          <a:srgbClr val="FF0000"/>
                                        </a:solidFill>
                                        <a:effectLst/>
                                        <a:latin typeface="Cambria Math" panose="02040503050406030204" pitchFamily="18" charset="0"/>
                                        <a:ea typeface="Cambria Math" panose="02040503050406030204" pitchFamily="18" charset="0"/>
                                      </a:rPr>
                                      <m:t>0.170</m:t>
                                    </m:r>
                                  </m:e>
                                  <m:sub>
                                    <m:r>
                                      <a:rPr lang="en-US" altLang="zh-CN" sz="2000" b="0" i="1" u="none" strike="noStrike" smtClean="0">
                                        <a:solidFill>
                                          <a:srgbClr val="FF0000"/>
                                        </a:solidFill>
                                        <a:effectLst/>
                                        <a:latin typeface="Cambria Math" panose="02040503050406030204" pitchFamily="18" charset="0"/>
                                        <a:ea typeface="Cambria Math" panose="02040503050406030204" pitchFamily="18" charset="0"/>
                                      </a:rPr>
                                      <m:t>−0.026</m:t>
                                    </m:r>
                                  </m:sub>
                                  <m:sup>
                                    <m:r>
                                      <a:rPr lang="en-US" altLang="zh-CN" sz="2000" b="0" i="1" u="none" strike="noStrike" smtClean="0">
                                        <a:solidFill>
                                          <a:srgbClr val="FF0000"/>
                                        </a:solidFill>
                                        <a:effectLst/>
                                        <a:latin typeface="Cambria Math" panose="02040503050406030204" pitchFamily="18" charset="0"/>
                                        <a:ea typeface="Cambria Math" panose="02040503050406030204" pitchFamily="18" charset="0"/>
                                      </a:rPr>
                                      <m:t>+0.024</m:t>
                                    </m:r>
                                  </m:sup>
                                </m:sSubSup>
                              </m:oMath>
                            </m:oMathPara>
                          </a14:m>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Sup>
                                  <m:sSubSupPr>
                                    <m:ctrlPr>
                                      <a:rPr lang="en-US" sz="2000" b="0" i="1" u="none" strike="noStrike" smtClean="0">
                                        <a:solidFill>
                                          <a:srgbClr val="FF0000"/>
                                        </a:solidFill>
                                        <a:effectLst/>
                                        <a:latin typeface="Cambria Math" panose="02040503050406030204" pitchFamily="18" charset="0"/>
                                        <a:ea typeface="Cambria Math" panose="02040503050406030204" pitchFamily="18" charset="0"/>
                                      </a:rPr>
                                    </m:ctrlPr>
                                  </m:sSubSupPr>
                                  <m:e>
                                    <m:r>
                                      <a:rPr lang="en-US" sz="2000" b="0" i="1" u="none" strike="noStrike" smtClean="0">
                                        <a:solidFill>
                                          <a:srgbClr val="FF0000"/>
                                        </a:solidFill>
                                        <a:effectLst/>
                                        <a:latin typeface="Cambria Math" panose="02040503050406030204" pitchFamily="18" charset="0"/>
                                        <a:ea typeface="Cambria Math" panose="02040503050406030204" pitchFamily="18" charset="0"/>
                                      </a:rPr>
                                      <m:t>0.145</m:t>
                                    </m:r>
                                  </m:e>
                                  <m:sub>
                                    <m:r>
                                      <a:rPr lang="en-US" altLang="zh-CN" sz="2000" b="0" i="1" u="none" strike="noStrike" smtClean="0">
                                        <a:solidFill>
                                          <a:srgbClr val="FF0000"/>
                                        </a:solidFill>
                                        <a:effectLst/>
                                        <a:latin typeface="Cambria Math" panose="02040503050406030204" pitchFamily="18" charset="0"/>
                                        <a:ea typeface="Cambria Math" panose="02040503050406030204" pitchFamily="18" charset="0"/>
                                      </a:rPr>
                                      <m:t>−0.020</m:t>
                                    </m:r>
                                  </m:sub>
                                  <m:sup>
                                    <m:r>
                                      <a:rPr lang="en-US" altLang="zh-CN" sz="2000" b="0" i="1" u="none" strike="noStrike" smtClean="0">
                                        <a:solidFill>
                                          <a:srgbClr val="FF0000"/>
                                        </a:solidFill>
                                        <a:effectLst/>
                                        <a:latin typeface="Cambria Math" panose="02040503050406030204" pitchFamily="18" charset="0"/>
                                        <a:ea typeface="Cambria Math" panose="02040503050406030204" pitchFamily="18" charset="0"/>
                                      </a:rPr>
                                      <m:t>+0.019</m:t>
                                    </m:r>
                                  </m:sup>
                                </m:sSubSup>
                              </m:oMath>
                            </m:oMathPara>
                          </a14:m>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3.9(9)</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mc:Choice>
        <mc:Fallback xmlns="">
          <p:graphicFrame>
            <p:nvGraphicFramePr>
              <p:cNvPr id="2" name="Table 1"/>
              <p:cNvGraphicFramePr>
                <a:graphicFrameLocks noGrp="1"/>
              </p:cNvGraphicFramePr>
              <p:nvPr>
                <p:extLst>
                  <p:ext uri="{D42A27DB-BD31-4B8C-83A1-F6EECF244321}">
                    <p14:modId xmlns:p14="http://schemas.microsoft.com/office/powerpoint/2010/main" val="3579463859"/>
                  </p:ext>
                </p:extLst>
              </p:nvPr>
            </p:nvGraphicFramePr>
            <p:xfrm>
              <a:off x="0" y="704754"/>
              <a:ext cx="9143303" cy="3888000"/>
            </p:xfrm>
            <a:graphic>
              <a:graphicData uri="http://schemas.openxmlformats.org/drawingml/2006/table">
                <a:tbl>
                  <a:tblPr/>
                  <a:tblGrid>
                    <a:gridCol w="904303"/>
                    <a:gridCol w="1069975"/>
                    <a:gridCol w="1283716"/>
                    <a:gridCol w="1184275"/>
                    <a:gridCol w="1307529"/>
                    <a:gridCol w="1307529"/>
                    <a:gridCol w="1325563"/>
                    <a:gridCol w="760413"/>
                  </a:tblGrid>
                  <a:tr h="432000">
                    <a:tc>
                      <a:txBody>
                        <a:bodyPr/>
                        <a:lstStyle/>
                        <a:p>
                          <a:pPr algn="ctr" fontAlgn="ctr"/>
                          <a:endParaRPr lang="en-US" sz="2000" b="0" i="1"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E</a:t>
                          </a:r>
                          <a:r>
                            <a:rPr lang="en-US" sz="2000" b="0" i="1" u="none" strike="noStrike" baseline="-25000" dirty="0">
                              <a:solidFill>
                                <a:srgbClr val="000000"/>
                              </a:solidFill>
                              <a:effectLst/>
                              <a:latin typeface="Cambria Math" panose="02040503050406030204" pitchFamily="18" charset="0"/>
                              <a:ea typeface="Cambria Math" panose="02040503050406030204" pitchFamily="18" charset="0"/>
                            </a:rPr>
                            <a:t>x</a:t>
                          </a:r>
                          <a:r>
                            <a:rPr lang="en-US" sz="2000" b="0" i="0" u="none" strike="noStrike" baseline="-25000" dirty="0">
                              <a:solidFill>
                                <a:srgbClr val="000000"/>
                              </a:solidFill>
                              <a:effectLst/>
                              <a:latin typeface="Cambria Math" panose="02040503050406030204" pitchFamily="18" charset="0"/>
                              <a:ea typeface="Cambria Math" panose="02040503050406030204" pitchFamily="18" charset="0"/>
                            </a:rPr>
                            <a:t> </a:t>
                          </a:r>
                          <a:r>
                            <a:rPr lang="en-US" sz="2000" b="0" i="0" u="none" strike="noStrike" dirty="0">
                              <a:solidFill>
                                <a:srgbClr val="000000"/>
                              </a:solidFill>
                              <a:effectLst/>
                              <a:latin typeface="Cambria Math" panose="02040503050406030204" pitchFamily="18" charset="0"/>
                              <a:ea typeface="Cambria Math" panose="020405030504060302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Cambria Math" panose="02040503050406030204" pitchFamily="18" charset="0"/>
                              <a:ea typeface="Cambria Math" panose="02040503050406030204" pitchFamily="18" charset="0"/>
                            </a:rPr>
                            <a:t>Γ</a:t>
                          </a:r>
                          <a:r>
                            <a:rPr lang="el-GR" sz="2000" b="0" i="1" u="none" strike="noStrike" baseline="-25000" dirty="0">
                              <a:solidFill>
                                <a:srgbClr val="000000"/>
                              </a:solidFill>
                              <a:effectLst/>
                              <a:latin typeface="Cambria Math" panose="02040503050406030204" pitchFamily="18" charset="0"/>
                              <a:ea typeface="Cambria Math" panose="02040503050406030204" pitchFamily="18" charset="0"/>
                            </a:rPr>
                            <a:t>γ</a:t>
                          </a:r>
                          <a:r>
                            <a:rPr lang="el-GR" sz="2000" b="0" i="0" u="none" strike="noStrike" dirty="0">
                              <a:solidFill>
                                <a:srgbClr val="000000"/>
                              </a:solidFill>
                              <a:effectLst/>
                              <a:latin typeface="Cambria Math" panose="02040503050406030204" pitchFamily="18" charset="0"/>
                              <a:ea typeface="Cambria Math" panose="02040503050406030204" pitchFamily="18" charset="0"/>
                            </a:rPr>
                            <a:t> (</a:t>
                          </a:r>
                          <a:r>
                            <a:rPr lang="en-US" sz="2000" b="0" i="0" u="none" strike="noStrike" dirty="0">
                              <a:solidFill>
                                <a:srgbClr val="000000"/>
                              </a:solidFill>
                              <a:effectLst/>
                              <a:latin typeface="Cambria Math" panose="02040503050406030204" pitchFamily="18" charset="0"/>
                              <a:ea typeface="Cambria Math" panose="020405030504060302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Cambria Math" panose="02040503050406030204" pitchFamily="18" charset="0"/>
                              <a:ea typeface="Cambria Math" panose="02040503050406030204" pitchFamily="18" charset="0"/>
                            </a:rPr>
                            <a:t>Γ</a:t>
                          </a:r>
                          <a:r>
                            <a:rPr lang="en-US" sz="20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sz="2000" b="0" i="0" u="none" strike="noStrike" dirty="0">
                              <a:solidFill>
                                <a:srgbClr val="000000"/>
                              </a:solidFill>
                              <a:effectLst/>
                              <a:latin typeface="Cambria Math" panose="02040503050406030204" pitchFamily="18" charset="0"/>
                              <a:ea typeface="Cambria Math" panose="02040503050406030204" pitchFamily="18" charset="0"/>
                            </a:rPr>
                            <a:t> (eV)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Cambria Math" panose="02040503050406030204" pitchFamily="18" charset="0"/>
                              <a:ea typeface="Cambria Math" panose="02040503050406030204" pitchFamily="18" charset="0"/>
                            </a:rPr>
                            <a:t>Γ</a:t>
                          </a:r>
                          <a:r>
                            <a:rPr lang="el-GR" sz="2000" b="0" i="1" u="none" strike="noStrike" baseline="-25000" dirty="0">
                              <a:solidFill>
                                <a:srgbClr val="000000"/>
                              </a:solidFill>
                              <a:effectLst/>
                              <a:latin typeface="Cambria Math" panose="02040503050406030204" pitchFamily="18" charset="0"/>
                              <a:ea typeface="Cambria Math" panose="02040503050406030204" pitchFamily="18" charset="0"/>
                            </a:rPr>
                            <a:t>γ</a:t>
                          </a:r>
                          <a:r>
                            <a:rPr lang="el-GR" sz="2000" b="0" i="0" u="none" strike="noStrike" dirty="0">
                              <a:solidFill>
                                <a:srgbClr val="000000"/>
                              </a:solidFill>
                              <a:effectLst/>
                              <a:latin typeface="Cambria Math" panose="02040503050406030204" pitchFamily="18" charset="0"/>
                              <a:ea typeface="Cambria Math" panose="02040503050406030204" pitchFamily="18" charset="0"/>
                            </a:rPr>
                            <a:t>/</a:t>
                          </a:r>
                          <a:r>
                            <a:rPr lang="el-GR" sz="2000" b="0" i="1" u="none" strike="noStrike" dirty="0">
                              <a:solidFill>
                                <a:srgbClr val="000000"/>
                              </a:solidFill>
                              <a:effectLst/>
                              <a:latin typeface="Cambria Math" panose="02040503050406030204" pitchFamily="18" charset="0"/>
                              <a:ea typeface="Cambria Math" panose="02040503050406030204" pitchFamily="18" charset="0"/>
                            </a:rPr>
                            <a:t>Γ</a:t>
                          </a:r>
                          <a:r>
                            <a:rPr lang="en-US" sz="2000" b="0" i="1" u="none" strike="noStrike" baseline="-25000" dirty="0">
                              <a:solidFill>
                                <a:srgbClr val="000000"/>
                              </a:solidFill>
                              <a:effectLst/>
                              <a:latin typeface="Cambria Math" panose="02040503050406030204" pitchFamily="18" charset="0"/>
                              <a:ea typeface="Cambria Math" panose="02040503050406030204" pitchFamily="18" charset="0"/>
                            </a:rPr>
                            <a:t>p</a:t>
                          </a:r>
                          <a:endParaRPr lang="en-US" sz="2000" b="0" i="1"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smtClean="0">
                              <a:solidFill>
                                <a:srgbClr val="000000"/>
                              </a:solidFill>
                              <a:effectLst/>
                              <a:latin typeface="Cambria Math" panose="02040503050406030204" pitchFamily="18" charset="0"/>
                              <a:ea typeface="Cambria Math" panose="02040503050406030204" pitchFamily="18" charset="0"/>
                            </a:rPr>
                            <a:t>Γ</a:t>
                          </a:r>
                          <a:r>
                            <a:rPr lang="el-GR" sz="2000" b="0" i="1" u="none" strike="noStrike" baseline="-25000" dirty="0" smtClean="0">
                              <a:solidFill>
                                <a:srgbClr val="000000"/>
                              </a:solidFill>
                              <a:effectLst/>
                              <a:latin typeface="Cambria Math" panose="02040503050406030204" pitchFamily="18" charset="0"/>
                              <a:ea typeface="Cambria Math" panose="02040503050406030204" pitchFamily="18" charset="0"/>
                            </a:rPr>
                            <a:t>γ</a:t>
                          </a:r>
                          <a:r>
                            <a:rPr lang="el-GR" sz="2000" b="0" i="0" u="none" strike="noStrike" dirty="0" smtClean="0">
                              <a:solidFill>
                                <a:srgbClr val="000000"/>
                              </a:solidFill>
                              <a:effectLst/>
                              <a:latin typeface="Cambria Math" panose="02040503050406030204" pitchFamily="18" charset="0"/>
                              <a:ea typeface="Cambria Math" panose="02040503050406030204" pitchFamily="18" charset="0"/>
                            </a:rPr>
                            <a:t>/</a:t>
                          </a:r>
                          <a:r>
                            <a:rPr lang="el-GR" sz="2000" b="0" i="1" u="none" strike="noStrike" dirty="0" smtClean="0">
                              <a:solidFill>
                                <a:srgbClr val="000000"/>
                              </a:solidFill>
                              <a:effectLst/>
                              <a:latin typeface="Cambria Math" panose="02040503050406030204" pitchFamily="18" charset="0"/>
                              <a:ea typeface="Cambria Math" panose="02040503050406030204" pitchFamily="18" charset="0"/>
                            </a:rPr>
                            <a:t>Γ</a:t>
                          </a:r>
                          <a:endParaRPr lang="en-US" sz="2000" b="0" i="0" u="none" strike="noStrike" baseline="-25000" dirty="0" smtClean="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2000" b="0" i="1" u="none" strike="noStrike" dirty="0">
                              <a:solidFill>
                                <a:srgbClr val="000000"/>
                              </a:solidFill>
                              <a:effectLst/>
                              <a:latin typeface="Cambria Math" panose="02040503050406030204" pitchFamily="18" charset="0"/>
                              <a:ea typeface="Cambria Math" panose="02040503050406030204" pitchFamily="18" charset="0"/>
                            </a:rPr>
                            <a:t>ωγ</a:t>
                          </a:r>
                          <a:r>
                            <a:rPr lang="el-GR" sz="2000" b="0" i="0" u="none" strike="noStrike" dirty="0">
                              <a:solidFill>
                                <a:srgbClr val="000000"/>
                              </a:solidFill>
                              <a:effectLst/>
                              <a:latin typeface="Cambria Math" panose="02040503050406030204" pitchFamily="18" charset="0"/>
                              <a:ea typeface="Cambria Math" panose="02040503050406030204" pitchFamily="18" charset="0"/>
                            </a:rPr>
                            <a:t> (</a:t>
                          </a:r>
                          <a:r>
                            <a:rPr lang="en-US" sz="2000" b="0" i="0" u="none" strike="noStrike" dirty="0">
                              <a:solidFill>
                                <a:srgbClr val="000000"/>
                              </a:solidFill>
                              <a:effectLst/>
                              <a:latin typeface="Cambria Math" panose="02040503050406030204" pitchFamily="18" charset="0"/>
                              <a:ea typeface="Cambria Math" panose="02040503050406030204" pitchFamily="18" charset="0"/>
                            </a:rPr>
                            <a:t>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altLang="zh-CN" sz="2000" b="0" i="1" u="none" strike="noStrike" dirty="0" smtClean="0">
                              <a:solidFill>
                                <a:srgbClr val="000000"/>
                              </a:solidFill>
                              <a:effectLst/>
                              <a:latin typeface="Cambria Math" panose="02040503050406030204" pitchFamily="18" charset="0"/>
                              <a:ea typeface="Cambria Math" panose="02040503050406030204" pitchFamily="18" charset="0"/>
                            </a:rPr>
                            <a:t>τ</a:t>
                          </a:r>
                          <a:r>
                            <a:rPr lang="en-US" altLang="zh-CN" sz="2000" b="0" i="0" u="none" strike="noStrike" dirty="0" smtClean="0">
                              <a:solidFill>
                                <a:srgbClr val="000000"/>
                              </a:solidFill>
                              <a:effectLst/>
                              <a:latin typeface="Cambria Math" panose="02040503050406030204" pitchFamily="18" charset="0"/>
                              <a:ea typeface="Cambria Math" panose="02040503050406030204" pitchFamily="18" charset="0"/>
                            </a:rPr>
                            <a:t> (fs)</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2000">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USDC</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1800" b="0" i="0" u="none" strike="sngStrike" baseline="0" dirty="0" smtClean="0">
                              <a:solidFill>
                                <a:srgbClr val="008000"/>
                              </a:solidFill>
                              <a:effectLst/>
                              <a:latin typeface="Cambria Math" panose="02040503050406030204" pitchFamily="18" charset="0"/>
                              <a:ea typeface="Cambria Math" panose="02040503050406030204" pitchFamily="18" charset="0"/>
                            </a:rPr>
                            <a:t>2673.4</a:t>
                          </a:r>
                          <a:endParaRPr lang="en-US" sz="18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0.0258</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2000" b="0" i="0" u="none" strike="sngStrike" baseline="0" dirty="0">
                              <a:solidFill>
                                <a:srgbClr val="008000"/>
                              </a:solidFill>
                              <a:effectLst/>
                              <a:latin typeface="Cambria Math" panose="02040503050406030204" pitchFamily="18" charset="0"/>
                              <a:ea typeface="Cambria Math" panose="02040503050406030204" pitchFamily="18" charset="0"/>
                            </a:rPr>
                            <a:t>0.12</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0.215</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0.177</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0.0425</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4.51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r>
                  <a:tr h="432000">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USDI</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1800" b="0" i="0" u="none" strike="sngStrike" baseline="0" dirty="0" smtClean="0">
                              <a:solidFill>
                                <a:srgbClr val="008000"/>
                              </a:solidFill>
                              <a:effectLst/>
                              <a:latin typeface="Cambria Math" panose="02040503050406030204" pitchFamily="18" charset="0"/>
                              <a:ea typeface="Cambria Math" panose="02040503050406030204" pitchFamily="18" charset="0"/>
                            </a:rPr>
                            <a:t>2673.4</a:t>
                          </a:r>
                          <a:endParaRPr lang="en-US" sz="18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0.0264</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0.12</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0.220</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0.180</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0.0432</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4.50</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2">
                            <a:lumMod val="20000"/>
                            <a:lumOff val="80000"/>
                          </a:schemeClr>
                        </a:solidFill>
                      </a:tcPr>
                    </a:tc>
                  </a:tr>
                  <a:tr h="432000">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USDC</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sngStrike" baseline="0" dirty="0" smtClean="0">
                              <a:solidFill>
                                <a:srgbClr val="008000"/>
                              </a:solidFill>
                              <a:effectLst/>
                              <a:latin typeface="Cambria Math" panose="02040503050406030204" pitchFamily="18" charset="0"/>
                              <a:ea typeface="Cambria Math" panose="02040503050406030204" pitchFamily="18" charset="0"/>
                            </a:rPr>
                            <a:t>2673.4</a:t>
                          </a:r>
                          <a:endParaRPr lang="en-US" sz="18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0.0258</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0.151</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0.171</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0.146</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0.0441</a:t>
                          </a:r>
                        </a:p>
                      </a:txBody>
                      <a:tcPr marL="9525" marR="9525" marT="9525" marB="0" anchor="ctr">
                        <a:lnL>
                          <a:noFill/>
                        </a:lnL>
                        <a:lnR>
                          <a:noFill/>
                        </a:lnR>
                        <a:lnT>
                          <a:noFill/>
                        </a:lnT>
                        <a:lnB>
                          <a:noFill/>
                        </a:lnB>
                        <a:solidFill>
                          <a:schemeClr val="accent1">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3.72</a:t>
                          </a:r>
                        </a:p>
                      </a:txBody>
                      <a:tcPr marL="9525" marR="9525" marT="9525" marB="0" anchor="ctr">
                        <a:lnL>
                          <a:noFill/>
                        </a:lnL>
                        <a:lnR>
                          <a:noFill/>
                        </a:lnR>
                        <a:lnT>
                          <a:noFill/>
                        </a:lnT>
                        <a:lnB>
                          <a:noFill/>
                        </a:lnB>
                        <a:solidFill>
                          <a:schemeClr val="accent1">
                            <a:lumMod val="20000"/>
                            <a:lumOff val="80000"/>
                          </a:schemeClr>
                        </a:solidFill>
                      </a:tcPr>
                    </a:tc>
                  </a:tr>
                  <a:tr h="432000">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USDI</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sngStrike" baseline="0" dirty="0" smtClean="0">
                              <a:solidFill>
                                <a:srgbClr val="008000"/>
                              </a:solidFill>
                              <a:effectLst/>
                              <a:latin typeface="Cambria Math" panose="02040503050406030204" pitchFamily="18" charset="0"/>
                              <a:ea typeface="Cambria Math" panose="02040503050406030204" pitchFamily="18" charset="0"/>
                            </a:rPr>
                            <a:t>2673.4</a:t>
                          </a:r>
                          <a:endParaRPr lang="en-US" sz="18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0.0264</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0.151</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0.174</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0.149</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0.0449</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2000" b="0" i="0" u="none" strike="sngStrike" baseline="0" dirty="0" smtClean="0">
                              <a:solidFill>
                                <a:srgbClr val="008000"/>
                              </a:solidFill>
                              <a:effectLst/>
                              <a:latin typeface="Cambria Math" panose="02040503050406030204" pitchFamily="18" charset="0"/>
                              <a:ea typeface="Cambria Math" panose="02040503050406030204" pitchFamily="18" charset="0"/>
                            </a:rPr>
                            <a:t>3.71</a:t>
                          </a:r>
                          <a:endParaRPr lang="en-US" sz="2000" b="0" i="0" u="none" strike="sng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1">
                            <a:lumMod val="20000"/>
                            <a:lumOff val="80000"/>
                          </a:schemeClr>
                        </a:solidFill>
                      </a:tcPr>
                    </a:tc>
                  </a:tr>
                  <a:tr h="432000">
                    <a:tc>
                      <a:txBody>
                        <a:bodyPr/>
                        <a:lstStyle/>
                        <a:p>
                          <a:pPr algn="ctr" fontAlgn="ctr"/>
                          <a:r>
                            <a:rPr lang="en-US" sz="2000" b="0" i="0" u="none" strike="noStrike" baseline="0" dirty="0" smtClean="0">
                              <a:solidFill>
                                <a:srgbClr val="008000"/>
                              </a:solidFill>
                              <a:effectLst/>
                              <a:latin typeface="Cambria Math" panose="02040503050406030204" pitchFamily="18" charset="0"/>
                              <a:ea typeface="Cambria Math" panose="02040503050406030204" pitchFamily="18" charset="0"/>
                            </a:rPr>
                            <a:t>USDC</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1800" b="0" i="0" u="none" strike="noStrike" dirty="0" smtClean="0">
                              <a:solidFill>
                                <a:srgbClr val="008000"/>
                              </a:solidFill>
                              <a:effectLst/>
                              <a:latin typeface="Cambria Math" panose="02040503050406030204" pitchFamily="18" charset="0"/>
                              <a:ea typeface="Cambria Math" panose="02040503050406030204" pitchFamily="18" charset="0"/>
                            </a:rPr>
                            <a:t>2673.4</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0.0258</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0.173</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0.149</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0.130</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0.0449</a:t>
                          </a:r>
                        </a:p>
                      </a:txBody>
                      <a:tcPr marL="9525" marR="9525" marT="9525" marB="0" anchor="ctr">
                        <a:lnL>
                          <a:noFill/>
                        </a:lnL>
                        <a:lnR>
                          <a:noFill/>
                        </a:lnR>
                        <a:lnT>
                          <a:noFill/>
                        </a:lnT>
                        <a:lnB>
                          <a:noFill/>
                        </a:lnB>
                        <a:solidFill>
                          <a:schemeClr val="accent4">
                            <a:lumMod val="20000"/>
                            <a:lumOff val="8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3.32</a:t>
                          </a:r>
                        </a:p>
                      </a:txBody>
                      <a:tcPr marL="9525" marR="9525" marT="9525" marB="0" anchor="ctr">
                        <a:lnL>
                          <a:noFill/>
                        </a:lnL>
                        <a:lnR>
                          <a:noFill/>
                        </a:lnR>
                        <a:lnT>
                          <a:noFill/>
                        </a:lnT>
                        <a:lnB>
                          <a:noFill/>
                        </a:lnB>
                        <a:solidFill>
                          <a:schemeClr val="accent4">
                            <a:lumMod val="20000"/>
                            <a:lumOff val="80000"/>
                          </a:schemeClr>
                        </a:solidFill>
                      </a:tcPr>
                    </a:tc>
                  </a:tr>
                  <a:tr h="432000">
                    <a:tc>
                      <a:txBody>
                        <a:bodyPr/>
                        <a:lstStyle/>
                        <a:p>
                          <a:pPr algn="ctr" fontAlgn="ctr"/>
                          <a:r>
                            <a:rPr lang="en-US" sz="2000" b="0" i="0" u="none" strike="noStrike" baseline="0" dirty="0" smtClean="0">
                              <a:solidFill>
                                <a:srgbClr val="008000"/>
                              </a:solidFill>
                              <a:effectLst/>
                              <a:latin typeface="Cambria Math" panose="02040503050406030204" pitchFamily="18" charset="0"/>
                              <a:ea typeface="Cambria Math" panose="02040503050406030204" pitchFamily="18" charset="0"/>
                            </a:rPr>
                            <a:t>USDI</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1800" b="0" i="0" u="none" strike="noStrike" dirty="0" smtClean="0">
                              <a:solidFill>
                                <a:srgbClr val="008000"/>
                              </a:solidFill>
                              <a:effectLst/>
                              <a:latin typeface="Cambria Math" panose="02040503050406030204" pitchFamily="18" charset="0"/>
                              <a:ea typeface="Cambria Math" panose="02040503050406030204" pitchFamily="18" charset="0"/>
                            </a:rPr>
                            <a:t>2673.4</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0.0264</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0.173</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0.153</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0.133</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0.0458</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3.31</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solidFill>
                          <a:schemeClr val="accent4">
                            <a:lumMod val="20000"/>
                            <a:lumOff val="80000"/>
                          </a:schemeClr>
                        </a:solidFill>
                      </a:tcPr>
                    </a:tc>
                  </a:tr>
                  <a:tr h="432000">
                    <a:tc>
                      <a:txBody>
                        <a:bodyPr/>
                        <a:lstStyle/>
                        <a:p>
                          <a:pPr algn="ctr" fontAlgn="ctr"/>
                          <a:r>
                            <a:rPr lang="en-US" sz="2000" b="0" i="0" u="none" strike="noStrike" baseline="0" dirty="0" smtClean="0">
                              <a:solidFill>
                                <a:srgbClr val="0000FF"/>
                              </a:solidFill>
                              <a:effectLst/>
                              <a:latin typeface="Cambria Math" panose="02040503050406030204" pitchFamily="18" charset="0"/>
                              <a:ea typeface="Cambria Math" panose="02040503050406030204" pitchFamily="18" charset="0"/>
                            </a:rPr>
                            <a:t>Powell</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1800" b="0" i="0" u="none" strike="noStrike" dirty="0" smtClean="0">
                              <a:solidFill>
                                <a:srgbClr val="0000FF"/>
                              </a:solidFill>
                              <a:effectLst/>
                              <a:latin typeface="Cambria Math" panose="02040503050406030204" pitchFamily="18" charset="0"/>
                              <a:ea typeface="Cambria Math" panose="02040503050406030204" pitchFamily="18" charset="0"/>
                            </a:rPr>
                            <a:t>2674</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0.024(2)</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0.166(16)</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0.143(10)</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0.125(9)</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0.0416(26)</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endParaRPr lang="en-US"/>
                        </a:p>
                      </a:txBody>
                      <a:tcPr marL="9525" marR="9525" marT="9525" marB="0" anchor="ctr">
                        <a:lnL>
                          <a:noFill/>
                        </a:lnL>
                        <a:lnR>
                          <a:noFill/>
                        </a:lnR>
                        <a:lnT>
                          <a:noFill/>
                        </a:lnT>
                        <a:lnB>
                          <a:noFill/>
                        </a:lnB>
                        <a:blipFill rotWithShape="0">
                          <a:blip r:embed="rId3"/>
                          <a:stretch>
                            <a:fillRect l="-1100000" t="-702817" r="-800" b="-121127"/>
                          </a:stretch>
                        </a:blipFill>
                      </a:tcPr>
                    </a:tc>
                  </a:tr>
                  <a:tr h="432000">
                    <a:tc>
                      <a:txBody>
                        <a:bodyPr/>
                        <a:lstStyle/>
                        <a:p>
                          <a:pPr algn="ctr" fontAlgn="ctr"/>
                          <a:r>
                            <a:rPr lang="en-US" sz="2000" b="0" i="0" u="none" strike="noStrike" baseline="0" dirty="0" smtClean="0">
                              <a:solidFill>
                                <a:srgbClr val="FF0000"/>
                              </a:solidFill>
                              <a:effectLst/>
                              <a:latin typeface="Cambria Math" panose="02040503050406030204" pitchFamily="18" charset="0"/>
                              <a:ea typeface="Cambria Math" panose="02040503050406030204" pitchFamily="18" charset="0"/>
                            </a:rPr>
                            <a:t>Present</a:t>
                          </a:r>
                          <a:endParaRPr lang="en-US" sz="2000" b="0" i="0" u="none" strike="noStrike" baseline="0"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smtClean="0">
                              <a:solidFill>
                                <a:srgbClr val="FF0000"/>
                              </a:solidFill>
                              <a:effectLst/>
                              <a:latin typeface="Cambria Math" panose="02040503050406030204" pitchFamily="18" charset="0"/>
                              <a:ea typeface="Cambria Math" panose="02040503050406030204" pitchFamily="18" charset="0"/>
                            </a:rPr>
                            <a:t>2673.4(5)</a:t>
                          </a:r>
                          <a:endParaRPr lang="en-US" sz="18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rPr>
                            <a:t>0.78(7)%</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smtClean="0">
                              <a:solidFill>
                                <a:srgbClr val="FF0000"/>
                              </a:solidFill>
                              <a:effectLst/>
                              <a:latin typeface="Cambria Math" panose="02040503050406030204" pitchFamily="18" charset="0"/>
                              <a:ea typeface="Cambria Math" panose="02040503050406030204" pitchFamily="18" charset="0"/>
                            </a:rPr>
                            <a:t>4.6(5)%</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blipFill rotWithShape="0">
                          <a:blip r:embed="rId3"/>
                          <a:stretch>
                            <a:fillRect l="-340654" t="-802817" r="-260748" b="-21127"/>
                          </a:stretch>
                        </a:blipFill>
                      </a:tcPr>
                    </a:tc>
                    <a:tc>
                      <a:txBody>
                        <a:bodyPr/>
                        <a:lstStyle/>
                        <a:p>
                          <a:endParaRPr lang="en-US"/>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blipFill rotWithShape="0">
                          <a:blip r:embed="rId3"/>
                          <a:stretch>
                            <a:fillRect l="-438605" t="-802817" r="-159535" b="-21127"/>
                          </a:stretch>
                        </a:blipFill>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rPr>
                            <a:t>3.9(9)</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r>
                </a:tbl>
              </a:graphicData>
            </a:graphic>
          </p:graphicFrame>
        </mc:Fallback>
      </mc:AlternateContent>
      <p:sp>
        <p:nvSpPr>
          <p:cNvPr id="5" name="TextBox 4"/>
          <p:cNvSpPr txBox="1"/>
          <p:nvPr/>
        </p:nvSpPr>
        <p:spPr>
          <a:xfrm>
            <a:off x="1442059" y="0"/>
            <a:ext cx="4458913" cy="400110"/>
          </a:xfrm>
          <a:prstGeom prst="rect">
            <a:avLst/>
          </a:prstGeom>
          <a:noFill/>
        </p:spPr>
        <p:txBody>
          <a:bodyPr wrap="none" rtlCol="0">
            <a:spAutoFit/>
          </a:bodyPr>
          <a:lstStyle/>
          <a:p>
            <a:r>
              <a:rPr lang="en-US" sz="2000" b="1" dirty="0">
                <a:latin typeface="Times New Roman" panose="02020603050405020304" pitchFamily="18" charset="0"/>
                <a:cs typeface="Times New Roman" panose="02020603050405020304" pitchFamily="18" charset="0"/>
              </a:rPr>
              <a:t>2673-keV </a:t>
            </a:r>
            <a:r>
              <a:rPr lang="en-US" sz="2000" b="1" baseline="30000" dirty="0">
                <a:latin typeface="Times New Roman" panose="02020603050405020304" pitchFamily="18" charset="0"/>
                <a:cs typeface="Times New Roman" panose="02020603050405020304" pitchFamily="18" charset="0"/>
              </a:rPr>
              <a:t>25</a:t>
            </a:r>
            <a:r>
              <a:rPr lang="en-US" altLang="zh-CN" sz="2000" b="1" dirty="0">
                <a:latin typeface="Times New Roman" panose="02020603050405020304" pitchFamily="18" charset="0"/>
                <a:cs typeface="Times New Roman" panose="02020603050405020304" pitchFamily="18" charset="0"/>
              </a:rPr>
              <a:t>Al</a:t>
            </a:r>
            <a:r>
              <a:rPr lang="en-US" sz="2000" b="1" dirty="0">
                <a:latin typeface="Times New Roman" panose="02020603050405020304" pitchFamily="18" charset="0"/>
                <a:cs typeface="Times New Roman" panose="02020603050405020304" pitchFamily="18" charset="0"/>
              </a:rPr>
              <a:t> state Aaron's calculation</a:t>
            </a:r>
          </a:p>
        </p:txBody>
      </p:sp>
      <p:sp>
        <p:nvSpPr>
          <p:cNvPr id="7" name="TextBox 6"/>
          <p:cNvSpPr txBox="1"/>
          <p:nvPr/>
        </p:nvSpPr>
        <p:spPr>
          <a:xfrm>
            <a:off x="5996616" y="30778"/>
            <a:ext cx="2625078" cy="369332"/>
          </a:xfrm>
          <a:prstGeom prst="rect">
            <a:avLst/>
          </a:prstGeom>
          <a:noFill/>
        </p:spPr>
        <p:txBody>
          <a:bodyPr wrap="none" rtlCol="0">
            <a:spAutoFit/>
          </a:bodyPr>
          <a:lstStyle/>
          <a:p>
            <a:r>
              <a:rPr lang="en-US" altLang="zh-CN" dirty="0">
                <a:latin typeface="Times New Roman" panose="02020603050405020304" pitchFamily="18" charset="0"/>
                <a:ea typeface="Tahoma" panose="020B0604030504040204" pitchFamily="34" charset="0"/>
                <a:cs typeface="Times New Roman" panose="02020603050405020304" pitchFamily="18" charset="0"/>
              </a:rPr>
              <a:t>Corrected for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energy</a:t>
            </a:r>
            <a:endParaRPr lang="en-US" dirty="0">
              <a:latin typeface="Times New Roman" panose="02020603050405020304" pitchFamily="18" charset="0"/>
              <a:ea typeface="Tahoma" panose="020B0604030504040204" pitchFamily="34" charset="0"/>
              <a:cs typeface="Times New Roman" panose="02020603050405020304" pitchFamily="18" charset="0"/>
            </a:endParaRPr>
          </a:p>
        </p:txBody>
      </p:sp>
      <p:graphicFrame>
        <p:nvGraphicFramePr>
          <p:cNvPr id="3" name="Table 2"/>
          <p:cNvGraphicFramePr>
            <a:graphicFrameLocks noGrp="1"/>
          </p:cNvGraphicFramePr>
          <p:nvPr/>
        </p:nvGraphicFramePr>
        <p:xfrm>
          <a:off x="133611" y="5117230"/>
          <a:ext cx="1206674" cy="1112520"/>
        </p:xfrm>
        <a:graphic>
          <a:graphicData uri="http://schemas.openxmlformats.org/drawingml/2006/table">
            <a:tbl>
              <a:tblPr firstRow="1" bandRow="1">
                <a:tableStyleId>{2D5ABB26-0587-4C30-8999-92F81FD0307C}</a:tableStyleId>
              </a:tblPr>
              <a:tblGrid>
                <a:gridCol w="1206674">
                  <a:extLst>
                    <a:ext uri="{9D8B030D-6E8A-4147-A177-3AD203B41FA5}">
                      <a16:colId xmlns:a16="http://schemas.microsoft.com/office/drawing/2014/main" val="20000"/>
                    </a:ext>
                  </a:extLst>
                </a:gridCol>
              </a:tblGrid>
              <a:tr h="370840">
                <a:tc>
                  <a:txBody>
                    <a:bodyPr/>
                    <a:lstStyle/>
                    <a:p>
                      <a:pPr algn="just"/>
                      <a:r>
                        <a:rPr lang="en-US" dirty="0">
                          <a:latin typeface="Times New Roman" panose="02020603050405020304" pitchFamily="18" charset="0"/>
                          <a:cs typeface="Times New Roman" panose="02020603050405020304" pitchFamily="18" charset="0"/>
                        </a:rPr>
                        <a:t>Aaron</a:t>
                      </a:r>
                    </a:p>
                  </a:txBody>
                  <a:tcPr>
                    <a:solidFill>
                      <a:srgbClr val="FBE5D6"/>
                    </a:solidFill>
                  </a:tcPr>
                </a:tc>
                <a:extLst>
                  <a:ext uri="{0D108BD9-81ED-4DB2-BD59-A6C34878D82A}">
                    <a16:rowId xmlns:a16="http://schemas.microsoft.com/office/drawing/2014/main" val="10000"/>
                  </a:ext>
                </a:extLst>
              </a:tr>
              <a:tr h="370840">
                <a:tc>
                  <a:txBody>
                    <a:bodyPr/>
                    <a:lstStyle/>
                    <a:p>
                      <a:pPr algn="just"/>
                      <a:r>
                        <a:rPr lang="en-US" altLang="zh-CN" dirty="0">
                          <a:latin typeface="Times New Roman" panose="02020603050405020304" pitchFamily="18" charset="0"/>
                          <a:cs typeface="Times New Roman" panose="02020603050405020304" pitchFamily="18" charset="0"/>
                        </a:rPr>
                        <a:t>Using </a:t>
                      </a:r>
                      <a:r>
                        <a:rPr lang="en-US" altLang="zh-CN" i="1" dirty="0" err="1">
                          <a:latin typeface="Times New Roman" panose="02020603050405020304" pitchFamily="18" charset="0"/>
                          <a:cs typeface="Times New Roman" panose="02020603050405020304" pitchFamily="18" charset="0"/>
                        </a:rPr>
                        <a:t>Γ</a:t>
                      </a:r>
                      <a:r>
                        <a:rPr lang="en-US" altLang="zh-CN" baseline="-25000" dirty="0" err="1">
                          <a:latin typeface="Times New Roman" panose="02020603050405020304" pitchFamily="18" charset="0"/>
                          <a:cs typeface="Times New Roman" panose="02020603050405020304" pitchFamily="18" charset="0"/>
                        </a:rPr>
                        <a:t>sp</a:t>
                      </a:r>
                      <a:endParaRPr lang="en-US" baseline="-25000" dirty="0">
                        <a:latin typeface="Times New Roman" panose="02020603050405020304" pitchFamily="18" charset="0"/>
                        <a:cs typeface="Times New Roman" panose="02020603050405020304" pitchFamily="18" charset="0"/>
                      </a:endParaRPr>
                    </a:p>
                  </a:txBody>
                  <a:tcPr>
                    <a:solidFill>
                      <a:srgbClr val="DEEBF7"/>
                    </a:solidFill>
                  </a:tcPr>
                </a:tc>
                <a:extLst>
                  <a:ext uri="{0D108BD9-81ED-4DB2-BD59-A6C34878D82A}">
                    <a16:rowId xmlns:a16="http://schemas.microsoft.com/office/drawing/2014/main" val="10001"/>
                  </a:ext>
                </a:extLst>
              </a:tr>
              <a:tr h="370840">
                <a:tc>
                  <a:txBody>
                    <a:bodyPr/>
                    <a:lstStyle/>
                    <a:p>
                      <a:pPr algn="just"/>
                      <a:r>
                        <a:rPr lang="en-US" altLang="zh-CN" dirty="0">
                          <a:latin typeface="Times New Roman" panose="02020603050405020304" pitchFamily="18" charset="0"/>
                          <a:cs typeface="Times New Roman" panose="02020603050405020304" pitchFamily="18" charset="0"/>
                        </a:rPr>
                        <a:t>Using </a:t>
                      </a:r>
                      <a:r>
                        <a:rPr lang="en-US" i="1" dirty="0">
                          <a:latin typeface="Times New Roman" panose="02020603050405020304" pitchFamily="18" charset="0"/>
                          <a:cs typeface="Times New Roman" panose="02020603050405020304" pitchFamily="18" charset="0"/>
                        </a:rPr>
                        <a:t>P</a:t>
                      </a:r>
                      <a:r>
                        <a:rPr lang="en-US" altLang="zh-CN" i="1" baseline="-25000" dirty="0">
                          <a:latin typeface="Times New Roman" panose="02020603050405020304" pitchFamily="18" charset="0"/>
                          <a:cs typeface="Times New Roman" panose="02020603050405020304" pitchFamily="18" charset="0"/>
                        </a:rPr>
                        <a:t>ℓ</a:t>
                      </a:r>
                      <a:endParaRPr lang="en-US" i="1" baseline="-25000" dirty="0">
                        <a:latin typeface="Times New Roman" panose="02020603050405020304" pitchFamily="18" charset="0"/>
                        <a:cs typeface="Times New Roman" panose="02020603050405020304" pitchFamily="18" charset="0"/>
                      </a:endParaRPr>
                    </a:p>
                  </a:txBody>
                  <a:tcPr>
                    <a:solidFill>
                      <a:srgbClr val="FFF2CC"/>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1457281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441" y="23247"/>
            <a:ext cx="7797452" cy="3693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latin typeface="Times New Roman" panose="02020603050405020304" pitchFamily="18" charset="0"/>
                <a:cs typeface="Times New Roman" panose="02020603050405020304" pitchFamily="18" charset="0"/>
              </a:rPr>
              <a:t>The mean lifetime </a:t>
            </a:r>
            <a:r>
              <a:rPr lang="en-US" altLang="zh-CN" i="1" dirty="0">
                <a:latin typeface="Times New Roman" panose="02020603050405020304" pitchFamily="18" charset="0"/>
                <a:cs typeface="Times New Roman" panose="02020603050405020304" pitchFamily="18" charset="0"/>
              </a:rPr>
              <a:t>τ </a:t>
            </a:r>
            <a:r>
              <a:rPr lang="en-US" altLang="zh-CN" dirty="0">
                <a:latin typeface="Times New Roman" panose="02020603050405020304" pitchFamily="18" charset="0"/>
                <a:cs typeface="Times New Roman" panose="02020603050405020304" pitchFamily="18" charset="0"/>
              </a:rPr>
              <a:t>and total decay width </a:t>
            </a:r>
            <a:r>
              <a:rPr lang="en-US" altLang="zh-CN" i="1" dirty="0">
                <a:latin typeface="Times New Roman" panose="02020603050405020304" pitchFamily="18" charset="0"/>
                <a:cs typeface="Times New Roman" panose="02020603050405020304" pitchFamily="18" charset="0"/>
              </a:rPr>
              <a:t>Γ</a:t>
            </a:r>
            <a:r>
              <a:rPr lang="en-US" altLang="zh-CN" baseline="-25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are related by</a:t>
            </a:r>
            <a:endParaRPr lang="zh-CN" alt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矩形 5"/>
              <p:cNvSpPr/>
              <p:nvPr/>
            </p:nvSpPr>
            <p:spPr>
              <a:xfrm>
                <a:off x="5620359" y="-7531"/>
                <a:ext cx="1137471" cy="4001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r>
                        <m:rPr>
                          <m:nor/>
                        </m:rPr>
                        <a:rPr lang="en-US" altLang="zh-CN" sz="2000" i="1">
                          <a:solidFill>
                            <a:srgbClr val="000000"/>
                          </a:solidFill>
                          <a:latin typeface="Times New Roman" panose="02020603050405020304" pitchFamily="18" charset="0"/>
                          <a:ea typeface="宋体" panose="02010600030101010101" pitchFamily="2" charset="-122"/>
                        </a:rPr>
                        <m:t>Γ</m:t>
                      </m:r>
                      <m:r>
                        <m:rPr>
                          <m:nor/>
                        </m:rPr>
                        <a:rPr lang="en-US" altLang="zh-CN" sz="2000">
                          <a:solidFill>
                            <a:srgbClr val="000000"/>
                          </a:solidFill>
                          <a:latin typeface="Times New Roman" panose="02020603050405020304" pitchFamily="18" charset="0"/>
                          <a:ea typeface="宋体" panose="02010600030101010101" pitchFamily="2" charset="-122"/>
                        </a:rPr>
                        <m:t> = </m:t>
                      </m:r>
                      <m:r>
                        <m:rPr>
                          <m:nor/>
                        </m:rPr>
                        <a:rPr lang="en-US" altLang="zh-CN" sz="2000" i="1">
                          <a:solidFill>
                            <a:srgbClr val="000000"/>
                          </a:solidFill>
                          <a:latin typeface="Times New Roman" panose="02020603050405020304" pitchFamily="18" charset="0"/>
                          <a:ea typeface="宋体" panose="02010600030101010101" pitchFamily="2" charset="-122"/>
                        </a:rPr>
                        <m:t>ћ</m:t>
                      </m:r>
                      <m:r>
                        <m:rPr>
                          <m:nor/>
                        </m:rPr>
                        <a:rPr lang="en-US" altLang="zh-CN" sz="2000">
                          <a:solidFill>
                            <a:srgbClr val="000000"/>
                          </a:solidFill>
                          <a:latin typeface="Times New Roman" panose="02020603050405020304" pitchFamily="18" charset="0"/>
                          <a:ea typeface="宋体" panose="02010600030101010101" pitchFamily="2" charset="-122"/>
                        </a:rPr>
                        <m:t>/</m:t>
                      </m:r>
                      <m:r>
                        <m:rPr>
                          <m:nor/>
                        </m:rPr>
                        <a:rPr lang="en-US" altLang="zh-CN" sz="2000" i="1">
                          <a:solidFill>
                            <a:srgbClr val="000000"/>
                          </a:solidFill>
                          <a:latin typeface="Times New Roman" panose="02020603050405020304" pitchFamily="18" charset="0"/>
                          <a:ea typeface="宋体" panose="02010600030101010101" pitchFamily="2" charset="-122"/>
                        </a:rPr>
                        <m:t>τ</m:t>
                      </m:r>
                    </m:oMath>
                  </m:oMathPara>
                </a14:m>
                <a:endParaRPr lang="zh-CN" altLang="en-US" sz="2000" dirty="0"/>
              </a:p>
            </p:txBody>
          </p:sp>
        </mc:Choice>
        <mc:Fallback xmlns="">
          <p:sp>
            <p:nvSpPr>
              <p:cNvPr id="6" name="矩形 5"/>
              <p:cNvSpPr>
                <a:spLocks noRot="1" noChangeAspect="1" noMove="1" noResize="1" noEditPoints="1" noAdjustHandles="1" noChangeArrowheads="1" noChangeShapeType="1" noTextEdit="1"/>
              </p:cNvSpPr>
              <p:nvPr/>
            </p:nvSpPr>
            <p:spPr>
              <a:xfrm>
                <a:off x="5620359" y="-7531"/>
                <a:ext cx="1137471" cy="400110"/>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文本框 6"/>
              <p:cNvSpPr txBox="1"/>
              <p:nvPr/>
            </p:nvSpPr>
            <p:spPr>
              <a:xfrm>
                <a:off x="239598" y="4982483"/>
                <a:ext cx="1594475" cy="407932"/>
              </a:xfrm>
              <a:prstGeom prst="rect">
                <a:avLst/>
              </a:prstGeom>
              <a:noFill/>
            </p:spPr>
            <p:txBody>
              <a:bodyPr wrap="none" rtlCol="0">
                <a:spAutoFit/>
              </a:bodyPr>
              <a:lstStyle/>
              <a:p>
                <a:r>
                  <a:rPr lang="en-US" altLang="zh-CN" sz="2000" i="1" dirty="0">
                    <a:solidFill>
                      <a:srgbClr val="0000FF"/>
                    </a:solidFill>
                    <a:latin typeface="Cambria Math" panose="02040503050406030204" pitchFamily="18" charset="0"/>
                    <a:ea typeface="Cambria Math" panose="02040503050406030204" pitchFamily="18" charset="0"/>
                  </a:rPr>
                  <a:t>τ</a:t>
                </a:r>
                <a:r>
                  <a:rPr lang="en-US" altLang="zh-CN" sz="2000" dirty="0">
                    <a:solidFill>
                      <a:srgbClr val="0000FF"/>
                    </a:solidFill>
                    <a:latin typeface="Cambria Math" panose="02040503050406030204" pitchFamily="18" charset="0"/>
                    <a:ea typeface="Cambria Math" panose="02040503050406030204" pitchFamily="18" charset="0"/>
                  </a:rPr>
                  <a:t> = </a:t>
                </a:r>
                <a14:m>
                  <m:oMath xmlns:m="http://schemas.openxmlformats.org/officeDocument/2006/math">
                    <m:sSubSup>
                      <m:sSubSupPr>
                        <m:ctrlPr>
                          <a:rPr lang="en-US" altLang="zh-CN" sz="2000" b="0" i="1" smtClean="0">
                            <a:solidFill>
                              <a:srgbClr val="0000FF"/>
                            </a:solidFill>
                            <a:latin typeface="Cambria Math" panose="02040503050406030204" pitchFamily="18" charset="0"/>
                            <a:ea typeface="Cambria Math" panose="02040503050406030204" pitchFamily="18" charset="0"/>
                          </a:rPr>
                        </m:ctrlPr>
                      </m:sSubSupPr>
                      <m:e>
                        <m:r>
                          <a:rPr lang="en-US" altLang="zh-CN" sz="2000" i="1">
                            <a:solidFill>
                              <a:srgbClr val="0000FF"/>
                            </a:solidFill>
                            <a:latin typeface="Cambria Math" panose="02040503050406030204" pitchFamily="18" charset="0"/>
                            <a:ea typeface="Cambria Math" panose="02040503050406030204" pitchFamily="18" charset="0"/>
                          </a:rPr>
                          <m:t>6.1</m:t>
                        </m:r>
                      </m:e>
                      <m:sub>
                        <m:r>
                          <a:rPr lang="en-US" altLang="zh-CN" sz="2000" b="0" i="1" smtClean="0">
                            <a:solidFill>
                              <a:srgbClr val="0000FF"/>
                            </a:solidFill>
                            <a:latin typeface="Cambria Math" panose="02040503050406030204" pitchFamily="18" charset="0"/>
                            <a:ea typeface="Cambria Math" panose="02040503050406030204" pitchFamily="18" charset="0"/>
                          </a:rPr>
                          <m:t>−3.7</m:t>
                        </m:r>
                      </m:sub>
                      <m:sup>
                        <m:r>
                          <a:rPr lang="en-US" altLang="zh-CN" sz="2000" b="0" i="1" smtClean="0">
                            <a:solidFill>
                              <a:srgbClr val="0000FF"/>
                            </a:solidFill>
                            <a:latin typeface="Cambria Math" panose="02040503050406030204" pitchFamily="18" charset="0"/>
                            <a:ea typeface="Cambria Math" panose="02040503050406030204" pitchFamily="18" charset="0"/>
                          </a:rPr>
                          <m:t>+4.8</m:t>
                        </m:r>
                      </m:sup>
                    </m:sSubSup>
                  </m:oMath>
                </a14:m>
                <a:r>
                  <a:rPr lang="en-US" sz="2000" i="1" dirty="0">
                    <a:solidFill>
                      <a:srgbClr val="0000FF"/>
                    </a:solidFill>
                    <a:latin typeface="Cambria Math" panose="02040503050406030204" pitchFamily="18" charset="0"/>
                    <a:ea typeface="Cambria Math" panose="02040503050406030204" pitchFamily="18" charset="0"/>
                  </a:rPr>
                  <a:t> </a:t>
                </a:r>
                <a:r>
                  <a:rPr lang="en-US" altLang="zh-CN" sz="2000" dirty="0">
                    <a:solidFill>
                      <a:srgbClr val="0000FF"/>
                    </a:solidFill>
                    <a:latin typeface="Cambria Math" panose="02040503050406030204" pitchFamily="18" charset="0"/>
                    <a:ea typeface="Cambria Math" panose="02040503050406030204" pitchFamily="18" charset="0"/>
                  </a:rPr>
                  <a:t>fs</a:t>
                </a:r>
                <a:endParaRPr lang="en-US" sz="2000" dirty="0">
                  <a:solidFill>
                    <a:srgbClr val="0000FF"/>
                  </a:solidFill>
                  <a:latin typeface="Cambria Math" panose="02040503050406030204" pitchFamily="18" charset="0"/>
                  <a:ea typeface="Cambria Math" panose="02040503050406030204" pitchFamily="18" charset="0"/>
                </a:endParaRPr>
              </a:p>
            </p:txBody>
          </p:sp>
        </mc:Choice>
        <mc:Fallback xmlns="">
          <p:sp>
            <p:nvSpPr>
              <p:cNvPr id="7" name="文本框 6"/>
              <p:cNvSpPr txBox="1">
                <a:spLocks noRot="1" noChangeAspect="1" noMove="1" noResize="1" noEditPoints="1" noAdjustHandles="1" noChangeArrowheads="1" noChangeShapeType="1" noTextEdit="1"/>
              </p:cNvSpPr>
              <p:nvPr/>
            </p:nvSpPr>
            <p:spPr>
              <a:xfrm>
                <a:off x="239598" y="4982483"/>
                <a:ext cx="1594475" cy="407932"/>
              </a:xfrm>
              <a:prstGeom prst="rect">
                <a:avLst/>
              </a:prstGeom>
              <a:blipFill rotWithShape="0">
                <a:blip r:embed="rId3"/>
                <a:stretch>
                  <a:fillRect l="-3817" t="-5970" r="-3053" b="-253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矩形 8"/>
              <p:cNvSpPr/>
              <p:nvPr/>
            </p:nvSpPr>
            <p:spPr>
              <a:xfrm>
                <a:off x="177568" y="2250126"/>
                <a:ext cx="1825436" cy="42460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0000FF"/>
                              </a:solidFill>
                              <a:latin typeface="Cambria Math" panose="02040503050406030204" pitchFamily="18" charset="0"/>
                              <a:ea typeface="Cambria Math" panose="02040503050406030204" pitchFamily="18" charset="0"/>
                            </a:rPr>
                          </m:ctrlPr>
                        </m:sSubPr>
                        <m:e>
                          <m:r>
                            <a:rPr lang="en-US" sz="2000" i="1">
                              <a:solidFill>
                                <a:srgbClr val="0000FF"/>
                              </a:solidFill>
                              <a:latin typeface="Cambria Math" panose="02040503050406030204" pitchFamily="18" charset="0"/>
                              <a:ea typeface="Cambria Math" panose="02040503050406030204" pitchFamily="18" charset="0"/>
                            </a:rPr>
                            <m:t>𝐵</m:t>
                          </m:r>
                        </m:e>
                        <m:sub>
                          <m:r>
                            <a:rPr lang="en-US" altLang="zh-CN" sz="2000" i="1">
                              <a:solidFill>
                                <a:srgbClr val="0000FF"/>
                              </a:solidFill>
                              <a:latin typeface="Cambria Math" panose="02040503050406030204" pitchFamily="18" charset="0"/>
                              <a:ea typeface="Cambria Math" panose="02040503050406030204" pitchFamily="18" charset="0"/>
                            </a:rPr>
                            <m:t>𝛾</m:t>
                          </m:r>
                        </m:sub>
                      </m:sSub>
                      <m:r>
                        <a:rPr lang="en-US" altLang="zh-CN" sz="2000" b="0" i="1" smtClean="0">
                          <a:solidFill>
                            <a:srgbClr val="0000FF"/>
                          </a:solidFill>
                          <a:latin typeface="Cambria Math" panose="02040503050406030204" pitchFamily="18" charset="0"/>
                          <a:ea typeface="Cambria Math" panose="02040503050406030204" pitchFamily="18" charset="0"/>
                        </a:rPr>
                        <m:t>=0.125(9)</m:t>
                      </m:r>
                    </m:oMath>
                  </m:oMathPara>
                </a14:m>
                <a:endParaRPr lang="en-US" sz="2000" dirty="0">
                  <a:solidFill>
                    <a:srgbClr val="0000FF"/>
                  </a:solidFill>
                  <a:latin typeface="Cambria Math" panose="02040503050406030204" pitchFamily="18" charset="0"/>
                  <a:ea typeface="Cambria Math" panose="02040503050406030204" pitchFamily="18" charset="0"/>
                </a:endParaRPr>
              </a:p>
            </p:txBody>
          </p:sp>
        </mc:Choice>
        <mc:Fallback xmlns="">
          <p:sp>
            <p:nvSpPr>
              <p:cNvPr id="9" name="矩形 8"/>
              <p:cNvSpPr>
                <a:spLocks noRot="1" noChangeAspect="1" noMove="1" noResize="1" noEditPoints="1" noAdjustHandles="1" noChangeArrowheads="1" noChangeShapeType="1" noTextEdit="1"/>
              </p:cNvSpPr>
              <p:nvPr/>
            </p:nvSpPr>
            <p:spPr>
              <a:xfrm>
                <a:off x="177568" y="2250126"/>
                <a:ext cx="1825436" cy="424603"/>
              </a:xfrm>
              <a:prstGeom prst="rect">
                <a:avLst/>
              </a:prstGeom>
              <a:blipFill rotWithShape="0">
                <a:blip r:embed="rId4"/>
                <a:stretch>
                  <a:fillRect b="-10000"/>
                </a:stretch>
              </a:blipFill>
            </p:spPr>
            <p:txBody>
              <a:bodyPr/>
              <a:lstStyle/>
              <a:p>
                <a:r>
                  <a:rPr lang="en-US">
                    <a:noFill/>
                  </a:rPr>
                  <a:t> </a:t>
                </a:r>
              </a:p>
            </p:txBody>
          </p:sp>
        </mc:Fallback>
      </mc:AlternateContent>
      <p:sp>
        <p:nvSpPr>
          <p:cNvPr id="10" name="矩形 9"/>
          <p:cNvSpPr/>
          <p:nvPr/>
        </p:nvSpPr>
        <p:spPr>
          <a:xfrm>
            <a:off x="10441" y="6150114"/>
            <a:ext cx="5730465" cy="707886"/>
          </a:xfrm>
          <a:prstGeom prst="rect">
            <a:avLst/>
          </a:prstGeom>
        </p:spPr>
        <p:txBody>
          <a:bodyPr wrap="square">
            <a:spAutoFit/>
          </a:bodyPr>
          <a:lstStyle/>
          <a:p>
            <a:r>
              <a:rPr lang="en-US"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D.C. Powell </a:t>
            </a:r>
            <a:r>
              <a:rPr lang="en-US"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et al</a:t>
            </a:r>
            <a:r>
              <a:rPr lang="en-US"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Nucl. Phys. A 660, 349 (1999).</a:t>
            </a:r>
            <a:br>
              <a:rPr lang="en-US"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br>
            <a:r>
              <a:rPr lang="en-US"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D.C. Powell </a:t>
            </a:r>
            <a:r>
              <a:rPr lang="en-US"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et al</a:t>
            </a:r>
            <a:r>
              <a:rPr lang="en-US"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Nucl. Phys. A 644, 263 (1998).</a:t>
            </a:r>
          </a:p>
        </p:txBody>
      </p:sp>
      <mc:AlternateContent xmlns:mc="http://schemas.openxmlformats.org/markup-compatibility/2006" xmlns:a14="http://schemas.microsoft.com/office/drawing/2010/main">
        <mc:Choice Requires="a14">
          <p:sp>
            <p:nvSpPr>
              <p:cNvPr id="11" name="矩形 10"/>
              <p:cNvSpPr/>
              <p:nvPr/>
            </p:nvSpPr>
            <p:spPr>
              <a:xfrm>
                <a:off x="177568" y="1904684"/>
                <a:ext cx="2504147"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000" i="1" smtClean="0">
                          <a:solidFill>
                            <a:srgbClr val="0000FF"/>
                          </a:solidFill>
                          <a:latin typeface="Cambria Math" panose="02040503050406030204" pitchFamily="18" charset="0"/>
                          <a:ea typeface="Cambria Math" panose="02040503050406030204" pitchFamily="18" charset="0"/>
                        </a:rPr>
                        <m:t>𝜔𝛾</m:t>
                      </m:r>
                      <m:r>
                        <a:rPr lang="en-US" sz="2000">
                          <a:solidFill>
                            <a:srgbClr val="0000FF"/>
                          </a:solidFill>
                          <a:latin typeface="Cambria Math" panose="02040503050406030204" pitchFamily="18" charset="0"/>
                          <a:ea typeface="Cambria Math" panose="02040503050406030204" pitchFamily="18" charset="0"/>
                        </a:rPr>
                        <m:t>=</m:t>
                      </m:r>
                      <m:r>
                        <a:rPr lang="en-US" sz="2000" b="0" i="0" smtClean="0">
                          <a:solidFill>
                            <a:srgbClr val="0000FF"/>
                          </a:solidFill>
                          <a:latin typeface="Cambria Math" panose="02040503050406030204" pitchFamily="18" charset="0"/>
                          <a:ea typeface="Cambria Math" panose="02040503050406030204" pitchFamily="18" charset="0"/>
                        </a:rPr>
                        <m:t>0.0416</m:t>
                      </m:r>
                      <m:d>
                        <m:dPr>
                          <m:ctrlPr>
                            <a:rPr lang="en-US" sz="2000" b="0" i="1" smtClean="0">
                              <a:solidFill>
                                <a:srgbClr val="0000FF"/>
                              </a:solidFill>
                              <a:latin typeface="Cambria Math" panose="02040503050406030204" pitchFamily="18" charset="0"/>
                              <a:ea typeface="Cambria Math" panose="02040503050406030204" pitchFamily="18" charset="0"/>
                            </a:rPr>
                          </m:ctrlPr>
                        </m:dPr>
                        <m:e>
                          <m:r>
                            <a:rPr lang="en-US" sz="2000" b="0" i="0" smtClean="0">
                              <a:solidFill>
                                <a:srgbClr val="0000FF"/>
                              </a:solidFill>
                              <a:latin typeface="Cambria Math" panose="02040503050406030204" pitchFamily="18" charset="0"/>
                              <a:ea typeface="Cambria Math" panose="02040503050406030204" pitchFamily="18" charset="0"/>
                            </a:rPr>
                            <m:t>26</m:t>
                          </m:r>
                        </m:e>
                      </m:d>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eV</m:t>
                      </m:r>
                    </m:oMath>
                  </m:oMathPara>
                </a14:m>
                <a:endParaRPr lang="en-US" sz="2000" dirty="0">
                  <a:solidFill>
                    <a:srgbClr val="0000FF"/>
                  </a:solidFill>
                  <a:latin typeface="Cambria Math" panose="02040503050406030204" pitchFamily="18" charset="0"/>
                  <a:ea typeface="Cambria Math" panose="02040503050406030204" pitchFamily="18" charset="0"/>
                </a:endParaRPr>
              </a:p>
            </p:txBody>
          </p:sp>
        </mc:Choice>
        <mc:Fallback xmlns="">
          <p:sp>
            <p:nvSpPr>
              <p:cNvPr id="11" name="矩形 10"/>
              <p:cNvSpPr>
                <a:spLocks noRot="1" noChangeAspect="1" noMove="1" noResize="1" noEditPoints="1" noAdjustHandles="1" noChangeArrowheads="1" noChangeShapeType="1" noTextEdit="1"/>
              </p:cNvSpPr>
              <p:nvPr/>
            </p:nvSpPr>
            <p:spPr>
              <a:xfrm>
                <a:off x="177568" y="1904684"/>
                <a:ext cx="2504147" cy="400110"/>
              </a:xfrm>
              <a:prstGeom prst="rect">
                <a:avLst/>
              </a:prstGeom>
              <a:blipFill rotWithShape="0">
                <a:blip r:embed="rId5"/>
                <a:stretch>
                  <a:fillRect b="-757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矩形 11"/>
              <p:cNvSpPr/>
              <p:nvPr/>
            </p:nvSpPr>
            <p:spPr>
              <a:xfrm>
                <a:off x="3683393" y="2098977"/>
                <a:ext cx="2171877"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l-GR" sz="2000" i="0" smtClean="0">
                          <a:solidFill>
                            <a:srgbClr val="0000FF"/>
                          </a:solidFill>
                          <a:latin typeface="Cambria Math" panose="02040503050406030204" pitchFamily="18" charset="0"/>
                          <a:ea typeface="Cambria Math" panose="02040503050406030204" pitchFamily="18" charset="0"/>
                        </a:rPr>
                        <m:t>Γ</m:t>
                      </m:r>
                      <m:r>
                        <a:rPr lang="en-US" sz="2000">
                          <a:solidFill>
                            <a:srgbClr val="0000FF"/>
                          </a:solidFill>
                          <a:latin typeface="Cambria Math" panose="02040503050406030204" pitchFamily="18" charset="0"/>
                          <a:ea typeface="Cambria Math" panose="02040503050406030204" pitchFamily="18" charset="0"/>
                        </a:rPr>
                        <m:t>=</m:t>
                      </m:r>
                      <m:r>
                        <a:rPr lang="en-US" sz="2000" b="0" i="0" smtClean="0">
                          <a:solidFill>
                            <a:srgbClr val="0000FF"/>
                          </a:solidFill>
                          <a:latin typeface="Cambria Math" panose="02040503050406030204" pitchFamily="18" charset="0"/>
                          <a:ea typeface="Cambria Math" panose="02040503050406030204" pitchFamily="18" charset="0"/>
                        </a:rPr>
                        <m:t>0.190</m:t>
                      </m:r>
                      <m:d>
                        <m:dPr>
                          <m:ctrlPr>
                            <a:rPr lang="en-US" sz="2000" b="0" i="1" smtClean="0">
                              <a:solidFill>
                                <a:srgbClr val="0000FF"/>
                              </a:solidFill>
                              <a:latin typeface="Cambria Math" panose="02040503050406030204" pitchFamily="18" charset="0"/>
                              <a:ea typeface="Cambria Math" panose="02040503050406030204" pitchFamily="18" charset="0"/>
                            </a:rPr>
                          </m:ctrlPr>
                        </m:dPr>
                        <m:e>
                          <m:r>
                            <a:rPr lang="en-US" sz="2000" b="0" i="1" smtClean="0">
                              <a:solidFill>
                                <a:srgbClr val="0000FF"/>
                              </a:solidFill>
                              <a:latin typeface="Cambria Math" panose="02040503050406030204" pitchFamily="18" charset="0"/>
                              <a:ea typeface="Cambria Math" panose="02040503050406030204" pitchFamily="18" charset="0"/>
                            </a:rPr>
                            <m:t>1</m:t>
                          </m:r>
                          <m:r>
                            <a:rPr lang="en-US" sz="2000" b="0" i="0" smtClean="0">
                              <a:solidFill>
                                <a:srgbClr val="0000FF"/>
                              </a:solidFill>
                              <a:latin typeface="Cambria Math" panose="02040503050406030204" pitchFamily="18" charset="0"/>
                              <a:ea typeface="Cambria Math" panose="02040503050406030204" pitchFamily="18" charset="0"/>
                            </a:rPr>
                            <m:t>6</m:t>
                          </m:r>
                        </m:e>
                      </m:d>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eV</m:t>
                      </m:r>
                    </m:oMath>
                  </m:oMathPara>
                </a14:m>
                <a:endParaRPr lang="en-US" sz="2000" dirty="0">
                  <a:solidFill>
                    <a:srgbClr val="0000FF"/>
                  </a:solidFill>
                  <a:latin typeface="Cambria Math" panose="02040503050406030204" pitchFamily="18" charset="0"/>
                  <a:ea typeface="Cambria Math" panose="02040503050406030204" pitchFamily="18" charset="0"/>
                </a:endParaRPr>
              </a:p>
            </p:txBody>
          </p:sp>
        </mc:Choice>
        <mc:Fallback xmlns="">
          <p:sp>
            <p:nvSpPr>
              <p:cNvPr id="12" name="矩形 11"/>
              <p:cNvSpPr>
                <a:spLocks noRot="1" noChangeAspect="1" noMove="1" noResize="1" noEditPoints="1" noAdjustHandles="1" noChangeArrowheads="1" noChangeShapeType="1" noTextEdit="1"/>
              </p:cNvSpPr>
              <p:nvPr/>
            </p:nvSpPr>
            <p:spPr>
              <a:xfrm>
                <a:off x="3683393" y="2098977"/>
                <a:ext cx="2171877" cy="400110"/>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矩形 12"/>
              <p:cNvSpPr/>
              <p:nvPr/>
            </p:nvSpPr>
            <p:spPr>
              <a:xfrm>
                <a:off x="3445854" y="4982483"/>
                <a:ext cx="2295052" cy="40825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l-GR" sz="2000" i="0" smtClean="0">
                          <a:solidFill>
                            <a:srgbClr val="0000FF"/>
                          </a:solidFill>
                          <a:latin typeface="Cambria Math" panose="02040503050406030204" pitchFamily="18" charset="0"/>
                          <a:ea typeface="Cambria Math" panose="02040503050406030204" pitchFamily="18" charset="0"/>
                        </a:rPr>
                        <m:t>Γ</m:t>
                      </m:r>
                      <m:r>
                        <a:rPr lang="en-US" sz="2000">
                          <a:solidFill>
                            <a:srgbClr val="0000FF"/>
                          </a:solidFill>
                          <a:latin typeface="Cambria Math" panose="02040503050406030204" pitchFamily="18" charset="0"/>
                          <a:ea typeface="Cambria Math" panose="02040503050406030204" pitchFamily="18" charset="0"/>
                        </a:rPr>
                        <m:t>=</m:t>
                      </m:r>
                      <m:sSubSup>
                        <m:sSubSupPr>
                          <m:ctrlPr>
                            <a:rPr lang="en-US" sz="2000" i="1" smtClean="0">
                              <a:solidFill>
                                <a:srgbClr val="0000FF"/>
                              </a:solidFill>
                              <a:latin typeface="Cambria Math" panose="02040503050406030204" pitchFamily="18" charset="0"/>
                              <a:ea typeface="Cambria Math" panose="02040503050406030204" pitchFamily="18" charset="0"/>
                            </a:rPr>
                          </m:ctrlPr>
                        </m:sSubSupPr>
                        <m:e>
                          <m:r>
                            <a:rPr lang="en-US" sz="2000">
                              <a:solidFill>
                                <a:srgbClr val="0000FF"/>
                              </a:solidFill>
                              <a:latin typeface="Cambria Math" panose="02040503050406030204" pitchFamily="18" charset="0"/>
                              <a:ea typeface="Cambria Math" panose="02040503050406030204" pitchFamily="18" charset="0"/>
                            </a:rPr>
                            <m:t>0.108</m:t>
                          </m:r>
                        </m:e>
                        <m:sub>
                          <m:r>
                            <a:rPr lang="en-US" sz="2000" b="0" i="1" smtClean="0">
                              <a:solidFill>
                                <a:srgbClr val="0000FF"/>
                              </a:solidFill>
                              <a:latin typeface="Cambria Math" panose="02040503050406030204" pitchFamily="18" charset="0"/>
                              <a:ea typeface="Cambria Math" panose="02040503050406030204" pitchFamily="18" charset="0"/>
                            </a:rPr>
                            <m:t>−0.048</m:t>
                          </m:r>
                        </m:sub>
                        <m:sup>
                          <m:r>
                            <a:rPr lang="en-US" sz="2000" b="0" i="1" smtClean="0">
                              <a:solidFill>
                                <a:srgbClr val="0000FF"/>
                              </a:solidFill>
                              <a:latin typeface="Cambria Math" panose="02040503050406030204" pitchFamily="18" charset="0"/>
                              <a:ea typeface="Cambria Math" panose="02040503050406030204" pitchFamily="18" charset="0"/>
                            </a:rPr>
                            <m:t>+0.166</m:t>
                          </m:r>
                        </m:sup>
                      </m:sSubSup>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eV</m:t>
                      </m:r>
                    </m:oMath>
                  </m:oMathPara>
                </a14:m>
                <a:endParaRPr lang="en-US" sz="2000" dirty="0">
                  <a:solidFill>
                    <a:srgbClr val="0000FF"/>
                  </a:solidFill>
                  <a:latin typeface="Cambria Math" panose="02040503050406030204" pitchFamily="18" charset="0"/>
                  <a:ea typeface="Cambria Math" panose="02040503050406030204" pitchFamily="18" charset="0"/>
                </a:endParaRPr>
              </a:p>
            </p:txBody>
          </p:sp>
        </mc:Choice>
        <mc:Fallback xmlns="">
          <p:sp>
            <p:nvSpPr>
              <p:cNvPr id="13" name="矩形 12"/>
              <p:cNvSpPr>
                <a:spLocks noRot="1" noChangeAspect="1" noMove="1" noResize="1" noEditPoints="1" noAdjustHandles="1" noChangeArrowheads="1" noChangeShapeType="1" noTextEdit="1"/>
              </p:cNvSpPr>
              <p:nvPr/>
            </p:nvSpPr>
            <p:spPr>
              <a:xfrm>
                <a:off x="3445854" y="4982483"/>
                <a:ext cx="2295052" cy="408253"/>
              </a:xfrm>
              <a:prstGeom prst="rect">
                <a:avLst/>
              </a:prstGeom>
              <a:blipFill rotWithShape="0">
                <a:blip r:embed="rId7"/>
                <a:stretch>
                  <a:fillRect b="-44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文本框 14"/>
              <p:cNvSpPr txBox="1"/>
              <p:nvPr/>
            </p:nvSpPr>
            <p:spPr>
              <a:xfrm>
                <a:off x="6784314" y="2089350"/>
                <a:ext cx="1576329" cy="400110"/>
              </a:xfrm>
              <a:prstGeom prst="rect">
                <a:avLst/>
              </a:prstGeom>
              <a:noFill/>
            </p:spPr>
            <p:txBody>
              <a:bodyPr wrap="none" rtlCol="0">
                <a:spAutoFit/>
              </a:bodyPr>
              <a:lstStyle/>
              <a:p>
                <a14:m>
                  <m:oMath xmlns:m="http://schemas.openxmlformats.org/officeDocument/2006/math">
                    <m:r>
                      <a:rPr lang="el-GR" altLang="zh-CN" sz="2000" i="1" smtClean="0">
                        <a:solidFill>
                          <a:schemeClr val="bg1">
                            <a:lumMod val="50000"/>
                          </a:schemeClr>
                        </a:solidFill>
                        <a:latin typeface="Cambria Math" panose="02040503050406030204" pitchFamily="18" charset="0"/>
                        <a:ea typeface="Cambria Math" panose="02040503050406030204" pitchFamily="18" charset="0"/>
                      </a:rPr>
                      <m:t>𝜏</m:t>
                    </m:r>
                    <m:r>
                      <a:rPr lang="en-US" altLang="zh-CN" sz="2000" i="1">
                        <a:solidFill>
                          <a:schemeClr val="bg1">
                            <a:lumMod val="50000"/>
                          </a:schemeClr>
                        </a:solidFill>
                        <a:latin typeface="Cambria Math" panose="02040503050406030204" pitchFamily="18" charset="0"/>
                        <a:ea typeface="Cambria Math" panose="02040503050406030204" pitchFamily="18" charset="0"/>
                      </a:rPr>
                      <m:t>=3.5</m:t>
                    </m:r>
                    <m:r>
                      <a:rPr lang="en-US" altLang="zh-CN" sz="2000" b="0" i="1" smtClean="0">
                        <a:solidFill>
                          <a:schemeClr val="bg1">
                            <a:lumMod val="50000"/>
                          </a:schemeClr>
                        </a:solidFill>
                        <a:latin typeface="Cambria Math" panose="02040503050406030204" pitchFamily="18" charset="0"/>
                        <a:ea typeface="Cambria Math" panose="02040503050406030204" pitchFamily="18" charset="0"/>
                      </a:rPr>
                      <m:t>(3)</m:t>
                    </m:r>
                  </m:oMath>
                </a14:m>
                <a:r>
                  <a:rPr lang="en-US" sz="2000" dirty="0">
                    <a:solidFill>
                      <a:schemeClr val="bg1">
                        <a:lumMod val="50000"/>
                      </a:schemeClr>
                    </a:solidFill>
                    <a:latin typeface="Cambria Math" panose="02040503050406030204" pitchFamily="18" charset="0"/>
                    <a:ea typeface="Cambria Math" panose="02040503050406030204" pitchFamily="18" charset="0"/>
                    <a:cs typeface="Times New Roman" panose="02020603050405020304" pitchFamily="18" charset="0"/>
                  </a:rPr>
                  <a:t> fs</a:t>
                </a:r>
              </a:p>
            </p:txBody>
          </p:sp>
        </mc:Choice>
        <mc:Fallback xmlns="">
          <p:sp>
            <p:nvSpPr>
              <p:cNvPr id="15" name="文本框 14"/>
              <p:cNvSpPr txBox="1">
                <a:spLocks noRot="1" noChangeAspect="1" noMove="1" noResize="1" noEditPoints="1" noAdjustHandles="1" noChangeArrowheads="1" noChangeShapeType="1" noTextEdit="1"/>
              </p:cNvSpPr>
              <p:nvPr/>
            </p:nvSpPr>
            <p:spPr>
              <a:xfrm>
                <a:off x="6784314" y="2089350"/>
                <a:ext cx="1576329" cy="400110"/>
              </a:xfrm>
              <a:prstGeom prst="rect">
                <a:avLst/>
              </a:prstGeom>
              <a:blipFill rotWithShape="0">
                <a:blip r:embed="rId8"/>
                <a:stretch>
                  <a:fillRect t="-9231" r="-3488" b="-27692"/>
                </a:stretch>
              </a:blipFill>
            </p:spPr>
            <p:txBody>
              <a:bodyPr/>
              <a:lstStyle/>
              <a:p>
                <a:r>
                  <a:rPr lang="en-US">
                    <a:noFill/>
                  </a:rPr>
                  <a:t> </a:t>
                </a:r>
              </a:p>
            </p:txBody>
          </p:sp>
        </mc:Fallback>
      </mc:AlternateContent>
      <p:sp>
        <p:nvSpPr>
          <p:cNvPr id="16" name="文本框 15"/>
          <p:cNvSpPr txBox="1"/>
          <p:nvPr/>
        </p:nvSpPr>
        <p:spPr>
          <a:xfrm>
            <a:off x="6811879" y="4989472"/>
            <a:ext cx="1652760" cy="400110"/>
          </a:xfrm>
          <a:prstGeom prst="rect">
            <a:avLst/>
          </a:prstGeom>
          <a:noFill/>
        </p:spPr>
        <p:txBody>
          <a:bodyPr wrap="none" rtlCol="0">
            <a:spAutoFit/>
          </a:bodyPr>
          <a:lstStyle/>
          <a:p>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baseline="-25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1/2</a:t>
            </a:r>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4</a:t>
            </a:r>
            <a:r>
              <a:rPr lang="en-US"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(3) fs</a:t>
            </a:r>
          </a:p>
        </p:txBody>
      </p:sp>
      <p:cxnSp>
        <p:nvCxnSpPr>
          <p:cNvPr id="20" name="直接箭头连接符 19"/>
          <p:cNvCxnSpPr/>
          <p:nvPr/>
        </p:nvCxnSpPr>
        <p:spPr>
          <a:xfrm>
            <a:off x="2935179" y="2274016"/>
            <a:ext cx="56477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6004217" y="2300836"/>
            <a:ext cx="56477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2524961" y="5184164"/>
            <a:ext cx="56477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4" name="矩形 23"/>
              <p:cNvSpPr/>
              <p:nvPr/>
            </p:nvSpPr>
            <p:spPr>
              <a:xfrm>
                <a:off x="177568" y="3792520"/>
                <a:ext cx="1848711" cy="42460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FF0000"/>
                              </a:solidFill>
                              <a:latin typeface="Cambria Math" panose="02040503050406030204" pitchFamily="18" charset="0"/>
                              <a:ea typeface="Cambria Math" panose="02040503050406030204" pitchFamily="18" charset="0"/>
                            </a:rPr>
                          </m:ctrlPr>
                        </m:sSubPr>
                        <m:e>
                          <m:r>
                            <a:rPr lang="en-US" sz="2000" b="0" i="1" smtClean="0">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𝛾</m:t>
                          </m:r>
                        </m:sub>
                      </m:sSub>
                      <m:r>
                        <a:rPr lang="en-US" altLang="zh-CN" sz="2000" b="0" i="1" smtClean="0">
                          <a:solidFill>
                            <a:srgbClr val="FF0000"/>
                          </a:solidFill>
                          <a:latin typeface="Cambria Math" panose="02040503050406030204" pitchFamily="18" charset="0"/>
                          <a:ea typeface="Cambria Math" panose="02040503050406030204" pitchFamily="18" charset="0"/>
                        </a:rPr>
                        <m:t>=0.78</m:t>
                      </m:r>
                      <m:d>
                        <m:dPr>
                          <m:ctrlPr>
                            <a:rPr lang="en-US" altLang="zh-CN" sz="2000" b="0" i="1" smtClean="0">
                              <a:solidFill>
                                <a:srgbClr val="FF0000"/>
                              </a:solidFill>
                              <a:latin typeface="Cambria Math" panose="02040503050406030204" pitchFamily="18" charset="0"/>
                              <a:ea typeface="Cambria Math" panose="02040503050406030204" pitchFamily="18" charset="0"/>
                            </a:rPr>
                          </m:ctrlPr>
                        </m:dPr>
                        <m:e>
                          <m:r>
                            <a:rPr lang="en-US" altLang="zh-CN" sz="2000" b="0" i="1" smtClean="0">
                              <a:solidFill>
                                <a:srgbClr val="FF0000"/>
                              </a:solidFill>
                              <a:latin typeface="Cambria Math" panose="02040503050406030204" pitchFamily="18" charset="0"/>
                              <a:ea typeface="Cambria Math" panose="02040503050406030204" pitchFamily="18" charset="0"/>
                            </a:rPr>
                            <m:t>7</m:t>
                          </m:r>
                        </m:e>
                      </m:d>
                      <m:r>
                        <a:rPr lang="en-US" altLang="zh-CN" sz="2000" b="0" i="1" smtClean="0">
                          <a:solidFill>
                            <a:srgbClr val="FF0000"/>
                          </a:solidFill>
                          <a:latin typeface="Cambria Math" panose="02040503050406030204" pitchFamily="18" charset="0"/>
                          <a:ea typeface="Cambria Math" panose="02040503050406030204" pitchFamily="18" charset="0"/>
                        </a:rPr>
                        <m:t>%</m:t>
                      </m:r>
                    </m:oMath>
                  </m:oMathPara>
                </a14:m>
                <a:endParaRPr lang="en-US" sz="2000" dirty="0">
                  <a:solidFill>
                    <a:srgbClr val="FF0000"/>
                  </a:solidFill>
                  <a:latin typeface="Cambria Math" panose="02040503050406030204" pitchFamily="18" charset="0"/>
                  <a:ea typeface="Cambria Math" panose="02040503050406030204" pitchFamily="18" charset="0"/>
                </a:endParaRPr>
              </a:p>
            </p:txBody>
          </p:sp>
        </mc:Choice>
        <mc:Fallback xmlns="">
          <p:sp>
            <p:nvSpPr>
              <p:cNvPr id="24" name="矩形 23"/>
              <p:cNvSpPr>
                <a:spLocks noRot="1" noChangeAspect="1" noMove="1" noResize="1" noEditPoints="1" noAdjustHandles="1" noChangeArrowheads="1" noChangeShapeType="1" noTextEdit="1"/>
              </p:cNvSpPr>
              <p:nvPr/>
            </p:nvSpPr>
            <p:spPr>
              <a:xfrm>
                <a:off x="177568" y="3792520"/>
                <a:ext cx="1848711" cy="424603"/>
              </a:xfrm>
              <a:prstGeom prst="rect">
                <a:avLst/>
              </a:prstGeom>
              <a:blipFill rotWithShape="0">
                <a:blip r:embed="rId9"/>
                <a:stretch>
                  <a:fillRect b="-57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矩形 24"/>
              <p:cNvSpPr/>
              <p:nvPr/>
            </p:nvSpPr>
            <p:spPr>
              <a:xfrm>
                <a:off x="177568" y="3447078"/>
                <a:ext cx="2504147"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000" i="1" smtClean="0">
                          <a:solidFill>
                            <a:srgbClr val="0000FF"/>
                          </a:solidFill>
                          <a:latin typeface="Cambria Math" panose="02040503050406030204" pitchFamily="18" charset="0"/>
                          <a:ea typeface="Cambria Math" panose="02040503050406030204" pitchFamily="18" charset="0"/>
                        </a:rPr>
                        <m:t>𝜔𝛾</m:t>
                      </m:r>
                      <m:r>
                        <a:rPr lang="en-US" sz="2000">
                          <a:solidFill>
                            <a:srgbClr val="0000FF"/>
                          </a:solidFill>
                          <a:latin typeface="Cambria Math" panose="02040503050406030204" pitchFamily="18" charset="0"/>
                          <a:ea typeface="Cambria Math" panose="02040503050406030204" pitchFamily="18" charset="0"/>
                        </a:rPr>
                        <m:t>=</m:t>
                      </m:r>
                      <m:r>
                        <a:rPr lang="en-US" sz="2000" b="0" i="0" smtClean="0">
                          <a:solidFill>
                            <a:srgbClr val="0000FF"/>
                          </a:solidFill>
                          <a:latin typeface="Cambria Math" panose="02040503050406030204" pitchFamily="18" charset="0"/>
                          <a:ea typeface="Cambria Math" panose="02040503050406030204" pitchFamily="18" charset="0"/>
                        </a:rPr>
                        <m:t>0.0416</m:t>
                      </m:r>
                      <m:d>
                        <m:dPr>
                          <m:ctrlPr>
                            <a:rPr lang="en-US" sz="2000" b="0" i="1" smtClean="0">
                              <a:solidFill>
                                <a:srgbClr val="0000FF"/>
                              </a:solidFill>
                              <a:latin typeface="Cambria Math" panose="02040503050406030204" pitchFamily="18" charset="0"/>
                              <a:ea typeface="Cambria Math" panose="02040503050406030204" pitchFamily="18" charset="0"/>
                            </a:rPr>
                          </m:ctrlPr>
                        </m:dPr>
                        <m:e>
                          <m:r>
                            <a:rPr lang="en-US" sz="2000" b="0" i="0" smtClean="0">
                              <a:solidFill>
                                <a:srgbClr val="0000FF"/>
                              </a:solidFill>
                              <a:latin typeface="Cambria Math" panose="02040503050406030204" pitchFamily="18" charset="0"/>
                              <a:ea typeface="Cambria Math" panose="02040503050406030204" pitchFamily="18" charset="0"/>
                            </a:rPr>
                            <m:t>26</m:t>
                          </m:r>
                        </m:e>
                      </m:d>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eV</m:t>
                      </m:r>
                    </m:oMath>
                  </m:oMathPara>
                </a14:m>
                <a:endParaRPr lang="en-US" sz="2000" dirty="0">
                  <a:solidFill>
                    <a:srgbClr val="0000FF"/>
                  </a:solidFill>
                  <a:latin typeface="Cambria Math" panose="02040503050406030204" pitchFamily="18" charset="0"/>
                  <a:ea typeface="Cambria Math" panose="02040503050406030204" pitchFamily="18" charset="0"/>
                </a:endParaRPr>
              </a:p>
            </p:txBody>
          </p:sp>
        </mc:Choice>
        <mc:Fallback xmlns="">
          <p:sp>
            <p:nvSpPr>
              <p:cNvPr id="25" name="矩形 24"/>
              <p:cNvSpPr>
                <a:spLocks noRot="1" noChangeAspect="1" noMove="1" noResize="1" noEditPoints="1" noAdjustHandles="1" noChangeArrowheads="1" noChangeShapeType="1" noTextEdit="1"/>
              </p:cNvSpPr>
              <p:nvPr/>
            </p:nvSpPr>
            <p:spPr>
              <a:xfrm>
                <a:off x="177568" y="3447078"/>
                <a:ext cx="2504147" cy="400110"/>
              </a:xfrm>
              <a:prstGeom prst="rect">
                <a:avLst/>
              </a:prstGeom>
              <a:blipFill rotWithShape="0">
                <a:blip r:embed="rId10"/>
                <a:stretch>
                  <a:fillRect b="-757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矩形 25"/>
              <p:cNvSpPr/>
              <p:nvPr/>
            </p:nvSpPr>
            <p:spPr>
              <a:xfrm>
                <a:off x="3683393" y="3641371"/>
                <a:ext cx="2171877"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l-GR" sz="2000" i="0" smtClean="0">
                          <a:solidFill>
                            <a:srgbClr val="0000FF"/>
                          </a:solidFill>
                          <a:latin typeface="Cambria Math" panose="02040503050406030204" pitchFamily="18" charset="0"/>
                          <a:ea typeface="Cambria Math" panose="02040503050406030204" pitchFamily="18" charset="0"/>
                        </a:rPr>
                        <m:t>Γ</m:t>
                      </m:r>
                      <m:r>
                        <a:rPr lang="en-US" sz="2000">
                          <a:solidFill>
                            <a:srgbClr val="0000FF"/>
                          </a:solidFill>
                          <a:latin typeface="Cambria Math" panose="02040503050406030204" pitchFamily="18" charset="0"/>
                          <a:ea typeface="Cambria Math" panose="02040503050406030204" pitchFamily="18" charset="0"/>
                        </a:rPr>
                        <m:t>=</m:t>
                      </m:r>
                      <m:r>
                        <a:rPr lang="en-US" sz="2000" b="0" i="0" smtClean="0">
                          <a:solidFill>
                            <a:srgbClr val="0000FF"/>
                          </a:solidFill>
                          <a:latin typeface="Cambria Math" panose="02040503050406030204" pitchFamily="18" charset="0"/>
                          <a:ea typeface="Cambria Math" panose="02040503050406030204" pitchFamily="18" charset="0"/>
                        </a:rPr>
                        <m:t>0.1</m:t>
                      </m:r>
                      <m:r>
                        <a:rPr lang="en-US" sz="2000" b="0" i="1" smtClean="0">
                          <a:solidFill>
                            <a:srgbClr val="0000FF"/>
                          </a:solidFill>
                          <a:latin typeface="Cambria Math" panose="02040503050406030204" pitchFamily="18" charset="0"/>
                          <a:ea typeface="Cambria Math" panose="02040503050406030204" pitchFamily="18" charset="0"/>
                        </a:rPr>
                        <m:t>68</m:t>
                      </m:r>
                      <m:d>
                        <m:dPr>
                          <m:ctrlPr>
                            <a:rPr lang="en-US" sz="2000" b="0" i="1" smtClean="0">
                              <a:solidFill>
                                <a:srgbClr val="0000FF"/>
                              </a:solidFill>
                              <a:latin typeface="Cambria Math" panose="02040503050406030204" pitchFamily="18" charset="0"/>
                              <a:ea typeface="Cambria Math" panose="02040503050406030204" pitchFamily="18" charset="0"/>
                            </a:rPr>
                          </m:ctrlPr>
                        </m:dPr>
                        <m:e>
                          <m:r>
                            <a:rPr lang="en-US" sz="2000" b="0" i="1" smtClean="0">
                              <a:solidFill>
                                <a:srgbClr val="0000FF"/>
                              </a:solidFill>
                              <a:latin typeface="Cambria Math" panose="02040503050406030204" pitchFamily="18" charset="0"/>
                              <a:ea typeface="Cambria Math" panose="02040503050406030204" pitchFamily="18" charset="0"/>
                            </a:rPr>
                            <m:t>29</m:t>
                          </m:r>
                        </m:e>
                      </m:d>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eV</m:t>
                      </m:r>
                    </m:oMath>
                  </m:oMathPara>
                </a14:m>
                <a:endParaRPr lang="en-US" sz="2000" dirty="0">
                  <a:solidFill>
                    <a:srgbClr val="0000FF"/>
                  </a:solidFill>
                  <a:latin typeface="Cambria Math" panose="02040503050406030204" pitchFamily="18" charset="0"/>
                  <a:ea typeface="Cambria Math" panose="02040503050406030204" pitchFamily="18" charset="0"/>
                </a:endParaRPr>
              </a:p>
            </p:txBody>
          </p:sp>
        </mc:Choice>
        <mc:Fallback xmlns="">
          <p:sp>
            <p:nvSpPr>
              <p:cNvPr id="26" name="矩形 25"/>
              <p:cNvSpPr>
                <a:spLocks noRot="1" noChangeAspect="1" noMove="1" noResize="1" noEditPoints="1" noAdjustHandles="1" noChangeArrowheads="1" noChangeShapeType="1" noTextEdit="1"/>
              </p:cNvSpPr>
              <p:nvPr/>
            </p:nvSpPr>
            <p:spPr>
              <a:xfrm>
                <a:off x="3683393" y="3641371"/>
                <a:ext cx="2171877" cy="400110"/>
              </a:xfrm>
              <a:prstGeom prst="rect">
                <a:avLst/>
              </a:prstGeom>
              <a:blipFill rotWithShape="0">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文本框 26"/>
              <p:cNvSpPr txBox="1"/>
              <p:nvPr/>
            </p:nvSpPr>
            <p:spPr>
              <a:xfrm>
                <a:off x="6784314" y="3631744"/>
                <a:ext cx="1576329" cy="400110"/>
              </a:xfrm>
              <a:prstGeom prst="rect">
                <a:avLst/>
              </a:prstGeom>
              <a:noFill/>
            </p:spPr>
            <p:txBody>
              <a:bodyPr wrap="none" rtlCol="0">
                <a:spAutoFit/>
              </a:bodyPr>
              <a:lstStyle/>
              <a:p>
                <a14:m>
                  <m:oMath xmlns:m="http://schemas.openxmlformats.org/officeDocument/2006/math">
                    <m:r>
                      <a:rPr lang="el-GR" altLang="zh-CN" sz="2000" b="0" i="1" smtClean="0">
                        <a:solidFill>
                          <a:srgbClr val="FF0000"/>
                        </a:solidFill>
                        <a:latin typeface="Cambria Math" panose="02040503050406030204" pitchFamily="18" charset="0"/>
                        <a:ea typeface="Cambria Math" panose="02040503050406030204" pitchFamily="18" charset="0"/>
                      </a:rPr>
                      <m:t>𝜏</m:t>
                    </m:r>
                    <m:r>
                      <a:rPr lang="en-US" altLang="zh-CN" sz="2000" b="0" i="1" smtClean="0">
                        <a:solidFill>
                          <a:srgbClr val="FF0000"/>
                        </a:solidFill>
                        <a:latin typeface="Cambria Math" panose="02040503050406030204" pitchFamily="18" charset="0"/>
                        <a:ea typeface="Cambria Math" panose="02040503050406030204" pitchFamily="18" charset="0"/>
                      </a:rPr>
                      <m:t>=3.9(9)</m:t>
                    </m:r>
                  </m:oMath>
                </a14:m>
                <a:r>
                  <a:rPr lang="en-US" sz="2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 fs</a:t>
                </a:r>
              </a:p>
            </p:txBody>
          </p:sp>
        </mc:Choice>
        <mc:Fallback xmlns="">
          <p:sp>
            <p:nvSpPr>
              <p:cNvPr id="27" name="文本框 26"/>
              <p:cNvSpPr txBox="1">
                <a:spLocks noRot="1" noChangeAspect="1" noMove="1" noResize="1" noEditPoints="1" noAdjustHandles="1" noChangeArrowheads="1" noChangeShapeType="1" noTextEdit="1"/>
              </p:cNvSpPr>
              <p:nvPr/>
            </p:nvSpPr>
            <p:spPr>
              <a:xfrm>
                <a:off x="6784314" y="3631744"/>
                <a:ext cx="1576329" cy="400110"/>
              </a:xfrm>
              <a:prstGeom prst="rect">
                <a:avLst/>
              </a:prstGeom>
              <a:blipFill rotWithShape="0">
                <a:blip r:embed="rId12"/>
                <a:stretch>
                  <a:fillRect t="-9231" r="-3488" b="-27692"/>
                </a:stretch>
              </a:blipFill>
            </p:spPr>
            <p:txBody>
              <a:bodyPr/>
              <a:lstStyle/>
              <a:p>
                <a:r>
                  <a:rPr lang="en-US">
                    <a:noFill/>
                  </a:rPr>
                  <a:t> </a:t>
                </a:r>
              </a:p>
            </p:txBody>
          </p:sp>
        </mc:Fallback>
      </mc:AlternateContent>
      <p:cxnSp>
        <p:nvCxnSpPr>
          <p:cNvPr id="28" name="直接箭头连接符 27"/>
          <p:cNvCxnSpPr/>
          <p:nvPr/>
        </p:nvCxnSpPr>
        <p:spPr>
          <a:xfrm>
            <a:off x="2935179" y="3816410"/>
            <a:ext cx="56477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6004217" y="3843230"/>
            <a:ext cx="56477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 name="矩形 29"/>
              <p:cNvSpPr/>
              <p:nvPr/>
            </p:nvSpPr>
            <p:spPr>
              <a:xfrm>
                <a:off x="-1704" y="814303"/>
                <a:ext cx="7427484" cy="76925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l-GR" i="1">
                          <a:solidFill>
                            <a:prstClr val="black"/>
                          </a:solidFill>
                          <a:latin typeface="Cambria Math" panose="02040503050406030204" pitchFamily="18" charset="0"/>
                          <a:ea typeface="Cambria Math" panose="02040503050406030204" pitchFamily="18" charset="0"/>
                        </a:rPr>
                        <m:t>𝛤</m:t>
                      </m:r>
                      <m:r>
                        <a:rPr lang="en-US" altLang="zh-CN" i="1">
                          <a:solidFill>
                            <a:prstClr val="black"/>
                          </a:solidFill>
                          <a:latin typeface="Cambria Math" panose="02040503050406030204" pitchFamily="18" charset="0"/>
                          <a:ea typeface="Cambria Math" panose="02040503050406030204" pitchFamily="18" charset="0"/>
                        </a:rPr>
                        <m:t>=</m:t>
                      </m:r>
                      <m:f>
                        <m:fPr>
                          <m:ctrlPr>
                            <a:rPr lang="en-US" i="1">
                              <a:solidFill>
                                <a:prstClr val="black"/>
                              </a:solidFill>
                              <a:latin typeface="Cambria Math" panose="02040503050406030204" pitchFamily="18" charset="0"/>
                            </a:rPr>
                          </m:ctrlPr>
                        </m:fPr>
                        <m:num>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ea typeface="Cambria Math" panose="02040503050406030204" pitchFamily="18" charset="0"/>
                                    </a:rPr>
                                    <m:t>𝛾</m:t>
                                  </m:r>
                                </m:sub>
                              </m:sSub>
                              <m:r>
                                <a:rPr lang="en-US">
                                  <a:solidFill>
                                    <a:prstClr val="black"/>
                                  </a:solidFill>
                                  <a:latin typeface="Cambria Math" panose="02040503050406030204" pitchFamily="18" charset="0"/>
                                </a:rPr>
                                <m:t>+1</m:t>
                              </m:r>
                            </m:e>
                          </m:d>
                        </m:den>
                      </m:f>
                      <m:f>
                        <m:fPr>
                          <m:ctrlPr>
                            <a:rPr lang="en-US" i="1">
                              <a:solidFill>
                                <a:prstClr val="black"/>
                              </a:solidFill>
                              <a:latin typeface="Cambria Math" panose="02040503050406030204" pitchFamily="18" charset="0"/>
                            </a:rPr>
                          </m:ctrlPr>
                        </m:fPr>
                        <m:num>
                          <m:r>
                            <a:rPr lang="en-US" i="1">
                              <a:solidFill>
                                <a:prstClr val="black"/>
                              </a:solidFill>
                              <a:latin typeface="Cambria Math" panose="02040503050406030204" pitchFamily="18" charset="0"/>
                            </a:rPr>
                            <m:t>𝜔𝛾</m:t>
                          </m:r>
                        </m:num>
                        <m:den>
                          <m:d>
                            <m:dPr>
                              <m:ctrlPr>
                                <a:rPr lang="en-US" i="1">
                                  <a:solidFill>
                                    <a:prstClr val="black"/>
                                  </a:solidFill>
                                  <a:latin typeface="Cambria Math" panose="02040503050406030204" pitchFamily="18" charset="0"/>
                                </a:rPr>
                              </m:ctrlPr>
                            </m:dPr>
                            <m:e>
                              <m:r>
                                <a:rPr lang="en-US" i="1">
                                  <a:solidFill>
                                    <a:prstClr val="black"/>
                                  </a:solidFill>
                                  <a:latin typeface="Cambria Math" panose="02040503050406030204" pitchFamily="18" charset="0"/>
                                </a:rPr>
                                <m:t>1−</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ea typeface="Cambria Math" panose="02040503050406030204" pitchFamily="18" charset="0"/>
                                    </a:rPr>
                                    <m:t>𝛾</m:t>
                                  </m:r>
                                </m:sub>
                              </m:sSub>
                            </m:e>
                          </m:d>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ea typeface="Cambria Math" panose="02040503050406030204" pitchFamily="18" charset="0"/>
                                </a:rPr>
                                <m:t>𝛾</m:t>
                              </m:r>
                            </m:sub>
                          </m:sSub>
                        </m:den>
                      </m:f>
                      <m:r>
                        <a:rPr lang="en-US" i="1">
                          <a:solidFill>
                            <a:prstClr val="black"/>
                          </a:solidFill>
                          <a:latin typeface="Cambria Math" panose="02040503050406030204" pitchFamily="18" charset="0"/>
                        </a:rPr>
                        <m:t>=</m:t>
                      </m:r>
                      <m:f>
                        <m:fPr>
                          <m:ctrlPr>
                            <a:rPr lang="en-US" i="1">
                              <a:solidFill>
                                <a:prstClr val="black"/>
                              </a:solidFill>
                              <a:latin typeface="Cambria Math" panose="02040503050406030204" pitchFamily="18" charset="0"/>
                            </a:rPr>
                          </m:ctrlPr>
                        </m:fPr>
                        <m:num>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𝑝</m:t>
                                  </m:r>
                                </m:sub>
                              </m:sSub>
                              <m:r>
                                <a:rPr lang="en-US">
                                  <a:solidFill>
                                    <a:prstClr val="black"/>
                                  </a:solidFill>
                                  <a:latin typeface="Cambria Math" panose="02040503050406030204" pitchFamily="18" charset="0"/>
                                </a:rPr>
                                <m:t>+1</m:t>
                              </m:r>
                            </m:e>
                          </m:d>
                          <m:d>
                            <m:dPr>
                              <m:ctrlPr>
                                <a:rPr lang="en-US" i="1">
                                  <a:solidFill>
                                    <a:prstClr val="black"/>
                                  </a:solidFill>
                                  <a:latin typeface="Cambria Math" panose="02040503050406030204" pitchFamily="18" charset="0"/>
                                </a:rPr>
                              </m:ctrlPr>
                            </m:dPr>
                            <m:e>
                              <m:sSub>
                                <m:sSubPr>
                                  <m:ctrlPr>
                                    <a:rPr lang="en-US" i="1">
                                      <a:solidFill>
                                        <a:prstClr val="black"/>
                                      </a:solidFill>
                                      <a:latin typeface="Cambria Math" panose="02040503050406030204" pitchFamily="18" charset="0"/>
                                    </a:rPr>
                                  </m:ctrlPr>
                                </m:sSubPr>
                                <m:e>
                                  <m:r>
                                    <a:rPr lang="en-US">
                                      <a:solidFill>
                                        <a:prstClr val="black"/>
                                      </a:solidFill>
                                      <a:latin typeface="Cambria Math" panose="02040503050406030204" pitchFamily="18" charset="0"/>
                                    </a:rPr>
                                    <m:t>2</m:t>
                                  </m:r>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rPr>
                                    <m:t>𝑇</m:t>
                                  </m:r>
                                </m:sub>
                              </m:sSub>
                              <m:r>
                                <a:rPr lang="en-US">
                                  <a:solidFill>
                                    <a:prstClr val="black"/>
                                  </a:solidFill>
                                  <a:latin typeface="Cambria Math" panose="02040503050406030204" pitchFamily="18" charset="0"/>
                                </a:rPr>
                                <m:t>+1</m:t>
                              </m:r>
                            </m:e>
                          </m:d>
                        </m:num>
                        <m:den>
                          <m:d>
                            <m:dPr>
                              <m:ctrlPr>
                                <a:rPr lang="en-US" i="1">
                                  <a:solidFill>
                                    <a:prstClr val="black"/>
                                  </a:solidFill>
                                  <a:latin typeface="Cambria Math" panose="02040503050406030204" pitchFamily="18" charset="0"/>
                                </a:rPr>
                              </m:ctrlPr>
                            </m:dPr>
                            <m:e>
                              <m:r>
                                <a:rPr lang="en-US">
                                  <a:solidFill>
                                    <a:prstClr val="black"/>
                                  </a:solidFill>
                                  <a:latin typeface="Cambria Math" panose="02040503050406030204" pitchFamily="18" charset="0"/>
                                </a:rPr>
                                <m:t>2</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𝐽</m:t>
                                  </m:r>
                                </m:e>
                                <m:sub>
                                  <m:r>
                                    <a:rPr lang="en-US" i="1">
                                      <a:solidFill>
                                        <a:prstClr val="black"/>
                                      </a:solidFill>
                                      <a:latin typeface="Cambria Math" panose="02040503050406030204" pitchFamily="18" charset="0"/>
                                      <a:ea typeface="Cambria Math" panose="02040503050406030204" pitchFamily="18" charset="0"/>
                                    </a:rPr>
                                    <m:t>𝛾</m:t>
                                  </m:r>
                                </m:sub>
                              </m:sSub>
                              <m:r>
                                <a:rPr lang="en-US">
                                  <a:solidFill>
                                    <a:prstClr val="black"/>
                                  </a:solidFill>
                                  <a:latin typeface="Cambria Math" panose="02040503050406030204" pitchFamily="18" charset="0"/>
                                </a:rPr>
                                <m:t>+1</m:t>
                              </m:r>
                            </m:e>
                          </m:d>
                        </m:den>
                      </m:f>
                      <m:f>
                        <m:fPr>
                          <m:ctrlPr>
                            <a:rPr lang="en-US" i="1">
                              <a:solidFill>
                                <a:prstClr val="black"/>
                              </a:solidFill>
                              <a:latin typeface="Cambria Math" panose="02040503050406030204" pitchFamily="18" charset="0"/>
                            </a:rPr>
                          </m:ctrlPr>
                        </m:fPr>
                        <m:num>
                          <m:r>
                            <a:rPr lang="en-US" i="1">
                              <a:solidFill>
                                <a:prstClr val="black"/>
                              </a:solidFill>
                              <a:latin typeface="Cambria Math" panose="02040503050406030204" pitchFamily="18" charset="0"/>
                            </a:rPr>
                            <m:t>𝜔𝛾</m:t>
                          </m:r>
                        </m:num>
                        <m:den>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ea typeface="Cambria Math" panose="02040503050406030204" pitchFamily="18" charset="0"/>
                                </a:rPr>
                                <m:t>𝑝</m:t>
                              </m:r>
                            </m:sub>
                          </m:sSub>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𝐵</m:t>
                              </m:r>
                            </m:e>
                            <m:sub>
                              <m:r>
                                <a:rPr lang="en-US" i="1">
                                  <a:solidFill>
                                    <a:prstClr val="black"/>
                                  </a:solidFill>
                                  <a:latin typeface="Cambria Math" panose="02040503050406030204" pitchFamily="18" charset="0"/>
                                  <a:ea typeface="Cambria Math" panose="02040503050406030204" pitchFamily="18" charset="0"/>
                                </a:rPr>
                                <m:t>𝛾</m:t>
                              </m:r>
                            </m:sub>
                          </m:sSub>
                        </m:den>
                      </m:f>
                    </m:oMath>
                  </m:oMathPara>
                </a14:m>
                <a:endParaRPr lang="en-US" dirty="0"/>
              </a:p>
            </p:txBody>
          </p:sp>
        </mc:Choice>
        <mc:Fallback xmlns="">
          <p:sp>
            <p:nvSpPr>
              <p:cNvPr id="30" name="矩形 29"/>
              <p:cNvSpPr>
                <a:spLocks noRot="1" noChangeAspect="1" noMove="1" noResize="1" noEditPoints="1" noAdjustHandles="1" noChangeArrowheads="1" noChangeShapeType="1" noTextEdit="1"/>
              </p:cNvSpPr>
              <p:nvPr/>
            </p:nvSpPr>
            <p:spPr>
              <a:xfrm>
                <a:off x="-1704" y="814303"/>
                <a:ext cx="7427484" cy="769250"/>
              </a:xfrm>
              <a:prstGeom prst="rect">
                <a:avLst/>
              </a:prstGeom>
              <a:blipFill rotWithShape="0">
                <a:blip r:embed="rId13"/>
                <a:stretch>
                  <a:fillRect/>
                </a:stretch>
              </a:blipFill>
            </p:spPr>
            <p:txBody>
              <a:bodyPr/>
              <a:lstStyle/>
              <a:p>
                <a:r>
                  <a:rPr lang="en-US">
                    <a:noFill/>
                  </a:rPr>
                  <a:t> </a:t>
                </a:r>
              </a:p>
            </p:txBody>
          </p:sp>
        </mc:Fallback>
      </mc:AlternateContent>
      <p:sp>
        <p:nvSpPr>
          <p:cNvPr id="31" name="矩形 30"/>
          <p:cNvSpPr/>
          <p:nvPr/>
        </p:nvSpPr>
        <p:spPr>
          <a:xfrm>
            <a:off x="-1704" y="386651"/>
            <a:ext cx="6550422" cy="369332"/>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The resonance strength </a:t>
            </a:r>
            <a:r>
              <a:rPr lang="en-US" altLang="zh-CN" i="1" dirty="0" err="1">
                <a:latin typeface="Times New Roman" panose="02020603050405020304" pitchFamily="18" charset="0"/>
                <a:cs typeface="Times New Roman" panose="02020603050405020304" pitchFamily="18" charset="0"/>
              </a:rPr>
              <a:t>ωγ</a:t>
            </a:r>
            <a:r>
              <a:rPr lang="en-US" altLang="zh-CN" i="1"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and total decay width </a:t>
            </a:r>
            <a:r>
              <a:rPr lang="en-US" altLang="zh-CN" i="1" dirty="0">
                <a:latin typeface="Times New Roman" panose="02020603050405020304" pitchFamily="18" charset="0"/>
                <a:cs typeface="Times New Roman" panose="02020603050405020304" pitchFamily="18" charset="0"/>
              </a:rPr>
              <a:t>Γ</a:t>
            </a:r>
            <a:r>
              <a:rPr lang="en-US" altLang="zh-CN" baseline="-25000"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are related by</a:t>
            </a:r>
            <a:endParaRPr lang="zh-CN" alt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2" name="矩形 31"/>
              <p:cNvSpPr/>
              <p:nvPr/>
            </p:nvSpPr>
            <p:spPr>
              <a:xfrm>
                <a:off x="202127" y="4176337"/>
                <a:ext cx="1710084" cy="423770"/>
              </a:xfrm>
              <a:prstGeom prst="rect">
                <a:avLst/>
              </a:prstGeom>
            </p:spPr>
            <p:txBody>
              <a:bodyPr wrap="none">
                <a:spAutoFit/>
              </a:bodyPr>
              <a:lstStyle/>
              <a:p>
                <a:pPr algn="ctr" fontAlgn="b">
                  <a:defRPr/>
                </a:pPr>
                <a14:m>
                  <m:oMathPara xmlns:m="http://schemas.openxmlformats.org/officeDocument/2006/math">
                    <m:oMathParaPr>
                      <m:jc m:val="centerGroup"/>
                    </m:oMathParaPr>
                    <m:oMath xmlns:m="http://schemas.openxmlformats.org/officeDocument/2006/math">
                      <m:sSub>
                        <m:sSubPr>
                          <m:ctrlPr>
                            <a:rPr lang="en-US" sz="2000" i="1" smtClean="0">
                              <a:solidFill>
                                <a:srgbClr val="FF0000"/>
                              </a:solidFill>
                              <a:latin typeface="Cambria Math" panose="02040503050406030204" pitchFamily="18" charset="0"/>
                              <a:ea typeface="Cambria Math" panose="02040503050406030204" pitchFamily="18" charset="0"/>
                            </a:rPr>
                          </m:ctrlPr>
                        </m:sSubPr>
                        <m:e>
                          <m:r>
                            <a:rPr lang="en-US" sz="2000" i="1">
                              <a:solidFill>
                                <a:srgbClr val="FF0000"/>
                              </a:solidFill>
                              <a:latin typeface="Cambria Math" panose="02040503050406030204" pitchFamily="18" charset="0"/>
                              <a:ea typeface="Cambria Math" panose="02040503050406030204" pitchFamily="18" charset="0"/>
                            </a:rPr>
                            <m:t>𝐼</m:t>
                          </m:r>
                        </m:e>
                        <m:sub>
                          <m:r>
                            <a:rPr lang="en-US" altLang="zh-CN" sz="2000" b="0" i="1" smtClean="0">
                              <a:solidFill>
                                <a:srgbClr val="FF0000"/>
                              </a:solidFill>
                              <a:latin typeface="Cambria Math" panose="02040503050406030204" pitchFamily="18" charset="0"/>
                              <a:ea typeface="Cambria Math" panose="02040503050406030204" pitchFamily="18" charset="0"/>
                            </a:rPr>
                            <m:t>𝑝</m:t>
                          </m:r>
                        </m:sub>
                      </m:sSub>
                      <m:r>
                        <a:rPr lang="en-US" altLang="zh-CN" sz="2000" i="1">
                          <a:solidFill>
                            <a:srgbClr val="FF0000"/>
                          </a:solidFill>
                          <a:latin typeface="Cambria Math" panose="02040503050406030204" pitchFamily="18" charset="0"/>
                          <a:ea typeface="Cambria Math" panose="02040503050406030204" pitchFamily="18" charset="0"/>
                        </a:rPr>
                        <m:t>=</m:t>
                      </m:r>
                      <m:r>
                        <a:rPr lang="en-US" sz="2000" b="0" i="1" smtClean="0">
                          <a:solidFill>
                            <a:srgbClr val="FF0000"/>
                          </a:solidFill>
                          <a:latin typeface="Cambria Math" panose="02040503050406030204" pitchFamily="18" charset="0"/>
                          <a:ea typeface="Cambria Math" panose="02040503050406030204" pitchFamily="18" charset="0"/>
                        </a:rPr>
                        <m:t>4.6(5)</m:t>
                      </m:r>
                      <m:r>
                        <a:rPr lang="en-US" altLang="zh-CN" sz="2000" i="1">
                          <a:solidFill>
                            <a:srgbClr val="FF0000"/>
                          </a:solidFill>
                          <a:latin typeface="Cambria Math" panose="02040503050406030204" pitchFamily="18" charset="0"/>
                          <a:ea typeface="Cambria Math" panose="02040503050406030204" pitchFamily="18" charset="0"/>
                        </a:rPr>
                        <m:t>%</m:t>
                      </m:r>
                    </m:oMath>
                  </m:oMathPara>
                </a14:m>
                <a:endParaRPr lang="en-US" sz="2000" dirty="0">
                  <a:solidFill>
                    <a:srgbClr val="FF0000"/>
                  </a:solidFill>
                  <a:latin typeface="Cambria Math" panose="02040503050406030204" pitchFamily="18" charset="0"/>
                  <a:ea typeface="Cambria Math" panose="02040503050406030204" pitchFamily="18" charset="0"/>
                </a:endParaRPr>
              </a:p>
            </p:txBody>
          </p:sp>
        </mc:Choice>
        <mc:Fallback xmlns="">
          <p:sp>
            <p:nvSpPr>
              <p:cNvPr id="32" name="矩形 31"/>
              <p:cNvSpPr>
                <a:spLocks noRot="1" noChangeAspect="1" noMove="1" noResize="1" noEditPoints="1" noAdjustHandles="1" noChangeArrowheads="1" noChangeShapeType="1" noTextEdit="1"/>
              </p:cNvSpPr>
              <p:nvPr/>
            </p:nvSpPr>
            <p:spPr>
              <a:xfrm>
                <a:off x="202127" y="4176337"/>
                <a:ext cx="1710084" cy="423770"/>
              </a:xfrm>
              <a:prstGeom prst="rect">
                <a:avLst/>
              </a:prstGeom>
              <a:blipFill rotWithShape="0">
                <a:blip r:embed="rId14"/>
                <a:stretch>
                  <a:fillRect b="-10000"/>
                </a:stretch>
              </a:blipFill>
            </p:spPr>
            <p:txBody>
              <a:bodyPr/>
              <a:lstStyle/>
              <a:p>
                <a:r>
                  <a:rPr lang="en-US">
                    <a:noFill/>
                  </a:rPr>
                  <a:t> </a:t>
                </a:r>
              </a:p>
            </p:txBody>
          </p:sp>
        </mc:Fallback>
      </mc:AlternateContent>
      <p:sp>
        <p:nvSpPr>
          <p:cNvPr id="33" name="文本框 32"/>
          <p:cNvSpPr txBox="1"/>
          <p:nvPr/>
        </p:nvSpPr>
        <p:spPr>
          <a:xfrm>
            <a:off x="7176810" y="6400958"/>
            <a:ext cx="881973" cy="400110"/>
          </a:xfrm>
          <a:prstGeom prst="rect">
            <a:avLst/>
          </a:prstGeom>
          <a:noFill/>
        </p:spPr>
        <p:txBody>
          <a:bodyPr wrap="none" rtlCol="0">
            <a:spAutoFit/>
          </a:bodyPr>
          <a:lstStyle/>
          <a:p>
            <a:r>
              <a:rPr lang="en-US"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NuDat</a:t>
            </a:r>
          </a:p>
        </p:txBody>
      </p:sp>
      <p:cxnSp>
        <p:nvCxnSpPr>
          <p:cNvPr id="34" name="直接箭头连接符 28"/>
          <p:cNvCxnSpPr/>
          <p:nvPr/>
        </p:nvCxnSpPr>
        <p:spPr>
          <a:xfrm flipH="1" flipV="1">
            <a:off x="7532733" y="5523932"/>
            <a:ext cx="2" cy="6463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501765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nvSpPr>
        <p:spPr>
          <a:xfrm rot="10800000">
            <a:off x="4946188" y="3660409"/>
            <a:ext cx="461665" cy="553998"/>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2674</a:t>
            </a:r>
          </a:p>
        </p:txBody>
      </p:sp>
      <p:cxnSp>
        <p:nvCxnSpPr>
          <p:cNvPr id="6" name="直接连接符 5"/>
          <p:cNvCxnSpPr/>
          <p:nvPr/>
        </p:nvCxnSpPr>
        <p:spPr>
          <a:xfrm>
            <a:off x="1617105" y="196554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75451" y="6478043"/>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443784" y="1627215"/>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279088" y="1992506"/>
            <a:ext cx="9044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24</a:t>
            </a:r>
            <a:r>
              <a:rPr lang="en-US" altLang="zh-CN" dirty="0">
                <a:latin typeface="Times New Roman" panose="02020603050405020304" pitchFamily="18" charset="0"/>
                <a:cs typeface="Times New Roman" panose="02020603050405020304" pitchFamily="18" charset="0"/>
              </a:rPr>
              <a:t>Mg+</a:t>
            </a:r>
            <a:r>
              <a:rPr lang="en-US" altLang="zh-CN" i="1" dirty="0">
                <a:latin typeface="Times New Roman" panose="02020603050405020304" pitchFamily="18" charset="0"/>
                <a:cs typeface="Times New Roman" panose="02020603050405020304" pitchFamily="18" charset="0"/>
              </a:rPr>
              <a:t>p</a:t>
            </a:r>
            <a:endParaRPr lang="en-US" i="1"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5764960" y="6492651"/>
            <a:ext cx="569387"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p:txBody>
      </p:sp>
      <p:sp>
        <p:nvSpPr>
          <p:cNvPr id="36" name="文本框 35"/>
          <p:cNvSpPr txBox="1"/>
          <p:nvPr/>
        </p:nvSpPr>
        <p:spPr>
          <a:xfrm>
            <a:off x="7635901" y="133908"/>
            <a:ext cx="5309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endParaRPr lang="en-US" dirty="0">
              <a:latin typeface="Times New Roman" panose="02020603050405020304" pitchFamily="18" charset="0"/>
              <a:cs typeface="Times New Roman" panose="02020603050405020304" pitchFamily="18" charset="0"/>
            </a:endParaRPr>
          </a:p>
        </p:txBody>
      </p:sp>
      <p:cxnSp>
        <p:nvCxnSpPr>
          <p:cNvPr id="40" name="直接连接符 39"/>
          <p:cNvCxnSpPr/>
          <p:nvPr/>
        </p:nvCxnSpPr>
        <p:spPr>
          <a:xfrm flipV="1">
            <a:off x="5056857" y="996271"/>
            <a:ext cx="1798734" cy="37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8507103" y="-50758"/>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cxnSp>
        <p:nvCxnSpPr>
          <p:cNvPr id="53" name="直接箭头连接符 52"/>
          <p:cNvCxnSpPr/>
          <p:nvPr/>
        </p:nvCxnSpPr>
        <p:spPr>
          <a:xfrm flipH="1">
            <a:off x="3777108" y="993992"/>
            <a:ext cx="1269036" cy="959067"/>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797441" y="6293377"/>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69" name="文本框 68"/>
          <p:cNvSpPr txBox="1"/>
          <p:nvPr/>
        </p:nvSpPr>
        <p:spPr>
          <a:xfrm>
            <a:off x="6856175" y="794025"/>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72" name="文本框 71"/>
              <p:cNvSpPr txBox="1"/>
              <p:nvPr/>
            </p:nvSpPr>
            <p:spPr>
              <a:xfrm rot="19350248">
                <a:off x="4017255" y="1227906"/>
                <a:ext cx="43762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4</m:t>
                      </m:r>
                      <m:r>
                        <a:rPr lang="en-US" b="0" i="1" smtClean="0">
                          <a:solidFill>
                            <a:srgbClr val="C00000"/>
                          </a:solidFill>
                          <a:latin typeface="Cambria Math" panose="02040503050406030204" pitchFamily="18" charset="0"/>
                          <a:ea typeface="Cambria Math" panose="02040503050406030204" pitchFamily="18" charset="0"/>
                        </a:rPr>
                        <m:t>02</m:t>
                      </m:r>
                    </m:oMath>
                  </m:oMathPara>
                </a14:m>
                <a:endParaRPr lang="en-US" dirty="0">
                  <a:solidFill>
                    <a:srgbClr val="C00000"/>
                  </a:solidFill>
                </a:endParaRPr>
              </a:p>
            </p:txBody>
          </p:sp>
        </mc:Choice>
        <mc:Fallback xmlns="">
          <p:sp>
            <p:nvSpPr>
              <p:cNvPr id="72" name="文本框 71"/>
              <p:cNvSpPr txBox="1">
                <a:spLocks noRot="1" noChangeAspect="1" noMove="1" noResize="1" noEditPoints="1" noAdjustHandles="1" noChangeArrowheads="1" noChangeShapeType="1" noTextEdit="1"/>
              </p:cNvSpPr>
              <p:nvPr/>
            </p:nvSpPr>
            <p:spPr>
              <a:xfrm rot="19350248">
                <a:off x="4017255" y="1227906"/>
                <a:ext cx="437620" cy="276999"/>
              </a:xfrm>
              <a:prstGeom prst="rect">
                <a:avLst/>
              </a:prstGeom>
              <a:blipFill rotWithShape="0">
                <a:blip r:embed="rId3"/>
                <a:stretch>
                  <a:fillRect l="-5814" t="-4938" r="-10465" b="-7407"/>
                </a:stretch>
              </a:blipFill>
            </p:spPr>
            <p:txBody>
              <a:bodyPr/>
              <a:lstStyle/>
              <a:p>
                <a:r>
                  <a:rPr lang="en-US">
                    <a:noFill/>
                  </a:rPr>
                  <a:t> </a:t>
                </a:r>
              </a:p>
            </p:txBody>
          </p:sp>
        </mc:Fallback>
      </mc:AlternateContent>
      <p:cxnSp>
        <p:nvCxnSpPr>
          <p:cNvPr id="47" name="直接箭头连接符 46"/>
          <p:cNvCxnSpPr/>
          <p:nvPr/>
        </p:nvCxnSpPr>
        <p:spPr>
          <a:xfrm>
            <a:off x="5334223" y="1015178"/>
            <a:ext cx="0" cy="5448258"/>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5792186" y="1031035"/>
            <a:ext cx="0" cy="3702736"/>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6589882" y="1015178"/>
            <a:ext cx="0" cy="1488899"/>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3957404" y="1759514"/>
            <a:ext cx="1083951" cy="369332"/>
          </a:xfrm>
          <a:prstGeom prst="rect">
            <a:avLst/>
          </a:prstGeom>
        </p:spPr>
        <p:txBody>
          <a:bodyPr wrap="none">
            <a:spAutoFit/>
          </a:bodyPr>
          <a:lstStyle/>
          <a:p>
            <a:r>
              <a:rPr lang="en-US" i="1" dirty="0">
                <a:latin typeface="Times New Roman" panose="02020603050405020304" pitchFamily="18" charset="0"/>
                <a:cs typeface="Times New Roman" panose="02020603050405020304" pitchFamily="18" charset="0"/>
              </a:rPr>
              <a:t>S</a:t>
            </a:r>
            <a:r>
              <a:rPr lang="en-US" i="1" baseline="-25000"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 2271</a:t>
            </a:r>
          </a:p>
        </p:txBody>
      </p:sp>
      <p:sp>
        <p:nvSpPr>
          <p:cNvPr id="14" name="矩形 13"/>
          <p:cNvSpPr/>
          <p:nvPr/>
        </p:nvSpPr>
        <p:spPr>
          <a:xfrm>
            <a:off x="7418343" y="794474"/>
            <a:ext cx="1088760"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2673.4(5)</a:t>
            </a:r>
          </a:p>
        </p:txBody>
      </p:sp>
      <p:cxnSp>
        <p:nvCxnSpPr>
          <p:cNvPr id="63" name="直接连接符 62"/>
          <p:cNvCxnSpPr/>
          <p:nvPr/>
        </p:nvCxnSpPr>
        <p:spPr>
          <a:xfrm>
            <a:off x="5033026" y="3002934"/>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020723" y="2490571"/>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033026" y="4733771"/>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47181" y="4562256"/>
            <a:ext cx="96853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451.7(5)</a:t>
            </a:r>
            <a:endParaRPr lang="zh-CN" altLang="en-US" dirty="0">
              <a:latin typeface="Times New Roman" panose="02020603050405020304" pitchFamily="18" charset="0"/>
              <a:cs typeface="Times New Roman" panose="02020603050405020304" pitchFamily="18" charset="0"/>
            </a:endParaRPr>
          </a:p>
        </p:txBody>
      </p:sp>
      <p:sp>
        <p:nvSpPr>
          <p:cNvPr id="58" name="文本框 56"/>
          <p:cNvSpPr txBox="1"/>
          <p:nvPr/>
        </p:nvSpPr>
        <p:spPr>
          <a:xfrm>
            <a:off x="6758073" y="4555823"/>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1/2</a:t>
            </a:r>
            <a:r>
              <a:rPr lang="en-US" baseline="30000" dirty="0">
                <a:latin typeface="Times New Roman" panose="02020603050405020304" pitchFamily="18" charset="0"/>
                <a:cs typeface="Times New Roman" panose="02020603050405020304" pitchFamily="18" charset="0"/>
              </a:rPr>
              <a:t>+</a:t>
            </a:r>
          </a:p>
        </p:txBody>
      </p:sp>
      <p:sp>
        <p:nvSpPr>
          <p:cNvPr id="67" name="文本框 56"/>
          <p:cNvSpPr txBox="1"/>
          <p:nvPr/>
        </p:nvSpPr>
        <p:spPr>
          <a:xfrm>
            <a:off x="6777323" y="2815077"/>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p>
        </p:txBody>
      </p:sp>
      <p:sp>
        <p:nvSpPr>
          <p:cNvPr id="68" name="文本框 56"/>
          <p:cNvSpPr txBox="1"/>
          <p:nvPr/>
        </p:nvSpPr>
        <p:spPr>
          <a:xfrm>
            <a:off x="6757338" y="2298154"/>
            <a:ext cx="720069"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(7/2)</a:t>
            </a:r>
            <a:r>
              <a:rPr lang="en-US" baseline="30000" dirty="0">
                <a:latin typeface="Times New Roman" panose="02020603050405020304" pitchFamily="18" charset="0"/>
                <a:cs typeface="Times New Roman" panose="02020603050405020304" pitchFamily="18" charset="0"/>
              </a:rPr>
              <a:t>+</a:t>
            </a:r>
          </a:p>
        </p:txBody>
      </p:sp>
      <p:sp>
        <p:nvSpPr>
          <p:cNvPr id="76" name="TextBox 75"/>
          <p:cNvSpPr txBox="1"/>
          <p:nvPr/>
        </p:nvSpPr>
        <p:spPr>
          <a:xfrm>
            <a:off x="7364730" y="2815924"/>
            <a:ext cx="96853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944.9(5)</a:t>
            </a:r>
            <a:endParaRPr lang="zh-CN" altLang="en-US" dirty="0">
              <a:latin typeface="Times New Roman" panose="02020603050405020304" pitchFamily="18" charset="0"/>
              <a:cs typeface="Times New Roman" panose="02020603050405020304" pitchFamily="18" charset="0"/>
            </a:endParaRPr>
          </a:p>
        </p:txBody>
      </p:sp>
      <p:sp>
        <p:nvSpPr>
          <p:cNvPr id="77" name="TextBox 76"/>
          <p:cNvSpPr txBox="1"/>
          <p:nvPr/>
        </p:nvSpPr>
        <p:spPr>
          <a:xfrm>
            <a:off x="7364730" y="2316626"/>
            <a:ext cx="1088760"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1612.5(5)</a:t>
            </a:r>
            <a:endParaRPr lang="zh-CN" altLang="en-US" dirty="0">
              <a:latin typeface="Times New Roman" panose="02020603050405020304" pitchFamily="18" charset="0"/>
              <a:cs typeface="Times New Roman" panose="02020603050405020304" pitchFamily="18" charset="0"/>
            </a:endParaRPr>
          </a:p>
        </p:txBody>
      </p:sp>
      <p:sp>
        <p:nvSpPr>
          <p:cNvPr id="78" name="文本框 77"/>
          <p:cNvSpPr txBox="1"/>
          <p:nvPr/>
        </p:nvSpPr>
        <p:spPr>
          <a:xfrm rot="10800000">
            <a:off x="5387839" y="3117904"/>
            <a:ext cx="461665" cy="553998"/>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2221</a:t>
            </a:r>
          </a:p>
        </p:txBody>
      </p:sp>
      <p:sp>
        <p:nvSpPr>
          <p:cNvPr id="79" name="文本框 78"/>
          <p:cNvSpPr txBox="1"/>
          <p:nvPr/>
        </p:nvSpPr>
        <p:spPr>
          <a:xfrm rot="10800000">
            <a:off x="6193652" y="1537753"/>
            <a:ext cx="461665" cy="438582"/>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884</a:t>
            </a:r>
          </a:p>
        </p:txBody>
      </p:sp>
      <p:cxnSp>
        <p:nvCxnSpPr>
          <p:cNvPr id="64" name="直接箭头连接符 63"/>
          <p:cNvCxnSpPr/>
          <p:nvPr/>
        </p:nvCxnSpPr>
        <p:spPr>
          <a:xfrm>
            <a:off x="6193652" y="1015178"/>
            <a:ext cx="0" cy="1984565"/>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a:xfrm rot="10800000">
            <a:off x="5824966" y="1684986"/>
            <a:ext cx="461665" cy="553998"/>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1728</a:t>
            </a:r>
          </a:p>
        </p:txBody>
      </p:sp>
      <p:cxnSp>
        <p:nvCxnSpPr>
          <p:cNvPr id="44" name="直接箭头连接符 79"/>
          <p:cNvCxnSpPr/>
          <p:nvPr/>
        </p:nvCxnSpPr>
        <p:spPr>
          <a:xfrm flipH="1">
            <a:off x="6623409" y="138469"/>
            <a:ext cx="641749" cy="271183"/>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214321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729" y="0"/>
            <a:ext cx="8480542" cy="6858000"/>
          </a:xfrm>
          <a:prstGeom prst="rect">
            <a:avLst/>
          </a:prstGeom>
        </p:spPr>
      </p:pic>
      <p:cxnSp>
        <p:nvCxnSpPr>
          <p:cNvPr id="4" name="Straight Connector 3"/>
          <p:cNvCxnSpPr/>
          <p:nvPr/>
        </p:nvCxnSpPr>
        <p:spPr>
          <a:xfrm>
            <a:off x="3111300" y="4186989"/>
            <a:ext cx="2750485" cy="0"/>
          </a:xfrm>
          <a:prstGeom prst="line">
            <a:avLst/>
          </a:prstGeom>
          <a:ln w="34925">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542097" y="4186989"/>
            <a:ext cx="0" cy="943276"/>
          </a:xfrm>
          <a:prstGeom prst="straightConnector1">
            <a:avLst/>
          </a:prstGeom>
          <a:ln w="38100">
            <a:solidFill>
              <a:srgbClr val="CC00CC"/>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879667" y="4017712"/>
            <a:ext cx="1502334" cy="338554"/>
          </a:xfrm>
          <a:prstGeom prst="rect">
            <a:avLst/>
          </a:prstGeom>
          <a:noFill/>
        </p:spPr>
        <p:txBody>
          <a:bodyPr wrap="none" rtlCol="0">
            <a:spAutoFit/>
          </a:bodyPr>
          <a:lstStyle/>
          <a:p>
            <a:r>
              <a:rPr lang="en-US" sz="1600" b="1" dirty="0">
                <a:solidFill>
                  <a:srgbClr val="CC00CC"/>
                </a:solidFill>
                <a:latin typeface="Times New Roman" panose="02020603050405020304" pitchFamily="18" charset="0"/>
                <a:cs typeface="Times New Roman" panose="02020603050405020304" pitchFamily="18" charset="0"/>
              </a:rPr>
              <a:t>3859    0.26(14)</a:t>
            </a:r>
          </a:p>
        </p:txBody>
      </p:sp>
      <p:sp>
        <p:nvSpPr>
          <p:cNvPr id="16" name="TextBox 15"/>
          <p:cNvSpPr txBox="1"/>
          <p:nvPr/>
        </p:nvSpPr>
        <p:spPr>
          <a:xfrm>
            <a:off x="3412675" y="3817656"/>
            <a:ext cx="1540806" cy="369332"/>
          </a:xfrm>
          <a:prstGeom prst="rect">
            <a:avLst/>
          </a:prstGeom>
          <a:noFill/>
        </p:spPr>
        <p:txBody>
          <a:bodyPr wrap="none" rtlCol="0">
            <a:spAutoFit/>
          </a:bodyPr>
          <a:lstStyle/>
          <a:p>
            <a:r>
              <a:rPr lang="en-US" b="1" dirty="0">
                <a:solidFill>
                  <a:srgbClr val="CC00CC"/>
                </a:solidFill>
                <a:latin typeface="Times New Roman" panose="02020603050405020304" pitchFamily="18" charset="0"/>
                <a:cs typeface="Times New Roman" panose="02020603050405020304" pitchFamily="18" charset="0"/>
              </a:rPr>
              <a:t>BR = 7.9(2)%</a:t>
            </a:r>
          </a:p>
        </p:txBody>
      </p:sp>
      <p:sp>
        <p:nvSpPr>
          <p:cNvPr id="8" name="TextBox 7"/>
          <p:cNvSpPr txBox="1"/>
          <p:nvPr/>
        </p:nvSpPr>
        <p:spPr>
          <a:xfrm>
            <a:off x="0" y="0"/>
            <a:ext cx="5678286"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NuDat  </a:t>
            </a:r>
            <a:r>
              <a:rPr lang="en-US" dirty="0">
                <a:solidFill>
                  <a:srgbClr val="0000FF"/>
                </a:solidFill>
                <a:latin typeface="Times New Roman" panose="02020603050405020304" pitchFamily="18" charset="0"/>
                <a:cs typeface="Times New Roman" panose="02020603050405020304" pitchFamily="18" charset="0"/>
              </a:rPr>
              <a:t>D. C. Powell et al., Nucl. Phys. A 660, 349 (1999).</a:t>
            </a:r>
            <a:endParaRPr lang="en-US" sz="2000" dirty="0">
              <a:solidFill>
                <a:srgbClr val="0000FF"/>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435375" y="530088"/>
            <a:ext cx="4890121" cy="1569660"/>
          </a:xfrm>
          <a:prstGeom prst="rect">
            <a:avLst/>
          </a:prstGeom>
          <a:noFill/>
        </p:spPr>
        <p:txBody>
          <a:bodyPr wrap="none" rtlCol="0">
            <a:spAutoFit/>
          </a:bodyPr>
          <a:lstStyle/>
          <a:p>
            <a:r>
              <a:rPr lang="en-US" sz="2400" i="1" dirty="0">
                <a:solidFill>
                  <a:srgbClr val="FF0000"/>
                </a:solidFill>
                <a:latin typeface="Times New Roman" panose="02020603050405020304" pitchFamily="18" charset="0"/>
                <a:cs typeface="Times New Roman" panose="02020603050405020304" pitchFamily="18" charset="0"/>
              </a:rPr>
              <a:t>I</a:t>
            </a:r>
            <a:r>
              <a:rPr lang="en-US" altLang="zh-CN" sz="2400" i="1" baseline="-25000" dirty="0">
                <a:solidFill>
                  <a:srgbClr val="FF0000"/>
                </a:solidFill>
                <a:latin typeface="Times New Roman" panose="02020603050405020304" pitchFamily="18" charset="0"/>
                <a:cs typeface="Times New Roman" panose="02020603050405020304" pitchFamily="18" charset="0"/>
              </a:rPr>
              <a:t>βp</a:t>
            </a:r>
            <a:r>
              <a:rPr lang="en-US" altLang="zh-CN" sz="2400" baseline="-25000" dirty="0">
                <a:solidFill>
                  <a:srgbClr val="FF0000"/>
                </a:solidFill>
                <a:latin typeface="Times New Roman" panose="02020603050405020304" pitchFamily="18" charset="0"/>
                <a:cs typeface="Times New Roman" panose="02020603050405020304" pitchFamily="18" charset="0"/>
              </a:rPr>
              <a:t>3859</a:t>
            </a:r>
            <a:r>
              <a:rPr lang="en-US" altLang="zh-CN" sz="2400" dirty="0">
                <a:solidFill>
                  <a:srgbClr val="FF0000"/>
                </a:solidFill>
                <a:latin typeface="Times New Roman" panose="02020603050405020304" pitchFamily="18" charset="0"/>
                <a:cs typeface="Times New Roman" panose="02020603050405020304" pitchFamily="18" charset="0"/>
              </a:rPr>
              <a:t> = 0.26(14)% measured</a:t>
            </a:r>
          </a:p>
          <a:p>
            <a:r>
              <a:rPr lang="en-US" altLang="zh-CN" sz="2400" dirty="0">
                <a:solidFill>
                  <a:srgbClr val="008000"/>
                </a:solidFill>
                <a:latin typeface="Times New Roman" panose="02020603050405020304" pitchFamily="18" charset="0"/>
                <a:cs typeface="Times New Roman" panose="02020603050405020304" pitchFamily="18" charset="0"/>
              </a:rPr>
              <a:t>Γ</a:t>
            </a:r>
            <a:r>
              <a:rPr lang="en-US" altLang="zh-CN" sz="2400" i="1" baseline="-25000" dirty="0">
                <a:solidFill>
                  <a:srgbClr val="008000"/>
                </a:solidFill>
                <a:latin typeface="Times New Roman" panose="02020603050405020304" pitchFamily="18" charset="0"/>
                <a:cs typeface="Times New Roman" panose="02020603050405020304" pitchFamily="18" charset="0"/>
              </a:rPr>
              <a:t>γ</a:t>
            </a:r>
            <a:r>
              <a:rPr lang="en-US" altLang="zh-CN" sz="2400" dirty="0">
                <a:solidFill>
                  <a:srgbClr val="008000"/>
                </a:solidFill>
                <a:latin typeface="Times New Roman" panose="02020603050405020304" pitchFamily="18" charset="0"/>
                <a:cs typeface="Times New Roman" panose="02020603050405020304" pitchFamily="18" charset="0"/>
              </a:rPr>
              <a:t> / Γ</a:t>
            </a:r>
            <a:r>
              <a:rPr lang="en-US" altLang="zh-CN" sz="2400" i="1" baseline="-25000" dirty="0">
                <a:solidFill>
                  <a:srgbClr val="008000"/>
                </a:solidFill>
                <a:latin typeface="Times New Roman" panose="02020603050405020304" pitchFamily="18" charset="0"/>
                <a:cs typeface="Times New Roman" panose="02020603050405020304" pitchFamily="18" charset="0"/>
              </a:rPr>
              <a:t>p</a:t>
            </a:r>
            <a:r>
              <a:rPr lang="en-US" altLang="zh-CN" sz="2400" dirty="0">
                <a:solidFill>
                  <a:srgbClr val="008000"/>
                </a:solidFill>
                <a:latin typeface="Times New Roman" panose="02020603050405020304" pitchFamily="18" charset="0"/>
                <a:cs typeface="Times New Roman" panose="02020603050405020304" pitchFamily="18" charset="0"/>
              </a:rPr>
              <a:t> = 0.010 calculated</a:t>
            </a:r>
          </a:p>
          <a:p>
            <a:r>
              <a:rPr lang="en-US" altLang="zh-CN" sz="2400" dirty="0">
                <a:solidFill>
                  <a:srgbClr val="0000FF"/>
                </a:solidFill>
                <a:latin typeface="Times New Roman" panose="02020603050405020304" pitchFamily="18" charset="0"/>
                <a:cs typeface="Times New Roman" panose="02020603050405020304" pitchFamily="18" charset="0"/>
              </a:rPr>
              <a:t>Γ</a:t>
            </a:r>
            <a:r>
              <a:rPr lang="en-US" altLang="zh-CN" sz="2400" i="1" baseline="-25000" dirty="0">
                <a:solidFill>
                  <a:srgbClr val="0000FF"/>
                </a:solidFill>
                <a:latin typeface="Times New Roman" panose="02020603050405020304" pitchFamily="18" charset="0"/>
                <a:cs typeface="Times New Roman" panose="02020603050405020304" pitchFamily="18" charset="0"/>
              </a:rPr>
              <a:t>γ</a:t>
            </a:r>
            <a:r>
              <a:rPr lang="en-US" altLang="zh-CN" sz="2400" baseline="-25000" dirty="0">
                <a:solidFill>
                  <a:srgbClr val="0000FF"/>
                </a:solidFill>
                <a:latin typeface="Times New Roman" panose="02020603050405020304" pitchFamily="18" charset="0"/>
                <a:cs typeface="Times New Roman" panose="02020603050405020304" pitchFamily="18" charset="0"/>
              </a:rPr>
              <a:t>3859</a:t>
            </a:r>
            <a:r>
              <a:rPr lang="zh-CN" altLang="en-US" sz="2400" baseline="-25000" dirty="0">
                <a:solidFill>
                  <a:srgbClr val="0000FF"/>
                </a:solidFill>
                <a:latin typeface="Times New Roman" panose="02020603050405020304" pitchFamily="18" charset="0"/>
                <a:cs typeface="Times New Roman" panose="02020603050405020304" pitchFamily="18" charset="0"/>
              </a:rPr>
              <a:t>→</a:t>
            </a:r>
            <a:r>
              <a:rPr lang="en-US" altLang="zh-CN" sz="2400" baseline="-25000" dirty="0">
                <a:solidFill>
                  <a:srgbClr val="0000FF"/>
                </a:solidFill>
                <a:latin typeface="Times New Roman" panose="02020603050405020304" pitchFamily="18" charset="0"/>
                <a:cs typeface="Times New Roman" panose="02020603050405020304" pitchFamily="18" charset="0"/>
              </a:rPr>
              <a:t>2673</a:t>
            </a:r>
            <a:r>
              <a:rPr lang="en-US" altLang="zh-CN" sz="2400" dirty="0">
                <a:solidFill>
                  <a:srgbClr val="0000FF"/>
                </a:solidFill>
                <a:latin typeface="Times New Roman" panose="02020603050405020304" pitchFamily="18" charset="0"/>
                <a:cs typeface="Times New Roman" panose="02020603050405020304" pitchFamily="18" charset="0"/>
              </a:rPr>
              <a:t> / Γ</a:t>
            </a:r>
            <a:r>
              <a:rPr lang="en-US" altLang="zh-CN" sz="2400" i="1" baseline="-25000" dirty="0">
                <a:solidFill>
                  <a:srgbClr val="0000FF"/>
                </a:solidFill>
                <a:latin typeface="Times New Roman" panose="02020603050405020304" pitchFamily="18" charset="0"/>
                <a:cs typeface="Times New Roman" panose="02020603050405020304" pitchFamily="18" charset="0"/>
              </a:rPr>
              <a:t>γ</a:t>
            </a:r>
            <a:r>
              <a:rPr lang="en-US" altLang="zh-CN" sz="2400" baseline="-25000" dirty="0">
                <a:solidFill>
                  <a:srgbClr val="0000FF"/>
                </a:solidFill>
                <a:latin typeface="Times New Roman" panose="02020603050405020304" pitchFamily="18" charset="0"/>
                <a:cs typeface="Times New Roman" panose="02020603050405020304" pitchFamily="18" charset="0"/>
              </a:rPr>
              <a:t> </a:t>
            </a:r>
            <a:r>
              <a:rPr lang="en-US" altLang="zh-CN" sz="2400" dirty="0">
                <a:solidFill>
                  <a:srgbClr val="0000FF"/>
                </a:solidFill>
                <a:latin typeface="Times New Roman" panose="02020603050405020304" pitchFamily="18" charset="0"/>
                <a:cs typeface="Times New Roman" panose="02020603050405020304" pitchFamily="18" charset="0"/>
              </a:rPr>
              <a:t>= 7.9(2)% measured</a:t>
            </a:r>
            <a:endParaRPr lang="en-US" sz="2400" baseline="-25000" dirty="0">
              <a:solidFill>
                <a:srgbClr val="0000FF"/>
              </a:solidFill>
              <a:latin typeface="Times New Roman" panose="02020603050405020304" pitchFamily="18" charset="0"/>
              <a:cs typeface="Times New Roman" panose="02020603050405020304" pitchFamily="18" charset="0"/>
            </a:endParaRPr>
          </a:p>
          <a:p>
            <a:r>
              <a:rPr lang="en-US" sz="2400" b="1" i="1" dirty="0">
                <a:solidFill>
                  <a:srgbClr val="CC00CC"/>
                </a:solidFill>
                <a:latin typeface="Times New Roman" panose="02020603050405020304" pitchFamily="18" charset="0"/>
                <a:cs typeface="Times New Roman" panose="02020603050405020304" pitchFamily="18" charset="0"/>
              </a:rPr>
              <a:t>I</a:t>
            </a:r>
            <a:r>
              <a:rPr lang="en-US" altLang="zh-CN" sz="2400" b="1" i="1" baseline="-25000" dirty="0">
                <a:solidFill>
                  <a:srgbClr val="CC00CC"/>
                </a:solidFill>
                <a:latin typeface="Times New Roman" panose="02020603050405020304" pitchFamily="18" charset="0"/>
                <a:cs typeface="Times New Roman" panose="02020603050405020304" pitchFamily="18" charset="0"/>
              </a:rPr>
              <a:t>γ</a:t>
            </a:r>
            <a:r>
              <a:rPr lang="en-US" altLang="zh-CN" sz="2400" b="1" baseline="-25000" dirty="0">
                <a:solidFill>
                  <a:srgbClr val="CC00CC"/>
                </a:solidFill>
                <a:latin typeface="Times New Roman" panose="02020603050405020304" pitchFamily="18" charset="0"/>
                <a:cs typeface="Times New Roman" panose="02020603050405020304" pitchFamily="18" charset="0"/>
              </a:rPr>
              <a:t>3859</a:t>
            </a:r>
            <a:r>
              <a:rPr lang="zh-CN" altLang="en-US" sz="2400" b="1" baseline="-25000" dirty="0">
                <a:solidFill>
                  <a:srgbClr val="CC00CC"/>
                </a:solidFill>
                <a:latin typeface="Times New Roman" panose="02020603050405020304" pitchFamily="18" charset="0"/>
                <a:cs typeface="Times New Roman" panose="02020603050405020304" pitchFamily="18" charset="0"/>
              </a:rPr>
              <a:t>→</a:t>
            </a:r>
            <a:r>
              <a:rPr lang="en-US" altLang="zh-CN" sz="2400" b="1" baseline="-25000" dirty="0">
                <a:solidFill>
                  <a:srgbClr val="CC00CC"/>
                </a:solidFill>
                <a:latin typeface="Times New Roman" panose="02020603050405020304" pitchFamily="18" charset="0"/>
                <a:cs typeface="Times New Roman" panose="02020603050405020304" pitchFamily="18" charset="0"/>
              </a:rPr>
              <a:t>2673</a:t>
            </a:r>
            <a:r>
              <a:rPr lang="en-US" altLang="zh-CN" sz="2400" b="1" dirty="0">
                <a:solidFill>
                  <a:srgbClr val="CC00CC"/>
                </a:solidFill>
                <a:latin typeface="Times New Roman" panose="02020603050405020304" pitchFamily="18" charset="0"/>
                <a:cs typeface="Times New Roman" panose="02020603050405020304" pitchFamily="18" charset="0"/>
              </a:rPr>
              <a:t> = 0.00021(11)% estimated</a:t>
            </a:r>
            <a:endParaRPr lang="en-US" sz="2400" b="1" dirty="0">
              <a:solidFill>
                <a:srgbClr val="CC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159549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729" y="0"/>
            <a:ext cx="8480542" cy="6858000"/>
          </a:xfrm>
          <a:prstGeom prst="rect">
            <a:avLst/>
          </a:prstGeom>
        </p:spPr>
      </p:pic>
      <p:cxnSp>
        <p:nvCxnSpPr>
          <p:cNvPr id="4" name="Straight Connector 3"/>
          <p:cNvCxnSpPr/>
          <p:nvPr/>
        </p:nvCxnSpPr>
        <p:spPr>
          <a:xfrm>
            <a:off x="3111300" y="4186989"/>
            <a:ext cx="2750485" cy="0"/>
          </a:xfrm>
          <a:prstGeom prst="line">
            <a:avLst/>
          </a:prstGeom>
          <a:ln w="34925">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542097" y="4186989"/>
            <a:ext cx="0" cy="943276"/>
          </a:xfrm>
          <a:prstGeom prst="straightConnector1">
            <a:avLst/>
          </a:prstGeom>
          <a:ln w="38100">
            <a:solidFill>
              <a:srgbClr val="CC00CC"/>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879667" y="4017712"/>
            <a:ext cx="1159292" cy="338554"/>
          </a:xfrm>
          <a:prstGeom prst="rect">
            <a:avLst/>
          </a:prstGeom>
          <a:noFill/>
        </p:spPr>
        <p:txBody>
          <a:bodyPr wrap="none" rtlCol="0">
            <a:spAutoFit/>
          </a:bodyPr>
          <a:lstStyle/>
          <a:p>
            <a:r>
              <a:rPr lang="en-US" sz="1600" b="1" dirty="0">
                <a:solidFill>
                  <a:srgbClr val="CC00CC"/>
                </a:solidFill>
                <a:latin typeface="Times New Roman" panose="02020603050405020304" pitchFamily="18" charset="0"/>
                <a:cs typeface="Times New Roman" panose="02020603050405020304" pitchFamily="18" charset="0"/>
              </a:rPr>
              <a:t>3884    0.14</a:t>
            </a:r>
          </a:p>
        </p:txBody>
      </p:sp>
      <p:sp>
        <p:nvSpPr>
          <p:cNvPr id="16" name="TextBox 15"/>
          <p:cNvSpPr txBox="1"/>
          <p:nvPr/>
        </p:nvSpPr>
        <p:spPr>
          <a:xfrm>
            <a:off x="3412675" y="3817656"/>
            <a:ext cx="1271502" cy="369332"/>
          </a:xfrm>
          <a:prstGeom prst="rect">
            <a:avLst/>
          </a:prstGeom>
          <a:noFill/>
        </p:spPr>
        <p:txBody>
          <a:bodyPr wrap="none" rtlCol="0">
            <a:spAutoFit/>
          </a:bodyPr>
          <a:lstStyle/>
          <a:p>
            <a:r>
              <a:rPr lang="en-US" altLang="zh-CN" b="1" dirty="0">
                <a:solidFill>
                  <a:srgbClr val="CC00CC"/>
                </a:solidFill>
                <a:latin typeface="Times New Roman" panose="02020603050405020304" pitchFamily="18" charset="0"/>
                <a:cs typeface="Times New Roman" panose="02020603050405020304" pitchFamily="18" charset="0"/>
              </a:rPr>
              <a:t>BR = </a:t>
            </a:r>
            <a:r>
              <a:rPr lang="en-US" b="1" dirty="0">
                <a:solidFill>
                  <a:srgbClr val="CC00CC"/>
                </a:solidFill>
                <a:latin typeface="Times New Roman" panose="02020603050405020304" pitchFamily="18" charset="0"/>
                <a:cs typeface="Times New Roman" panose="02020603050405020304" pitchFamily="18" charset="0"/>
              </a:rPr>
              <a:t>8.4%</a:t>
            </a:r>
          </a:p>
        </p:txBody>
      </p:sp>
      <p:sp>
        <p:nvSpPr>
          <p:cNvPr id="3" name="TextBox 2"/>
          <p:cNvSpPr txBox="1"/>
          <p:nvPr/>
        </p:nvSpPr>
        <p:spPr>
          <a:xfrm>
            <a:off x="0" y="0"/>
            <a:ext cx="870751"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USDC</a:t>
            </a:r>
          </a:p>
        </p:txBody>
      </p:sp>
      <p:sp>
        <p:nvSpPr>
          <p:cNvPr id="10" name="TextBox 9"/>
          <p:cNvSpPr txBox="1"/>
          <p:nvPr/>
        </p:nvSpPr>
        <p:spPr>
          <a:xfrm>
            <a:off x="435375" y="530088"/>
            <a:ext cx="4394152" cy="1569660"/>
          </a:xfrm>
          <a:prstGeom prst="rect">
            <a:avLst/>
          </a:prstGeom>
          <a:noFill/>
        </p:spPr>
        <p:txBody>
          <a:bodyPr wrap="none" rtlCol="0">
            <a:spAutoFit/>
          </a:bodyPr>
          <a:lstStyle/>
          <a:p>
            <a:r>
              <a:rPr lang="en-US" sz="2400" i="1" dirty="0">
                <a:solidFill>
                  <a:srgbClr val="FF0000"/>
                </a:solidFill>
                <a:latin typeface="Times New Roman" panose="02020603050405020304" pitchFamily="18" charset="0"/>
                <a:cs typeface="Times New Roman" panose="02020603050405020304" pitchFamily="18" charset="0"/>
              </a:rPr>
              <a:t>I</a:t>
            </a:r>
            <a:r>
              <a:rPr lang="en-US" altLang="zh-CN" sz="2400" i="1" baseline="-25000" dirty="0">
                <a:solidFill>
                  <a:srgbClr val="FF0000"/>
                </a:solidFill>
                <a:latin typeface="Times New Roman" panose="02020603050405020304" pitchFamily="18" charset="0"/>
                <a:cs typeface="Times New Roman" panose="02020603050405020304" pitchFamily="18" charset="0"/>
              </a:rPr>
              <a:t>β</a:t>
            </a:r>
            <a:r>
              <a:rPr lang="en-US" altLang="zh-CN" sz="2400" baseline="-25000" dirty="0">
                <a:solidFill>
                  <a:srgbClr val="FF0000"/>
                </a:solidFill>
                <a:latin typeface="Times New Roman" panose="02020603050405020304" pitchFamily="18" charset="0"/>
                <a:cs typeface="Times New Roman" panose="02020603050405020304" pitchFamily="18" charset="0"/>
              </a:rPr>
              <a:t>3884</a:t>
            </a:r>
            <a:r>
              <a:rPr lang="en-US" altLang="zh-CN" sz="2400" dirty="0">
                <a:solidFill>
                  <a:srgbClr val="FF0000"/>
                </a:solidFill>
                <a:latin typeface="Times New Roman" panose="02020603050405020304" pitchFamily="18" charset="0"/>
                <a:cs typeface="Times New Roman" panose="02020603050405020304" pitchFamily="18" charset="0"/>
              </a:rPr>
              <a:t> = 0.14% calculated</a:t>
            </a:r>
          </a:p>
          <a:p>
            <a:r>
              <a:rPr lang="en-US" altLang="zh-CN" sz="2400" dirty="0">
                <a:solidFill>
                  <a:srgbClr val="008000"/>
                </a:solidFill>
                <a:latin typeface="Times New Roman" panose="02020603050405020304" pitchFamily="18" charset="0"/>
                <a:cs typeface="Times New Roman" panose="02020603050405020304" pitchFamily="18" charset="0"/>
              </a:rPr>
              <a:t>Γ</a:t>
            </a:r>
            <a:r>
              <a:rPr lang="en-US" altLang="zh-CN" sz="2400" i="1" baseline="-25000" dirty="0">
                <a:solidFill>
                  <a:srgbClr val="008000"/>
                </a:solidFill>
                <a:latin typeface="Times New Roman" panose="02020603050405020304" pitchFamily="18" charset="0"/>
                <a:cs typeface="Times New Roman" panose="02020603050405020304" pitchFamily="18" charset="0"/>
              </a:rPr>
              <a:t>γ</a:t>
            </a:r>
            <a:r>
              <a:rPr lang="en-US" altLang="zh-CN" sz="2400" dirty="0">
                <a:solidFill>
                  <a:srgbClr val="008000"/>
                </a:solidFill>
                <a:latin typeface="Times New Roman" panose="02020603050405020304" pitchFamily="18" charset="0"/>
                <a:cs typeface="Times New Roman" panose="02020603050405020304" pitchFamily="18" charset="0"/>
              </a:rPr>
              <a:t> / Γ = 0.0099 calculated</a:t>
            </a:r>
          </a:p>
          <a:p>
            <a:r>
              <a:rPr lang="en-US" altLang="zh-CN" sz="2400" dirty="0">
                <a:solidFill>
                  <a:srgbClr val="0000FF"/>
                </a:solidFill>
                <a:latin typeface="Times New Roman" panose="02020603050405020304" pitchFamily="18" charset="0"/>
                <a:cs typeface="Times New Roman" panose="02020603050405020304" pitchFamily="18" charset="0"/>
              </a:rPr>
              <a:t>Γ</a:t>
            </a:r>
            <a:r>
              <a:rPr lang="en-US" altLang="zh-CN" sz="2400" i="1" baseline="-25000" dirty="0">
                <a:solidFill>
                  <a:srgbClr val="0000FF"/>
                </a:solidFill>
                <a:latin typeface="Times New Roman" panose="02020603050405020304" pitchFamily="18" charset="0"/>
                <a:cs typeface="Times New Roman" panose="02020603050405020304" pitchFamily="18" charset="0"/>
              </a:rPr>
              <a:t>γ</a:t>
            </a:r>
            <a:r>
              <a:rPr lang="en-US" altLang="zh-CN" sz="2400" baseline="-25000" dirty="0">
                <a:solidFill>
                  <a:srgbClr val="0000FF"/>
                </a:solidFill>
                <a:latin typeface="Times New Roman" panose="02020603050405020304" pitchFamily="18" charset="0"/>
                <a:cs typeface="Times New Roman" panose="02020603050405020304" pitchFamily="18" charset="0"/>
              </a:rPr>
              <a:t>3859</a:t>
            </a:r>
            <a:r>
              <a:rPr lang="zh-CN" altLang="en-US" sz="2400" baseline="-25000" dirty="0">
                <a:solidFill>
                  <a:srgbClr val="0000FF"/>
                </a:solidFill>
                <a:latin typeface="Times New Roman" panose="02020603050405020304" pitchFamily="18" charset="0"/>
                <a:cs typeface="Times New Roman" panose="02020603050405020304" pitchFamily="18" charset="0"/>
              </a:rPr>
              <a:t>→</a:t>
            </a:r>
            <a:r>
              <a:rPr lang="en-US" altLang="zh-CN" sz="2400" baseline="-25000" dirty="0">
                <a:solidFill>
                  <a:srgbClr val="0000FF"/>
                </a:solidFill>
                <a:latin typeface="Times New Roman" panose="02020603050405020304" pitchFamily="18" charset="0"/>
                <a:cs typeface="Times New Roman" panose="02020603050405020304" pitchFamily="18" charset="0"/>
              </a:rPr>
              <a:t>2673</a:t>
            </a:r>
            <a:r>
              <a:rPr lang="en-US" altLang="zh-CN" sz="2400" dirty="0">
                <a:solidFill>
                  <a:srgbClr val="0000FF"/>
                </a:solidFill>
                <a:latin typeface="Times New Roman" panose="02020603050405020304" pitchFamily="18" charset="0"/>
                <a:cs typeface="Times New Roman" panose="02020603050405020304" pitchFamily="18" charset="0"/>
              </a:rPr>
              <a:t> / Γ</a:t>
            </a:r>
            <a:r>
              <a:rPr lang="en-US" altLang="zh-CN" sz="2400" i="1" baseline="-25000" dirty="0">
                <a:solidFill>
                  <a:srgbClr val="0000FF"/>
                </a:solidFill>
                <a:latin typeface="Times New Roman" panose="02020603050405020304" pitchFamily="18" charset="0"/>
                <a:cs typeface="Times New Roman" panose="02020603050405020304" pitchFamily="18" charset="0"/>
              </a:rPr>
              <a:t>γ</a:t>
            </a:r>
            <a:r>
              <a:rPr lang="en-US" altLang="zh-CN" sz="2400" baseline="-25000" dirty="0">
                <a:solidFill>
                  <a:srgbClr val="0000FF"/>
                </a:solidFill>
                <a:latin typeface="Times New Roman" panose="02020603050405020304" pitchFamily="18" charset="0"/>
                <a:cs typeface="Times New Roman" panose="02020603050405020304" pitchFamily="18" charset="0"/>
              </a:rPr>
              <a:t> </a:t>
            </a:r>
            <a:r>
              <a:rPr lang="en-US" altLang="zh-CN" sz="2400" dirty="0">
                <a:solidFill>
                  <a:srgbClr val="0000FF"/>
                </a:solidFill>
                <a:latin typeface="Times New Roman" panose="02020603050405020304" pitchFamily="18" charset="0"/>
                <a:cs typeface="Times New Roman" panose="02020603050405020304" pitchFamily="18" charset="0"/>
              </a:rPr>
              <a:t>= 8.4% calculated</a:t>
            </a:r>
            <a:endParaRPr lang="en-US" sz="2400" baseline="-25000" dirty="0">
              <a:solidFill>
                <a:srgbClr val="0000FF"/>
              </a:solidFill>
              <a:latin typeface="Times New Roman" panose="02020603050405020304" pitchFamily="18" charset="0"/>
              <a:cs typeface="Times New Roman" panose="02020603050405020304" pitchFamily="18" charset="0"/>
            </a:endParaRPr>
          </a:p>
          <a:p>
            <a:r>
              <a:rPr lang="en-US" sz="2400" b="1" i="1" dirty="0">
                <a:solidFill>
                  <a:srgbClr val="CC00CC"/>
                </a:solidFill>
                <a:latin typeface="Times New Roman" panose="02020603050405020304" pitchFamily="18" charset="0"/>
                <a:cs typeface="Times New Roman" panose="02020603050405020304" pitchFamily="18" charset="0"/>
              </a:rPr>
              <a:t>I</a:t>
            </a:r>
            <a:r>
              <a:rPr lang="en-US" altLang="zh-CN" sz="2400" b="1" i="1" baseline="-25000" dirty="0">
                <a:solidFill>
                  <a:srgbClr val="CC00CC"/>
                </a:solidFill>
                <a:latin typeface="Times New Roman" panose="02020603050405020304" pitchFamily="18" charset="0"/>
                <a:cs typeface="Times New Roman" panose="02020603050405020304" pitchFamily="18" charset="0"/>
              </a:rPr>
              <a:t>γ</a:t>
            </a:r>
            <a:r>
              <a:rPr lang="en-US" altLang="zh-CN" sz="2400" b="1" baseline="-25000" dirty="0">
                <a:solidFill>
                  <a:srgbClr val="CC00CC"/>
                </a:solidFill>
                <a:latin typeface="Times New Roman" panose="02020603050405020304" pitchFamily="18" charset="0"/>
                <a:cs typeface="Times New Roman" panose="02020603050405020304" pitchFamily="18" charset="0"/>
              </a:rPr>
              <a:t>3859</a:t>
            </a:r>
            <a:r>
              <a:rPr lang="zh-CN" altLang="en-US" sz="2400" b="1" baseline="-25000" dirty="0">
                <a:solidFill>
                  <a:srgbClr val="CC00CC"/>
                </a:solidFill>
                <a:latin typeface="Times New Roman" panose="02020603050405020304" pitchFamily="18" charset="0"/>
                <a:cs typeface="Times New Roman" panose="02020603050405020304" pitchFamily="18" charset="0"/>
              </a:rPr>
              <a:t>→</a:t>
            </a:r>
            <a:r>
              <a:rPr lang="en-US" altLang="zh-CN" sz="2400" b="1" baseline="-25000" dirty="0">
                <a:solidFill>
                  <a:srgbClr val="CC00CC"/>
                </a:solidFill>
                <a:latin typeface="Times New Roman" panose="02020603050405020304" pitchFamily="18" charset="0"/>
                <a:cs typeface="Times New Roman" panose="02020603050405020304" pitchFamily="18" charset="0"/>
              </a:rPr>
              <a:t>2673</a:t>
            </a:r>
            <a:r>
              <a:rPr lang="en-US" altLang="zh-CN" sz="2400" b="1" dirty="0">
                <a:solidFill>
                  <a:srgbClr val="CC00CC"/>
                </a:solidFill>
                <a:latin typeface="Times New Roman" panose="02020603050405020304" pitchFamily="18" charset="0"/>
                <a:cs typeface="Times New Roman" panose="02020603050405020304" pitchFamily="18" charset="0"/>
              </a:rPr>
              <a:t> = 0.00012% estimated</a:t>
            </a:r>
            <a:endParaRPr lang="en-US" sz="2400" b="1" dirty="0">
              <a:solidFill>
                <a:srgbClr val="CC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7763426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729" y="0"/>
            <a:ext cx="8480542" cy="6858000"/>
          </a:xfrm>
          <a:prstGeom prst="rect">
            <a:avLst/>
          </a:prstGeom>
        </p:spPr>
      </p:pic>
      <p:sp>
        <p:nvSpPr>
          <p:cNvPr id="3" name="TextBox 2"/>
          <p:cNvSpPr txBox="1"/>
          <p:nvPr/>
        </p:nvSpPr>
        <p:spPr>
          <a:xfrm>
            <a:off x="0" y="0"/>
            <a:ext cx="870751"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USDC</a:t>
            </a:r>
          </a:p>
        </p:txBody>
      </p:sp>
      <p:cxnSp>
        <p:nvCxnSpPr>
          <p:cNvPr id="9" name="Straight Connector 8"/>
          <p:cNvCxnSpPr/>
          <p:nvPr/>
        </p:nvCxnSpPr>
        <p:spPr>
          <a:xfrm>
            <a:off x="3114668" y="2032000"/>
            <a:ext cx="2750485" cy="0"/>
          </a:xfrm>
          <a:prstGeom prst="line">
            <a:avLst/>
          </a:prstGeom>
          <a:ln w="34925">
            <a:solidFill>
              <a:srgbClr val="0099FF"/>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376971" y="2032000"/>
            <a:ext cx="0" cy="3098265"/>
          </a:xfrm>
          <a:prstGeom prst="straightConnector1">
            <a:avLst/>
          </a:prstGeom>
          <a:ln w="38100">
            <a:solidFill>
              <a:srgbClr val="0099FF"/>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860818" y="1801167"/>
            <a:ext cx="1305165" cy="461665"/>
          </a:xfrm>
          <a:prstGeom prst="rect">
            <a:avLst/>
          </a:prstGeom>
          <a:noFill/>
          <a:ln>
            <a:noFill/>
          </a:ln>
        </p:spPr>
        <p:txBody>
          <a:bodyPr wrap="none" rtlCol="0">
            <a:spAutoFit/>
          </a:bodyPr>
          <a:lstStyle/>
          <a:p>
            <a:r>
              <a:rPr lang="en-US" sz="2400" b="1" dirty="0">
                <a:solidFill>
                  <a:srgbClr val="0099FF"/>
                </a:solidFill>
                <a:latin typeface="Times New Roman" panose="02020603050405020304" pitchFamily="18" charset="0"/>
                <a:cs typeface="Times New Roman" panose="02020603050405020304" pitchFamily="18" charset="0"/>
              </a:rPr>
              <a:t>54 states</a:t>
            </a:r>
          </a:p>
        </p:txBody>
      </p:sp>
      <p:sp>
        <p:nvSpPr>
          <p:cNvPr id="14" name="TextBox 13"/>
          <p:cNvSpPr txBox="1"/>
          <p:nvPr/>
        </p:nvSpPr>
        <p:spPr>
          <a:xfrm>
            <a:off x="2059802" y="1085586"/>
            <a:ext cx="4805343" cy="830997"/>
          </a:xfrm>
          <a:prstGeom prst="rect">
            <a:avLst/>
          </a:prstGeom>
          <a:noFill/>
        </p:spPr>
        <p:txBody>
          <a:bodyPr wrap="square" rtlCol="0">
            <a:spAutoFit/>
          </a:bodyPr>
          <a:lstStyle/>
          <a:p>
            <a:r>
              <a:rPr lang="en-US" altLang="zh-CN" sz="2400" dirty="0">
                <a:solidFill>
                  <a:srgbClr val="0099FF"/>
                </a:solidFill>
                <a:latin typeface="Times New Roman" panose="02020603050405020304" pitchFamily="18" charset="0"/>
                <a:cs typeface="Times New Roman" panose="02020603050405020304" pitchFamily="18" charset="0"/>
              </a:rPr>
              <a:t>Unobserved </a:t>
            </a:r>
            <a:r>
              <a:rPr lang="en-US" altLang="zh-CN" sz="2400" i="1" dirty="0">
                <a:solidFill>
                  <a:srgbClr val="0099FF"/>
                </a:solidFill>
                <a:latin typeface="Times New Roman" panose="02020603050405020304" pitchFamily="18" charset="0"/>
                <a:cs typeface="Times New Roman" panose="02020603050405020304" pitchFamily="18" charset="0"/>
              </a:rPr>
              <a:t>γ</a:t>
            </a:r>
            <a:r>
              <a:rPr lang="en-US" altLang="zh-CN" sz="2400" dirty="0">
                <a:solidFill>
                  <a:srgbClr val="0099FF"/>
                </a:solidFill>
                <a:latin typeface="Times New Roman" panose="02020603050405020304" pitchFamily="18" charset="0"/>
                <a:cs typeface="Times New Roman" panose="02020603050405020304" pitchFamily="18" charset="0"/>
              </a:rPr>
              <a:t> transitions from high-lying</a:t>
            </a:r>
            <a:r>
              <a:rPr lang="zh-CN" altLang="en-US" sz="2400" dirty="0">
                <a:solidFill>
                  <a:srgbClr val="0099FF"/>
                </a:solidFill>
                <a:latin typeface="Times New Roman" panose="02020603050405020304" pitchFamily="18" charset="0"/>
                <a:cs typeface="Times New Roman" panose="02020603050405020304" pitchFamily="18" charset="0"/>
              </a:rPr>
              <a:t> </a:t>
            </a:r>
            <a:r>
              <a:rPr lang="en-US" altLang="zh-CN" sz="2400" dirty="0">
                <a:solidFill>
                  <a:srgbClr val="0099FF"/>
                </a:solidFill>
                <a:latin typeface="Times New Roman" panose="02020603050405020304" pitchFamily="18" charset="0"/>
                <a:cs typeface="Times New Roman" panose="02020603050405020304" pitchFamily="18" charset="0"/>
              </a:rPr>
              <a:t>states to low-lying states</a:t>
            </a:r>
            <a:endParaRPr lang="en-US" sz="2400" dirty="0">
              <a:solidFill>
                <a:srgbClr val="0099FF"/>
              </a:solidFill>
              <a:latin typeface="Times New Roman" panose="02020603050405020304" pitchFamily="18" charset="0"/>
              <a:cs typeface="Times New Roman" panose="02020603050405020304" pitchFamily="18" charset="0"/>
            </a:endParaRPr>
          </a:p>
        </p:txBody>
      </p:sp>
      <p:cxnSp>
        <p:nvCxnSpPr>
          <p:cNvPr id="12" name="Straight Arrow Connector 11"/>
          <p:cNvCxnSpPr/>
          <p:nvPr/>
        </p:nvCxnSpPr>
        <p:spPr>
          <a:xfrm>
            <a:off x="4094343" y="2032000"/>
            <a:ext cx="0" cy="3464025"/>
          </a:xfrm>
          <a:prstGeom prst="straightConnector1">
            <a:avLst/>
          </a:prstGeom>
          <a:ln w="38100">
            <a:solidFill>
              <a:srgbClr val="0099FF"/>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811715" y="2032000"/>
            <a:ext cx="0" cy="3550653"/>
          </a:xfrm>
          <a:prstGeom prst="straightConnector1">
            <a:avLst/>
          </a:prstGeom>
          <a:ln w="38100">
            <a:solidFill>
              <a:srgbClr val="0099FF"/>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529088" y="2032000"/>
            <a:ext cx="0" cy="3810535"/>
          </a:xfrm>
          <a:prstGeom prst="straightConnector1">
            <a:avLst/>
          </a:prstGeom>
          <a:ln w="38100">
            <a:solidFill>
              <a:srgbClr val="0099FF"/>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059802" y="2032000"/>
            <a:ext cx="1054866" cy="32426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29883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8332A6B-0151-4EBA-BBDE-47B909028CF8}"/>
              </a:ext>
            </a:extLst>
          </p:cNvPr>
          <p:cNvPicPr>
            <a:picLocks noChangeAspect="1"/>
          </p:cNvPicPr>
          <p:nvPr/>
        </p:nvPicPr>
        <p:blipFill>
          <a:blip r:embed="rId2"/>
          <a:stretch>
            <a:fillRect/>
          </a:stretch>
        </p:blipFill>
        <p:spPr>
          <a:xfrm>
            <a:off x="0" y="0"/>
            <a:ext cx="4560639" cy="5015345"/>
          </a:xfrm>
          <a:prstGeom prst="rect">
            <a:avLst/>
          </a:prstGeom>
        </p:spPr>
      </p:pic>
      <p:pic>
        <p:nvPicPr>
          <p:cNvPr id="3" name="Picture 2">
            <a:extLst>
              <a:ext uri="{FF2B5EF4-FFF2-40B4-BE49-F238E27FC236}">
                <a16:creationId xmlns:a16="http://schemas.microsoft.com/office/drawing/2014/main" id="{034DAA6B-0718-45AF-9662-8D75360C4A9A}"/>
              </a:ext>
            </a:extLst>
          </p:cNvPr>
          <p:cNvPicPr>
            <a:picLocks noChangeAspect="1"/>
          </p:cNvPicPr>
          <p:nvPr/>
        </p:nvPicPr>
        <p:blipFill>
          <a:blip r:embed="rId3"/>
          <a:stretch>
            <a:fillRect/>
          </a:stretch>
        </p:blipFill>
        <p:spPr>
          <a:xfrm>
            <a:off x="4570862" y="1"/>
            <a:ext cx="4573137" cy="4627418"/>
          </a:xfrm>
          <a:prstGeom prst="rect">
            <a:avLst/>
          </a:prstGeom>
        </p:spPr>
      </p:pic>
    </p:spTree>
    <p:extLst>
      <p:ext uri="{BB962C8B-B14F-4D97-AF65-F5344CB8AC3E}">
        <p14:creationId xmlns:p14="http://schemas.microsoft.com/office/powerpoint/2010/main" val="33957883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729" y="0"/>
            <a:ext cx="8480542" cy="6858000"/>
          </a:xfrm>
          <a:prstGeom prst="rect">
            <a:avLst/>
          </a:prstGeom>
        </p:spPr>
      </p:pic>
      <p:cxnSp>
        <p:nvCxnSpPr>
          <p:cNvPr id="3" name="Straight Connector 2"/>
          <p:cNvCxnSpPr/>
          <p:nvPr/>
        </p:nvCxnSpPr>
        <p:spPr>
          <a:xfrm>
            <a:off x="3114668" y="2032000"/>
            <a:ext cx="2750485" cy="0"/>
          </a:xfrm>
          <a:prstGeom prst="line">
            <a:avLst/>
          </a:prstGeom>
          <a:ln w="34925">
            <a:solidFill>
              <a:srgbClr val="0099FF"/>
            </a:solidFill>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a:off x="3376971" y="2032000"/>
            <a:ext cx="0" cy="3098265"/>
          </a:xfrm>
          <a:prstGeom prst="straightConnector1">
            <a:avLst/>
          </a:prstGeom>
          <a:ln w="38100">
            <a:solidFill>
              <a:srgbClr val="0099FF"/>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860818" y="1801167"/>
            <a:ext cx="1305165" cy="461665"/>
          </a:xfrm>
          <a:prstGeom prst="rect">
            <a:avLst/>
          </a:prstGeom>
          <a:noFill/>
          <a:ln>
            <a:noFill/>
          </a:ln>
        </p:spPr>
        <p:txBody>
          <a:bodyPr wrap="none" rtlCol="0">
            <a:spAutoFit/>
          </a:bodyPr>
          <a:lstStyle/>
          <a:p>
            <a:r>
              <a:rPr lang="en-US" sz="2400" b="1" dirty="0">
                <a:solidFill>
                  <a:srgbClr val="0099FF"/>
                </a:solidFill>
                <a:latin typeface="Times New Roman" panose="02020603050405020304" pitchFamily="18" charset="0"/>
                <a:cs typeface="Times New Roman" panose="02020603050405020304" pitchFamily="18" charset="0"/>
              </a:rPr>
              <a:t>54 states</a:t>
            </a:r>
          </a:p>
        </p:txBody>
      </p:sp>
      <p:sp>
        <p:nvSpPr>
          <p:cNvPr id="6" name="TextBox 5"/>
          <p:cNvSpPr txBox="1"/>
          <p:nvPr/>
        </p:nvSpPr>
        <p:spPr>
          <a:xfrm>
            <a:off x="25772" y="315185"/>
            <a:ext cx="4942379" cy="1569660"/>
          </a:xfrm>
          <a:prstGeom prst="rect">
            <a:avLst/>
          </a:prstGeom>
          <a:noFill/>
        </p:spPr>
        <p:txBody>
          <a:bodyPr wrap="none" rtlCol="0">
            <a:spAutoFit/>
          </a:bodyPr>
          <a:lstStyle/>
          <a:p>
            <a:r>
              <a:rPr lang="en-US" sz="2400" i="1" dirty="0">
                <a:solidFill>
                  <a:srgbClr val="0099FF"/>
                </a:solidFill>
                <a:latin typeface="Times New Roman" panose="02020603050405020304" pitchFamily="18" charset="0"/>
                <a:cs typeface="Times New Roman" panose="02020603050405020304" pitchFamily="18" charset="0"/>
              </a:rPr>
              <a:t>I</a:t>
            </a:r>
            <a:r>
              <a:rPr lang="en-US" altLang="zh-CN" sz="2400" i="1" baseline="-25000" dirty="0">
                <a:solidFill>
                  <a:srgbClr val="0099FF"/>
                </a:solidFill>
                <a:latin typeface="Times New Roman" panose="02020603050405020304" pitchFamily="18" charset="0"/>
                <a:cs typeface="Times New Roman" panose="02020603050405020304" pitchFamily="18" charset="0"/>
              </a:rPr>
              <a:t>γ</a:t>
            </a:r>
            <a:r>
              <a:rPr lang="en-US" altLang="zh-CN" sz="2400" baseline="-25000" dirty="0">
                <a:solidFill>
                  <a:srgbClr val="0099FF"/>
                </a:solidFill>
                <a:latin typeface="Times New Roman" panose="02020603050405020304" pitchFamily="18" charset="0"/>
                <a:cs typeface="Times New Roman" panose="02020603050405020304" pitchFamily="18" charset="0"/>
              </a:rPr>
              <a:t> high</a:t>
            </a:r>
            <a:r>
              <a:rPr lang="zh-CN" altLang="en-US" sz="2400" baseline="-25000" dirty="0">
                <a:solidFill>
                  <a:srgbClr val="0099FF"/>
                </a:solidFill>
                <a:latin typeface="Times New Roman" panose="02020603050405020304" pitchFamily="18" charset="0"/>
                <a:cs typeface="Times New Roman" panose="02020603050405020304" pitchFamily="18" charset="0"/>
              </a:rPr>
              <a:t>→</a:t>
            </a:r>
            <a:r>
              <a:rPr lang="en-US" altLang="zh-CN" sz="2400" baseline="-25000" dirty="0">
                <a:solidFill>
                  <a:srgbClr val="0099FF"/>
                </a:solidFill>
                <a:latin typeface="Times New Roman" panose="02020603050405020304" pitchFamily="18" charset="0"/>
                <a:cs typeface="Times New Roman" panose="02020603050405020304" pitchFamily="18" charset="0"/>
              </a:rPr>
              <a:t>2673</a:t>
            </a:r>
            <a:r>
              <a:rPr lang="en-US" altLang="zh-CN" sz="2000" dirty="0">
                <a:solidFill>
                  <a:srgbClr val="0099FF"/>
                </a:solidFill>
                <a:latin typeface="Times New Roman" panose="02020603050405020304" pitchFamily="18" charset="0"/>
                <a:cs typeface="Times New Roman" panose="02020603050405020304" pitchFamily="18" charset="0"/>
              </a:rPr>
              <a:t> = 9.1×10</a:t>
            </a:r>
            <a:r>
              <a:rPr lang="en-US" altLang="zh-CN" sz="2000" baseline="30000" dirty="0">
                <a:solidFill>
                  <a:srgbClr val="0099FF"/>
                </a:solidFill>
                <a:latin typeface="Times New Roman" panose="02020603050405020304" pitchFamily="18" charset="0"/>
                <a:cs typeface="Times New Roman" panose="02020603050405020304" pitchFamily="18" charset="0"/>
              </a:rPr>
              <a:t>–</a:t>
            </a:r>
            <a:r>
              <a:rPr lang="en-US" sz="2000" baseline="30000" dirty="0">
                <a:solidFill>
                  <a:srgbClr val="0099FF"/>
                </a:solidFill>
                <a:latin typeface="Times New Roman" panose="02020603050405020304" pitchFamily="18" charset="0"/>
                <a:cs typeface="Times New Roman" panose="02020603050405020304" pitchFamily="18" charset="0"/>
              </a:rPr>
              <a:t>6</a:t>
            </a:r>
            <a:r>
              <a:rPr lang="en-US" sz="2000" dirty="0">
                <a:solidFill>
                  <a:srgbClr val="0099FF"/>
                </a:solidFill>
                <a:latin typeface="Times New Roman" panose="02020603050405020304" pitchFamily="18" charset="0"/>
                <a:cs typeface="Times New Roman" panose="02020603050405020304" pitchFamily="18" charset="0"/>
              </a:rPr>
              <a:t>, </a:t>
            </a:r>
            <a:r>
              <a:rPr lang="en-US" altLang="zh-CN" sz="2400" dirty="0">
                <a:solidFill>
                  <a:srgbClr val="0099FF"/>
                </a:solidFill>
                <a:latin typeface="Times New Roman" panose="02020603050405020304" pitchFamily="18" charset="0"/>
                <a:cs typeface="Times New Roman" panose="02020603050405020304" pitchFamily="18" charset="0"/>
              </a:rPr>
              <a:t>unseen </a:t>
            </a:r>
            <a:r>
              <a:rPr lang="en-US" altLang="zh-CN" sz="2400" b="1" dirty="0">
                <a:solidFill>
                  <a:srgbClr val="0099FF"/>
                </a:solidFill>
                <a:latin typeface="Times New Roman" panose="02020603050405020304" pitchFamily="18" charset="0"/>
                <a:cs typeface="Times New Roman" panose="02020603050405020304" pitchFamily="18" charset="0"/>
              </a:rPr>
              <a:t>9.1×10</a:t>
            </a:r>
            <a:r>
              <a:rPr lang="en-US" altLang="zh-CN" sz="2400" b="1" baseline="30000" dirty="0">
                <a:solidFill>
                  <a:srgbClr val="0099FF"/>
                </a:solidFill>
                <a:latin typeface="Times New Roman" panose="02020603050405020304" pitchFamily="18" charset="0"/>
                <a:cs typeface="Times New Roman" panose="02020603050405020304" pitchFamily="18" charset="0"/>
              </a:rPr>
              <a:t>–6</a:t>
            </a:r>
            <a:endParaRPr lang="en-US" sz="2400" b="1" baseline="30000" dirty="0">
              <a:solidFill>
                <a:srgbClr val="0099FF"/>
              </a:solidFill>
              <a:latin typeface="Times New Roman" panose="02020603050405020304" pitchFamily="18" charset="0"/>
              <a:cs typeface="Times New Roman" panose="02020603050405020304" pitchFamily="18" charset="0"/>
            </a:endParaRPr>
          </a:p>
          <a:p>
            <a:r>
              <a:rPr lang="en-US" altLang="zh-CN" sz="2400" i="1" dirty="0">
                <a:solidFill>
                  <a:srgbClr val="0099FF"/>
                </a:solidFill>
                <a:latin typeface="Times New Roman" panose="02020603050405020304" pitchFamily="18" charset="0"/>
                <a:cs typeface="Times New Roman" panose="02020603050405020304" pitchFamily="18" charset="0"/>
              </a:rPr>
              <a:t>I</a:t>
            </a:r>
            <a:r>
              <a:rPr lang="en-US" altLang="zh-CN" sz="2400" i="1" baseline="-25000" dirty="0">
                <a:solidFill>
                  <a:srgbClr val="0099FF"/>
                </a:solidFill>
                <a:latin typeface="Times New Roman" panose="02020603050405020304" pitchFamily="18" charset="0"/>
                <a:cs typeface="Times New Roman" panose="02020603050405020304" pitchFamily="18" charset="0"/>
              </a:rPr>
              <a:t>γ</a:t>
            </a:r>
            <a:r>
              <a:rPr lang="en-US" altLang="zh-CN" sz="2400" baseline="-25000" dirty="0">
                <a:solidFill>
                  <a:srgbClr val="0099FF"/>
                </a:solidFill>
                <a:latin typeface="Times New Roman" panose="02020603050405020304" pitchFamily="18" charset="0"/>
                <a:cs typeface="Times New Roman" panose="02020603050405020304" pitchFamily="18" charset="0"/>
              </a:rPr>
              <a:t> high</a:t>
            </a:r>
            <a:r>
              <a:rPr lang="zh-CN" altLang="en-US" sz="2400" baseline="-25000" dirty="0">
                <a:solidFill>
                  <a:srgbClr val="0099FF"/>
                </a:solidFill>
                <a:latin typeface="Times New Roman" panose="02020603050405020304" pitchFamily="18" charset="0"/>
                <a:cs typeface="Times New Roman" panose="02020603050405020304" pitchFamily="18" charset="0"/>
              </a:rPr>
              <a:t>→</a:t>
            </a:r>
            <a:r>
              <a:rPr lang="en-US" altLang="zh-CN" sz="2400" baseline="-25000" dirty="0">
                <a:solidFill>
                  <a:srgbClr val="0099FF"/>
                </a:solidFill>
                <a:latin typeface="Times New Roman" panose="02020603050405020304" pitchFamily="18" charset="0"/>
                <a:cs typeface="Times New Roman" panose="02020603050405020304" pitchFamily="18" charset="0"/>
              </a:rPr>
              <a:t>1789</a:t>
            </a:r>
            <a:r>
              <a:rPr lang="en-US" altLang="zh-CN" sz="2000" dirty="0">
                <a:solidFill>
                  <a:srgbClr val="0099FF"/>
                </a:solidFill>
                <a:latin typeface="Times New Roman" panose="02020603050405020304" pitchFamily="18" charset="0"/>
                <a:cs typeface="Times New Roman" panose="02020603050405020304" pitchFamily="18" charset="0"/>
              </a:rPr>
              <a:t> = 4.1×10</a:t>
            </a:r>
            <a:r>
              <a:rPr lang="en-US" altLang="zh-CN" sz="2000" baseline="30000" dirty="0">
                <a:solidFill>
                  <a:srgbClr val="0099FF"/>
                </a:solidFill>
                <a:latin typeface="Times New Roman" panose="02020603050405020304" pitchFamily="18" charset="0"/>
                <a:cs typeface="Times New Roman" panose="02020603050405020304" pitchFamily="18" charset="0"/>
              </a:rPr>
              <a:t>–3</a:t>
            </a:r>
            <a:r>
              <a:rPr lang="en-US" altLang="zh-CN" sz="2000" dirty="0">
                <a:solidFill>
                  <a:srgbClr val="0099FF"/>
                </a:solidFill>
                <a:latin typeface="Times New Roman" panose="02020603050405020304" pitchFamily="18" charset="0"/>
                <a:cs typeface="Times New Roman" panose="02020603050405020304" pitchFamily="18" charset="0"/>
              </a:rPr>
              <a:t>, </a:t>
            </a:r>
            <a:r>
              <a:rPr lang="en-US" altLang="zh-CN" sz="2400" dirty="0">
                <a:solidFill>
                  <a:srgbClr val="0099FF"/>
                </a:solidFill>
                <a:latin typeface="Times New Roman" panose="02020603050405020304" pitchFamily="18" charset="0"/>
                <a:cs typeface="Times New Roman" panose="02020603050405020304" pitchFamily="18" charset="0"/>
              </a:rPr>
              <a:t>unseen </a:t>
            </a:r>
            <a:r>
              <a:rPr lang="en-US" altLang="zh-CN" sz="2400" b="1" dirty="0">
                <a:solidFill>
                  <a:srgbClr val="0099FF"/>
                </a:solidFill>
                <a:latin typeface="Times New Roman" panose="02020603050405020304" pitchFamily="18" charset="0"/>
                <a:cs typeface="Times New Roman" panose="02020603050405020304" pitchFamily="18" charset="0"/>
              </a:rPr>
              <a:t>1.1×10</a:t>
            </a:r>
            <a:r>
              <a:rPr lang="en-US" altLang="zh-CN" sz="2400" b="1" baseline="30000" dirty="0">
                <a:solidFill>
                  <a:srgbClr val="0099FF"/>
                </a:solidFill>
                <a:latin typeface="Times New Roman" panose="02020603050405020304" pitchFamily="18" charset="0"/>
                <a:cs typeface="Times New Roman" panose="02020603050405020304" pitchFamily="18" charset="0"/>
              </a:rPr>
              <a:t>–4</a:t>
            </a:r>
          </a:p>
          <a:p>
            <a:r>
              <a:rPr lang="en-US" altLang="zh-CN" sz="2400" i="1" dirty="0">
                <a:solidFill>
                  <a:srgbClr val="0099FF"/>
                </a:solidFill>
                <a:latin typeface="Times New Roman" panose="02020603050405020304" pitchFamily="18" charset="0"/>
                <a:cs typeface="Times New Roman" panose="02020603050405020304" pitchFamily="18" charset="0"/>
              </a:rPr>
              <a:t>I</a:t>
            </a:r>
            <a:r>
              <a:rPr lang="en-US" altLang="zh-CN" sz="2400" i="1" baseline="-25000" dirty="0">
                <a:solidFill>
                  <a:srgbClr val="0099FF"/>
                </a:solidFill>
                <a:latin typeface="Times New Roman" panose="02020603050405020304" pitchFamily="18" charset="0"/>
                <a:cs typeface="Times New Roman" panose="02020603050405020304" pitchFamily="18" charset="0"/>
              </a:rPr>
              <a:t>γ</a:t>
            </a:r>
            <a:r>
              <a:rPr lang="en-US" altLang="zh-CN" sz="2400" baseline="-25000" dirty="0">
                <a:solidFill>
                  <a:srgbClr val="0099FF"/>
                </a:solidFill>
                <a:latin typeface="Times New Roman" panose="02020603050405020304" pitchFamily="18" charset="0"/>
                <a:cs typeface="Times New Roman" panose="02020603050405020304" pitchFamily="18" charset="0"/>
              </a:rPr>
              <a:t> high</a:t>
            </a:r>
            <a:r>
              <a:rPr lang="zh-CN" altLang="en-US" sz="2400" baseline="-25000" dirty="0">
                <a:solidFill>
                  <a:srgbClr val="0099FF"/>
                </a:solidFill>
                <a:latin typeface="Times New Roman" panose="02020603050405020304" pitchFamily="18" charset="0"/>
                <a:cs typeface="Times New Roman" panose="02020603050405020304" pitchFamily="18" charset="0"/>
              </a:rPr>
              <a:t>→</a:t>
            </a:r>
            <a:r>
              <a:rPr lang="en-US" altLang="zh-CN" sz="2400" baseline="-25000" dirty="0">
                <a:solidFill>
                  <a:srgbClr val="0099FF"/>
                </a:solidFill>
                <a:latin typeface="Times New Roman" panose="02020603050405020304" pitchFamily="18" charset="0"/>
                <a:cs typeface="Times New Roman" panose="02020603050405020304" pitchFamily="18" charset="0"/>
              </a:rPr>
              <a:t>1612</a:t>
            </a:r>
            <a:r>
              <a:rPr lang="en-US" altLang="zh-CN" sz="2000" dirty="0">
                <a:solidFill>
                  <a:srgbClr val="0099FF"/>
                </a:solidFill>
                <a:latin typeface="Times New Roman" panose="02020603050405020304" pitchFamily="18" charset="0"/>
                <a:cs typeface="Times New Roman" panose="02020603050405020304" pitchFamily="18" charset="0"/>
              </a:rPr>
              <a:t> = 1.1×10</a:t>
            </a:r>
            <a:r>
              <a:rPr lang="en-US" altLang="zh-CN" sz="2000" baseline="30000" dirty="0">
                <a:solidFill>
                  <a:srgbClr val="0099FF"/>
                </a:solidFill>
                <a:latin typeface="Times New Roman" panose="02020603050405020304" pitchFamily="18" charset="0"/>
                <a:cs typeface="Times New Roman" panose="02020603050405020304" pitchFamily="18" charset="0"/>
              </a:rPr>
              <a:t>–4</a:t>
            </a:r>
            <a:r>
              <a:rPr lang="en-US" altLang="zh-CN" sz="2000" dirty="0">
                <a:solidFill>
                  <a:srgbClr val="0099FF"/>
                </a:solidFill>
                <a:latin typeface="Times New Roman" panose="02020603050405020304" pitchFamily="18" charset="0"/>
                <a:cs typeface="Times New Roman" panose="02020603050405020304" pitchFamily="18" charset="0"/>
              </a:rPr>
              <a:t>, </a:t>
            </a:r>
            <a:r>
              <a:rPr lang="en-US" altLang="zh-CN" sz="2400" dirty="0">
                <a:solidFill>
                  <a:srgbClr val="0099FF"/>
                </a:solidFill>
                <a:latin typeface="Times New Roman" panose="02020603050405020304" pitchFamily="18" charset="0"/>
                <a:cs typeface="Times New Roman" panose="02020603050405020304" pitchFamily="18" charset="0"/>
              </a:rPr>
              <a:t>unseen </a:t>
            </a:r>
            <a:r>
              <a:rPr lang="en-US" altLang="zh-CN" sz="2400" b="1" dirty="0">
                <a:solidFill>
                  <a:srgbClr val="0099FF"/>
                </a:solidFill>
                <a:latin typeface="Times New Roman" panose="02020603050405020304" pitchFamily="18" charset="0"/>
                <a:cs typeface="Times New Roman" panose="02020603050405020304" pitchFamily="18" charset="0"/>
              </a:rPr>
              <a:t>5.4×10</a:t>
            </a:r>
            <a:r>
              <a:rPr lang="en-US" altLang="zh-CN" sz="2400" b="1" baseline="30000" dirty="0">
                <a:solidFill>
                  <a:srgbClr val="0099FF"/>
                </a:solidFill>
                <a:latin typeface="Times New Roman" panose="02020603050405020304" pitchFamily="18" charset="0"/>
                <a:cs typeface="Times New Roman" panose="02020603050405020304" pitchFamily="18" charset="0"/>
              </a:rPr>
              <a:t>–5</a:t>
            </a:r>
          </a:p>
          <a:p>
            <a:r>
              <a:rPr lang="en-US" altLang="zh-CN" sz="2400" i="1" dirty="0">
                <a:solidFill>
                  <a:srgbClr val="0099FF"/>
                </a:solidFill>
                <a:latin typeface="Times New Roman" panose="02020603050405020304" pitchFamily="18" charset="0"/>
                <a:cs typeface="Times New Roman" panose="02020603050405020304" pitchFamily="18" charset="0"/>
              </a:rPr>
              <a:t>I</a:t>
            </a:r>
            <a:r>
              <a:rPr lang="en-US" altLang="zh-CN" sz="2400" i="1" baseline="-25000" dirty="0">
                <a:solidFill>
                  <a:srgbClr val="0099FF"/>
                </a:solidFill>
                <a:latin typeface="Times New Roman" panose="02020603050405020304" pitchFamily="18" charset="0"/>
                <a:cs typeface="Times New Roman" panose="02020603050405020304" pitchFamily="18" charset="0"/>
              </a:rPr>
              <a:t>γ</a:t>
            </a:r>
            <a:r>
              <a:rPr lang="en-US" altLang="zh-CN" sz="2400" baseline="-25000" dirty="0">
                <a:solidFill>
                  <a:srgbClr val="0099FF"/>
                </a:solidFill>
                <a:latin typeface="Times New Roman" panose="02020603050405020304" pitchFamily="18" charset="0"/>
                <a:cs typeface="Times New Roman" panose="02020603050405020304" pitchFamily="18" charset="0"/>
              </a:rPr>
              <a:t> high </a:t>
            </a:r>
            <a:r>
              <a:rPr lang="zh-CN" altLang="en-US" sz="2400" baseline="-25000" dirty="0">
                <a:solidFill>
                  <a:srgbClr val="0099FF"/>
                </a:solidFill>
                <a:latin typeface="Times New Roman" panose="02020603050405020304" pitchFamily="18" charset="0"/>
                <a:cs typeface="Times New Roman" panose="02020603050405020304" pitchFamily="18" charset="0"/>
              </a:rPr>
              <a:t>→ </a:t>
            </a:r>
            <a:r>
              <a:rPr lang="en-US" altLang="zh-CN" sz="2400" baseline="-25000" dirty="0">
                <a:solidFill>
                  <a:srgbClr val="0099FF"/>
                </a:solidFill>
                <a:latin typeface="Times New Roman" panose="02020603050405020304" pitchFamily="18" charset="0"/>
                <a:cs typeface="Times New Roman" panose="02020603050405020304" pitchFamily="18" charset="0"/>
              </a:rPr>
              <a:t>945</a:t>
            </a:r>
            <a:r>
              <a:rPr lang="en-US" altLang="zh-CN" sz="2000" dirty="0">
                <a:solidFill>
                  <a:srgbClr val="0099FF"/>
                </a:solidFill>
                <a:latin typeface="Times New Roman" panose="02020603050405020304" pitchFamily="18" charset="0"/>
                <a:cs typeface="Times New Roman" panose="02020603050405020304" pitchFamily="18" charset="0"/>
              </a:rPr>
              <a:t> = 3.1×10</a:t>
            </a:r>
            <a:r>
              <a:rPr lang="en-US" altLang="zh-CN" sz="2000" baseline="30000" dirty="0">
                <a:solidFill>
                  <a:srgbClr val="0099FF"/>
                </a:solidFill>
                <a:latin typeface="Times New Roman" panose="02020603050405020304" pitchFamily="18" charset="0"/>
                <a:cs typeface="Times New Roman" panose="02020603050405020304" pitchFamily="18" charset="0"/>
              </a:rPr>
              <a:t>–3</a:t>
            </a:r>
            <a:r>
              <a:rPr lang="en-US" altLang="zh-CN" sz="2000" dirty="0">
                <a:solidFill>
                  <a:srgbClr val="0099FF"/>
                </a:solidFill>
                <a:latin typeface="Times New Roman" panose="02020603050405020304" pitchFamily="18" charset="0"/>
                <a:cs typeface="Times New Roman" panose="02020603050405020304" pitchFamily="18" charset="0"/>
              </a:rPr>
              <a:t>, </a:t>
            </a:r>
            <a:r>
              <a:rPr lang="en-US" altLang="zh-CN" sz="2400" dirty="0">
                <a:solidFill>
                  <a:srgbClr val="0099FF"/>
                </a:solidFill>
                <a:latin typeface="Times New Roman" panose="02020603050405020304" pitchFamily="18" charset="0"/>
                <a:cs typeface="Times New Roman" panose="02020603050405020304" pitchFamily="18" charset="0"/>
              </a:rPr>
              <a:t>unseen </a:t>
            </a:r>
            <a:r>
              <a:rPr lang="en-US" altLang="zh-CN" sz="2400" b="1" dirty="0">
                <a:solidFill>
                  <a:srgbClr val="0099FF"/>
                </a:solidFill>
                <a:latin typeface="Times New Roman" panose="02020603050405020304" pitchFamily="18" charset="0"/>
                <a:cs typeface="Times New Roman" panose="02020603050405020304" pitchFamily="18" charset="0"/>
              </a:rPr>
              <a:t>1.0×10</a:t>
            </a:r>
            <a:r>
              <a:rPr lang="en-US" altLang="zh-CN" sz="2400" b="1" baseline="30000" dirty="0">
                <a:solidFill>
                  <a:srgbClr val="0099FF"/>
                </a:solidFill>
                <a:latin typeface="Times New Roman" panose="02020603050405020304" pitchFamily="18" charset="0"/>
                <a:cs typeface="Times New Roman" panose="02020603050405020304" pitchFamily="18" charset="0"/>
              </a:rPr>
              <a:t>–4</a:t>
            </a:r>
          </a:p>
        </p:txBody>
      </p:sp>
      <p:cxnSp>
        <p:nvCxnSpPr>
          <p:cNvPr id="7" name="Straight Arrow Connector 6"/>
          <p:cNvCxnSpPr/>
          <p:nvPr/>
        </p:nvCxnSpPr>
        <p:spPr>
          <a:xfrm>
            <a:off x="4094343" y="2032000"/>
            <a:ext cx="0" cy="3464025"/>
          </a:xfrm>
          <a:prstGeom prst="straightConnector1">
            <a:avLst/>
          </a:prstGeom>
          <a:ln w="38100">
            <a:solidFill>
              <a:srgbClr val="0099FF"/>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811715" y="2032000"/>
            <a:ext cx="0" cy="3550653"/>
          </a:xfrm>
          <a:prstGeom prst="straightConnector1">
            <a:avLst/>
          </a:prstGeom>
          <a:ln w="38100">
            <a:solidFill>
              <a:srgbClr val="0099FF"/>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529088" y="2032000"/>
            <a:ext cx="0" cy="3810535"/>
          </a:xfrm>
          <a:prstGeom prst="straightConnector1">
            <a:avLst/>
          </a:prstGeom>
          <a:ln w="38100">
            <a:solidFill>
              <a:srgbClr val="0099FF"/>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0"/>
            <a:ext cx="870751"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USDC</a:t>
            </a:r>
          </a:p>
        </p:txBody>
      </p:sp>
      <p:cxnSp>
        <p:nvCxnSpPr>
          <p:cNvPr id="12" name="Straight Arrow Connector 11"/>
          <p:cNvCxnSpPr/>
          <p:nvPr/>
        </p:nvCxnSpPr>
        <p:spPr>
          <a:xfrm flipH="1">
            <a:off x="2059802" y="2032000"/>
            <a:ext cx="1054866" cy="32426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566" y="6253234"/>
            <a:ext cx="4081567" cy="584775"/>
          </a:xfrm>
          <a:prstGeom prst="rect">
            <a:avLst/>
          </a:prstGeom>
          <a:noFill/>
        </p:spPr>
        <p:txBody>
          <a:bodyPr wrap="none" rtlCol="0">
            <a:spAutoFit/>
          </a:bodyPr>
          <a:lstStyle/>
          <a:p>
            <a:r>
              <a:rPr lang="en-US" altLang="zh-CN" sz="1600" dirty="0">
                <a:latin typeface="Times New Roman" panose="02020603050405020304" pitchFamily="18" charset="0"/>
                <a:cs typeface="Times New Roman" panose="02020603050405020304" pitchFamily="18" charset="0"/>
              </a:rPr>
              <a:t>These values should be considered upper limits</a:t>
            </a:r>
          </a:p>
          <a:p>
            <a:r>
              <a:rPr lang="en-US" altLang="zh-CN" sz="1600" dirty="0">
                <a:latin typeface="Times New Roman" panose="02020603050405020304" pitchFamily="18" charset="0"/>
                <a:cs typeface="Times New Roman" panose="02020603050405020304" pitchFamily="18" charset="0"/>
              </a:rPr>
              <a:t>Only </a:t>
            </a:r>
            <a:r>
              <a:rPr lang="en-US" altLang="zh-CN" sz="1600" i="1" dirty="0">
                <a:latin typeface="Times New Roman" panose="02020603050405020304" pitchFamily="18" charset="0"/>
                <a:cs typeface="Times New Roman" panose="02020603050405020304" pitchFamily="18" charset="0"/>
              </a:rPr>
              <a:t>Γ</a:t>
            </a:r>
            <a:r>
              <a:rPr lang="en-US" altLang="zh-CN" sz="1600" i="1" baseline="-25000" dirty="0">
                <a:latin typeface="Times New Roman" panose="02020603050405020304" pitchFamily="18" charset="0"/>
                <a:cs typeface="Times New Roman" panose="02020603050405020304" pitchFamily="18" charset="0"/>
              </a:rPr>
              <a:t>p</a:t>
            </a:r>
            <a:r>
              <a:rPr lang="en-US" altLang="zh-CN" sz="1600" baseline="-25000" dirty="0">
                <a:latin typeface="Times New Roman" panose="02020603050405020304" pitchFamily="18" charset="0"/>
                <a:cs typeface="Times New Roman" panose="02020603050405020304" pitchFamily="18" charset="0"/>
              </a:rPr>
              <a:t>0</a:t>
            </a:r>
            <a:r>
              <a:rPr lang="en-US" altLang="zh-CN" sz="1600" dirty="0">
                <a:latin typeface="Times New Roman" panose="02020603050405020304" pitchFamily="18" charset="0"/>
                <a:cs typeface="Times New Roman" panose="02020603050405020304" pitchFamily="18" charset="0"/>
              </a:rPr>
              <a:t> was taken into account</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784598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729" y="0"/>
            <a:ext cx="8480542" cy="6858000"/>
          </a:xfrm>
          <a:prstGeom prst="rect">
            <a:avLst/>
          </a:prstGeom>
        </p:spPr>
      </p:pic>
      <p:cxnSp>
        <p:nvCxnSpPr>
          <p:cNvPr id="12" name="Straight Arrow Connector 11"/>
          <p:cNvCxnSpPr>
            <a:cxnSpLocks/>
          </p:cNvCxnSpPr>
          <p:nvPr/>
        </p:nvCxnSpPr>
        <p:spPr>
          <a:xfrm flipH="1">
            <a:off x="2059802" y="3297382"/>
            <a:ext cx="1057471" cy="197726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8BDC5DD-C5ED-49EB-B6FE-18AE6D31B3A7}"/>
              </a:ext>
            </a:extLst>
          </p:cNvPr>
          <p:cNvCxnSpPr>
            <a:cxnSpLocks/>
          </p:cNvCxnSpPr>
          <p:nvPr/>
        </p:nvCxnSpPr>
        <p:spPr>
          <a:xfrm flipH="1">
            <a:off x="2059801" y="2757055"/>
            <a:ext cx="1057471" cy="197726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AF1C897-6916-4913-BB34-678B3A2E564F}"/>
              </a:ext>
            </a:extLst>
          </p:cNvPr>
          <p:cNvSpPr txBox="1"/>
          <p:nvPr/>
        </p:nvSpPr>
        <p:spPr>
          <a:xfrm>
            <a:off x="220893" y="1009196"/>
            <a:ext cx="8697446" cy="1477328"/>
          </a:xfrm>
          <a:prstGeom prst="rect">
            <a:avLst/>
          </a:prstGeom>
          <a:noFill/>
        </p:spPr>
        <p:txBody>
          <a:bodyPr wrap="none" rtlCol="0">
            <a:spAutoFit/>
          </a:bodyPr>
          <a:lstStyle/>
          <a:p>
            <a:r>
              <a:rPr lang="en-US" altLang="zh-CN" dirty="0"/>
              <a:t>Only Measured Proton  don't know where to place the proton branches</a:t>
            </a:r>
          </a:p>
          <a:p>
            <a:r>
              <a:rPr lang="en-US" altLang="zh-CN" dirty="0">
                <a:latin typeface="Times New Roman" panose="02020603050405020304" pitchFamily="18" charset="0"/>
                <a:cs typeface="Times New Roman" panose="02020603050405020304" pitchFamily="18" charset="0"/>
              </a:rPr>
              <a:t>Our Doppler-broadening analysis verifies the relative proton intensities and proton energies.</a:t>
            </a:r>
          </a:p>
          <a:p>
            <a:r>
              <a:rPr lang="en-US" altLang="zh-CN" dirty="0">
                <a:latin typeface="Times New Roman" panose="02020603050405020304" pitchFamily="18" charset="0"/>
                <a:cs typeface="Times New Roman" panose="02020603050405020304" pitchFamily="18" charset="0"/>
              </a:rPr>
              <a:t>Our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a:t>
            </a:r>
            <a:r>
              <a:rPr lang="el-GR" altLang="zh-CN" i="1" dirty="0">
                <a:latin typeface="Times New Roman" panose="02020603050405020304" pitchFamily="18" charset="0"/>
                <a:ea typeface="Tahoma" panose="020B0604030504040204" pitchFamily="34" charset="0"/>
                <a:cs typeface="Times New Roman" panose="02020603050405020304" pitchFamily="18" charset="0"/>
              </a:rPr>
              <a:t>β</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p</a:t>
            </a:r>
            <a:r>
              <a:rPr lang="el-GR" altLang="zh-CN" i="1" dirty="0">
                <a:latin typeface="Times New Roman" panose="02020603050405020304" pitchFamily="18" charset="0"/>
                <a:ea typeface="Tahoma" panose="020B0604030504040204" pitchFamily="34" charset="0"/>
                <a:cs typeface="Times New Roman" panose="02020603050405020304" pitchFamily="18" charset="0"/>
              </a:rPr>
              <a:t>γ</a:t>
            </a:r>
            <a:r>
              <a:rPr lang="el-GR" altLang="zh-CN" dirty="0">
                <a:latin typeface="Times New Roman" panose="02020603050405020304" pitchFamily="18" charset="0"/>
                <a:ea typeface="Tahoma" panose="020B0604030504040204" pitchFamily="34" charset="0"/>
                <a:cs typeface="Times New Roman" panose="02020603050405020304" pitchFamily="18" charset="0"/>
              </a:rPr>
              <a:t>)</a:t>
            </a:r>
            <a:r>
              <a:rPr lang="el-GR" altLang="zh-CN" baseline="30000" dirty="0">
                <a:latin typeface="Times New Roman" panose="02020603050405020304" pitchFamily="18" charset="0"/>
                <a:ea typeface="Tahoma" panose="020B0604030504040204" pitchFamily="34" charset="0"/>
                <a:cs typeface="Times New Roman" panose="02020603050405020304" pitchFamily="18" charset="0"/>
              </a:rPr>
              <a:t>2</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4</a:t>
            </a:r>
            <a:r>
              <a:rPr lang="en-US" altLang="zh-CN" dirty="0">
                <a:latin typeface="Times New Roman" panose="02020603050405020304" pitchFamily="18" charset="0"/>
                <a:ea typeface="Tahoma" panose="020B0604030504040204" pitchFamily="34" charset="0"/>
                <a:cs typeface="Times New Roman" panose="02020603050405020304" pitchFamily="18" charset="0"/>
              </a:rPr>
              <a:t>Mg</a:t>
            </a:r>
            <a:r>
              <a:rPr lang="zh-CN" altLang="en-US" dirty="0">
                <a:latin typeface="Times New Roman" panose="02020603050405020304" pitchFamily="18" charset="0"/>
                <a:ea typeface="Tahoma" panose="020B0604030504040204" pitchFamily="34" charset="0"/>
                <a:cs typeface="Times New Roman" panose="02020603050405020304" pitchFamily="18" charset="0"/>
              </a:rPr>
              <a:t> </a:t>
            </a:r>
            <a:r>
              <a:rPr lang="en-US" altLang="zh-CN" dirty="0">
                <a:latin typeface="Times New Roman" panose="02020603050405020304" pitchFamily="18" charset="0"/>
                <a:ea typeface="Tahoma" panose="020B0604030504040204" pitchFamily="34" charset="0"/>
                <a:cs typeface="Times New Roman" panose="02020603050405020304" pitchFamily="18" charset="0"/>
              </a:rPr>
              <a:t>intensities</a:t>
            </a:r>
            <a:r>
              <a:rPr lang="zh-CN" altLang="en-US" dirty="0">
                <a:latin typeface="Times New Roman" panose="02020603050405020304" pitchFamily="18" charset="0"/>
                <a:ea typeface="Tahoma" panose="020B0604030504040204" pitchFamily="34" charset="0"/>
                <a:cs typeface="Times New Roman" panose="02020603050405020304" pitchFamily="18" charset="0"/>
              </a:rPr>
              <a:t> </a:t>
            </a:r>
            <a:r>
              <a:rPr lang="en-US" altLang="zh-CN" dirty="0">
                <a:latin typeface="Times New Roman" panose="02020603050405020304" pitchFamily="18" charset="0"/>
                <a:ea typeface="Tahoma" panose="020B0604030504040204" pitchFamily="34" charset="0"/>
                <a:cs typeface="Times New Roman" panose="02020603050405020304" pitchFamily="18" charset="0"/>
              </a:rPr>
              <a:t>verifies</a:t>
            </a:r>
            <a:r>
              <a:rPr lang="zh-CN" altLang="en-US" dirty="0">
                <a:latin typeface="Times New Roman" panose="02020603050405020304" pitchFamily="18" charset="0"/>
                <a:ea typeface="Tahoma" panose="020B0604030504040204" pitchFamily="34" charset="0"/>
                <a:cs typeface="Times New Roman" panose="02020603050405020304" pitchFamily="18" charset="0"/>
              </a:rPr>
              <a:t> </a:t>
            </a:r>
            <a:r>
              <a:rPr lang="en-US" altLang="zh-CN" dirty="0">
                <a:latin typeface="Times New Roman" panose="02020603050405020304" pitchFamily="18" charset="0"/>
                <a:ea typeface="Tahoma" panose="020B0604030504040204" pitchFamily="34" charset="0"/>
                <a:cs typeface="Times New Roman" panose="02020603050405020304" pitchFamily="18" charset="0"/>
              </a:rPr>
              <a:t>the</a:t>
            </a:r>
            <a:r>
              <a:rPr lang="zh-CN" altLang="en-US" dirty="0">
                <a:latin typeface="Times New Roman" panose="02020603050405020304" pitchFamily="18" charset="0"/>
                <a:ea typeface="Tahoma" panose="020B0604030504040204" pitchFamily="34" charset="0"/>
                <a:cs typeface="Times New Roman" panose="02020603050405020304" pitchFamily="18" charset="0"/>
              </a:rPr>
              <a:t> </a:t>
            </a:r>
            <a:r>
              <a:rPr lang="en-US" altLang="zh-CN" dirty="0">
                <a:latin typeface="Times New Roman" panose="02020603050405020304" pitchFamily="18" charset="0"/>
                <a:ea typeface="Tahoma" panose="020B0604030504040204" pitchFamily="34" charset="0"/>
                <a:cs typeface="Times New Roman" panose="02020603050405020304" pitchFamily="18" charset="0"/>
              </a:rPr>
              <a:t>absolute</a:t>
            </a:r>
            <a:r>
              <a:rPr lang="zh-CN" altLang="en-US" dirty="0">
                <a:latin typeface="Times New Roman" panose="02020603050405020304" pitchFamily="18" charset="0"/>
                <a:ea typeface="Tahoma" panose="020B0604030504040204" pitchFamily="34" charset="0"/>
                <a:cs typeface="Times New Roman" panose="02020603050405020304" pitchFamily="18" charset="0"/>
              </a:rPr>
              <a:t> </a:t>
            </a:r>
            <a:r>
              <a:rPr lang="en-US" altLang="zh-CN" dirty="0">
                <a:latin typeface="Times New Roman" panose="02020603050405020304" pitchFamily="18" charset="0"/>
                <a:ea typeface="Tahoma" panose="020B0604030504040204" pitchFamily="34" charset="0"/>
                <a:cs typeface="Times New Roman" panose="02020603050405020304" pitchFamily="18" charset="0"/>
              </a:rPr>
              <a:t>proton</a:t>
            </a:r>
            <a:r>
              <a:rPr lang="zh-CN" altLang="en-US" dirty="0">
                <a:latin typeface="Times New Roman" panose="02020603050405020304" pitchFamily="18" charset="0"/>
                <a:ea typeface="Tahoma" panose="020B0604030504040204" pitchFamily="34" charset="0"/>
                <a:cs typeface="Times New Roman" panose="02020603050405020304" pitchFamily="18" charset="0"/>
              </a:rPr>
              <a:t> </a:t>
            </a:r>
            <a:r>
              <a:rPr lang="en-US" altLang="zh-CN" dirty="0">
                <a:latin typeface="Times New Roman" panose="02020603050405020304" pitchFamily="18" charset="0"/>
                <a:ea typeface="Tahoma" panose="020B0604030504040204" pitchFamily="34" charset="0"/>
                <a:cs typeface="Times New Roman" panose="02020603050405020304" pitchFamily="18" charset="0"/>
              </a:rPr>
              <a:t>intensities.</a:t>
            </a:r>
          </a:p>
          <a:p>
            <a:r>
              <a:rPr lang="en-US" altLang="zh-CN" dirty="0">
                <a:latin typeface="Times New Roman" panose="02020603050405020304" pitchFamily="18" charset="0"/>
                <a:ea typeface="Tahoma" panose="020B0604030504040204" pitchFamily="34" charset="0"/>
                <a:cs typeface="Times New Roman" panose="02020603050405020304" pitchFamily="18" charset="0"/>
              </a:rPr>
              <a:t>Our proton-γ coincidence verifies the proton assignments.</a:t>
            </a:r>
          </a:p>
          <a:p>
            <a:endParaRPr lang="zh-CN" altLang="en-US" dirty="0"/>
          </a:p>
        </p:txBody>
      </p:sp>
    </p:spTree>
    <p:extLst>
      <p:ext uri="{BB962C8B-B14F-4D97-AF65-F5344CB8AC3E}">
        <p14:creationId xmlns:p14="http://schemas.microsoft.com/office/powerpoint/2010/main" val="417604851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3" descr="Decay-scheme-isospin"/>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915891"/>
          </a:xfrm>
          <a:prstGeom prst="rect">
            <a:avLst/>
          </a:prstGeom>
          <a:noFill/>
          <a:ln>
            <a:noFill/>
          </a:ln>
        </p:spPr>
      </p:pic>
    </p:spTree>
    <p:extLst>
      <p:ext uri="{BB962C8B-B14F-4D97-AF65-F5344CB8AC3E}">
        <p14:creationId xmlns:p14="http://schemas.microsoft.com/office/powerpoint/2010/main" val="267223930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804803" y="3348653"/>
            <a:ext cx="4339197" cy="2608802"/>
          </a:xfrm>
          <a:prstGeom prst="rect">
            <a:avLst/>
          </a:prstGeom>
        </p:spPr>
      </p:pic>
      <p:pic>
        <p:nvPicPr>
          <p:cNvPr id="2" name="Picture 1"/>
          <p:cNvPicPr>
            <a:picLocks noChangeAspect="1"/>
          </p:cNvPicPr>
          <p:nvPr/>
        </p:nvPicPr>
        <p:blipFill>
          <a:blip r:embed="rId3"/>
          <a:stretch>
            <a:fillRect/>
          </a:stretch>
        </p:blipFill>
        <p:spPr>
          <a:xfrm>
            <a:off x="0" y="180975"/>
            <a:ext cx="9144000" cy="2465408"/>
          </a:xfrm>
          <a:prstGeom prst="rect">
            <a:avLst/>
          </a:prstGeom>
        </p:spPr>
      </p:pic>
    </p:spTree>
    <p:extLst>
      <p:ext uri="{BB962C8B-B14F-4D97-AF65-F5344CB8AC3E}">
        <p14:creationId xmlns:p14="http://schemas.microsoft.com/office/powerpoint/2010/main" val="190622820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936602" y="0"/>
            <a:ext cx="4207397" cy="5921829"/>
          </a:xfrm>
          <a:prstGeom prst="rect">
            <a:avLst/>
          </a:prstGeom>
        </p:spPr>
      </p:pic>
      <p:pic>
        <p:nvPicPr>
          <p:cNvPr id="3" name="Picture 2"/>
          <p:cNvPicPr>
            <a:picLocks noChangeAspect="1"/>
          </p:cNvPicPr>
          <p:nvPr/>
        </p:nvPicPr>
        <p:blipFill>
          <a:blip r:embed="rId3"/>
          <a:stretch>
            <a:fillRect/>
          </a:stretch>
        </p:blipFill>
        <p:spPr>
          <a:xfrm>
            <a:off x="0" y="0"/>
            <a:ext cx="4936602" cy="3460495"/>
          </a:xfrm>
          <a:prstGeom prst="rect">
            <a:avLst/>
          </a:prstGeom>
        </p:spPr>
      </p:pic>
      <p:sp>
        <p:nvSpPr>
          <p:cNvPr id="4" name="Rectangle 3"/>
          <p:cNvSpPr/>
          <p:nvPr/>
        </p:nvSpPr>
        <p:spPr>
          <a:xfrm>
            <a:off x="8152598" y="3667225"/>
            <a:ext cx="972151" cy="1828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
          <p:cNvSpPr/>
          <p:nvPr/>
        </p:nvSpPr>
        <p:spPr>
          <a:xfrm>
            <a:off x="6428072" y="4888029"/>
            <a:ext cx="1021882" cy="1941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5"/>
          <p:cNvPicPr>
            <a:picLocks noChangeAspect="1"/>
          </p:cNvPicPr>
          <p:nvPr/>
        </p:nvPicPr>
        <p:blipFill>
          <a:blip r:embed="rId4"/>
          <a:stretch>
            <a:fillRect/>
          </a:stretch>
        </p:blipFill>
        <p:spPr>
          <a:xfrm>
            <a:off x="79409" y="5285974"/>
            <a:ext cx="4114800" cy="1533525"/>
          </a:xfrm>
          <a:prstGeom prst="rect">
            <a:avLst/>
          </a:prstGeom>
        </p:spPr>
      </p:pic>
    </p:spTree>
    <p:extLst>
      <p:ext uri="{BB962C8B-B14F-4D97-AF65-F5344CB8AC3E}">
        <p14:creationId xmlns:p14="http://schemas.microsoft.com/office/powerpoint/2010/main" val="335852674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95914" y="0"/>
            <a:ext cx="7914614" cy="6840000"/>
          </a:xfrm>
          <a:prstGeom prst="rect">
            <a:avLst/>
          </a:prstGeom>
        </p:spPr>
      </p:pic>
      <p:sp>
        <p:nvSpPr>
          <p:cNvPr id="2" name="TextBox 1">
            <a:extLst>
              <a:ext uri="{FF2B5EF4-FFF2-40B4-BE49-F238E27FC236}">
                <a16:creationId xmlns:a16="http://schemas.microsoft.com/office/drawing/2014/main" id="{1F19CA27-F03A-4727-968D-8A68F69BC8DF}"/>
              </a:ext>
            </a:extLst>
          </p:cNvPr>
          <p:cNvSpPr txBox="1"/>
          <p:nvPr/>
        </p:nvSpPr>
        <p:spPr>
          <a:xfrm>
            <a:off x="0" y="18000"/>
            <a:ext cx="1015663" cy="369332"/>
          </a:xfrm>
          <a:prstGeom prst="rect">
            <a:avLst/>
          </a:prstGeom>
          <a:noFill/>
        </p:spPr>
        <p:txBody>
          <a:bodyPr wrap="none" rtlCol="0">
            <a:spAutoFit/>
          </a:bodyPr>
          <a:lstStyle/>
          <a:p>
            <a:r>
              <a:rPr lang="en-US" altLang="zh-CN" dirty="0" err="1"/>
              <a:t>Zyla</a:t>
            </a:r>
            <a:r>
              <a:rPr lang="en-US" altLang="zh-CN" dirty="0"/>
              <a:t> PDG</a:t>
            </a:r>
            <a:endParaRPr lang="zh-CN" altLang="en-US" dirty="0"/>
          </a:p>
        </p:txBody>
      </p:sp>
    </p:spTree>
    <p:extLst>
      <p:ext uri="{BB962C8B-B14F-4D97-AF65-F5344CB8AC3E}">
        <p14:creationId xmlns:p14="http://schemas.microsoft.com/office/powerpoint/2010/main" val="360938758"/>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p:cNvSpPr txBox="1"/>
              <p:nvPr/>
            </p:nvSpPr>
            <p:spPr>
              <a:xfrm>
                <a:off x="116853" y="123462"/>
                <a:ext cx="6614568" cy="106978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smtClean="0">
                          <a:solidFill>
                            <a:srgbClr val="008000"/>
                          </a:solidFill>
                          <a:latin typeface="Cambria Math" panose="02040503050406030204" pitchFamily="18" charset="0"/>
                        </a:rPr>
                        <m:t>𝑓𝑡</m:t>
                      </m:r>
                      <m:r>
                        <a:rPr lang="en-US" sz="2800" b="0" i="1" smtClean="0">
                          <a:latin typeface="Cambria Math" panose="02040503050406030204" pitchFamily="18" charset="0"/>
                        </a:rPr>
                        <m:t>=</m:t>
                      </m:r>
                      <m:f>
                        <m:fPr>
                          <m:ctrlPr>
                            <a:rPr lang="en-US" sz="2800" i="1" smtClean="0">
                              <a:latin typeface="Cambria Math" panose="02040503050406030204" pitchFamily="18" charset="0"/>
                            </a:rPr>
                          </m:ctrlPr>
                        </m:fPr>
                        <m:num>
                          <m:r>
                            <a:rPr lang="en-US" sz="2800" i="1" smtClean="0">
                              <a:latin typeface="Cambria Math" panose="02040503050406030204" pitchFamily="18" charset="0"/>
                            </a:rPr>
                            <m:t>𝐾</m:t>
                          </m:r>
                        </m:num>
                        <m:den>
                          <m:sSubSup>
                            <m:sSubSupPr>
                              <m:ctrlPr>
                                <a:rPr lang="en-US" sz="2800" i="1">
                                  <a:latin typeface="Cambria Math" panose="02040503050406030204" pitchFamily="18" charset="0"/>
                                </a:rPr>
                              </m:ctrlPr>
                            </m:sSubSupPr>
                            <m:e>
                              <m:r>
                                <a:rPr lang="en-US" sz="2800" i="1">
                                  <a:latin typeface="Cambria Math" panose="02040503050406030204" pitchFamily="18" charset="0"/>
                                </a:rPr>
                                <m:t>𝑔</m:t>
                              </m:r>
                            </m:e>
                            <m:sub>
                              <m:r>
                                <a:rPr lang="en-US" sz="2800" i="1">
                                  <a:latin typeface="Cambria Math" panose="02040503050406030204" pitchFamily="18" charset="0"/>
                                  <a:ea typeface="Cambria Math" panose="02040503050406030204" pitchFamily="18" charset="0"/>
                                </a:rPr>
                                <m:t>𝑉</m:t>
                              </m:r>
                            </m:sub>
                            <m:sup>
                              <m:r>
                                <a:rPr lang="en-US" sz="2800" i="1">
                                  <a:latin typeface="Cambria Math" panose="02040503050406030204" pitchFamily="18" charset="0"/>
                                  <a:ea typeface="Cambria Math" panose="02040503050406030204" pitchFamily="18" charset="0"/>
                                </a:rPr>
                                <m:t>2</m:t>
                              </m:r>
                            </m:sup>
                          </m:sSubSup>
                          <m:sSub>
                            <m:sSubPr>
                              <m:ctrlPr>
                                <a:rPr lang="en-US" sz="2800" i="1" smtClean="0">
                                  <a:solidFill>
                                    <a:srgbClr val="FF0000"/>
                                  </a:solidFill>
                                  <a:latin typeface="Cambria Math" panose="02040503050406030204" pitchFamily="18" charset="0"/>
                                </a:rPr>
                              </m:ctrlPr>
                            </m:sSubPr>
                            <m:e>
                              <m:r>
                                <a:rPr lang="en-US" sz="2800" i="1">
                                  <a:solidFill>
                                    <a:srgbClr val="FF0000"/>
                                  </a:solidFill>
                                  <a:latin typeface="Cambria Math" panose="02040503050406030204" pitchFamily="18" charset="0"/>
                                </a:rPr>
                                <m:t>𝐵</m:t>
                              </m:r>
                            </m:e>
                            <m:sub>
                              <m:r>
                                <m:rPr>
                                  <m:sty m:val="p"/>
                                </m:rPr>
                                <a:rPr lang="en-US" sz="2800">
                                  <a:solidFill>
                                    <a:srgbClr val="FF0000"/>
                                  </a:solidFill>
                                  <a:latin typeface="Cambria Math" panose="02040503050406030204" pitchFamily="18" charset="0"/>
                                </a:rPr>
                                <m:t>F</m:t>
                              </m:r>
                            </m:sub>
                          </m:sSub>
                          <m:r>
                            <a:rPr lang="en-US" sz="2800" b="0" i="1" smtClean="0">
                              <a:latin typeface="Cambria Math" panose="02040503050406030204" pitchFamily="18" charset="0"/>
                            </a:rPr>
                            <m:t>+</m:t>
                          </m:r>
                          <m:sSubSup>
                            <m:sSubSupPr>
                              <m:ctrlPr>
                                <a:rPr lang="en-US" sz="2800" i="1">
                                  <a:latin typeface="Cambria Math" panose="02040503050406030204" pitchFamily="18" charset="0"/>
                                </a:rPr>
                              </m:ctrlPr>
                            </m:sSubSupPr>
                            <m:e>
                              <m:r>
                                <a:rPr lang="en-US" sz="2800" i="1">
                                  <a:latin typeface="Cambria Math" panose="02040503050406030204" pitchFamily="18" charset="0"/>
                                </a:rPr>
                                <m:t>𝑔</m:t>
                              </m:r>
                            </m:e>
                            <m:sub>
                              <m:r>
                                <a:rPr lang="en-US" sz="2800" b="0" i="1" smtClean="0">
                                  <a:latin typeface="Cambria Math" panose="02040503050406030204" pitchFamily="18" charset="0"/>
                                  <a:ea typeface="Cambria Math" panose="02040503050406030204" pitchFamily="18" charset="0"/>
                                </a:rPr>
                                <m:t>𝐴</m:t>
                              </m:r>
                            </m:sub>
                            <m:sup>
                              <m:r>
                                <a:rPr lang="en-US" sz="2800" i="1">
                                  <a:latin typeface="Cambria Math" panose="02040503050406030204" pitchFamily="18" charset="0"/>
                                  <a:ea typeface="Cambria Math" panose="02040503050406030204" pitchFamily="18" charset="0"/>
                                </a:rPr>
                                <m:t>2</m:t>
                              </m:r>
                            </m:sup>
                          </m:sSubSup>
                          <m:sSub>
                            <m:sSubPr>
                              <m:ctrlPr>
                                <a:rPr lang="en-US" sz="2800" i="1" smtClean="0">
                                  <a:solidFill>
                                    <a:srgbClr val="0000FF"/>
                                  </a:solidFill>
                                  <a:latin typeface="Cambria Math" panose="02040503050406030204" pitchFamily="18" charset="0"/>
                                </a:rPr>
                              </m:ctrlPr>
                            </m:sSubPr>
                            <m:e>
                              <m:r>
                                <a:rPr lang="en-US" sz="2800" i="1">
                                  <a:solidFill>
                                    <a:srgbClr val="0000FF"/>
                                  </a:solidFill>
                                  <a:latin typeface="Cambria Math" panose="02040503050406030204" pitchFamily="18" charset="0"/>
                                </a:rPr>
                                <m:t>𝐵</m:t>
                              </m:r>
                            </m:e>
                            <m:sub>
                              <m:r>
                                <m:rPr>
                                  <m:sty m:val="p"/>
                                </m:rPr>
                                <a:rPr lang="en-US" sz="2800" b="0" i="0" smtClean="0">
                                  <a:solidFill>
                                    <a:srgbClr val="0000FF"/>
                                  </a:solidFill>
                                  <a:latin typeface="Cambria Math" panose="02040503050406030204" pitchFamily="18" charset="0"/>
                                </a:rPr>
                                <m:t>GT</m:t>
                              </m:r>
                            </m:sub>
                          </m:sSub>
                        </m:den>
                      </m:f>
                      <m:r>
                        <a:rPr lang="en-US" altLang="zh-CN" sz="2800" i="1">
                          <a:latin typeface="Cambria Math" panose="02040503050406030204" pitchFamily="18" charset="0"/>
                        </a:rPr>
                        <m:t>=</m:t>
                      </m:r>
                      <m:f>
                        <m:fPr>
                          <m:ctrlPr>
                            <a:rPr lang="en-US" sz="2800" i="1">
                              <a:latin typeface="Cambria Math" panose="02040503050406030204" pitchFamily="18" charset="0"/>
                            </a:rPr>
                          </m:ctrlPr>
                        </m:fPr>
                        <m:num>
                          <m:f>
                            <m:fPr>
                              <m:type m:val="lin"/>
                              <m:ctrlPr>
                                <a:rPr lang="en-US" sz="2800" i="1" smtClean="0">
                                  <a:latin typeface="Cambria Math" panose="02040503050406030204" pitchFamily="18" charset="0"/>
                                </a:rPr>
                              </m:ctrlPr>
                            </m:fPr>
                            <m:num>
                              <m:r>
                                <a:rPr lang="en-US" sz="2800" i="1">
                                  <a:latin typeface="Cambria Math" panose="02040503050406030204" pitchFamily="18" charset="0"/>
                                </a:rPr>
                                <m:t>𝐾</m:t>
                              </m:r>
                            </m:num>
                            <m:den>
                              <m:sSubSup>
                                <m:sSubSupPr>
                                  <m:ctrlPr>
                                    <a:rPr lang="en-US" sz="2800" i="1">
                                      <a:latin typeface="Cambria Math" panose="02040503050406030204" pitchFamily="18" charset="0"/>
                                    </a:rPr>
                                  </m:ctrlPr>
                                </m:sSubSupPr>
                                <m:e>
                                  <m:r>
                                    <a:rPr lang="en-US" sz="2800" i="1">
                                      <a:latin typeface="Cambria Math" panose="02040503050406030204" pitchFamily="18" charset="0"/>
                                    </a:rPr>
                                    <m:t>𝑔</m:t>
                                  </m:r>
                                </m:e>
                                <m:sub>
                                  <m:r>
                                    <a:rPr lang="en-US" sz="2800" i="1">
                                      <a:latin typeface="Cambria Math" panose="02040503050406030204" pitchFamily="18" charset="0"/>
                                      <a:ea typeface="Cambria Math" panose="02040503050406030204" pitchFamily="18" charset="0"/>
                                    </a:rPr>
                                    <m:t>𝑉</m:t>
                                  </m:r>
                                </m:sub>
                                <m:sup>
                                  <m:r>
                                    <a:rPr lang="en-US" sz="2800" i="1">
                                      <a:latin typeface="Cambria Math" panose="02040503050406030204" pitchFamily="18" charset="0"/>
                                      <a:ea typeface="Cambria Math" panose="02040503050406030204" pitchFamily="18" charset="0"/>
                                    </a:rPr>
                                    <m:t>2</m:t>
                                  </m:r>
                                </m:sup>
                              </m:sSubSup>
                            </m:den>
                          </m:f>
                        </m:num>
                        <m:den>
                          <m:sSub>
                            <m:sSubPr>
                              <m:ctrlPr>
                                <a:rPr lang="en-US" sz="2800" i="1" smtClean="0">
                                  <a:solidFill>
                                    <a:srgbClr val="FF0000"/>
                                  </a:solidFill>
                                  <a:latin typeface="Cambria Math" panose="02040503050406030204" pitchFamily="18" charset="0"/>
                                </a:rPr>
                              </m:ctrlPr>
                            </m:sSubPr>
                            <m:e>
                              <m:r>
                                <a:rPr lang="en-US" sz="2800" i="1">
                                  <a:solidFill>
                                    <a:srgbClr val="FF0000"/>
                                  </a:solidFill>
                                  <a:latin typeface="Cambria Math" panose="02040503050406030204" pitchFamily="18" charset="0"/>
                                </a:rPr>
                                <m:t>𝐵</m:t>
                              </m:r>
                            </m:e>
                            <m:sub>
                              <m:r>
                                <m:rPr>
                                  <m:sty m:val="p"/>
                                </m:rPr>
                                <a:rPr lang="en-US" sz="2800">
                                  <a:solidFill>
                                    <a:srgbClr val="FF0000"/>
                                  </a:solidFill>
                                  <a:latin typeface="Cambria Math" panose="02040503050406030204" pitchFamily="18" charset="0"/>
                                </a:rPr>
                                <m:t>F</m:t>
                              </m:r>
                            </m:sub>
                          </m:sSub>
                          <m:r>
                            <a:rPr lang="en-US" sz="2800" i="1">
                              <a:latin typeface="Cambria Math" panose="02040503050406030204" pitchFamily="18" charset="0"/>
                            </a:rPr>
                            <m:t>+</m:t>
                          </m:r>
                          <m:sSup>
                            <m:sSupPr>
                              <m:ctrlPr>
                                <a:rPr lang="en-US" sz="2800" i="1">
                                  <a:latin typeface="Cambria Math" panose="02040503050406030204" pitchFamily="18" charset="0"/>
                                </a:rPr>
                              </m:ctrlPr>
                            </m:sSupPr>
                            <m:e>
                              <m:d>
                                <m:dPr>
                                  <m:ctrlPr>
                                    <a:rPr lang="en-US" sz="2800" i="1">
                                      <a:latin typeface="Cambria Math" panose="02040503050406030204" pitchFamily="18" charset="0"/>
                                    </a:rPr>
                                  </m:ctrlPr>
                                </m:dPr>
                                <m:e>
                                  <m:f>
                                    <m:fPr>
                                      <m:type m:val="lin"/>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𝑔</m:t>
                                          </m:r>
                                        </m:e>
                                        <m:sub>
                                          <m:r>
                                            <a:rPr lang="en-US" sz="2800" i="1">
                                              <a:latin typeface="Cambria Math" panose="02040503050406030204" pitchFamily="18" charset="0"/>
                                            </a:rPr>
                                            <m:t>𝐴</m:t>
                                          </m:r>
                                        </m:sub>
                                      </m:sSub>
                                    </m:num>
                                    <m:den>
                                      <m:sSub>
                                        <m:sSubPr>
                                          <m:ctrlPr>
                                            <a:rPr lang="en-US" sz="2800" i="1">
                                              <a:latin typeface="Cambria Math" panose="02040503050406030204" pitchFamily="18" charset="0"/>
                                            </a:rPr>
                                          </m:ctrlPr>
                                        </m:sSubPr>
                                        <m:e>
                                          <m:r>
                                            <a:rPr lang="en-US" sz="2800" i="1">
                                              <a:latin typeface="Cambria Math" panose="02040503050406030204" pitchFamily="18" charset="0"/>
                                            </a:rPr>
                                            <m:t>𝑔</m:t>
                                          </m:r>
                                        </m:e>
                                        <m:sub>
                                          <m:r>
                                            <a:rPr lang="en-US" sz="2800" i="1">
                                              <a:latin typeface="Cambria Math" panose="02040503050406030204" pitchFamily="18" charset="0"/>
                                            </a:rPr>
                                            <m:t>𝑉</m:t>
                                          </m:r>
                                        </m:sub>
                                      </m:sSub>
                                    </m:den>
                                  </m:f>
                                </m:e>
                              </m:d>
                            </m:e>
                            <m:sup>
                              <m:r>
                                <a:rPr lang="en-US" sz="2800" i="1">
                                  <a:latin typeface="Cambria Math" panose="02040503050406030204" pitchFamily="18" charset="0"/>
                                </a:rPr>
                                <m:t>2</m:t>
                              </m:r>
                            </m:sup>
                          </m:sSup>
                          <m:sSub>
                            <m:sSubPr>
                              <m:ctrlPr>
                                <a:rPr lang="en-US" sz="2800" i="1" smtClean="0">
                                  <a:solidFill>
                                    <a:srgbClr val="0000FF"/>
                                  </a:solidFill>
                                  <a:latin typeface="Cambria Math" panose="02040503050406030204" pitchFamily="18" charset="0"/>
                                </a:rPr>
                              </m:ctrlPr>
                            </m:sSubPr>
                            <m:e>
                              <m:r>
                                <a:rPr lang="en-US" sz="2800" i="1">
                                  <a:solidFill>
                                    <a:srgbClr val="0000FF"/>
                                  </a:solidFill>
                                  <a:latin typeface="Cambria Math" panose="02040503050406030204" pitchFamily="18" charset="0"/>
                                </a:rPr>
                                <m:t>𝐵</m:t>
                              </m:r>
                            </m:e>
                            <m:sub>
                              <m:r>
                                <m:rPr>
                                  <m:sty m:val="p"/>
                                </m:rPr>
                                <a:rPr lang="en-US" sz="2800">
                                  <a:solidFill>
                                    <a:srgbClr val="0000FF"/>
                                  </a:solidFill>
                                  <a:latin typeface="Cambria Math" panose="02040503050406030204" pitchFamily="18" charset="0"/>
                                </a:rPr>
                                <m:t>GT</m:t>
                              </m:r>
                            </m:sub>
                          </m:sSub>
                        </m:den>
                      </m:f>
                    </m:oMath>
                  </m:oMathPara>
                </a14:m>
                <a:endParaRPr lang="en-US" sz="2800" dirty="0"/>
              </a:p>
            </p:txBody>
          </p:sp>
        </mc:Choice>
        <mc:Fallback xmlns="">
          <p:sp>
            <p:nvSpPr>
              <p:cNvPr id="3" name="TextBox 2"/>
              <p:cNvSpPr txBox="1">
                <a:spLocks noRot="1" noChangeAspect="1" noMove="1" noResize="1" noEditPoints="1" noAdjustHandles="1" noChangeArrowheads="1" noChangeShapeType="1" noTextEdit="1"/>
              </p:cNvSpPr>
              <p:nvPr/>
            </p:nvSpPr>
            <p:spPr>
              <a:xfrm>
                <a:off x="116853" y="123462"/>
                <a:ext cx="6614568" cy="1069780"/>
              </a:xfrm>
              <a:prstGeom prst="rect">
                <a:avLst/>
              </a:prstGeom>
              <a:blipFill>
                <a:blip r:embed="rId3"/>
                <a:stretch>
                  <a:fillRect/>
                </a:stretch>
              </a:blipFill>
            </p:spPr>
            <p:txBody>
              <a:bodyPr/>
              <a:lstStyle/>
              <a:p>
                <a:r>
                  <a:rPr lang="zh-CN" altLang="en-US">
                    <a:noFill/>
                  </a:rPr>
                  <a:t> </a:t>
                </a:r>
              </a:p>
            </p:txBody>
          </p:sp>
        </mc:Fallback>
      </mc:AlternateContent>
      <p:sp>
        <p:nvSpPr>
          <p:cNvPr id="4" name="TextBox 3"/>
          <p:cNvSpPr txBox="1"/>
          <p:nvPr/>
        </p:nvSpPr>
        <p:spPr>
          <a:xfrm>
            <a:off x="116852" y="1498008"/>
            <a:ext cx="7634654" cy="2246769"/>
          </a:xfrm>
          <a:prstGeom prst="rect">
            <a:avLst/>
          </a:prstGeom>
          <a:noFill/>
        </p:spPr>
        <p:txBody>
          <a:bodyPr wrap="none" rtlCol="0">
            <a:spAutoFit/>
          </a:bodyPr>
          <a:lstStyle/>
          <a:p>
            <a:r>
              <a:rPr lang="en-US" sz="2000" i="1" dirty="0">
                <a:latin typeface="Cambria Math" panose="02040503050406030204" pitchFamily="18" charset="0"/>
                <a:ea typeface="Cambria Math" panose="02040503050406030204" pitchFamily="18" charset="0"/>
                <a:cs typeface="Times New Roman" panose="02020603050405020304" pitchFamily="18" charset="0"/>
              </a:rPr>
              <a:t>f</a:t>
            </a:r>
            <a:r>
              <a:rPr lang="en-US" sz="2000" dirty="0">
                <a:latin typeface="Cambria Math" panose="02040503050406030204" pitchFamily="18" charset="0"/>
                <a:ea typeface="Cambria Math" panose="02040503050406030204" pitchFamily="18" charset="0"/>
                <a:cs typeface="Times New Roman" panose="02020603050405020304" pitchFamily="18" charset="0"/>
              </a:rPr>
              <a:t>: phase-space factor</a:t>
            </a:r>
          </a:p>
          <a:p>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a:t>
            </a:r>
            <a:r>
              <a:rPr lang="en-US" sz="2000" dirty="0">
                <a:latin typeface="Cambria Math" panose="02040503050406030204" pitchFamily="18" charset="0"/>
                <a:ea typeface="Cambria Math" panose="02040503050406030204" pitchFamily="18" charset="0"/>
                <a:cs typeface="Times New Roman" panose="02020603050405020304" pitchFamily="18" charset="0"/>
              </a:rPr>
              <a:t>partial half-life of the transition</a:t>
            </a:r>
          </a:p>
          <a:p>
            <a:r>
              <a:rPr lang="nb-NO" sz="2000" i="1" dirty="0">
                <a:latin typeface="Cambria Math" panose="02040503050406030204" pitchFamily="18" charset="0"/>
                <a:ea typeface="Cambria Math" panose="02040503050406030204" pitchFamily="18" charset="0"/>
                <a:cs typeface="Times New Roman" panose="02020603050405020304" pitchFamily="18" charset="0"/>
              </a:rPr>
              <a:t>g</a:t>
            </a:r>
            <a:r>
              <a:rPr lang="nb-NO" sz="2000" i="1" baseline="-25000" dirty="0">
                <a:latin typeface="Cambria Math" panose="02040503050406030204" pitchFamily="18" charset="0"/>
                <a:ea typeface="Cambria Math" panose="02040503050406030204" pitchFamily="18" charset="0"/>
                <a:cs typeface="Times New Roman" panose="02020603050405020304" pitchFamily="18" charset="0"/>
              </a:rPr>
              <a:t>V</a:t>
            </a:r>
            <a:r>
              <a:rPr lang="nb-NO" sz="2000" dirty="0">
                <a:latin typeface="Cambria Math" panose="02040503050406030204" pitchFamily="18" charset="0"/>
                <a:ea typeface="Cambria Math" panose="02040503050406030204" pitchFamily="18" charset="0"/>
                <a:cs typeface="Times New Roman" panose="02020603050405020304" pitchFamily="18" charset="0"/>
              </a:rPr>
              <a:t>: free vector coupling constant</a:t>
            </a:r>
          </a:p>
          <a:p>
            <a:r>
              <a:rPr lang="nb-NO" sz="2000" i="1" dirty="0">
                <a:latin typeface="Cambria Math" panose="02040503050406030204" pitchFamily="18" charset="0"/>
                <a:ea typeface="Cambria Math" panose="02040503050406030204" pitchFamily="18" charset="0"/>
                <a:cs typeface="Times New Roman" panose="02020603050405020304" pitchFamily="18" charset="0"/>
              </a:rPr>
              <a:t>g</a:t>
            </a:r>
            <a:r>
              <a:rPr lang="nb-NO" sz="2000" i="1" baseline="-25000" dirty="0">
                <a:latin typeface="Cambria Math" panose="02040503050406030204" pitchFamily="18" charset="0"/>
                <a:ea typeface="Cambria Math" panose="02040503050406030204" pitchFamily="18" charset="0"/>
                <a:cs typeface="Times New Roman" panose="02020603050405020304" pitchFamily="18" charset="0"/>
              </a:rPr>
              <a:t>A</a:t>
            </a:r>
            <a:r>
              <a:rPr lang="nb-NO" sz="2000" dirty="0">
                <a:latin typeface="Cambria Math" panose="02040503050406030204" pitchFamily="18" charset="0"/>
                <a:ea typeface="Cambria Math" panose="02040503050406030204" pitchFamily="18" charset="0"/>
                <a:cs typeface="Times New Roman" panose="02020603050405020304" pitchFamily="18" charset="0"/>
              </a:rPr>
              <a:t>: axial-vector coupling constant</a:t>
            </a:r>
          </a:p>
          <a:p>
            <a:r>
              <a:rPr lang="en-US" sz="2000" i="1" dirty="0">
                <a:latin typeface="Cambria Math" panose="02040503050406030204" pitchFamily="18" charset="0"/>
                <a:ea typeface="Cambria Math" panose="02040503050406030204" pitchFamily="18" charset="0"/>
                <a:cs typeface="Times New Roman" panose="02020603050405020304" pitchFamily="18" charset="0"/>
              </a:rPr>
              <a:t>B</a:t>
            </a:r>
            <a:r>
              <a:rPr lang="en-US" sz="2000" baseline="-25000" dirty="0">
                <a:latin typeface="Cambria Math" panose="02040503050406030204" pitchFamily="18" charset="0"/>
                <a:ea typeface="Cambria Math" panose="02040503050406030204" pitchFamily="18" charset="0"/>
                <a:cs typeface="Times New Roman" panose="02020603050405020304" pitchFamily="18" charset="0"/>
              </a:rPr>
              <a:t>F</a:t>
            </a:r>
            <a:r>
              <a:rPr lang="en-US" sz="2000" dirty="0">
                <a:latin typeface="Cambria Math" panose="02040503050406030204" pitchFamily="18" charset="0"/>
                <a:ea typeface="Cambria Math" panose="02040503050406030204" pitchFamily="18" charset="0"/>
                <a:cs typeface="Times New Roman" panose="02020603050405020304" pitchFamily="18" charset="0"/>
              </a:rPr>
              <a:t>: the reduced matrix element squared for the Fermi part</a:t>
            </a:r>
          </a:p>
          <a:p>
            <a:r>
              <a:rPr lang="en-US" sz="2000" i="1" dirty="0">
                <a:latin typeface="Cambria Math" panose="02040503050406030204" pitchFamily="18" charset="0"/>
                <a:ea typeface="Cambria Math" panose="02040503050406030204" pitchFamily="18" charset="0"/>
                <a:cs typeface="Times New Roman" panose="02020603050405020304" pitchFamily="18" charset="0"/>
              </a:rPr>
              <a:t>B</a:t>
            </a:r>
            <a:r>
              <a:rPr lang="en-US" sz="2000" baseline="-25000" dirty="0">
                <a:latin typeface="Cambria Math" panose="02040503050406030204" pitchFamily="18" charset="0"/>
                <a:ea typeface="Cambria Math" panose="02040503050406030204" pitchFamily="18" charset="0"/>
                <a:cs typeface="Times New Roman" panose="02020603050405020304" pitchFamily="18" charset="0"/>
              </a:rPr>
              <a:t>GT</a:t>
            </a:r>
            <a:r>
              <a:rPr lang="en-US" sz="2000" dirty="0">
                <a:latin typeface="Cambria Math" panose="02040503050406030204" pitchFamily="18" charset="0"/>
                <a:ea typeface="Cambria Math" panose="02040503050406030204" pitchFamily="18" charset="0"/>
                <a:cs typeface="Times New Roman" panose="02020603050405020304" pitchFamily="18" charset="0"/>
              </a:rPr>
              <a:t>: the reduced matrix element squared for the Gamow-Teller part</a:t>
            </a: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Theoretical </a:t>
            </a:r>
            <a:r>
              <a:rPr lang="en-US" sz="2000" i="1" dirty="0">
                <a:latin typeface="Cambria Math" panose="02040503050406030204" pitchFamily="18" charset="0"/>
                <a:ea typeface="Cambria Math" panose="02040503050406030204" pitchFamily="18" charset="0"/>
                <a:cs typeface="Times New Roman" panose="02020603050405020304" pitchFamily="18" charset="0"/>
              </a:rPr>
              <a:t>B</a:t>
            </a:r>
            <a:r>
              <a:rPr lang="en-US" altLang="zh-CN" sz="2000" baseline="-25000" dirty="0">
                <a:latin typeface="Cambria Math" panose="02040503050406030204" pitchFamily="18" charset="0"/>
                <a:ea typeface="Cambria Math" panose="02040503050406030204" pitchFamily="18" charset="0"/>
                <a:cs typeface="Times New Roman" panose="02020603050405020304" pitchFamily="18" charset="0"/>
              </a:rPr>
              <a:t>F</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and </a:t>
            </a:r>
            <a:r>
              <a:rPr lang="en-US" sz="2000" i="1" dirty="0">
                <a:latin typeface="Cambria Math" panose="02040503050406030204" pitchFamily="18" charset="0"/>
                <a:ea typeface="Cambria Math" panose="02040503050406030204" pitchFamily="18" charset="0"/>
                <a:cs typeface="Times New Roman" panose="02020603050405020304" pitchFamily="18" charset="0"/>
              </a:rPr>
              <a:t>B</a:t>
            </a:r>
            <a:r>
              <a:rPr lang="en-US" sz="2000" baseline="-25000" dirty="0">
                <a:latin typeface="Cambria Math" panose="02040503050406030204" pitchFamily="18" charset="0"/>
                <a:ea typeface="Cambria Math" panose="02040503050406030204" pitchFamily="18" charset="0"/>
                <a:cs typeface="Times New Roman" panose="02020603050405020304" pitchFamily="18" charset="0"/>
              </a:rPr>
              <a:t>GT</a:t>
            </a:r>
            <a:r>
              <a:rPr lang="en-US" sz="2000" dirty="0">
                <a:latin typeface="Cambria Math" panose="02040503050406030204" pitchFamily="18" charset="0"/>
                <a:ea typeface="Cambria Math" panose="02040503050406030204" pitchFamily="18" charset="0"/>
                <a:cs typeface="Times New Roman" panose="02020603050405020304" pitchFamily="18" charset="0"/>
              </a:rPr>
              <a:t> are </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fundamental.</a:t>
            </a:r>
            <a:endParaRPr lang="en-US" sz="2000" dirty="0">
              <a:latin typeface="Cambria Math" panose="02040503050406030204" pitchFamily="18" charset="0"/>
              <a:ea typeface="Cambria Math" panose="020405030504060302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TextBox 4"/>
              <p:cNvSpPr txBox="1"/>
              <p:nvPr/>
            </p:nvSpPr>
            <p:spPr>
              <a:xfrm>
                <a:off x="5972531" y="4685013"/>
                <a:ext cx="1930337" cy="40613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type m:val="lin"/>
                          <m:ctrlPr>
                            <a:rPr lang="en-US" sz="2000" i="1" smtClean="0">
                              <a:latin typeface="Cambria Math" panose="02040503050406030204" pitchFamily="18" charset="0"/>
                            </a:rPr>
                          </m:ctrlPr>
                        </m:fPr>
                        <m:num>
                          <m:r>
                            <a:rPr lang="en-US" sz="2000" i="1">
                              <a:latin typeface="Cambria Math" panose="02040503050406030204" pitchFamily="18" charset="0"/>
                            </a:rPr>
                            <m:t>𝐾</m:t>
                          </m:r>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𝑔</m:t>
                              </m:r>
                            </m:e>
                            <m:sub>
                              <m:r>
                                <a:rPr lang="en-US" sz="2000" i="1">
                                  <a:latin typeface="Cambria Math" panose="02040503050406030204" pitchFamily="18" charset="0"/>
                                  <a:ea typeface="Cambria Math" panose="02040503050406030204" pitchFamily="18" charset="0"/>
                                </a:rPr>
                                <m:t>𝑉</m:t>
                              </m:r>
                            </m:sub>
                            <m:sup>
                              <m:r>
                                <a:rPr lang="en-US" sz="2000" i="1">
                                  <a:latin typeface="Cambria Math" panose="02040503050406030204" pitchFamily="18" charset="0"/>
                                  <a:ea typeface="Cambria Math" panose="02040503050406030204" pitchFamily="18" charset="0"/>
                                </a:rPr>
                                <m:t>2</m:t>
                              </m:r>
                            </m:sup>
                          </m:sSubSup>
                          <m:r>
                            <a:rPr lang="en-US" sz="2000" b="0" i="1" smtClean="0">
                              <a:latin typeface="Cambria Math" panose="02040503050406030204" pitchFamily="18" charset="0"/>
                              <a:ea typeface="Cambria Math" panose="02040503050406030204" pitchFamily="18" charset="0"/>
                            </a:rPr>
                            <m:t>=6177 </m:t>
                          </m:r>
                          <m:r>
                            <m:rPr>
                              <m:sty m:val="p"/>
                            </m:rPr>
                            <a:rPr lang="en-US" altLang="zh-CN" sz="2000" i="1">
                              <a:latin typeface="Cambria Math" panose="02040503050406030204" pitchFamily="18" charset="0"/>
                              <a:ea typeface="Cambria Math" panose="02040503050406030204" pitchFamily="18" charset="0"/>
                            </a:rPr>
                            <m:t>s</m:t>
                          </m:r>
                        </m:den>
                      </m:f>
                    </m:oMath>
                  </m:oMathPara>
                </a14:m>
                <a:endParaRPr lang="en-US" sz="2000" dirty="0"/>
              </a:p>
            </p:txBody>
          </p:sp>
        </mc:Choice>
        <mc:Fallback xmlns="">
          <p:sp>
            <p:nvSpPr>
              <p:cNvPr id="5" name="TextBox 4"/>
              <p:cNvSpPr txBox="1">
                <a:spLocks noRot="1" noChangeAspect="1" noMove="1" noResize="1" noEditPoints="1" noAdjustHandles="1" noChangeArrowheads="1" noChangeShapeType="1" noTextEdit="1"/>
              </p:cNvSpPr>
              <p:nvPr/>
            </p:nvSpPr>
            <p:spPr>
              <a:xfrm>
                <a:off x="5972531" y="4685013"/>
                <a:ext cx="1930337" cy="406137"/>
              </a:xfrm>
              <a:prstGeom prst="rect">
                <a:avLst/>
              </a:prstGeom>
              <a:blipFill>
                <a:blip r:embed="rId7"/>
                <a:stretch>
                  <a:fillRect l="-7595" t="-115152" b="-17878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5464948" y="5115095"/>
                <a:ext cx="2770887"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000" i="1" smtClean="0">
                              <a:latin typeface="Cambria Math" panose="02040503050406030204" pitchFamily="18" charset="0"/>
                            </a:rPr>
                          </m:ctrlPr>
                        </m:sSupPr>
                        <m:e>
                          <m:d>
                            <m:dPr>
                              <m:ctrlPr>
                                <a:rPr lang="en-US" sz="2000" i="1">
                                  <a:latin typeface="Cambria Math" panose="02040503050406030204" pitchFamily="18" charset="0"/>
                                </a:rPr>
                              </m:ctrlPr>
                            </m:dPr>
                            <m:e>
                              <m:f>
                                <m:fPr>
                                  <m:type m:val="lin"/>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𝑔</m:t>
                                      </m:r>
                                    </m:e>
                                    <m:sub>
                                      <m:r>
                                        <a:rPr lang="en-US" sz="2000" i="1">
                                          <a:latin typeface="Cambria Math" panose="02040503050406030204" pitchFamily="18" charset="0"/>
                                        </a:rPr>
                                        <m:t>𝐴</m:t>
                                      </m:r>
                                    </m:sub>
                                  </m:sSub>
                                </m:num>
                                <m:den>
                                  <m:sSub>
                                    <m:sSubPr>
                                      <m:ctrlPr>
                                        <a:rPr lang="en-US" sz="2000" i="1">
                                          <a:latin typeface="Cambria Math" panose="02040503050406030204" pitchFamily="18" charset="0"/>
                                        </a:rPr>
                                      </m:ctrlPr>
                                    </m:sSubPr>
                                    <m:e>
                                      <m:r>
                                        <a:rPr lang="en-US" sz="2000" i="1">
                                          <a:latin typeface="Cambria Math" panose="02040503050406030204" pitchFamily="18" charset="0"/>
                                        </a:rPr>
                                        <m:t>𝑔</m:t>
                                      </m:r>
                                    </m:e>
                                    <m:sub>
                                      <m:r>
                                        <a:rPr lang="en-US" sz="2000" i="1">
                                          <a:latin typeface="Cambria Math" panose="02040503050406030204" pitchFamily="18" charset="0"/>
                                        </a:rPr>
                                        <m:t>𝑉</m:t>
                                      </m:r>
                                    </m:sub>
                                  </m:sSub>
                                </m:den>
                              </m:f>
                            </m:e>
                          </m:d>
                        </m:e>
                        <m:sup>
                          <m:r>
                            <a:rPr lang="en-US" sz="2000" i="1">
                              <a:latin typeface="Cambria Math" panose="02040503050406030204" pitchFamily="18" charset="0"/>
                            </a:rPr>
                            <m:t>2</m:t>
                          </m:r>
                        </m:sup>
                      </m:sSup>
                      <m:r>
                        <a:rPr lang="en-US" altLang="zh-CN" sz="2000" i="1" smtClean="0">
                          <a:latin typeface="Cambria Math" panose="02040503050406030204" pitchFamily="18" charset="0"/>
                        </a:rPr>
                        <m:t>=</m:t>
                      </m:r>
                      <m:sSup>
                        <m:sSupPr>
                          <m:ctrlPr>
                            <a:rPr lang="en-US" altLang="zh-CN" sz="2000" b="0" i="1" smtClean="0">
                              <a:latin typeface="Cambria Math" panose="02040503050406030204" pitchFamily="18" charset="0"/>
                            </a:rPr>
                          </m:ctrlPr>
                        </m:sSupPr>
                        <m:e>
                          <m:d>
                            <m:dPr>
                              <m:ctrlPr>
                                <a:rPr lang="en-US" altLang="zh-CN" sz="2000" i="1" smtClean="0">
                                  <a:latin typeface="Cambria Math" panose="02040503050406030204" pitchFamily="18" charset="0"/>
                                </a:rPr>
                              </m:ctrlPr>
                            </m:dPr>
                            <m:e>
                              <m:r>
                                <a:rPr lang="en-US" altLang="zh-CN" sz="2000">
                                  <a:latin typeface="Cambria Math" panose="02040503050406030204" pitchFamily="18" charset="0"/>
                                </a:rPr>
                                <m:t>−1</m:t>
                              </m:r>
                              <m:r>
                                <a:rPr lang="en-US" altLang="zh-CN" sz="2000" i="1">
                                  <a:latin typeface="Cambria Math" panose="02040503050406030204" pitchFamily="18" charset="0"/>
                                </a:rPr>
                                <m:t>.</m:t>
                              </m:r>
                              <m:r>
                                <a:rPr lang="en-US" altLang="zh-CN" sz="2000">
                                  <a:latin typeface="Cambria Math" panose="02040503050406030204" pitchFamily="18" charset="0"/>
                                </a:rPr>
                                <m:t>260</m:t>
                              </m:r>
                            </m:e>
                          </m:d>
                        </m:e>
                        <m:sup>
                          <m:r>
                            <a:rPr lang="en-US" altLang="zh-CN" sz="2000" b="0" i="1" smtClean="0">
                              <a:latin typeface="Cambria Math" panose="02040503050406030204" pitchFamily="18" charset="0"/>
                            </a:rPr>
                            <m:t>2</m:t>
                          </m:r>
                        </m:sup>
                      </m:sSup>
                    </m:oMath>
                  </m:oMathPara>
                </a14:m>
                <a:endParaRPr lang="en-US" sz="2000" dirty="0"/>
              </a:p>
            </p:txBody>
          </p:sp>
        </mc:Choice>
        <mc:Fallback xmlns="">
          <p:sp>
            <p:nvSpPr>
              <p:cNvPr id="6" name="TextBox 5"/>
              <p:cNvSpPr txBox="1">
                <a:spLocks noRot="1" noChangeAspect="1" noMove="1" noResize="1" noEditPoints="1" noAdjustHandles="1" noChangeArrowheads="1" noChangeShapeType="1" noTextEdit="1"/>
              </p:cNvSpPr>
              <p:nvPr/>
            </p:nvSpPr>
            <p:spPr>
              <a:xfrm>
                <a:off x="5464948" y="5115095"/>
                <a:ext cx="2770887" cy="400110"/>
              </a:xfrm>
              <a:prstGeom prst="rect">
                <a:avLst/>
              </a:prstGeom>
              <a:blipFill>
                <a:blip r:embed="rId8"/>
                <a:stretch>
                  <a:fillRect t="-116667" b="-17727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961187" y="4685013"/>
                <a:ext cx="2909451" cy="40613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type m:val="lin"/>
                          <m:ctrlPr>
                            <a:rPr lang="en-US" sz="2000" i="1" smtClean="0">
                              <a:latin typeface="Cambria Math" panose="02040503050406030204" pitchFamily="18" charset="0"/>
                            </a:rPr>
                          </m:ctrlPr>
                        </m:fPr>
                        <m:num>
                          <m:r>
                            <a:rPr lang="en-US" sz="2000" i="1">
                              <a:latin typeface="Cambria Math" panose="02040503050406030204" pitchFamily="18" charset="0"/>
                            </a:rPr>
                            <m:t>𝐾</m:t>
                          </m:r>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𝑔</m:t>
                              </m:r>
                            </m:e>
                            <m:sub>
                              <m:r>
                                <a:rPr lang="en-US" sz="2000" i="1">
                                  <a:latin typeface="Cambria Math" panose="02040503050406030204" pitchFamily="18" charset="0"/>
                                  <a:ea typeface="Cambria Math" panose="02040503050406030204" pitchFamily="18" charset="0"/>
                                </a:rPr>
                                <m:t>𝑉</m:t>
                              </m:r>
                            </m:sub>
                            <m:sup>
                              <m:r>
                                <a:rPr lang="en-US" sz="2000" i="1">
                                  <a:latin typeface="Cambria Math" panose="02040503050406030204" pitchFamily="18" charset="0"/>
                                  <a:ea typeface="Cambria Math" panose="02040503050406030204" pitchFamily="18" charset="0"/>
                                </a:rPr>
                                <m:t>2</m:t>
                              </m:r>
                            </m:sup>
                          </m:sSubSup>
                          <m:r>
                            <a:rPr lang="en-US" sz="2000" b="0" i="1" smtClean="0">
                              <a:latin typeface="Cambria Math" panose="02040503050406030204" pitchFamily="18" charset="0"/>
                              <a:ea typeface="Cambria Math" panose="02040503050406030204" pitchFamily="18" charset="0"/>
                            </a:rPr>
                            <m:t>=6144.54</m:t>
                          </m:r>
                          <m:d>
                            <m:dPr>
                              <m:ctrlPr>
                                <a:rPr lang="en-US" sz="2000" b="0" i="1" smtClean="0">
                                  <a:latin typeface="Cambria Math" panose="02040503050406030204" pitchFamily="18" charset="0"/>
                                  <a:ea typeface="Cambria Math" panose="02040503050406030204" pitchFamily="18" charset="0"/>
                                </a:rPr>
                              </m:ctrlPr>
                            </m:dPr>
                            <m:e>
                              <m:r>
                                <a:rPr lang="en-US" sz="2000" b="0" i="1" smtClean="0">
                                  <a:latin typeface="Cambria Math" panose="02040503050406030204" pitchFamily="18" charset="0"/>
                                  <a:ea typeface="Cambria Math" panose="02040503050406030204" pitchFamily="18" charset="0"/>
                                </a:rPr>
                                <m:t>144</m:t>
                              </m:r>
                            </m:e>
                          </m:d>
                          <m:r>
                            <a:rPr lang="en-US" sz="2000" b="0" i="1" smtClean="0">
                              <a:latin typeface="Cambria Math" panose="02040503050406030204" pitchFamily="18" charset="0"/>
                              <a:ea typeface="Cambria Math" panose="02040503050406030204" pitchFamily="18" charset="0"/>
                            </a:rPr>
                            <m:t> </m:t>
                          </m:r>
                          <m:r>
                            <m:rPr>
                              <m:sty m:val="p"/>
                            </m:rPr>
                            <a:rPr lang="en-US" altLang="zh-CN" sz="2000" i="1">
                              <a:latin typeface="Cambria Math" panose="02040503050406030204" pitchFamily="18" charset="0"/>
                              <a:ea typeface="Cambria Math" panose="02040503050406030204" pitchFamily="18" charset="0"/>
                            </a:rPr>
                            <m:t>s</m:t>
                          </m:r>
                        </m:den>
                      </m:f>
                    </m:oMath>
                  </m:oMathPara>
                </a14:m>
                <a:endParaRPr lang="en-US" sz="2000" dirty="0"/>
              </a:p>
            </p:txBody>
          </p:sp>
        </mc:Choice>
        <mc:Fallback xmlns="">
          <p:sp>
            <p:nvSpPr>
              <p:cNvPr id="7" name="TextBox 6"/>
              <p:cNvSpPr txBox="1">
                <a:spLocks noRot="1" noChangeAspect="1" noMove="1" noResize="1" noEditPoints="1" noAdjustHandles="1" noChangeArrowheads="1" noChangeShapeType="1" noTextEdit="1"/>
              </p:cNvSpPr>
              <p:nvPr/>
            </p:nvSpPr>
            <p:spPr>
              <a:xfrm>
                <a:off x="961187" y="4685013"/>
                <a:ext cx="2909451" cy="406137"/>
              </a:xfrm>
              <a:prstGeom prst="rect">
                <a:avLst/>
              </a:prstGeom>
              <a:blipFill>
                <a:blip r:embed="rId9"/>
                <a:stretch>
                  <a:fillRect l="-4822" t="-115152" b="-17878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453604" y="5115095"/>
                <a:ext cx="3410485"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000" i="1" smtClean="0">
                              <a:latin typeface="Cambria Math" panose="02040503050406030204" pitchFamily="18" charset="0"/>
                            </a:rPr>
                          </m:ctrlPr>
                        </m:sSupPr>
                        <m:e>
                          <m:d>
                            <m:dPr>
                              <m:ctrlPr>
                                <a:rPr lang="en-US" sz="2000" i="1">
                                  <a:latin typeface="Cambria Math" panose="02040503050406030204" pitchFamily="18" charset="0"/>
                                </a:rPr>
                              </m:ctrlPr>
                            </m:dPr>
                            <m:e>
                              <m:f>
                                <m:fPr>
                                  <m:type m:val="lin"/>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𝑔</m:t>
                                      </m:r>
                                    </m:e>
                                    <m:sub>
                                      <m:r>
                                        <a:rPr lang="en-US" sz="2000" i="1">
                                          <a:latin typeface="Cambria Math" panose="02040503050406030204" pitchFamily="18" charset="0"/>
                                        </a:rPr>
                                        <m:t>𝐴</m:t>
                                      </m:r>
                                    </m:sub>
                                  </m:sSub>
                                </m:num>
                                <m:den>
                                  <m:sSub>
                                    <m:sSubPr>
                                      <m:ctrlPr>
                                        <a:rPr lang="en-US" sz="2000" i="1">
                                          <a:latin typeface="Cambria Math" panose="02040503050406030204" pitchFamily="18" charset="0"/>
                                        </a:rPr>
                                      </m:ctrlPr>
                                    </m:sSubPr>
                                    <m:e>
                                      <m:r>
                                        <a:rPr lang="en-US" sz="2000" i="1">
                                          <a:latin typeface="Cambria Math" panose="02040503050406030204" pitchFamily="18" charset="0"/>
                                        </a:rPr>
                                        <m:t>𝑔</m:t>
                                      </m:r>
                                    </m:e>
                                    <m:sub>
                                      <m:r>
                                        <a:rPr lang="en-US" sz="2000" i="1">
                                          <a:latin typeface="Cambria Math" panose="02040503050406030204" pitchFamily="18" charset="0"/>
                                        </a:rPr>
                                        <m:t>𝑉</m:t>
                                      </m:r>
                                    </m:sub>
                                  </m:sSub>
                                </m:den>
                              </m:f>
                            </m:e>
                          </m:d>
                        </m:e>
                        <m:sup>
                          <m:r>
                            <a:rPr lang="en-US" sz="2000" i="1">
                              <a:latin typeface="Cambria Math" panose="02040503050406030204" pitchFamily="18" charset="0"/>
                            </a:rPr>
                            <m:t>2</m:t>
                          </m:r>
                        </m:sup>
                      </m:sSup>
                      <m:r>
                        <a:rPr lang="en-US" altLang="zh-CN" sz="2000" i="1" smtClean="0">
                          <a:latin typeface="Cambria Math" panose="02040503050406030204" pitchFamily="18" charset="0"/>
                        </a:rPr>
                        <m:t>=</m:t>
                      </m:r>
                      <m:sSup>
                        <m:sSupPr>
                          <m:ctrlPr>
                            <a:rPr lang="en-US" altLang="zh-CN" sz="2000" b="0" i="1" smtClean="0">
                              <a:latin typeface="Cambria Math" panose="02040503050406030204" pitchFamily="18" charset="0"/>
                            </a:rPr>
                          </m:ctrlPr>
                        </m:sSupPr>
                        <m:e>
                          <m:d>
                            <m:dPr>
                              <m:ctrlPr>
                                <a:rPr lang="en-US" altLang="zh-CN" sz="2000" i="1" smtClean="0">
                                  <a:latin typeface="Cambria Math" panose="02040503050406030204" pitchFamily="18" charset="0"/>
                                </a:rPr>
                              </m:ctrlPr>
                            </m:dPr>
                            <m:e>
                              <m:r>
                                <a:rPr lang="en-US" altLang="zh-CN" sz="2000">
                                  <a:latin typeface="Cambria Math" panose="02040503050406030204" pitchFamily="18" charset="0"/>
                                </a:rPr>
                                <m:t>−1</m:t>
                              </m:r>
                              <m:r>
                                <a:rPr lang="en-US" altLang="zh-CN" sz="2000" i="1">
                                  <a:latin typeface="Cambria Math" panose="02040503050406030204" pitchFamily="18" charset="0"/>
                                </a:rPr>
                                <m:t>.</m:t>
                              </m:r>
                              <m:r>
                                <a:rPr lang="en-US" altLang="zh-CN" sz="2000">
                                  <a:latin typeface="Cambria Math" panose="02040503050406030204" pitchFamily="18" charset="0"/>
                                </a:rPr>
                                <m:t>2</m:t>
                              </m:r>
                              <m:r>
                                <a:rPr lang="en-US" altLang="zh-CN" sz="2000" i="1" smtClean="0">
                                  <a:latin typeface="Cambria Math" panose="02040503050406030204" pitchFamily="18" charset="0"/>
                                </a:rPr>
                                <m:t>7</m:t>
                              </m:r>
                              <m:r>
                                <a:rPr lang="en-US" altLang="zh-CN" sz="2000" b="0" i="1" smtClean="0">
                                  <a:latin typeface="Cambria Math" panose="02040503050406030204" pitchFamily="18" charset="0"/>
                                </a:rPr>
                                <m:t>56(13)</m:t>
                              </m:r>
                            </m:e>
                          </m:d>
                        </m:e>
                        <m:sup>
                          <m:r>
                            <a:rPr lang="en-US" altLang="zh-CN" sz="2000" b="0" i="1" smtClean="0">
                              <a:latin typeface="Cambria Math" panose="02040503050406030204" pitchFamily="18" charset="0"/>
                            </a:rPr>
                            <m:t>2</m:t>
                          </m:r>
                        </m:sup>
                      </m:sSup>
                    </m:oMath>
                  </m:oMathPara>
                </a14:m>
                <a:endParaRPr lang="en-US" sz="2000" dirty="0"/>
              </a:p>
            </p:txBody>
          </p:sp>
        </mc:Choice>
        <mc:Fallback xmlns="">
          <p:sp>
            <p:nvSpPr>
              <p:cNvPr id="8" name="TextBox 7"/>
              <p:cNvSpPr txBox="1">
                <a:spLocks noRot="1" noChangeAspect="1" noMove="1" noResize="1" noEditPoints="1" noAdjustHandles="1" noChangeArrowheads="1" noChangeShapeType="1" noTextEdit="1"/>
              </p:cNvSpPr>
              <p:nvPr/>
            </p:nvSpPr>
            <p:spPr>
              <a:xfrm>
                <a:off x="453604" y="5115095"/>
                <a:ext cx="3410485" cy="400110"/>
              </a:xfrm>
              <a:prstGeom prst="rect">
                <a:avLst/>
              </a:prstGeom>
              <a:blipFill>
                <a:blip r:embed="rId10"/>
                <a:stretch>
                  <a:fillRect t="-116667" b="-177273"/>
                </a:stretch>
              </a:blipFill>
            </p:spPr>
            <p:txBody>
              <a:bodyPr/>
              <a:lstStyle/>
              <a:p>
                <a:r>
                  <a:rPr lang="zh-CN" altLang="en-US">
                    <a:noFill/>
                  </a:rPr>
                  <a:t> </a:t>
                </a:r>
              </a:p>
            </p:txBody>
          </p:sp>
        </mc:Fallback>
      </mc:AlternateContent>
      <p:sp>
        <p:nvSpPr>
          <p:cNvPr id="2" name="TextBox 1"/>
          <p:cNvSpPr txBox="1"/>
          <p:nvPr/>
        </p:nvSpPr>
        <p:spPr>
          <a:xfrm>
            <a:off x="5635443" y="4284903"/>
            <a:ext cx="2600392" cy="400110"/>
          </a:xfrm>
          <a:prstGeom prst="rect">
            <a:avLst/>
          </a:prstGeom>
          <a:noFill/>
        </p:spPr>
        <p:txBody>
          <a:bodyPr wrap="none" rtlCol="0">
            <a:spAutoFit/>
          </a:bodyPr>
          <a:lstStyle/>
          <a:p>
            <a:r>
              <a:rPr lang="en-US" sz="2000" dirty="0">
                <a:solidFill>
                  <a:srgbClr val="008000"/>
                </a:solidFill>
                <a:latin typeface="Cambria Math" panose="02040503050406030204" pitchFamily="18" charset="0"/>
                <a:ea typeface="Cambria Math" panose="02040503050406030204" pitchFamily="18" charset="0"/>
              </a:rPr>
              <a:t>Alex '</a:t>
            </a:r>
            <a:r>
              <a:rPr lang="en-US" altLang="zh-CN" sz="2000" dirty="0">
                <a:solidFill>
                  <a:srgbClr val="008000"/>
                </a:solidFill>
                <a:latin typeface="Cambria Math" panose="02040503050406030204" pitchFamily="18" charset="0"/>
                <a:ea typeface="Cambria Math" panose="02040503050406030204" pitchFamily="18" charset="0"/>
              </a:rPr>
              <a:t>s </a:t>
            </a:r>
            <a:r>
              <a:rPr lang="en-US" sz="2000" dirty="0">
                <a:solidFill>
                  <a:srgbClr val="008000"/>
                </a:solidFill>
                <a:latin typeface="Cambria Math" panose="02040503050406030204" pitchFamily="18" charset="0"/>
                <a:ea typeface="Cambria Math" panose="02040503050406030204" pitchFamily="18" charset="0"/>
              </a:rPr>
              <a:t>old parameters</a:t>
            </a:r>
          </a:p>
        </p:txBody>
      </p:sp>
      <p:sp>
        <p:nvSpPr>
          <p:cNvPr id="9" name="TextBox 8"/>
          <p:cNvSpPr txBox="1"/>
          <p:nvPr/>
        </p:nvSpPr>
        <p:spPr>
          <a:xfrm>
            <a:off x="790940" y="5997011"/>
            <a:ext cx="3073149" cy="523220"/>
          </a:xfrm>
          <a:prstGeom prst="rect">
            <a:avLst/>
          </a:prstGeom>
          <a:noFill/>
        </p:spPr>
        <p:txBody>
          <a:bodyPr wrap="none" rtlCol="0">
            <a:spAutoFit/>
          </a:bodyPr>
          <a:lstStyle/>
          <a:p>
            <a:r>
              <a:rPr lang="en-US" altLang="zh-CN" sz="2800" i="1" dirty="0">
                <a:latin typeface="Cambria Math" panose="02040503050406030204" pitchFamily="18" charset="0"/>
                <a:ea typeface="Cambria Math" panose="02040503050406030204" pitchFamily="18" charset="0"/>
              </a:rPr>
              <a:t>I</a:t>
            </a:r>
            <a:r>
              <a:rPr lang="en-US" altLang="zh-CN" sz="2800" i="1" baseline="-25000" dirty="0">
                <a:latin typeface="Cambria Math" panose="02040503050406030204" pitchFamily="18" charset="0"/>
                <a:ea typeface="Cambria Math" panose="02040503050406030204" pitchFamily="18" charset="0"/>
              </a:rPr>
              <a:t>β</a:t>
            </a:r>
            <a:r>
              <a:rPr lang="en-US" altLang="zh-CN" sz="2800" dirty="0">
                <a:latin typeface="Cambria Math" panose="02040503050406030204" pitchFamily="18" charset="0"/>
                <a:ea typeface="Cambria Math" panose="02040503050406030204" pitchFamily="18" charset="0"/>
              </a:rPr>
              <a:t> </a:t>
            </a:r>
            <a:r>
              <a:rPr lang="zh-CN" altLang="en-US" sz="2800" dirty="0">
                <a:latin typeface="Cambria Math" panose="02040503050406030204" pitchFamily="18" charset="0"/>
              </a:rPr>
              <a:t>→ </a:t>
            </a:r>
            <a:r>
              <a:rPr lang="en-US" altLang="zh-CN" sz="2800" dirty="0">
                <a:latin typeface="Cambria Math" panose="02040503050406030204" pitchFamily="18" charset="0"/>
                <a:ea typeface="Cambria Math" panose="02040503050406030204" pitchFamily="18" charset="0"/>
              </a:rPr>
              <a:t>log </a:t>
            </a:r>
            <a:r>
              <a:rPr lang="en-US" altLang="zh-CN" sz="2800" i="1" dirty="0">
                <a:latin typeface="Cambria Math" panose="02040503050406030204" pitchFamily="18" charset="0"/>
                <a:ea typeface="Cambria Math" panose="02040503050406030204" pitchFamily="18" charset="0"/>
              </a:rPr>
              <a:t>ft</a:t>
            </a:r>
            <a:r>
              <a:rPr lang="en-US" altLang="zh-CN" sz="2800" dirty="0">
                <a:latin typeface="Cambria Math" panose="02040503050406030204" pitchFamily="18" charset="0"/>
                <a:ea typeface="Cambria Math" panose="02040503050406030204" pitchFamily="18" charset="0"/>
              </a:rPr>
              <a:t> </a:t>
            </a:r>
            <a:r>
              <a:rPr lang="zh-CN" altLang="en-US" sz="2800" dirty="0">
                <a:latin typeface="Cambria Math" panose="02040503050406030204" pitchFamily="18" charset="0"/>
              </a:rPr>
              <a:t>→ </a:t>
            </a:r>
            <a:r>
              <a:rPr lang="en-US" altLang="zh-CN" sz="2800" i="1" dirty="0">
                <a:latin typeface="Cambria Math" panose="02040503050406030204" pitchFamily="18" charset="0"/>
                <a:ea typeface="Cambria Math" panose="02040503050406030204" pitchFamily="18" charset="0"/>
              </a:rPr>
              <a:t>B</a:t>
            </a:r>
            <a:r>
              <a:rPr lang="en-US" altLang="zh-CN" sz="2800" dirty="0">
                <a:latin typeface="Cambria Math" panose="02040503050406030204" pitchFamily="18" charset="0"/>
                <a:ea typeface="Cambria Math" panose="02040503050406030204" pitchFamily="18" charset="0"/>
              </a:rPr>
              <a:t>(GT)</a:t>
            </a:r>
          </a:p>
        </p:txBody>
      </p:sp>
      <p:sp>
        <p:nvSpPr>
          <p:cNvPr id="10" name="TextBox 9"/>
          <p:cNvSpPr txBox="1"/>
          <p:nvPr/>
        </p:nvSpPr>
        <p:spPr>
          <a:xfrm>
            <a:off x="5313816" y="6005089"/>
            <a:ext cx="3073149" cy="523220"/>
          </a:xfrm>
          <a:prstGeom prst="rect">
            <a:avLst/>
          </a:prstGeom>
          <a:noFill/>
        </p:spPr>
        <p:txBody>
          <a:bodyPr wrap="none" rtlCol="0">
            <a:spAutoFit/>
          </a:bodyPr>
          <a:lstStyle/>
          <a:p>
            <a:r>
              <a:rPr lang="en-US" altLang="zh-CN" sz="2800" i="1" dirty="0">
                <a:latin typeface="Cambria Math" panose="02040503050406030204" pitchFamily="18" charset="0"/>
                <a:ea typeface="Cambria Math" panose="02040503050406030204" pitchFamily="18" charset="0"/>
              </a:rPr>
              <a:t>I</a:t>
            </a:r>
            <a:r>
              <a:rPr lang="en-US" altLang="zh-CN" sz="2800" i="1" baseline="-25000" dirty="0">
                <a:latin typeface="Cambria Math" panose="02040503050406030204" pitchFamily="18" charset="0"/>
                <a:ea typeface="Cambria Math" panose="02040503050406030204" pitchFamily="18" charset="0"/>
              </a:rPr>
              <a:t>β</a:t>
            </a:r>
            <a:r>
              <a:rPr lang="en-US" altLang="zh-CN" sz="2800" dirty="0">
                <a:latin typeface="Cambria Math" panose="02040503050406030204" pitchFamily="18" charset="0"/>
                <a:ea typeface="Cambria Math" panose="02040503050406030204" pitchFamily="18" charset="0"/>
              </a:rPr>
              <a:t> </a:t>
            </a:r>
            <a:r>
              <a:rPr lang="zh-CN" altLang="en-US" sz="2800" dirty="0">
                <a:latin typeface="Cambria Math" panose="02040503050406030204" pitchFamily="18" charset="0"/>
              </a:rPr>
              <a:t>← </a:t>
            </a:r>
            <a:r>
              <a:rPr lang="en-US" altLang="zh-CN" sz="2800" dirty="0">
                <a:latin typeface="Cambria Math" panose="02040503050406030204" pitchFamily="18" charset="0"/>
                <a:ea typeface="Cambria Math" panose="02040503050406030204" pitchFamily="18" charset="0"/>
              </a:rPr>
              <a:t>log </a:t>
            </a:r>
            <a:r>
              <a:rPr lang="en-US" altLang="zh-CN" sz="2800" i="1" dirty="0">
                <a:latin typeface="Cambria Math" panose="02040503050406030204" pitchFamily="18" charset="0"/>
                <a:ea typeface="Cambria Math" panose="02040503050406030204" pitchFamily="18" charset="0"/>
              </a:rPr>
              <a:t>ft</a:t>
            </a:r>
            <a:r>
              <a:rPr lang="en-US" altLang="zh-CN" sz="2800" dirty="0">
                <a:latin typeface="Cambria Math" panose="02040503050406030204" pitchFamily="18" charset="0"/>
                <a:ea typeface="Cambria Math" panose="02040503050406030204" pitchFamily="18" charset="0"/>
              </a:rPr>
              <a:t> </a:t>
            </a:r>
            <a:r>
              <a:rPr lang="zh-CN" altLang="en-US" sz="2800" dirty="0">
                <a:latin typeface="Cambria Math" panose="02040503050406030204" pitchFamily="18" charset="0"/>
              </a:rPr>
              <a:t>← </a:t>
            </a:r>
            <a:r>
              <a:rPr lang="en-US" altLang="zh-CN" sz="2800" i="1" dirty="0">
                <a:latin typeface="Cambria Math" panose="02040503050406030204" pitchFamily="18" charset="0"/>
                <a:ea typeface="Cambria Math" panose="02040503050406030204" pitchFamily="18" charset="0"/>
              </a:rPr>
              <a:t>B</a:t>
            </a:r>
            <a:r>
              <a:rPr lang="en-US" altLang="zh-CN" sz="2800" dirty="0">
                <a:latin typeface="Cambria Math" panose="02040503050406030204" pitchFamily="18" charset="0"/>
                <a:ea typeface="Cambria Math" panose="02040503050406030204" pitchFamily="18" charset="0"/>
              </a:rPr>
              <a:t>(GT)</a:t>
            </a:r>
          </a:p>
        </p:txBody>
      </p:sp>
      <p:sp>
        <p:nvSpPr>
          <p:cNvPr id="11" name="TextBox 10"/>
          <p:cNvSpPr txBox="1"/>
          <p:nvPr/>
        </p:nvSpPr>
        <p:spPr>
          <a:xfrm>
            <a:off x="1483020" y="4284903"/>
            <a:ext cx="1351652" cy="400110"/>
          </a:xfrm>
          <a:prstGeom prst="rect">
            <a:avLst/>
          </a:prstGeom>
          <a:noFill/>
        </p:spPr>
        <p:txBody>
          <a:bodyPr wrap="none" rtlCol="0">
            <a:spAutoFit/>
          </a:bodyPr>
          <a:lstStyle/>
          <a:p>
            <a:r>
              <a:rPr lang="en-US" altLang="zh-CN" sz="2000" dirty="0">
                <a:solidFill>
                  <a:srgbClr val="008000"/>
                </a:solidFill>
                <a:latin typeface="Cambria Math" panose="02040503050406030204" pitchFamily="18" charset="0"/>
                <a:ea typeface="Cambria Math" panose="02040503050406030204" pitchFamily="18" charset="0"/>
              </a:rPr>
              <a:t>As of 2015</a:t>
            </a:r>
            <a:endParaRPr lang="en-US" sz="2000" dirty="0">
              <a:solidFill>
                <a:srgbClr val="008000"/>
              </a:solidFill>
              <a:latin typeface="Cambria Math" panose="02040503050406030204" pitchFamily="18" charset="0"/>
              <a:ea typeface="Cambria Math" panose="02040503050406030204" pitchFamily="18" charset="0"/>
            </a:endParaRPr>
          </a:p>
        </p:txBody>
      </p:sp>
    </p:spTree>
    <p:extLst>
      <p:ext uri="{BB962C8B-B14F-4D97-AF65-F5344CB8AC3E}">
        <p14:creationId xmlns:p14="http://schemas.microsoft.com/office/powerpoint/2010/main" val="3518177294"/>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ACA4114-BE00-4845-A1DB-69011CD34AA7}"/>
                  </a:ext>
                </a:extLst>
              </p:cNvPr>
              <p:cNvSpPr txBox="1"/>
              <p:nvPr/>
            </p:nvSpPr>
            <p:spPr>
              <a:xfrm>
                <a:off x="18718" y="2419772"/>
                <a:ext cx="3438377" cy="46897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type m:val="lin"/>
                          <m:ctrlPr>
                            <a:rPr lang="en-US" sz="2400" i="1" smtClean="0">
                              <a:latin typeface="Cambria Math" panose="02040503050406030204" pitchFamily="18" charset="0"/>
                            </a:rPr>
                          </m:ctrlPr>
                        </m:fPr>
                        <m:num>
                          <m:r>
                            <a:rPr lang="en-US" sz="2400" i="1">
                              <a:latin typeface="Cambria Math" panose="02040503050406030204" pitchFamily="18" charset="0"/>
                            </a:rPr>
                            <m:t>𝐾</m:t>
                          </m:r>
                        </m:num>
                        <m:den>
                          <m:sSubSup>
                            <m:sSubSupPr>
                              <m:ctrlPr>
                                <a:rPr lang="en-US" sz="2400" i="1">
                                  <a:latin typeface="Cambria Math" panose="02040503050406030204" pitchFamily="18" charset="0"/>
                                </a:rPr>
                              </m:ctrlPr>
                            </m:sSubSupPr>
                            <m:e>
                              <m:r>
                                <a:rPr lang="en-US" sz="2400" i="1">
                                  <a:latin typeface="Cambria Math" panose="02040503050406030204" pitchFamily="18" charset="0"/>
                                </a:rPr>
                                <m:t>𝑔</m:t>
                              </m:r>
                            </m:e>
                            <m:sub>
                              <m:r>
                                <a:rPr lang="en-US" sz="2400" i="1">
                                  <a:latin typeface="Cambria Math" panose="02040503050406030204" pitchFamily="18" charset="0"/>
                                  <a:ea typeface="Cambria Math" panose="02040503050406030204" pitchFamily="18" charset="0"/>
                                </a:rPr>
                                <m:t>𝑉</m:t>
                              </m:r>
                            </m:sub>
                            <m:sup>
                              <m:r>
                                <a:rPr lang="en-US" sz="2400" i="1">
                                  <a:latin typeface="Cambria Math" panose="02040503050406030204" pitchFamily="18" charset="0"/>
                                  <a:ea typeface="Cambria Math" panose="02040503050406030204" pitchFamily="18" charset="0"/>
                                </a:rPr>
                                <m:t>2</m:t>
                              </m:r>
                            </m:sup>
                          </m:sSubSup>
                          <m:r>
                            <a:rPr lang="en-US" sz="2400" b="0" i="1" smtClean="0">
                              <a:latin typeface="Cambria Math" panose="02040503050406030204" pitchFamily="18" charset="0"/>
                              <a:ea typeface="Cambria Math" panose="02040503050406030204" pitchFamily="18" charset="0"/>
                            </a:rPr>
                            <m:t>=6144.54</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144</m:t>
                              </m:r>
                            </m:e>
                          </m:d>
                          <m:r>
                            <a:rPr lang="en-US" sz="2400" b="0" i="1" smtClean="0">
                              <a:latin typeface="Cambria Math" panose="02040503050406030204" pitchFamily="18" charset="0"/>
                              <a:ea typeface="Cambria Math" panose="02040503050406030204" pitchFamily="18" charset="0"/>
                            </a:rPr>
                            <m:t> </m:t>
                          </m:r>
                          <m:r>
                            <m:rPr>
                              <m:sty m:val="p"/>
                            </m:rPr>
                            <a:rPr lang="en-US" altLang="zh-CN" sz="2400" i="1">
                              <a:latin typeface="Cambria Math" panose="02040503050406030204" pitchFamily="18" charset="0"/>
                              <a:ea typeface="Cambria Math" panose="02040503050406030204" pitchFamily="18" charset="0"/>
                            </a:rPr>
                            <m:t>s</m:t>
                          </m:r>
                        </m:den>
                      </m:f>
                    </m:oMath>
                  </m:oMathPara>
                </a14:m>
                <a:endParaRPr lang="en-US" sz="2400" dirty="0"/>
              </a:p>
            </p:txBody>
          </p:sp>
        </mc:Choice>
        <mc:Fallback xmlns="">
          <p:sp>
            <p:nvSpPr>
              <p:cNvPr id="3" name="TextBox 2">
                <a:extLst>
                  <a:ext uri="{FF2B5EF4-FFF2-40B4-BE49-F238E27FC236}">
                    <a16:creationId xmlns:a16="http://schemas.microsoft.com/office/drawing/2014/main" id="{EACA4114-BE00-4845-A1DB-69011CD34AA7}"/>
                  </a:ext>
                </a:extLst>
              </p:cNvPr>
              <p:cNvSpPr txBox="1">
                <a:spLocks noRot="1" noChangeAspect="1" noMove="1" noResize="1" noEditPoints="1" noAdjustHandles="1" noChangeArrowheads="1" noChangeShapeType="1" noTextEdit="1"/>
              </p:cNvSpPr>
              <p:nvPr/>
            </p:nvSpPr>
            <p:spPr>
              <a:xfrm>
                <a:off x="18718" y="2419772"/>
                <a:ext cx="3438377" cy="468975"/>
              </a:xfrm>
              <a:prstGeom prst="rect">
                <a:avLst/>
              </a:prstGeom>
              <a:blipFill>
                <a:blip r:embed="rId2"/>
                <a:stretch>
                  <a:fillRect l="-5496" t="-122078" b="-1883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C8C93E4-68E4-4003-AB3F-20894817EBEC}"/>
                  </a:ext>
                </a:extLst>
              </p:cNvPr>
              <p:cNvSpPr txBox="1"/>
              <p:nvPr/>
            </p:nvSpPr>
            <p:spPr>
              <a:xfrm>
                <a:off x="18718" y="3555269"/>
                <a:ext cx="4041491"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panose="02040503050406030204" pitchFamily="18" charset="0"/>
                            </a:rPr>
                          </m:ctrlPr>
                        </m:sSupPr>
                        <m:e>
                          <m:d>
                            <m:dPr>
                              <m:ctrlPr>
                                <a:rPr lang="en-US" sz="2400" i="1">
                                  <a:latin typeface="Cambria Math" panose="02040503050406030204" pitchFamily="18" charset="0"/>
                                </a:rPr>
                              </m:ctrlPr>
                            </m:dPr>
                            <m:e>
                              <m:f>
                                <m:fPr>
                                  <m:type m:val="lin"/>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panose="02040503050406030204" pitchFamily="18" charset="0"/>
                                        </a:rPr>
                                        <m:t>𝑔</m:t>
                                      </m:r>
                                    </m:e>
                                    <m:sub>
                                      <m:r>
                                        <a:rPr lang="en-US" sz="2400" i="1">
                                          <a:latin typeface="Cambria Math" panose="02040503050406030204" pitchFamily="18" charset="0"/>
                                        </a:rPr>
                                        <m:t>𝐴</m:t>
                                      </m:r>
                                    </m:sub>
                                  </m:sSub>
                                </m:num>
                                <m:den>
                                  <m:sSub>
                                    <m:sSubPr>
                                      <m:ctrlPr>
                                        <a:rPr lang="en-US" sz="2400" i="1">
                                          <a:latin typeface="Cambria Math" panose="02040503050406030204" pitchFamily="18" charset="0"/>
                                        </a:rPr>
                                      </m:ctrlPr>
                                    </m:sSubPr>
                                    <m:e>
                                      <m:r>
                                        <a:rPr lang="en-US" sz="2400" i="1">
                                          <a:latin typeface="Cambria Math" panose="02040503050406030204" pitchFamily="18" charset="0"/>
                                        </a:rPr>
                                        <m:t>𝑔</m:t>
                                      </m:r>
                                    </m:e>
                                    <m:sub>
                                      <m:r>
                                        <a:rPr lang="en-US" sz="2400" i="1">
                                          <a:latin typeface="Cambria Math" panose="02040503050406030204" pitchFamily="18" charset="0"/>
                                        </a:rPr>
                                        <m:t>𝑉</m:t>
                                      </m:r>
                                    </m:sub>
                                  </m:sSub>
                                </m:den>
                              </m:f>
                            </m:e>
                          </m:d>
                        </m:e>
                        <m:sup>
                          <m:r>
                            <a:rPr lang="en-US" sz="2400" i="1">
                              <a:latin typeface="Cambria Math" panose="02040503050406030204" pitchFamily="18" charset="0"/>
                            </a:rPr>
                            <m:t>2</m:t>
                          </m:r>
                        </m:sup>
                      </m:sSup>
                      <m:r>
                        <a:rPr lang="en-US" altLang="zh-CN" sz="2400" i="1" smtClean="0">
                          <a:latin typeface="Cambria Math" panose="02040503050406030204" pitchFamily="18" charset="0"/>
                        </a:rPr>
                        <m:t>=</m:t>
                      </m:r>
                      <m:sSup>
                        <m:sSupPr>
                          <m:ctrlPr>
                            <a:rPr lang="en-US" altLang="zh-CN" sz="2400" b="0" i="1" smtClean="0">
                              <a:latin typeface="Cambria Math" panose="02040503050406030204" pitchFamily="18" charset="0"/>
                            </a:rPr>
                          </m:ctrlPr>
                        </m:sSupPr>
                        <m:e>
                          <m:d>
                            <m:dPr>
                              <m:ctrlPr>
                                <a:rPr lang="en-US" altLang="zh-CN" sz="2400" i="1" smtClean="0">
                                  <a:latin typeface="Cambria Math" panose="02040503050406030204" pitchFamily="18" charset="0"/>
                                </a:rPr>
                              </m:ctrlPr>
                            </m:dPr>
                            <m:e>
                              <m:r>
                                <a:rPr lang="en-US" altLang="zh-CN" sz="2400">
                                  <a:latin typeface="Cambria Math" panose="02040503050406030204" pitchFamily="18" charset="0"/>
                                </a:rPr>
                                <m:t>−1</m:t>
                              </m:r>
                              <m:r>
                                <a:rPr lang="en-US" altLang="zh-CN" sz="2400" i="1">
                                  <a:latin typeface="Cambria Math" panose="02040503050406030204" pitchFamily="18" charset="0"/>
                                </a:rPr>
                                <m:t>.</m:t>
                              </m:r>
                              <m:r>
                                <a:rPr lang="en-US" altLang="zh-CN" sz="2400">
                                  <a:latin typeface="Cambria Math" panose="02040503050406030204" pitchFamily="18" charset="0"/>
                                </a:rPr>
                                <m:t>2</m:t>
                              </m:r>
                              <m:r>
                                <a:rPr lang="en-US" altLang="zh-CN" sz="2400" i="1" smtClean="0">
                                  <a:latin typeface="Cambria Math" panose="02040503050406030204" pitchFamily="18" charset="0"/>
                                </a:rPr>
                                <m:t>7</m:t>
                              </m:r>
                              <m:r>
                                <a:rPr lang="en-US" altLang="zh-CN" sz="2400" b="0" i="1" smtClean="0">
                                  <a:latin typeface="Cambria Math" panose="02040503050406030204" pitchFamily="18" charset="0"/>
                                </a:rPr>
                                <m:t>56(13)</m:t>
                              </m:r>
                            </m:e>
                          </m:d>
                        </m:e>
                        <m:sup>
                          <m:r>
                            <a:rPr lang="en-US" altLang="zh-CN" sz="2400" b="0" i="1" smtClean="0">
                              <a:latin typeface="Cambria Math" panose="02040503050406030204" pitchFamily="18" charset="0"/>
                            </a:rPr>
                            <m:t>2</m:t>
                          </m:r>
                        </m:sup>
                      </m:sSup>
                    </m:oMath>
                  </m:oMathPara>
                </a14:m>
                <a:endParaRPr lang="en-US" sz="2400" dirty="0"/>
              </a:p>
            </p:txBody>
          </p:sp>
        </mc:Choice>
        <mc:Fallback xmlns="">
          <p:sp>
            <p:nvSpPr>
              <p:cNvPr id="5" name="TextBox 4">
                <a:extLst>
                  <a:ext uri="{FF2B5EF4-FFF2-40B4-BE49-F238E27FC236}">
                    <a16:creationId xmlns:a16="http://schemas.microsoft.com/office/drawing/2014/main" id="{1C8C93E4-68E4-4003-AB3F-20894817EBEC}"/>
                  </a:ext>
                </a:extLst>
              </p:cNvPr>
              <p:cNvSpPr txBox="1">
                <a:spLocks noRot="1" noChangeAspect="1" noMove="1" noResize="1" noEditPoints="1" noAdjustHandles="1" noChangeArrowheads="1" noChangeShapeType="1" noTextEdit="1"/>
              </p:cNvSpPr>
              <p:nvPr/>
            </p:nvSpPr>
            <p:spPr>
              <a:xfrm>
                <a:off x="18718" y="3555269"/>
                <a:ext cx="4041491" cy="461665"/>
              </a:xfrm>
              <a:prstGeom prst="rect">
                <a:avLst/>
              </a:prstGeom>
              <a:blipFill>
                <a:blip r:embed="rId3"/>
                <a:stretch>
                  <a:fillRect t="-125000" b="-190789"/>
                </a:stretch>
              </a:blipFill>
            </p:spPr>
            <p:txBody>
              <a:bodyPr/>
              <a:lstStyle/>
              <a:p>
                <a:r>
                  <a:rPr lang="zh-CN" altLang="en-US">
                    <a:noFill/>
                  </a:rPr>
                  <a:t> </a:t>
                </a:r>
              </a:p>
            </p:txBody>
          </p:sp>
        </mc:Fallback>
      </mc:AlternateContent>
      <p:sp>
        <p:nvSpPr>
          <p:cNvPr id="7" name="TextBox 6">
            <a:extLst>
              <a:ext uri="{FF2B5EF4-FFF2-40B4-BE49-F238E27FC236}">
                <a16:creationId xmlns:a16="http://schemas.microsoft.com/office/drawing/2014/main" id="{51E152BE-EE42-4DE8-A933-89DCBF21D481}"/>
              </a:ext>
            </a:extLst>
          </p:cNvPr>
          <p:cNvSpPr txBox="1"/>
          <p:nvPr/>
        </p:nvSpPr>
        <p:spPr>
          <a:xfrm>
            <a:off x="0" y="1569493"/>
            <a:ext cx="9144000" cy="830997"/>
          </a:xfrm>
          <a:prstGeom prst="rect">
            <a:avLst/>
          </a:prstGeom>
          <a:noFill/>
        </p:spPr>
        <p:txBody>
          <a:bodyPr wrap="square" rtlCol="0">
            <a:spAutoFit/>
          </a:bodyPr>
          <a:lstStyle/>
          <a:p>
            <a:r>
              <a:rPr lang="en-US" altLang="zh-CN" sz="2400" dirty="0">
                <a:latin typeface="Cambria Math" panose="02040503050406030204" pitchFamily="18" charset="0"/>
                <a:ea typeface="Cambria Math" panose="02040503050406030204" pitchFamily="18" charset="0"/>
              </a:rPr>
              <a:t>When we do the log </a:t>
            </a:r>
            <a:r>
              <a:rPr lang="en-US" altLang="zh-CN" sz="2400" i="1" dirty="0">
                <a:latin typeface="Cambria Math" panose="02040503050406030204" pitchFamily="18" charset="0"/>
                <a:ea typeface="Cambria Math" panose="02040503050406030204" pitchFamily="18" charset="0"/>
              </a:rPr>
              <a:t>ft</a:t>
            </a:r>
            <a:r>
              <a:rPr lang="en-US" altLang="zh-CN" sz="2400" dirty="0">
                <a:latin typeface="Cambria Math" panose="02040503050406030204" pitchFamily="18" charset="0"/>
                <a:ea typeface="Cambria Math" panose="02040503050406030204" pitchFamily="18" charset="0"/>
              </a:rPr>
              <a:t> </a:t>
            </a:r>
            <a:r>
              <a:rPr lang="zh-CN" altLang="en-US" sz="2400" dirty="0">
                <a:latin typeface="Cambria Math" panose="02040503050406030204" pitchFamily="18" charset="0"/>
                <a:ea typeface="Cambria Math" panose="02040503050406030204" pitchFamily="18" charset="0"/>
              </a:rPr>
              <a:t>↔</a:t>
            </a:r>
            <a:r>
              <a:rPr lang="zh-CN" altLang="en-US" sz="2400" dirty="0">
                <a:latin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B</a:t>
            </a:r>
            <a:r>
              <a:rPr lang="en-US" altLang="zh-CN" sz="2400" dirty="0">
                <a:latin typeface="Cambria Math" panose="02040503050406030204" pitchFamily="18" charset="0"/>
                <a:ea typeface="Cambria Math" panose="02040503050406030204" pitchFamily="18" charset="0"/>
              </a:rPr>
              <a:t>(GT) conversion, we should adopt the latest values.</a:t>
            </a:r>
          </a:p>
        </p:txBody>
      </p:sp>
      <p:sp>
        <p:nvSpPr>
          <p:cNvPr id="9" name="TextBox 8">
            <a:extLst>
              <a:ext uri="{FF2B5EF4-FFF2-40B4-BE49-F238E27FC236}">
                <a16:creationId xmlns:a16="http://schemas.microsoft.com/office/drawing/2014/main" id="{E0FE4733-3BB0-4826-A8E4-43F999F001A9}"/>
              </a:ext>
            </a:extLst>
          </p:cNvPr>
          <p:cNvSpPr txBox="1"/>
          <p:nvPr/>
        </p:nvSpPr>
        <p:spPr>
          <a:xfrm>
            <a:off x="18718" y="2888747"/>
            <a:ext cx="6397388" cy="369332"/>
          </a:xfrm>
          <a:prstGeom prst="rect">
            <a:avLst/>
          </a:prstGeom>
          <a:noFill/>
        </p:spPr>
        <p:txBody>
          <a:bodyPr wrap="square">
            <a:spAutoFit/>
          </a:bodyPr>
          <a:lstStyle/>
          <a:p>
            <a:r>
              <a:rPr lang="zh-CN" altLang="en-US" dirty="0"/>
              <a:t>J. C. Hardy and I. S. Towner, Phys. Rev. C 91, 025501 (2015).</a:t>
            </a:r>
          </a:p>
        </p:txBody>
      </p:sp>
      <p:sp>
        <p:nvSpPr>
          <p:cNvPr id="11" name="TextBox 10">
            <a:extLst>
              <a:ext uri="{FF2B5EF4-FFF2-40B4-BE49-F238E27FC236}">
                <a16:creationId xmlns:a16="http://schemas.microsoft.com/office/drawing/2014/main" id="{F15A9AB7-03DC-43D8-BBB5-1020E30E2583}"/>
              </a:ext>
            </a:extLst>
          </p:cNvPr>
          <p:cNvSpPr txBox="1"/>
          <p:nvPr/>
        </p:nvSpPr>
        <p:spPr>
          <a:xfrm>
            <a:off x="0" y="4016934"/>
            <a:ext cx="8120418" cy="369332"/>
          </a:xfrm>
          <a:prstGeom prst="rect">
            <a:avLst/>
          </a:prstGeom>
          <a:noFill/>
        </p:spPr>
        <p:txBody>
          <a:bodyPr wrap="square">
            <a:spAutoFit/>
          </a:bodyPr>
          <a:lstStyle/>
          <a:p>
            <a:r>
              <a:rPr lang="zh-CN" altLang="en-US" dirty="0"/>
              <a:t>P. A. Zyla </a:t>
            </a:r>
            <a:r>
              <a:rPr lang="zh-CN" altLang="en-US" i="1" dirty="0"/>
              <a:t>et al</a:t>
            </a:r>
            <a:r>
              <a:rPr lang="zh-CN" altLang="en-US" dirty="0"/>
              <a:t>. (Particle Data Group), Prog. Theor. Exp. Phys. 2020, 083C01 (2020).</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8F41DFCB-A193-4311-A34D-445629189428}"/>
                  </a:ext>
                </a:extLst>
              </p:cNvPr>
              <p:cNvSpPr txBox="1"/>
              <p:nvPr/>
            </p:nvSpPr>
            <p:spPr>
              <a:xfrm>
                <a:off x="116853" y="123462"/>
                <a:ext cx="6614568" cy="106978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smtClean="0">
                          <a:solidFill>
                            <a:srgbClr val="008000"/>
                          </a:solidFill>
                          <a:latin typeface="Cambria Math" panose="02040503050406030204" pitchFamily="18" charset="0"/>
                        </a:rPr>
                        <m:t>𝑓𝑡</m:t>
                      </m:r>
                      <m:r>
                        <a:rPr lang="en-US" sz="2800" b="0" i="1" smtClean="0">
                          <a:latin typeface="Cambria Math" panose="02040503050406030204" pitchFamily="18" charset="0"/>
                        </a:rPr>
                        <m:t>=</m:t>
                      </m:r>
                      <m:f>
                        <m:fPr>
                          <m:ctrlPr>
                            <a:rPr lang="en-US" sz="2800" i="1" smtClean="0">
                              <a:latin typeface="Cambria Math" panose="02040503050406030204" pitchFamily="18" charset="0"/>
                            </a:rPr>
                          </m:ctrlPr>
                        </m:fPr>
                        <m:num>
                          <m:r>
                            <a:rPr lang="en-US" sz="2800" i="1" smtClean="0">
                              <a:latin typeface="Cambria Math" panose="02040503050406030204" pitchFamily="18" charset="0"/>
                            </a:rPr>
                            <m:t>𝐾</m:t>
                          </m:r>
                        </m:num>
                        <m:den>
                          <m:sSubSup>
                            <m:sSubSupPr>
                              <m:ctrlPr>
                                <a:rPr lang="en-US" sz="2800" i="1">
                                  <a:latin typeface="Cambria Math" panose="02040503050406030204" pitchFamily="18" charset="0"/>
                                </a:rPr>
                              </m:ctrlPr>
                            </m:sSubSupPr>
                            <m:e>
                              <m:r>
                                <a:rPr lang="en-US" sz="2800" i="1">
                                  <a:latin typeface="Cambria Math" panose="02040503050406030204" pitchFamily="18" charset="0"/>
                                </a:rPr>
                                <m:t>𝑔</m:t>
                              </m:r>
                            </m:e>
                            <m:sub>
                              <m:r>
                                <a:rPr lang="en-US" sz="2800" i="1">
                                  <a:latin typeface="Cambria Math" panose="02040503050406030204" pitchFamily="18" charset="0"/>
                                  <a:ea typeface="Cambria Math" panose="02040503050406030204" pitchFamily="18" charset="0"/>
                                </a:rPr>
                                <m:t>𝑉</m:t>
                              </m:r>
                            </m:sub>
                            <m:sup>
                              <m:r>
                                <a:rPr lang="en-US" sz="2800" i="1">
                                  <a:latin typeface="Cambria Math" panose="02040503050406030204" pitchFamily="18" charset="0"/>
                                  <a:ea typeface="Cambria Math" panose="02040503050406030204" pitchFamily="18" charset="0"/>
                                </a:rPr>
                                <m:t>2</m:t>
                              </m:r>
                            </m:sup>
                          </m:sSubSup>
                          <m:sSub>
                            <m:sSubPr>
                              <m:ctrlPr>
                                <a:rPr lang="en-US" sz="2800" i="1" smtClean="0">
                                  <a:solidFill>
                                    <a:srgbClr val="FF0000"/>
                                  </a:solidFill>
                                  <a:latin typeface="Cambria Math" panose="02040503050406030204" pitchFamily="18" charset="0"/>
                                </a:rPr>
                              </m:ctrlPr>
                            </m:sSubPr>
                            <m:e>
                              <m:r>
                                <a:rPr lang="en-US" sz="2800" i="1">
                                  <a:solidFill>
                                    <a:srgbClr val="FF0000"/>
                                  </a:solidFill>
                                  <a:latin typeface="Cambria Math" panose="02040503050406030204" pitchFamily="18" charset="0"/>
                                </a:rPr>
                                <m:t>𝐵</m:t>
                              </m:r>
                            </m:e>
                            <m:sub>
                              <m:r>
                                <m:rPr>
                                  <m:sty m:val="p"/>
                                </m:rPr>
                                <a:rPr lang="en-US" sz="2800">
                                  <a:solidFill>
                                    <a:srgbClr val="FF0000"/>
                                  </a:solidFill>
                                  <a:latin typeface="Cambria Math" panose="02040503050406030204" pitchFamily="18" charset="0"/>
                                </a:rPr>
                                <m:t>F</m:t>
                              </m:r>
                            </m:sub>
                          </m:sSub>
                          <m:r>
                            <a:rPr lang="en-US" sz="2800" b="0" i="1" smtClean="0">
                              <a:latin typeface="Cambria Math" panose="02040503050406030204" pitchFamily="18" charset="0"/>
                            </a:rPr>
                            <m:t>+</m:t>
                          </m:r>
                          <m:sSubSup>
                            <m:sSubSupPr>
                              <m:ctrlPr>
                                <a:rPr lang="en-US" sz="2800" i="1">
                                  <a:latin typeface="Cambria Math" panose="02040503050406030204" pitchFamily="18" charset="0"/>
                                </a:rPr>
                              </m:ctrlPr>
                            </m:sSubSupPr>
                            <m:e>
                              <m:r>
                                <a:rPr lang="en-US" sz="2800" i="1">
                                  <a:latin typeface="Cambria Math" panose="02040503050406030204" pitchFamily="18" charset="0"/>
                                </a:rPr>
                                <m:t>𝑔</m:t>
                              </m:r>
                            </m:e>
                            <m:sub>
                              <m:r>
                                <a:rPr lang="en-US" sz="2800" b="0" i="1" smtClean="0">
                                  <a:latin typeface="Cambria Math" panose="02040503050406030204" pitchFamily="18" charset="0"/>
                                  <a:ea typeface="Cambria Math" panose="02040503050406030204" pitchFamily="18" charset="0"/>
                                </a:rPr>
                                <m:t>𝐴</m:t>
                              </m:r>
                            </m:sub>
                            <m:sup>
                              <m:r>
                                <a:rPr lang="en-US" sz="2800" i="1">
                                  <a:latin typeface="Cambria Math" panose="02040503050406030204" pitchFamily="18" charset="0"/>
                                  <a:ea typeface="Cambria Math" panose="02040503050406030204" pitchFamily="18" charset="0"/>
                                </a:rPr>
                                <m:t>2</m:t>
                              </m:r>
                            </m:sup>
                          </m:sSubSup>
                          <m:sSub>
                            <m:sSubPr>
                              <m:ctrlPr>
                                <a:rPr lang="en-US" sz="2800" i="1" smtClean="0">
                                  <a:solidFill>
                                    <a:srgbClr val="0000FF"/>
                                  </a:solidFill>
                                  <a:latin typeface="Cambria Math" panose="02040503050406030204" pitchFamily="18" charset="0"/>
                                </a:rPr>
                              </m:ctrlPr>
                            </m:sSubPr>
                            <m:e>
                              <m:r>
                                <a:rPr lang="en-US" sz="2800" i="1">
                                  <a:solidFill>
                                    <a:srgbClr val="0000FF"/>
                                  </a:solidFill>
                                  <a:latin typeface="Cambria Math" panose="02040503050406030204" pitchFamily="18" charset="0"/>
                                </a:rPr>
                                <m:t>𝐵</m:t>
                              </m:r>
                            </m:e>
                            <m:sub>
                              <m:r>
                                <m:rPr>
                                  <m:sty m:val="p"/>
                                </m:rPr>
                                <a:rPr lang="en-US" sz="2800" b="0" i="0" smtClean="0">
                                  <a:solidFill>
                                    <a:srgbClr val="0000FF"/>
                                  </a:solidFill>
                                  <a:latin typeface="Cambria Math" panose="02040503050406030204" pitchFamily="18" charset="0"/>
                                </a:rPr>
                                <m:t>GT</m:t>
                              </m:r>
                            </m:sub>
                          </m:sSub>
                        </m:den>
                      </m:f>
                      <m:r>
                        <a:rPr lang="en-US" altLang="zh-CN" sz="2800" i="1">
                          <a:latin typeface="Cambria Math" panose="02040503050406030204" pitchFamily="18" charset="0"/>
                        </a:rPr>
                        <m:t>=</m:t>
                      </m:r>
                      <m:f>
                        <m:fPr>
                          <m:ctrlPr>
                            <a:rPr lang="en-US" sz="2800" i="1">
                              <a:latin typeface="Cambria Math" panose="02040503050406030204" pitchFamily="18" charset="0"/>
                            </a:rPr>
                          </m:ctrlPr>
                        </m:fPr>
                        <m:num>
                          <m:f>
                            <m:fPr>
                              <m:type m:val="lin"/>
                              <m:ctrlPr>
                                <a:rPr lang="en-US" sz="2800" i="1" smtClean="0">
                                  <a:latin typeface="Cambria Math" panose="02040503050406030204" pitchFamily="18" charset="0"/>
                                </a:rPr>
                              </m:ctrlPr>
                            </m:fPr>
                            <m:num>
                              <m:r>
                                <a:rPr lang="en-US" sz="2800" i="1">
                                  <a:latin typeface="Cambria Math" panose="02040503050406030204" pitchFamily="18" charset="0"/>
                                </a:rPr>
                                <m:t>𝐾</m:t>
                              </m:r>
                            </m:num>
                            <m:den>
                              <m:sSubSup>
                                <m:sSubSupPr>
                                  <m:ctrlPr>
                                    <a:rPr lang="en-US" sz="2800" i="1">
                                      <a:latin typeface="Cambria Math" panose="02040503050406030204" pitchFamily="18" charset="0"/>
                                    </a:rPr>
                                  </m:ctrlPr>
                                </m:sSubSupPr>
                                <m:e>
                                  <m:r>
                                    <a:rPr lang="en-US" sz="2800" i="1">
                                      <a:latin typeface="Cambria Math" panose="02040503050406030204" pitchFamily="18" charset="0"/>
                                    </a:rPr>
                                    <m:t>𝑔</m:t>
                                  </m:r>
                                </m:e>
                                <m:sub>
                                  <m:r>
                                    <a:rPr lang="en-US" sz="2800" i="1">
                                      <a:latin typeface="Cambria Math" panose="02040503050406030204" pitchFamily="18" charset="0"/>
                                      <a:ea typeface="Cambria Math" panose="02040503050406030204" pitchFamily="18" charset="0"/>
                                    </a:rPr>
                                    <m:t>𝑉</m:t>
                                  </m:r>
                                </m:sub>
                                <m:sup>
                                  <m:r>
                                    <a:rPr lang="en-US" sz="2800" i="1">
                                      <a:latin typeface="Cambria Math" panose="02040503050406030204" pitchFamily="18" charset="0"/>
                                      <a:ea typeface="Cambria Math" panose="02040503050406030204" pitchFamily="18" charset="0"/>
                                    </a:rPr>
                                    <m:t>2</m:t>
                                  </m:r>
                                </m:sup>
                              </m:sSubSup>
                            </m:den>
                          </m:f>
                        </m:num>
                        <m:den>
                          <m:sSub>
                            <m:sSubPr>
                              <m:ctrlPr>
                                <a:rPr lang="en-US" sz="2800" i="1" smtClean="0">
                                  <a:solidFill>
                                    <a:srgbClr val="FF0000"/>
                                  </a:solidFill>
                                  <a:latin typeface="Cambria Math" panose="02040503050406030204" pitchFamily="18" charset="0"/>
                                </a:rPr>
                              </m:ctrlPr>
                            </m:sSubPr>
                            <m:e>
                              <m:r>
                                <a:rPr lang="en-US" sz="2800" i="1">
                                  <a:solidFill>
                                    <a:srgbClr val="FF0000"/>
                                  </a:solidFill>
                                  <a:latin typeface="Cambria Math" panose="02040503050406030204" pitchFamily="18" charset="0"/>
                                </a:rPr>
                                <m:t>𝐵</m:t>
                              </m:r>
                            </m:e>
                            <m:sub>
                              <m:r>
                                <m:rPr>
                                  <m:sty m:val="p"/>
                                </m:rPr>
                                <a:rPr lang="en-US" sz="2800">
                                  <a:solidFill>
                                    <a:srgbClr val="FF0000"/>
                                  </a:solidFill>
                                  <a:latin typeface="Cambria Math" panose="02040503050406030204" pitchFamily="18" charset="0"/>
                                </a:rPr>
                                <m:t>F</m:t>
                              </m:r>
                            </m:sub>
                          </m:sSub>
                          <m:r>
                            <a:rPr lang="en-US" sz="2800" i="1">
                              <a:latin typeface="Cambria Math" panose="02040503050406030204" pitchFamily="18" charset="0"/>
                            </a:rPr>
                            <m:t>+</m:t>
                          </m:r>
                          <m:sSup>
                            <m:sSupPr>
                              <m:ctrlPr>
                                <a:rPr lang="en-US" sz="2800" i="1">
                                  <a:latin typeface="Cambria Math" panose="02040503050406030204" pitchFamily="18" charset="0"/>
                                </a:rPr>
                              </m:ctrlPr>
                            </m:sSupPr>
                            <m:e>
                              <m:d>
                                <m:dPr>
                                  <m:ctrlPr>
                                    <a:rPr lang="en-US" sz="2800" i="1">
                                      <a:latin typeface="Cambria Math" panose="02040503050406030204" pitchFamily="18" charset="0"/>
                                    </a:rPr>
                                  </m:ctrlPr>
                                </m:dPr>
                                <m:e>
                                  <m:f>
                                    <m:fPr>
                                      <m:type m:val="lin"/>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𝑔</m:t>
                                          </m:r>
                                        </m:e>
                                        <m:sub>
                                          <m:r>
                                            <a:rPr lang="en-US" sz="2800" i="1">
                                              <a:latin typeface="Cambria Math" panose="02040503050406030204" pitchFamily="18" charset="0"/>
                                            </a:rPr>
                                            <m:t>𝐴</m:t>
                                          </m:r>
                                        </m:sub>
                                      </m:sSub>
                                    </m:num>
                                    <m:den>
                                      <m:sSub>
                                        <m:sSubPr>
                                          <m:ctrlPr>
                                            <a:rPr lang="en-US" sz="2800" i="1">
                                              <a:latin typeface="Cambria Math" panose="02040503050406030204" pitchFamily="18" charset="0"/>
                                            </a:rPr>
                                          </m:ctrlPr>
                                        </m:sSubPr>
                                        <m:e>
                                          <m:r>
                                            <a:rPr lang="en-US" sz="2800" i="1">
                                              <a:latin typeface="Cambria Math" panose="02040503050406030204" pitchFamily="18" charset="0"/>
                                            </a:rPr>
                                            <m:t>𝑔</m:t>
                                          </m:r>
                                        </m:e>
                                        <m:sub>
                                          <m:r>
                                            <a:rPr lang="en-US" sz="2800" i="1">
                                              <a:latin typeface="Cambria Math" panose="02040503050406030204" pitchFamily="18" charset="0"/>
                                            </a:rPr>
                                            <m:t>𝑉</m:t>
                                          </m:r>
                                        </m:sub>
                                      </m:sSub>
                                    </m:den>
                                  </m:f>
                                </m:e>
                              </m:d>
                            </m:e>
                            <m:sup>
                              <m:r>
                                <a:rPr lang="en-US" sz="2800" i="1">
                                  <a:latin typeface="Cambria Math" panose="02040503050406030204" pitchFamily="18" charset="0"/>
                                </a:rPr>
                                <m:t>2</m:t>
                              </m:r>
                            </m:sup>
                          </m:sSup>
                          <m:sSub>
                            <m:sSubPr>
                              <m:ctrlPr>
                                <a:rPr lang="en-US" sz="2800" i="1" smtClean="0">
                                  <a:solidFill>
                                    <a:srgbClr val="0000FF"/>
                                  </a:solidFill>
                                  <a:latin typeface="Cambria Math" panose="02040503050406030204" pitchFamily="18" charset="0"/>
                                </a:rPr>
                              </m:ctrlPr>
                            </m:sSubPr>
                            <m:e>
                              <m:r>
                                <a:rPr lang="en-US" sz="2800" i="1">
                                  <a:solidFill>
                                    <a:srgbClr val="0000FF"/>
                                  </a:solidFill>
                                  <a:latin typeface="Cambria Math" panose="02040503050406030204" pitchFamily="18" charset="0"/>
                                </a:rPr>
                                <m:t>𝐵</m:t>
                              </m:r>
                            </m:e>
                            <m:sub>
                              <m:r>
                                <m:rPr>
                                  <m:sty m:val="p"/>
                                </m:rPr>
                                <a:rPr lang="en-US" sz="2800">
                                  <a:solidFill>
                                    <a:srgbClr val="0000FF"/>
                                  </a:solidFill>
                                  <a:latin typeface="Cambria Math" panose="02040503050406030204" pitchFamily="18" charset="0"/>
                                </a:rPr>
                                <m:t>GT</m:t>
                              </m:r>
                            </m:sub>
                          </m:sSub>
                        </m:den>
                      </m:f>
                    </m:oMath>
                  </m:oMathPara>
                </a14:m>
                <a:endParaRPr lang="en-US" sz="2800" dirty="0"/>
              </a:p>
            </p:txBody>
          </p:sp>
        </mc:Choice>
        <mc:Fallback xmlns="">
          <p:sp>
            <p:nvSpPr>
              <p:cNvPr id="13" name="TextBox 12">
                <a:extLst>
                  <a:ext uri="{FF2B5EF4-FFF2-40B4-BE49-F238E27FC236}">
                    <a16:creationId xmlns:a16="http://schemas.microsoft.com/office/drawing/2014/main" id="{8F41DFCB-A193-4311-A34D-445629189428}"/>
                  </a:ext>
                </a:extLst>
              </p:cNvPr>
              <p:cNvSpPr txBox="1">
                <a:spLocks noRot="1" noChangeAspect="1" noMove="1" noResize="1" noEditPoints="1" noAdjustHandles="1" noChangeArrowheads="1" noChangeShapeType="1" noTextEdit="1"/>
              </p:cNvSpPr>
              <p:nvPr/>
            </p:nvSpPr>
            <p:spPr>
              <a:xfrm>
                <a:off x="116853" y="123462"/>
                <a:ext cx="6614568" cy="1069780"/>
              </a:xfrm>
              <a:prstGeom prst="rect">
                <a:avLst/>
              </a:prstGeom>
              <a:blipFill>
                <a:blip r:embed="rId4"/>
                <a:stretch>
                  <a:fillRect/>
                </a:stretch>
              </a:blipFill>
            </p:spPr>
            <p:txBody>
              <a:bodyPr/>
              <a:lstStyle/>
              <a:p>
                <a:r>
                  <a:rPr lang="zh-CN" altLang="en-US">
                    <a:noFill/>
                  </a:rPr>
                  <a:t> </a:t>
                </a:r>
              </a:p>
            </p:txBody>
          </p:sp>
        </mc:Fallback>
      </mc:AlternateContent>
      <p:cxnSp>
        <p:nvCxnSpPr>
          <p:cNvPr id="4" name="Straight Connector 3">
            <a:extLst>
              <a:ext uri="{FF2B5EF4-FFF2-40B4-BE49-F238E27FC236}">
                <a16:creationId xmlns:a16="http://schemas.microsoft.com/office/drawing/2014/main" id="{F749C8B7-2EB9-4C24-A5EE-415C86E5486E}"/>
              </a:ext>
            </a:extLst>
          </p:cNvPr>
          <p:cNvCxnSpPr/>
          <p:nvPr/>
        </p:nvCxnSpPr>
        <p:spPr>
          <a:xfrm>
            <a:off x="0" y="0"/>
            <a:ext cx="9026434" cy="676656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474910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ACA4114-BE00-4845-A1DB-69011CD34AA7}"/>
                  </a:ext>
                </a:extLst>
              </p:cNvPr>
              <p:cNvSpPr txBox="1"/>
              <p:nvPr/>
            </p:nvSpPr>
            <p:spPr>
              <a:xfrm>
                <a:off x="5839" y="2419772"/>
                <a:ext cx="3438377" cy="46897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type m:val="lin"/>
                          <m:ctrlPr>
                            <a:rPr lang="en-US" sz="2400" i="1" smtClean="0">
                              <a:latin typeface="Cambria Math" panose="02040503050406030204" pitchFamily="18" charset="0"/>
                            </a:rPr>
                          </m:ctrlPr>
                        </m:fPr>
                        <m:num>
                          <m:r>
                            <a:rPr lang="en-US" sz="2400" i="1">
                              <a:latin typeface="Cambria Math" panose="02040503050406030204" pitchFamily="18" charset="0"/>
                            </a:rPr>
                            <m:t>𝐾</m:t>
                          </m:r>
                        </m:num>
                        <m:den>
                          <m:sSubSup>
                            <m:sSubSupPr>
                              <m:ctrlPr>
                                <a:rPr lang="en-US" sz="2400" i="1">
                                  <a:latin typeface="Cambria Math" panose="02040503050406030204" pitchFamily="18" charset="0"/>
                                </a:rPr>
                              </m:ctrlPr>
                            </m:sSubSupPr>
                            <m:e>
                              <m:r>
                                <a:rPr lang="en-US" sz="2400" i="1">
                                  <a:latin typeface="Cambria Math" panose="02040503050406030204" pitchFamily="18" charset="0"/>
                                </a:rPr>
                                <m:t>𝑔</m:t>
                              </m:r>
                            </m:e>
                            <m:sub>
                              <m:r>
                                <a:rPr lang="en-US" sz="2400" i="1">
                                  <a:latin typeface="Cambria Math" panose="02040503050406030204" pitchFamily="18" charset="0"/>
                                  <a:ea typeface="Cambria Math" panose="02040503050406030204" pitchFamily="18" charset="0"/>
                                </a:rPr>
                                <m:t>𝑉</m:t>
                              </m:r>
                            </m:sub>
                            <m:sup>
                              <m:r>
                                <a:rPr lang="en-US" sz="2400" i="1">
                                  <a:latin typeface="Cambria Math" panose="02040503050406030204" pitchFamily="18" charset="0"/>
                                  <a:ea typeface="Cambria Math" panose="02040503050406030204" pitchFamily="18" charset="0"/>
                                </a:rPr>
                                <m:t>2</m:t>
                              </m:r>
                            </m:sup>
                          </m:sSubSup>
                          <m:r>
                            <a:rPr lang="en-US" sz="2400" b="0" i="1" smtClean="0">
                              <a:latin typeface="Cambria Math" panose="02040503050406030204" pitchFamily="18" charset="0"/>
                              <a:ea typeface="Cambria Math" panose="02040503050406030204" pitchFamily="18" charset="0"/>
                            </a:rPr>
                            <m:t>=6144.54</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144</m:t>
                              </m:r>
                            </m:e>
                          </m:d>
                          <m:r>
                            <a:rPr lang="en-US" sz="2400" b="0" i="1" smtClean="0">
                              <a:latin typeface="Cambria Math" panose="02040503050406030204" pitchFamily="18" charset="0"/>
                              <a:ea typeface="Cambria Math" panose="02040503050406030204" pitchFamily="18" charset="0"/>
                            </a:rPr>
                            <m:t> </m:t>
                          </m:r>
                          <m:r>
                            <m:rPr>
                              <m:sty m:val="p"/>
                            </m:rPr>
                            <a:rPr lang="en-US" altLang="zh-CN" sz="2400" i="1">
                              <a:latin typeface="Cambria Math" panose="02040503050406030204" pitchFamily="18" charset="0"/>
                              <a:ea typeface="Cambria Math" panose="02040503050406030204" pitchFamily="18" charset="0"/>
                            </a:rPr>
                            <m:t>s</m:t>
                          </m:r>
                        </m:den>
                      </m:f>
                    </m:oMath>
                  </m:oMathPara>
                </a14:m>
                <a:endParaRPr lang="en-US" sz="2400" dirty="0"/>
              </a:p>
            </p:txBody>
          </p:sp>
        </mc:Choice>
        <mc:Fallback xmlns="">
          <p:sp>
            <p:nvSpPr>
              <p:cNvPr id="3" name="TextBox 2">
                <a:extLst>
                  <a:ext uri="{FF2B5EF4-FFF2-40B4-BE49-F238E27FC236}">
                    <a16:creationId xmlns:a16="http://schemas.microsoft.com/office/drawing/2014/main" id="{EACA4114-BE00-4845-A1DB-69011CD34AA7}"/>
                  </a:ext>
                </a:extLst>
              </p:cNvPr>
              <p:cNvSpPr txBox="1">
                <a:spLocks noRot="1" noChangeAspect="1" noMove="1" noResize="1" noEditPoints="1" noAdjustHandles="1" noChangeArrowheads="1" noChangeShapeType="1" noTextEdit="1"/>
              </p:cNvSpPr>
              <p:nvPr/>
            </p:nvSpPr>
            <p:spPr>
              <a:xfrm>
                <a:off x="5839" y="2419772"/>
                <a:ext cx="3438377" cy="468975"/>
              </a:xfrm>
              <a:prstGeom prst="rect">
                <a:avLst/>
              </a:prstGeom>
              <a:blipFill>
                <a:blip r:embed="rId2"/>
                <a:stretch>
                  <a:fillRect l="-5674" t="-122078" b="-1883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C8C93E4-68E4-4003-AB3F-20894817EBEC}"/>
                  </a:ext>
                </a:extLst>
              </p:cNvPr>
              <p:cNvSpPr txBox="1"/>
              <p:nvPr/>
            </p:nvSpPr>
            <p:spPr>
              <a:xfrm>
                <a:off x="18718" y="6027003"/>
                <a:ext cx="4041491"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panose="02040503050406030204" pitchFamily="18" charset="0"/>
                            </a:rPr>
                          </m:ctrlPr>
                        </m:sSupPr>
                        <m:e>
                          <m:d>
                            <m:dPr>
                              <m:ctrlPr>
                                <a:rPr lang="en-US" sz="2400" i="1">
                                  <a:latin typeface="Cambria Math" panose="02040503050406030204" pitchFamily="18" charset="0"/>
                                </a:rPr>
                              </m:ctrlPr>
                            </m:dPr>
                            <m:e>
                              <m:f>
                                <m:fPr>
                                  <m:type m:val="lin"/>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panose="02040503050406030204" pitchFamily="18" charset="0"/>
                                        </a:rPr>
                                        <m:t>𝑔</m:t>
                                      </m:r>
                                    </m:e>
                                    <m:sub>
                                      <m:r>
                                        <a:rPr lang="en-US" sz="2400" i="1">
                                          <a:latin typeface="Cambria Math" panose="02040503050406030204" pitchFamily="18" charset="0"/>
                                        </a:rPr>
                                        <m:t>𝐴</m:t>
                                      </m:r>
                                    </m:sub>
                                  </m:sSub>
                                </m:num>
                                <m:den>
                                  <m:sSub>
                                    <m:sSubPr>
                                      <m:ctrlPr>
                                        <a:rPr lang="en-US" sz="2400" i="1">
                                          <a:latin typeface="Cambria Math" panose="02040503050406030204" pitchFamily="18" charset="0"/>
                                        </a:rPr>
                                      </m:ctrlPr>
                                    </m:sSubPr>
                                    <m:e>
                                      <m:r>
                                        <a:rPr lang="en-US" sz="2400" i="1">
                                          <a:latin typeface="Cambria Math" panose="02040503050406030204" pitchFamily="18" charset="0"/>
                                        </a:rPr>
                                        <m:t>𝑔</m:t>
                                      </m:r>
                                    </m:e>
                                    <m:sub>
                                      <m:r>
                                        <a:rPr lang="en-US" sz="2400" i="1">
                                          <a:latin typeface="Cambria Math" panose="02040503050406030204" pitchFamily="18" charset="0"/>
                                        </a:rPr>
                                        <m:t>𝑉</m:t>
                                      </m:r>
                                    </m:sub>
                                  </m:sSub>
                                </m:den>
                              </m:f>
                            </m:e>
                          </m:d>
                        </m:e>
                        <m:sup>
                          <m:r>
                            <a:rPr lang="en-US" sz="2400" i="1">
                              <a:latin typeface="Cambria Math" panose="02040503050406030204" pitchFamily="18" charset="0"/>
                            </a:rPr>
                            <m:t>2</m:t>
                          </m:r>
                        </m:sup>
                      </m:sSup>
                      <m:r>
                        <a:rPr lang="en-US" altLang="zh-CN" sz="2400" i="1" smtClean="0">
                          <a:latin typeface="Cambria Math" panose="02040503050406030204" pitchFamily="18" charset="0"/>
                        </a:rPr>
                        <m:t>=</m:t>
                      </m:r>
                      <m:sSup>
                        <m:sSupPr>
                          <m:ctrlPr>
                            <a:rPr lang="en-US" altLang="zh-CN" sz="2400" b="0" i="1" smtClean="0">
                              <a:latin typeface="Cambria Math" panose="02040503050406030204" pitchFamily="18" charset="0"/>
                            </a:rPr>
                          </m:ctrlPr>
                        </m:sSupPr>
                        <m:e>
                          <m:d>
                            <m:dPr>
                              <m:ctrlPr>
                                <a:rPr lang="en-US" altLang="zh-CN" sz="2400" i="1" smtClean="0">
                                  <a:latin typeface="Cambria Math" panose="02040503050406030204" pitchFamily="18" charset="0"/>
                                </a:rPr>
                              </m:ctrlPr>
                            </m:dPr>
                            <m:e>
                              <m:r>
                                <a:rPr lang="en-US" altLang="zh-CN" sz="2400">
                                  <a:latin typeface="Cambria Math" panose="02040503050406030204" pitchFamily="18" charset="0"/>
                                </a:rPr>
                                <m:t>−1</m:t>
                              </m:r>
                              <m:r>
                                <a:rPr lang="en-US" altLang="zh-CN" sz="2400" i="1">
                                  <a:latin typeface="Cambria Math" panose="02040503050406030204" pitchFamily="18" charset="0"/>
                                </a:rPr>
                                <m:t>.</m:t>
                              </m:r>
                              <m:r>
                                <a:rPr lang="en-US" altLang="zh-CN" sz="2400">
                                  <a:latin typeface="Cambria Math" panose="02040503050406030204" pitchFamily="18" charset="0"/>
                                </a:rPr>
                                <m:t>2</m:t>
                              </m:r>
                              <m:r>
                                <a:rPr lang="en-US" altLang="zh-CN" sz="2400" i="1" smtClean="0">
                                  <a:latin typeface="Cambria Math" panose="02040503050406030204" pitchFamily="18" charset="0"/>
                                </a:rPr>
                                <m:t>7</m:t>
                              </m:r>
                              <m:r>
                                <a:rPr lang="en-US" altLang="zh-CN" sz="2400" b="0" i="1" smtClean="0">
                                  <a:latin typeface="Cambria Math" panose="02040503050406030204" pitchFamily="18" charset="0"/>
                                </a:rPr>
                                <m:t>56(13)</m:t>
                              </m:r>
                            </m:e>
                          </m:d>
                        </m:e>
                        <m:sup>
                          <m:r>
                            <a:rPr lang="en-US" altLang="zh-CN" sz="2400" b="0" i="1" smtClean="0">
                              <a:latin typeface="Cambria Math" panose="02040503050406030204" pitchFamily="18" charset="0"/>
                            </a:rPr>
                            <m:t>2</m:t>
                          </m:r>
                        </m:sup>
                      </m:sSup>
                    </m:oMath>
                  </m:oMathPara>
                </a14:m>
                <a:endParaRPr lang="en-US" sz="2400" dirty="0"/>
              </a:p>
            </p:txBody>
          </p:sp>
        </mc:Choice>
        <mc:Fallback xmlns="">
          <p:sp>
            <p:nvSpPr>
              <p:cNvPr id="5" name="TextBox 4">
                <a:extLst>
                  <a:ext uri="{FF2B5EF4-FFF2-40B4-BE49-F238E27FC236}">
                    <a16:creationId xmlns:a16="http://schemas.microsoft.com/office/drawing/2014/main" id="{1C8C93E4-68E4-4003-AB3F-20894817EBEC}"/>
                  </a:ext>
                </a:extLst>
              </p:cNvPr>
              <p:cNvSpPr txBox="1">
                <a:spLocks noRot="1" noChangeAspect="1" noMove="1" noResize="1" noEditPoints="1" noAdjustHandles="1" noChangeArrowheads="1" noChangeShapeType="1" noTextEdit="1"/>
              </p:cNvSpPr>
              <p:nvPr/>
            </p:nvSpPr>
            <p:spPr>
              <a:xfrm>
                <a:off x="18718" y="6027003"/>
                <a:ext cx="4041491" cy="461665"/>
              </a:xfrm>
              <a:prstGeom prst="rect">
                <a:avLst/>
              </a:prstGeom>
              <a:blipFill>
                <a:blip r:embed="rId3"/>
                <a:stretch>
                  <a:fillRect t="-126667" b="-194667"/>
                </a:stretch>
              </a:blipFill>
            </p:spPr>
            <p:txBody>
              <a:bodyPr/>
              <a:lstStyle/>
              <a:p>
                <a:r>
                  <a:rPr lang="zh-CN" altLang="en-US">
                    <a:noFill/>
                  </a:rPr>
                  <a:t> </a:t>
                </a:r>
              </a:p>
            </p:txBody>
          </p:sp>
        </mc:Fallback>
      </mc:AlternateContent>
      <p:sp>
        <p:nvSpPr>
          <p:cNvPr id="7" name="TextBox 6">
            <a:extLst>
              <a:ext uri="{FF2B5EF4-FFF2-40B4-BE49-F238E27FC236}">
                <a16:creationId xmlns:a16="http://schemas.microsoft.com/office/drawing/2014/main" id="{51E152BE-EE42-4DE8-A933-89DCBF21D481}"/>
              </a:ext>
            </a:extLst>
          </p:cNvPr>
          <p:cNvSpPr txBox="1"/>
          <p:nvPr/>
        </p:nvSpPr>
        <p:spPr>
          <a:xfrm>
            <a:off x="0" y="1569493"/>
            <a:ext cx="9144000" cy="830997"/>
          </a:xfrm>
          <a:prstGeom prst="rect">
            <a:avLst/>
          </a:prstGeom>
          <a:noFill/>
        </p:spPr>
        <p:txBody>
          <a:bodyPr wrap="square" rtlCol="0">
            <a:spAutoFit/>
          </a:bodyPr>
          <a:lstStyle/>
          <a:p>
            <a:r>
              <a:rPr lang="en-US" altLang="zh-CN" sz="2400" dirty="0">
                <a:latin typeface="Cambria Math" panose="02040503050406030204" pitchFamily="18" charset="0"/>
                <a:ea typeface="Cambria Math" panose="02040503050406030204" pitchFamily="18" charset="0"/>
              </a:rPr>
              <a:t>When we do the log </a:t>
            </a:r>
            <a:r>
              <a:rPr lang="en-US" altLang="zh-CN" sz="2400" i="1" dirty="0">
                <a:latin typeface="Cambria Math" panose="02040503050406030204" pitchFamily="18" charset="0"/>
                <a:ea typeface="Cambria Math" panose="02040503050406030204" pitchFamily="18" charset="0"/>
              </a:rPr>
              <a:t>ft</a:t>
            </a:r>
            <a:r>
              <a:rPr lang="en-US" altLang="zh-CN" sz="2400" dirty="0">
                <a:latin typeface="Cambria Math" panose="02040503050406030204" pitchFamily="18" charset="0"/>
                <a:ea typeface="Cambria Math" panose="02040503050406030204" pitchFamily="18" charset="0"/>
              </a:rPr>
              <a:t> </a:t>
            </a:r>
            <a:r>
              <a:rPr lang="zh-CN" altLang="en-US" sz="2400" dirty="0">
                <a:latin typeface="Cambria Math" panose="02040503050406030204" pitchFamily="18" charset="0"/>
                <a:ea typeface="Cambria Math" panose="02040503050406030204" pitchFamily="18" charset="0"/>
              </a:rPr>
              <a:t>↔</a:t>
            </a:r>
            <a:r>
              <a:rPr lang="zh-CN" altLang="en-US" sz="2400" dirty="0">
                <a:latin typeface="Cambria Math" panose="02040503050406030204" pitchFamily="18" charset="0"/>
              </a:rPr>
              <a:t> </a:t>
            </a:r>
            <a:r>
              <a:rPr lang="en-US" altLang="zh-CN" sz="2400" i="1" dirty="0">
                <a:latin typeface="Cambria Math" panose="02040503050406030204" pitchFamily="18" charset="0"/>
                <a:ea typeface="Cambria Math" panose="02040503050406030204" pitchFamily="18" charset="0"/>
              </a:rPr>
              <a:t>B</a:t>
            </a:r>
            <a:r>
              <a:rPr lang="en-US" altLang="zh-CN" sz="2400" dirty="0">
                <a:latin typeface="Cambria Math" panose="02040503050406030204" pitchFamily="18" charset="0"/>
                <a:ea typeface="Cambria Math" panose="02040503050406030204" pitchFamily="18" charset="0"/>
              </a:rPr>
              <a:t>(GT) conversion, we should adopt the latest values.</a:t>
            </a:r>
          </a:p>
        </p:txBody>
      </p:sp>
      <p:sp>
        <p:nvSpPr>
          <p:cNvPr id="9" name="TextBox 8">
            <a:extLst>
              <a:ext uri="{FF2B5EF4-FFF2-40B4-BE49-F238E27FC236}">
                <a16:creationId xmlns:a16="http://schemas.microsoft.com/office/drawing/2014/main" id="{E0FE4733-3BB0-4826-A8E4-43F999F001A9}"/>
              </a:ext>
            </a:extLst>
          </p:cNvPr>
          <p:cNvSpPr txBox="1"/>
          <p:nvPr/>
        </p:nvSpPr>
        <p:spPr>
          <a:xfrm>
            <a:off x="3444215" y="2502873"/>
            <a:ext cx="5699785" cy="369332"/>
          </a:xfrm>
          <a:prstGeom prst="rect">
            <a:avLst/>
          </a:prstGeom>
          <a:noFill/>
        </p:spPr>
        <p:txBody>
          <a:bodyPr wrap="square">
            <a:spAutoFit/>
          </a:bodyPr>
          <a:lstStyle/>
          <a:p>
            <a:r>
              <a:rPr lang="zh-CN" altLang="en-US" dirty="0">
                <a:latin typeface="+mj-lt"/>
              </a:rPr>
              <a:t>J. C. Hardy and I. S. Towner, Phys. Rev. C 91, 025501 (2015).</a:t>
            </a:r>
          </a:p>
        </p:txBody>
      </p:sp>
      <p:sp>
        <p:nvSpPr>
          <p:cNvPr id="11" name="TextBox 10">
            <a:extLst>
              <a:ext uri="{FF2B5EF4-FFF2-40B4-BE49-F238E27FC236}">
                <a16:creationId xmlns:a16="http://schemas.microsoft.com/office/drawing/2014/main" id="{F15A9AB7-03DC-43D8-BBB5-1020E30E2583}"/>
              </a:ext>
            </a:extLst>
          </p:cNvPr>
          <p:cNvSpPr txBox="1"/>
          <p:nvPr/>
        </p:nvSpPr>
        <p:spPr>
          <a:xfrm>
            <a:off x="0" y="6488668"/>
            <a:ext cx="8120418" cy="369332"/>
          </a:xfrm>
          <a:prstGeom prst="rect">
            <a:avLst/>
          </a:prstGeom>
          <a:noFill/>
        </p:spPr>
        <p:txBody>
          <a:bodyPr wrap="square">
            <a:spAutoFit/>
          </a:bodyPr>
          <a:lstStyle/>
          <a:p>
            <a:r>
              <a:rPr lang="zh-CN" altLang="en-US" dirty="0">
                <a:latin typeface="+mj-lt"/>
              </a:rPr>
              <a:t>P. A. Zyla </a:t>
            </a:r>
            <a:r>
              <a:rPr lang="zh-CN" altLang="en-US" i="1" dirty="0">
                <a:latin typeface="+mj-lt"/>
              </a:rPr>
              <a:t>et al</a:t>
            </a:r>
            <a:r>
              <a:rPr lang="zh-CN" altLang="en-US" dirty="0">
                <a:latin typeface="+mj-lt"/>
              </a:rPr>
              <a:t>. (Particle Data Group), Prog. Theor. Exp. Phys. 2020, 083C01 (2020).</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8F41DFCB-A193-4311-A34D-445629189428}"/>
                  </a:ext>
                </a:extLst>
              </p:cNvPr>
              <p:cNvSpPr txBox="1"/>
              <p:nvPr/>
            </p:nvSpPr>
            <p:spPr>
              <a:xfrm>
                <a:off x="116853" y="123462"/>
                <a:ext cx="6614568" cy="106978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smtClean="0">
                          <a:solidFill>
                            <a:srgbClr val="008000"/>
                          </a:solidFill>
                          <a:latin typeface="Cambria Math" panose="02040503050406030204" pitchFamily="18" charset="0"/>
                        </a:rPr>
                        <m:t>𝑓𝑡</m:t>
                      </m:r>
                      <m:r>
                        <a:rPr lang="en-US" sz="2800" b="0" i="1" smtClean="0">
                          <a:latin typeface="Cambria Math" panose="02040503050406030204" pitchFamily="18" charset="0"/>
                        </a:rPr>
                        <m:t>=</m:t>
                      </m:r>
                      <m:f>
                        <m:fPr>
                          <m:ctrlPr>
                            <a:rPr lang="en-US" sz="2800" i="1" smtClean="0">
                              <a:latin typeface="Cambria Math" panose="02040503050406030204" pitchFamily="18" charset="0"/>
                            </a:rPr>
                          </m:ctrlPr>
                        </m:fPr>
                        <m:num>
                          <m:r>
                            <a:rPr lang="en-US" sz="2800" i="1" smtClean="0">
                              <a:latin typeface="Cambria Math" panose="02040503050406030204" pitchFamily="18" charset="0"/>
                            </a:rPr>
                            <m:t>𝐾</m:t>
                          </m:r>
                        </m:num>
                        <m:den>
                          <m:sSubSup>
                            <m:sSubSupPr>
                              <m:ctrlPr>
                                <a:rPr lang="en-US" sz="2800" i="1">
                                  <a:latin typeface="Cambria Math" panose="02040503050406030204" pitchFamily="18" charset="0"/>
                                </a:rPr>
                              </m:ctrlPr>
                            </m:sSubSupPr>
                            <m:e>
                              <m:r>
                                <a:rPr lang="en-US" sz="2800" i="1">
                                  <a:latin typeface="Cambria Math" panose="02040503050406030204" pitchFamily="18" charset="0"/>
                                </a:rPr>
                                <m:t>𝑔</m:t>
                              </m:r>
                            </m:e>
                            <m:sub>
                              <m:r>
                                <a:rPr lang="en-US" sz="2800" i="1">
                                  <a:latin typeface="Cambria Math" panose="02040503050406030204" pitchFamily="18" charset="0"/>
                                  <a:ea typeface="Cambria Math" panose="02040503050406030204" pitchFamily="18" charset="0"/>
                                </a:rPr>
                                <m:t>𝑉</m:t>
                              </m:r>
                            </m:sub>
                            <m:sup>
                              <m:r>
                                <a:rPr lang="en-US" sz="2800" i="1">
                                  <a:latin typeface="Cambria Math" panose="02040503050406030204" pitchFamily="18" charset="0"/>
                                  <a:ea typeface="Cambria Math" panose="02040503050406030204" pitchFamily="18" charset="0"/>
                                </a:rPr>
                                <m:t>2</m:t>
                              </m:r>
                            </m:sup>
                          </m:sSubSup>
                          <m:sSub>
                            <m:sSubPr>
                              <m:ctrlPr>
                                <a:rPr lang="en-US" sz="2800" i="1" smtClean="0">
                                  <a:solidFill>
                                    <a:srgbClr val="FF0000"/>
                                  </a:solidFill>
                                  <a:latin typeface="Cambria Math" panose="02040503050406030204" pitchFamily="18" charset="0"/>
                                </a:rPr>
                              </m:ctrlPr>
                            </m:sSubPr>
                            <m:e>
                              <m:r>
                                <a:rPr lang="en-US" sz="2800" i="1">
                                  <a:solidFill>
                                    <a:srgbClr val="FF0000"/>
                                  </a:solidFill>
                                  <a:latin typeface="Cambria Math" panose="02040503050406030204" pitchFamily="18" charset="0"/>
                                </a:rPr>
                                <m:t>𝐵</m:t>
                              </m:r>
                            </m:e>
                            <m:sub>
                              <m:r>
                                <m:rPr>
                                  <m:sty m:val="p"/>
                                </m:rPr>
                                <a:rPr lang="en-US" sz="2800">
                                  <a:solidFill>
                                    <a:srgbClr val="FF0000"/>
                                  </a:solidFill>
                                  <a:latin typeface="Cambria Math" panose="02040503050406030204" pitchFamily="18" charset="0"/>
                                </a:rPr>
                                <m:t>F</m:t>
                              </m:r>
                            </m:sub>
                          </m:sSub>
                          <m:r>
                            <a:rPr lang="en-US" sz="2800" b="0" i="1" smtClean="0">
                              <a:latin typeface="Cambria Math" panose="02040503050406030204" pitchFamily="18" charset="0"/>
                            </a:rPr>
                            <m:t>+</m:t>
                          </m:r>
                          <m:sSubSup>
                            <m:sSubSupPr>
                              <m:ctrlPr>
                                <a:rPr lang="en-US" sz="2800" i="1">
                                  <a:latin typeface="Cambria Math" panose="02040503050406030204" pitchFamily="18" charset="0"/>
                                </a:rPr>
                              </m:ctrlPr>
                            </m:sSubSupPr>
                            <m:e>
                              <m:r>
                                <a:rPr lang="en-US" sz="2800" i="1">
                                  <a:latin typeface="Cambria Math" panose="02040503050406030204" pitchFamily="18" charset="0"/>
                                </a:rPr>
                                <m:t>𝑔</m:t>
                              </m:r>
                            </m:e>
                            <m:sub>
                              <m:r>
                                <a:rPr lang="en-US" sz="2800" b="0" i="1" smtClean="0">
                                  <a:latin typeface="Cambria Math" panose="02040503050406030204" pitchFamily="18" charset="0"/>
                                  <a:ea typeface="Cambria Math" panose="02040503050406030204" pitchFamily="18" charset="0"/>
                                </a:rPr>
                                <m:t>𝐴</m:t>
                              </m:r>
                            </m:sub>
                            <m:sup>
                              <m:r>
                                <a:rPr lang="en-US" sz="2800" i="1">
                                  <a:latin typeface="Cambria Math" panose="02040503050406030204" pitchFamily="18" charset="0"/>
                                  <a:ea typeface="Cambria Math" panose="02040503050406030204" pitchFamily="18" charset="0"/>
                                </a:rPr>
                                <m:t>2</m:t>
                              </m:r>
                            </m:sup>
                          </m:sSubSup>
                          <m:sSub>
                            <m:sSubPr>
                              <m:ctrlPr>
                                <a:rPr lang="en-US" sz="2800" i="1" smtClean="0">
                                  <a:solidFill>
                                    <a:srgbClr val="0000FF"/>
                                  </a:solidFill>
                                  <a:latin typeface="Cambria Math" panose="02040503050406030204" pitchFamily="18" charset="0"/>
                                </a:rPr>
                              </m:ctrlPr>
                            </m:sSubPr>
                            <m:e>
                              <m:r>
                                <a:rPr lang="en-US" sz="2800" i="1">
                                  <a:solidFill>
                                    <a:srgbClr val="0000FF"/>
                                  </a:solidFill>
                                  <a:latin typeface="Cambria Math" panose="02040503050406030204" pitchFamily="18" charset="0"/>
                                </a:rPr>
                                <m:t>𝐵</m:t>
                              </m:r>
                            </m:e>
                            <m:sub>
                              <m:r>
                                <m:rPr>
                                  <m:sty m:val="p"/>
                                </m:rPr>
                                <a:rPr lang="en-US" sz="2800" b="0" i="0" smtClean="0">
                                  <a:solidFill>
                                    <a:srgbClr val="0000FF"/>
                                  </a:solidFill>
                                  <a:latin typeface="Cambria Math" panose="02040503050406030204" pitchFamily="18" charset="0"/>
                                </a:rPr>
                                <m:t>GT</m:t>
                              </m:r>
                            </m:sub>
                          </m:sSub>
                        </m:den>
                      </m:f>
                      <m:r>
                        <a:rPr lang="en-US" altLang="zh-CN" sz="2800" i="1">
                          <a:latin typeface="Cambria Math" panose="02040503050406030204" pitchFamily="18" charset="0"/>
                        </a:rPr>
                        <m:t>=</m:t>
                      </m:r>
                      <m:f>
                        <m:fPr>
                          <m:ctrlPr>
                            <a:rPr lang="en-US" sz="2800" i="1">
                              <a:latin typeface="Cambria Math" panose="02040503050406030204" pitchFamily="18" charset="0"/>
                            </a:rPr>
                          </m:ctrlPr>
                        </m:fPr>
                        <m:num>
                          <m:f>
                            <m:fPr>
                              <m:type m:val="lin"/>
                              <m:ctrlPr>
                                <a:rPr lang="en-US" sz="2800" i="1" smtClean="0">
                                  <a:latin typeface="Cambria Math" panose="02040503050406030204" pitchFamily="18" charset="0"/>
                                </a:rPr>
                              </m:ctrlPr>
                            </m:fPr>
                            <m:num>
                              <m:r>
                                <a:rPr lang="en-US" sz="2800" i="1">
                                  <a:latin typeface="Cambria Math" panose="02040503050406030204" pitchFamily="18" charset="0"/>
                                </a:rPr>
                                <m:t>𝐾</m:t>
                              </m:r>
                            </m:num>
                            <m:den>
                              <m:sSubSup>
                                <m:sSubSupPr>
                                  <m:ctrlPr>
                                    <a:rPr lang="en-US" sz="2800" i="1">
                                      <a:latin typeface="Cambria Math" panose="02040503050406030204" pitchFamily="18" charset="0"/>
                                    </a:rPr>
                                  </m:ctrlPr>
                                </m:sSubSupPr>
                                <m:e>
                                  <m:r>
                                    <a:rPr lang="en-US" sz="2800" i="1">
                                      <a:latin typeface="Cambria Math" panose="02040503050406030204" pitchFamily="18" charset="0"/>
                                    </a:rPr>
                                    <m:t>𝑔</m:t>
                                  </m:r>
                                </m:e>
                                <m:sub>
                                  <m:r>
                                    <a:rPr lang="en-US" sz="2800" i="1">
                                      <a:latin typeface="Cambria Math" panose="02040503050406030204" pitchFamily="18" charset="0"/>
                                      <a:ea typeface="Cambria Math" panose="02040503050406030204" pitchFamily="18" charset="0"/>
                                    </a:rPr>
                                    <m:t>𝑉</m:t>
                                  </m:r>
                                </m:sub>
                                <m:sup>
                                  <m:r>
                                    <a:rPr lang="en-US" sz="2800" i="1">
                                      <a:latin typeface="Cambria Math" panose="02040503050406030204" pitchFamily="18" charset="0"/>
                                      <a:ea typeface="Cambria Math" panose="02040503050406030204" pitchFamily="18" charset="0"/>
                                    </a:rPr>
                                    <m:t>2</m:t>
                                  </m:r>
                                </m:sup>
                              </m:sSubSup>
                            </m:den>
                          </m:f>
                        </m:num>
                        <m:den>
                          <m:sSub>
                            <m:sSubPr>
                              <m:ctrlPr>
                                <a:rPr lang="en-US" sz="2800" i="1" smtClean="0">
                                  <a:solidFill>
                                    <a:srgbClr val="FF0000"/>
                                  </a:solidFill>
                                  <a:latin typeface="Cambria Math" panose="02040503050406030204" pitchFamily="18" charset="0"/>
                                </a:rPr>
                              </m:ctrlPr>
                            </m:sSubPr>
                            <m:e>
                              <m:r>
                                <a:rPr lang="en-US" sz="2800" i="1">
                                  <a:solidFill>
                                    <a:srgbClr val="FF0000"/>
                                  </a:solidFill>
                                  <a:latin typeface="Cambria Math" panose="02040503050406030204" pitchFamily="18" charset="0"/>
                                </a:rPr>
                                <m:t>𝐵</m:t>
                              </m:r>
                            </m:e>
                            <m:sub>
                              <m:r>
                                <m:rPr>
                                  <m:sty m:val="p"/>
                                </m:rPr>
                                <a:rPr lang="en-US" sz="2800">
                                  <a:solidFill>
                                    <a:srgbClr val="FF0000"/>
                                  </a:solidFill>
                                  <a:latin typeface="Cambria Math" panose="02040503050406030204" pitchFamily="18" charset="0"/>
                                </a:rPr>
                                <m:t>F</m:t>
                              </m:r>
                            </m:sub>
                          </m:sSub>
                          <m:r>
                            <a:rPr lang="en-US" sz="2800" i="1">
                              <a:latin typeface="Cambria Math" panose="02040503050406030204" pitchFamily="18" charset="0"/>
                            </a:rPr>
                            <m:t>+</m:t>
                          </m:r>
                          <m:sSup>
                            <m:sSupPr>
                              <m:ctrlPr>
                                <a:rPr lang="en-US" sz="2800" i="1">
                                  <a:latin typeface="Cambria Math" panose="02040503050406030204" pitchFamily="18" charset="0"/>
                                </a:rPr>
                              </m:ctrlPr>
                            </m:sSupPr>
                            <m:e>
                              <m:d>
                                <m:dPr>
                                  <m:ctrlPr>
                                    <a:rPr lang="en-US" sz="2800" i="1">
                                      <a:latin typeface="Cambria Math" panose="02040503050406030204" pitchFamily="18" charset="0"/>
                                    </a:rPr>
                                  </m:ctrlPr>
                                </m:dPr>
                                <m:e>
                                  <m:f>
                                    <m:fPr>
                                      <m:type m:val="lin"/>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𝑔</m:t>
                                          </m:r>
                                        </m:e>
                                        <m:sub>
                                          <m:r>
                                            <a:rPr lang="en-US" sz="2800" i="1">
                                              <a:latin typeface="Cambria Math" panose="02040503050406030204" pitchFamily="18" charset="0"/>
                                            </a:rPr>
                                            <m:t>𝐴</m:t>
                                          </m:r>
                                        </m:sub>
                                      </m:sSub>
                                    </m:num>
                                    <m:den>
                                      <m:sSub>
                                        <m:sSubPr>
                                          <m:ctrlPr>
                                            <a:rPr lang="en-US" sz="2800" i="1">
                                              <a:latin typeface="Cambria Math" panose="02040503050406030204" pitchFamily="18" charset="0"/>
                                            </a:rPr>
                                          </m:ctrlPr>
                                        </m:sSubPr>
                                        <m:e>
                                          <m:r>
                                            <a:rPr lang="en-US" sz="2800" i="1">
                                              <a:latin typeface="Cambria Math" panose="02040503050406030204" pitchFamily="18" charset="0"/>
                                            </a:rPr>
                                            <m:t>𝑔</m:t>
                                          </m:r>
                                        </m:e>
                                        <m:sub>
                                          <m:r>
                                            <a:rPr lang="en-US" sz="2800" i="1">
                                              <a:latin typeface="Cambria Math" panose="02040503050406030204" pitchFamily="18" charset="0"/>
                                            </a:rPr>
                                            <m:t>𝑉</m:t>
                                          </m:r>
                                        </m:sub>
                                      </m:sSub>
                                    </m:den>
                                  </m:f>
                                </m:e>
                              </m:d>
                            </m:e>
                            <m:sup>
                              <m:r>
                                <a:rPr lang="en-US" sz="2800" i="1">
                                  <a:latin typeface="Cambria Math" panose="02040503050406030204" pitchFamily="18" charset="0"/>
                                </a:rPr>
                                <m:t>2</m:t>
                              </m:r>
                            </m:sup>
                          </m:sSup>
                          <m:sSub>
                            <m:sSubPr>
                              <m:ctrlPr>
                                <a:rPr lang="en-US" sz="2800" i="1" smtClean="0">
                                  <a:solidFill>
                                    <a:srgbClr val="0000FF"/>
                                  </a:solidFill>
                                  <a:latin typeface="Cambria Math" panose="02040503050406030204" pitchFamily="18" charset="0"/>
                                </a:rPr>
                              </m:ctrlPr>
                            </m:sSubPr>
                            <m:e>
                              <m:r>
                                <a:rPr lang="en-US" sz="2800" i="1">
                                  <a:solidFill>
                                    <a:srgbClr val="0000FF"/>
                                  </a:solidFill>
                                  <a:latin typeface="Cambria Math" panose="02040503050406030204" pitchFamily="18" charset="0"/>
                                </a:rPr>
                                <m:t>𝐵</m:t>
                              </m:r>
                            </m:e>
                            <m:sub>
                              <m:r>
                                <m:rPr>
                                  <m:sty m:val="p"/>
                                </m:rPr>
                                <a:rPr lang="en-US" sz="2800">
                                  <a:solidFill>
                                    <a:srgbClr val="0000FF"/>
                                  </a:solidFill>
                                  <a:latin typeface="Cambria Math" panose="02040503050406030204" pitchFamily="18" charset="0"/>
                                </a:rPr>
                                <m:t>GT</m:t>
                              </m:r>
                            </m:sub>
                          </m:sSub>
                        </m:den>
                      </m:f>
                    </m:oMath>
                  </m:oMathPara>
                </a14:m>
                <a:endParaRPr lang="en-US" sz="2800" dirty="0"/>
              </a:p>
            </p:txBody>
          </p:sp>
        </mc:Choice>
        <mc:Fallback xmlns="">
          <p:sp>
            <p:nvSpPr>
              <p:cNvPr id="13" name="TextBox 12">
                <a:extLst>
                  <a:ext uri="{FF2B5EF4-FFF2-40B4-BE49-F238E27FC236}">
                    <a16:creationId xmlns:a16="http://schemas.microsoft.com/office/drawing/2014/main" id="{8F41DFCB-A193-4311-A34D-445629189428}"/>
                  </a:ext>
                </a:extLst>
              </p:cNvPr>
              <p:cNvSpPr txBox="1">
                <a:spLocks noRot="1" noChangeAspect="1" noMove="1" noResize="1" noEditPoints="1" noAdjustHandles="1" noChangeArrowheads="1" noChangeShapeType="1" noTextEdit="1"/>
              </p:cNvSpPr>
              <p:nvPr/>
            </p:nvSpPr>
            <p:spPr>
              <a:xfrm>
                <a:off x="116853" y="123462"/>
                <a:ext cx="6614568" cy="1069780"/>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0FD4986B-A132-4B97-A408-88D6FE93D52F}"/>
                  </a:ext>
                </a:extLst>
              </p:cNvPr>
              <p:cNvSpPr txBox="1"/>
              <p:nvPr/>
            </p:nvSpPr>
            <p:spPr>
              <a:xfrm>
                <a:off x="5838" y="2908029"/>
                <a:ext cx="3438377" cy="46897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type m:val="lin"/>
                          <m:ctrlPr>
                            <a:rPr lang="en-US" sz="2400" i="1" smtClean="0">
                              <a:latin typeface="Cambria Math" panose="02040503050406030204" pitchFamily="18" charset="0"/>
                            </a:rPr>
                          </m:ctrlPr>
                        </m:fPr>
                        <m:num>
                          <m:r>
                            <a:rPr lang="en-US" sz="2400" i="1">
                              <a:latin typeface="Cambria Math" panose="02040503050406030204" pitchFamily="18" charset="0"/>
                            </a:rPr>
                            <m:t>𝐾</m:t>
                          </m:r>
                        </m:num>
                        <m:den>
                          <m:sSubSup>
                            <m:sSubSupPr>
                              <m:ctrlPr>
                                <a:rPr lang="en-US" sz="2400" i="1">
                                  <a:latin typeface="Cambria Math" panose="02040503050406030204" pitchFamily="18" charset="0"/>
                                </a:rPr>
                              </m:ctrlPr>
                            </m:sSubSupPr>
                            <m:e>
                              <m:r>
                                <a:rPr lang="en-US" sz="2400" i="1">
                                  <a:latin typeface="Cambria Math" panose="02040503050406030204" pitchFamily="18" charset="0"/>
                                </a:rPr>
                                <m:t>𝑔</m:t>
                              </m:r>
                            </m:e>
                            <m:sub>
                              <m:r>
                                <a:rPr lang="en-US" sz="2400" i="1">
                                  <a:latin typeface="Cambria Math" panose="02040503050406030204" pitchFamily="18" charset="0"/>
                                  <a:ea typeface="Cambria Math" panose="02040503050406030204" pitchFamily="18" charset="0"/>
                                </a:rPr>
                                <m:t>𝑉</m:t>
                              </m:r>
                            </m:sub>
                            <m:sup>
                              <m:r>
                                <a:rPr lang="en-US" sz="2400" i="1">
                                  <a:latin typeface="Cambria Math" panose="02040503050406030204" pitchFamily="18" charset="0"/>
                                  <a:ea typeface="Cambria Math" panose="02040503050406030204" pitchFamily="18" charset="0"/>
                                </a:rPr>
                                <m:t>2</m:t>
                              </m:r>
                            </m:sup>
                          </m:sSubSup>
                          <m:r>
                            <a:rPr lang="en-US" sz="2400" b="0" i="1" smtClean="0">
                              <a:latin typeface="Cambria Math" panose="02040503050406030204" pitchFamily="18" charset="0"/>
                              <a:ea typeface="Cambria Math" panose="02040503050406030204" pitchFamily="18" charset="0"/>
                            </a:rPr>
                            <m:t>=6144.48</m:t>
                          </m:r>
                          <m:d>
                            <m:dPr>
                              <m:ctrlPr>
                                <a:rPr lang="en-US" sz="2400" b="0" i="1" smtClean="0">
                                  <a:latin typeface="Cambria Math" panose="02040503050406030204" pitchFamily="18" charset="0"/>
                                  <a:ea typeface="Cambria Math" panose="02040503050406030204" pitchFamily="18" charset="0"/>
                                </a:rPr>
                              </m:ctrlPr>
                            </m:dPr>
                            <m:e>
                              <m:r>
                                <a:rPr lang="en-US" altLang="zh-CN" sz="2400" i="1">
                                  <a:latin typeface="Cambria Math" panose="02040503050406030204" pitchFamily="18" charset="0"/>
                                  <a:ea typeface="Cambria Math" panose="02040503050406030204" pitchFamily="18" charset="0"/>
                                </a:rPr>
                                <m:t>37</m:t>
                              </m:r>
                              <m:r>
                                <a:rPr lang="en-US" altLang="zh-CN" sz="2400" b="0" i="1" smtClean="0">
                                  <a:latin typeface="Cambria Math" panose="02040503050406030204" pitchFamily="18" charset="0"/>
                                  <a:ea typeface="Cambria Math" panose="02040503050406030204" pitchFamily="18" charset="0"/>
                                </a:rPr>
                                <m:t>0</m:t>
                              </m:r>
                            </m:e>
                          </m:d>
                          <m:r>
                            <a:rPr lang="en-US" sz="2400" b="0" i="1" smtClean="0">
                              <a:latin typeface="Cambria Math" panose="02040503050406030204" pitchFamily="18" charset="0"/>
                              <a:ea typeface="Cambria Math" panose="02040503050406030204" pitchFamily="18" charset="0"/>
                            </a:rPr>
                            <m:t> </m:t>
                          </m:r>
                          <m:r>
                            <m:rPr>
                              <m:sty m:val="p"/>
                            </m:rPr>
                            <a:rPr lang="en-US" altLang="zh-CN" sz="2400" i="1">
                              <a:latin typeface="Cambria Math" panose="02040503050406030204" pitchFamily="18" charset="0"/>
                              <a:ea typeface="Cambria Math" panose="02040503050406030204" pitchFamily="18" charset="0"/>
                            </a:rPr>
                            <m:t>s</m:t>
                          </m:r>
                        </m:den>
                      </m:f>
                    </m:oMath>
                  </m:oMathPara>
                </a14:m>
                <a:endParaRPr lang="en-US" sz="2400" dirty="0"/>
              </a:p>
            </p:txBody>
          </p:sp>
        </mc:Choice>
        <mc:Fallback xmlns="">
          <p:sp>
            <p:nvSpPr>
              <p:cNvPr id="2" name="TextBox 1">
                <a:extLst>
                  <a:ext uri="{FF2B5EF4-FFF2-40B4-BE49-F238E27FC236}">
                    <a16:creationId xmlns:a16="http://schemas.microsoft.com/office/drawing/2014/main" id="{0FD4986B-A132-4B97-A408-88D6FE93D52F}"/>
                  </a:ext>
                </a:extLst>
              </p:cNvPr>
              <p:cNvSpPr txBox="1">
                <a:spLocks noRot="1" noChangeAspect="1" noMove="1" noResize="1" noEditPoints="1" noAdjustHandles="1" noChangeArrowheads="1" noChangeShapeType="1" noTextEdit="1"/>
              </p:cNvSpPr>
              <p:nvPr/>
            </p:nvSpPr>
            <p:spPr>
              <a:xfrm>
                <a:off x="5838" y="2908029"/>
                <a:ext cx="3438377" cy="468975"/>
              </a:xfrm>
              <a:prstGeom prst="rect">
                <a:avLst/>
              </a:prstGeom>
              <a:blipFill>
                <a:blip r:embed="rId5"/>
                <a:stretch>
                  <a:fillRect l="-5674" t="-122078" b="-188312"/>
                </a:stretch>
              </a:blipFill>
            </p:spPr>
            <p:txBody>
              <a:bodyPr/>
              <a:lstStyle/>
              <a:p>
                <a:r>
                  <a:rPr lang="zh-CN" altLang="en-US">
                    <a:noFill/>
                  </a:rPr>
                  <a:t> </a:t>
                </a:r>
              </a:p>
            </p:txBody>
          </p:sp>
        </mc:Fallback>
      </mc:AlternateContent>
      <p:sp>
        <p:nvSpPr>
          <p:cNvPr id="10" name="TextBox 9">
            <a:extLst>
              <a:ext uri="{FF2B5EF4-FFF2-40B4-BE49-F238E27FC236}">
                <a16:creationId xmlns:a16="http://schemas.microsoft.com/office/drawing/2014/main" id="{61455738-CF32-4856-9937-9CF89B81B92D}"/>
              </a:ext>
            </a:extLst>
          </p:cNvPr>
          <p:cNvSpPr txBox="1"/>
          <p:nvPr/>
        </p:nvSpPr>
        <p:spPr>
          <a:xfrm>
            <a:off x="3444215" y="2955306"/>
            <a:ext cx="5699785" cy="369332"/>
          </a:xfrm>
          <a:prstGeom prst="rect">
            <a:avLst/>
          </a:prstGeom>
          <a:noFill/>
        </p:spPr>
        <p:txBody>
          <a:bodyPr wrap="square">
            <a:spAutoFit/>
          </a:bodyPr>
          <a:lstStyle/>
          <a:p>
            <a:r>
              <a:rPr lang="zh-CN" altLang="en-US" dirty="0">
                <a:latin typeface="+mj-lt"/>
              </a:rPr>
              <a:t>J. C. Hardy and I. S. Towner, Phys. Rev. C </a:t>
            </a:r>
            <a:r>
              <a:rPr lang="en-US" altLang="zh-CN" dirty="0">
                <a:latin typeface="+mj-lt"/>
              </a:rPr>
              <a:t>102</a:t>
            </a:r>
            <a:r>
              <a:rPr lang="zh-CN" altLang="en-US" dirty="0">
                <a:latin typeface="+mj-lt"/>
              </a:rPr>
              <a:t>, 0</a:t>
            </a:r>
            <a:r>
              <a:rPr lang="en-US" altLang="zh-CN" dirty="0">
                <a:latin typeface="+mj-lt"/>
              </a:rPr>
              <a:t>4</a:t>
            </a:r>
            <a:r>
              <a:rPr lang="zh-CN" altLang="en-US" dirty="0">
                <a:latin typeface="+mj-lt"/>
              </a:rPr>
              <a:t>5501 (20</a:t>
            </a:r>
            <a:r>
              <a:rPr lang="en-US" altLang="zh-CN" dirty="0">
                <a:latin typeface="+mj-lt"/>
              </a:rPr>
              <a:t>20</a:t>
            </a:r>
            <a:r>
              <a:rPr lang="zh-CN" altLang="en-US" dirty="0">
                <a:latin typeface="+mj-lt"/>
              </a:rPr>
              <a:t>).</a:t>
            </a:r>
          </a:p>
        </p:txBody>
      </p:sp>
      <p:pic>
        <p:nvPicPr>
          <p:cNvPr id="6" name="Picture 5">
            <a:extLst>
              <a:ext uri="{FF2B5EF4-FFF2-40B4-BE49-F238E27FC236}">
                <a16:creationId xmlns:a16="http://schemas.microsoft.com/office/drawing/2014/main" id="{4DE78DEA-E082-4789-AA21-CA26BF7FF190}"/>
              </a:ext>
            </a:extLst>
          </p:cNvPr>
          <p:cNvPicPr>
            <a:picLocks noChangeAspect="1"/>
          </p:cNvPicPr>
          <p:nvPr/>
        </p:nvPicPr>
        <p:blipFill>
          <a:blip r:embed="rId6"/>
          <a:stretch>
            <a:fillRect/>
          </a:stretch>
        </p:blipFill>
        <p:spPr>
          <a:xfrm>
            <a:off x="116853" y="3610049"/>
            <a:ext cx="5910460" cy="2198323"/>
          </a:xfrm>
          <a:prstGeom prst="rect">
            <a:avLst/>
          </a:prstGeom>
        </p:spPr>
      </p:pic>
    </p:spTree>
    <p:extLst>
      <p:ext uri="{BB962C8B-B14F-4D97-AF65-F5344CB8AC3E}">
        <p14:creationId xmlns:p14="http://schemas.microsoft.com/office/powerpoint/2010/main" val="3828325458"/>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67377" y="481460"/>
                <a:ext cx="520655"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𝐵</m:t>
                          </m:r>
                        </m:e>
                        <m:sub>
                          <m:r>
                            <m:rPr>
                              <m:sty m:val="p"/>
                            </m:rPr>
                            <a:rPr lang="en-US" sz="2000">
                              <a:solidFill>
                                <a:srgbClr val="FF0000"/>
                              </a:solidFill>
                              <a:latin typeface="Cambria Math" panose="02040503050406030204" pitchFamily="18" charset="0"/>
                            </a:rPr>
                            <m:t>F</m:t>
                          </m:r>
                        </m:sub>
                      </m:sSub>
                    </m:oMath>
                  </m:oMathPara>
                </a14:m>
                <a:endParaRPr lang="en-US" sz="2000" dirty="0">
                  <a:solidFill>
                    <a:srgbClr val="FF0000"/>
                  </a:solidFill>
                </a:endParaRPr>
              </a:p>
            </p:txBody>
          </p:sp>
        </mc:Choice>
        <mc:Fallback xmlns="">
          <p:sp>
            <p:nvSpPr>
              <p:cNvPr id="2" name="Rectangle 1"/>
              <p:cNvSpPr>
                <a:spLocks noRot="1" noChangeAspect="1" noMove="1" noResize="1" noEditPoints="1" noAdjustHandles="1" noChangeArrowheads="1" noChangeShapeType="1" noTextEdit="1"/>
              </p:cNvSpPr>
              <p:nvPr/>
            </p:nvSpPr>
            <p:spPr>
              <a:xfrm>
                <a:off x="67377" y="481460"/>
                <a:ext cx="520655" cy="400110"/>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67377" y="28645"/>
                <a:ext cx="660117"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𝐵</m:t>
                          </m:r>
                        </m:e>
                        <m:sub>
                          <m:r>
                            <m:rPr>
                              <m:sty m:val="p"/>
                            </m:rPr>
                            <a:rPr lang="en-US" sz="2000">
                              <a:solidFill>
                                <a:srgbClr val="FF0000"/>
                              </a:solidFill>
                              <a:latin typeface="Cambria Math" panose="02040503050406030204" pitchFamily="18" charset="0"/>
                            </a:rPr>
                            <m:t>GT</m:t>
                          </m:r>
                        </m:sub>
                      </m:sSub>
                    </m:oMath>
                  </m:oMathPara>
                </a14:m>
                <a:endParaRPr lang="en-US" sz="2000" dirty="0">
                  <a:solidFill>
                    <a:srgbClr val="FF0000"/>
                  </a:solidFill>
                </a:endParaRPr>
              </a:p>
            </p:txBody>
          </p:sp>
        </mc:Choice>
        <mc:Fallback xmlns="">
          <p:sp>
            <p:nvSpPr>
              <p:cNvPr id="3" name="Rectangle 2"/>
              <p:cNvSpPr>
                <a:spLocks noRot="1" noChangeAspect="1" noMove="1" noResize="1" noEditPoints="1" noAdjustHandles="1" noChangeArrowheads="1" noChangeShapeType="1" noTextEdit="1"/>
              </p:cNvSpPr>
              <p:nvPr/>
            </p:nvSpPr>
            <p:spPr>
              <a:xfrm>
                <a:off x="67377" y="28645"/>
                <a:ext cx="660117" cy="400110"/>
              </a:xfrm>
              <a:prstGeom prst="rect">
                <a:avLst/>
              </a:prstGeom>
              <a:blipFill rotWithShape="0">
                <a:blip r:embed="rId4"/>
                <a:stretch>
                  <a:fillRect b="-153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1490908" y="98728"/>
                <a:ext cx="3051155" cy="66492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𝑓𝑡</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6177</m:t>
                          </m:r>
                        </m:num>
                        <m:den>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(−1.260)</m:t>
                              </m:r>
                            </m:e>
                            <m:sup>
                              <m:r>
                                <a:rPr lang="en-US" sz="2000" b="0" i="1" smtClean="0">
                                  <a:latin typeface="Cambria Math" panose="02040503050406030204" pitchFamily="18" charset="0"/>
                                </a:rPr>
                                <m:t>2</m:t>
                              </m:r>
                            </m:sup>
                          </m:sSup>
                          <m:sSub>
                            <m:sSubPr>
                              <m:ctrlPr>
                                <a:rPr lang="en-US" sz="2000" i="1">
                                  <a:latin typeface="Cambria Math" panose="02040503050406030204" pitchFamily="18" charset="0"/>
                                </a:rPr>
                              </m:ctrlPr>
                            </m:sSubPr>
                            <m:e>
                              <m:r>
                                <a:rPr lang="en-US" sz="2000" i="1">
                                  <a:latin typeface="Cambria Math" panose="02040503050406030204" pitchFamily="18" charset="0"/>
                                </a:rPr>
                                <m:t>𝑞</m:t>
                              </m:r>
                            </m:e>
                            <m:sub>
                              <m:r>
                                <a:rPr lang="en-US" sz="2000" i="1">
                                  <a:latin typeface="Cambria Math" panose="02040503050406030204" pitchFamily="18" charset="0"/>
                                </a:rPr>
                                <m:t>𝑓</m:t>
                              </m:r>
                            </m:sub>
                          </m:sSub>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𝐵</m:t>
                              </m:r>
                            </m:e>
                            <m:sub>
                              <m:r>
                                <m:rPr>
                                  <m:sty m:val="p"/>
                                </m:rPr>
                                <a:rPr lang="en-US" sz="2000" b="0" i="0" smtClean="0">
                                  <a:latin typeface="Cambria Math" panose="02040503050406030204" pitchFamily="18" charset="0"/>
                                </a:rPr>
                                <m:t>GT</m:t>
                              </m:r>
                            </m:sub>
                          </m:sSub>
                          <m:r>
                            <a:rPr lang="en-US" sz="2000" b="0" i="1" smtClean="0">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𝐵</m:t>
                              </m:r>
                            </m:e>
                            <m:sub>
                              <m:r>
                                <m:rPr>
                                  <m:sty m:val="p"/>
                                </m:rPr>
                                <a:rPr lang="en-US" sz="2000" b="0" i="0" smtClean="0">
                                  <a:latin typeface="Cambria Math" panose="02040503050406030204" pitchFamily="18" charset="0"/>
                                </a:rPr>
                                <m:t>F</m:t>
                              </m:r>
                            </m:sub>
                          </m:sSub>
                        </m:den>
                      </m:f>
                    </m:oMath>
                  </m:oMathPara>
                </a14:m>
                <a:endParaRPr lang="en-US" sz="2000" dirty="0"/>
              </a:p>
            </p:txBody>
          </p:sp>
        </mc:Choice>
        <mc:Fallback xmlns="">
          <p:sp>
            <p:nvSpPr>
              <p:cNvPr id="4" name="TextBox 3"/>
              <p:cNvSpPr txBox="1">
                <a:spLocks noRot="1" noChangeAspect="1" noMove="1" noResize="1" noEditPoints="1" noAdjustHandles="1" noChangeArrowheads="1" noChangeShapeType="1" noTextEdit="1"/>
              </p:cNvSpPr>
              <p:nvPr/>
            </p:nvSpPr>
            <p:spPr>
              <a:xfrm>
                <a:off x="1490908" y="98728"/>
                <a:ext cx="3051155" cy="664926"/>
              </a:xfrm>
              <a:prstGeom prst="rect">
                <a:avLst/>
              </a:prstGeom>
              <a:blipFill rotWithShape="0">
                <a:blip r:embed="rId5"/>
                <a:stretch>
                  <a:fillRect b="-917"/>
                </a:stretch>
              </a:blipFill>
            </p:spPr>
            <p:txBody>
              <a:bodyPr/>
              <a:lstStyle/>
              <a:p>
                <a:r>
                  <a:rPr lang="en-US">
                    <a:noFill/>
                  </a:rPr>
                  <a:t> </a:t>
                </a:r>
              </a:p>
            </p:txBody>
          </p:sp>
        </mc:Fallback>
      </mc:AlternateContent>
      <p:cxnSp>
        <p:nvCxnSpPr>
          <p:cNvPr id="5" name="Straight Arrow Connector 4"/>
          <p:cNvCxnSpPr/>
          <p:nvPr/>
        </p:nvCxnSpPr>
        <p:spPr>
          <a:xfrm>
            <a:off x="821341" y="533240"/>
            <a:ext cx="57543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Box 5"/>
              <p:cNvSpPr txBox="1"/>
              <p:nvPr/>
            </p:nvSpPr>
            <p:spPr>
              <a:xfrm>
                <a:off x="1464014" y="1352517"/>
                <a:ext cx="1108830" cy="76969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000" b="0" i="1" smtClean="0">
                          <a:latin typeface="Cambria Math" panose="02040503050406030204" pitchFamily="18" charset="0"/>
                          <a:cs typeface="Times New Roman" panose="02020603050405020304" pitchFamily="18" charset="0"/>
                        </a:rPr>
                        <m:t>𝑡</m:t>
                      </m:r>
                      <m:r>
                        <a:rPr lang="en-US" altLang="zh-CN" sz="2000" b="0" i="1" smtClean="0">
                          <a:latin typeface="Cambria Math" panose="02040503050406030204" pitchFamily="18" charset="0"/>
                          <a:cs typeface="Times New Roman" panose="02020603050405020304" pitchFamily="18" charset="0"/>
                        </a:rPr>
                        <m:t>=</m:t>
                      </m:r>
                      <m:f>
                        <m:fPr>
                          <m:ctrlPr>
                            <a:rPr lang="en-US" altLang="zh-CN" sz="2000" i="1">
                              <a:latin typeface="Cambria Math" panose="02040503050406030204" pitchFamily="18" charset="0"/>
                              <a:cs typeface="Times New Roman" panose="02020603050405020304" pitchFamily="18" charset="0"/>
                            </a:rPr>
                          </m:ctrlPr>
                        </m:fPr>
                        <m:num>
                          <m:sSub>
                            <m:sSubPr>
                              <m:ctrlPr>
                                <a:rPr lang="en-US" altLang="zh-CN" sz="2000" i="1">
                                  <a:latin typeface="Cambria Math" panose="02040503050406030204" pitchFamily="18" charset="0"/>
                                  <a:cs typeface="Times New Roman" panose="02020603050405020304" pitchFamily="18" charset="0"/>
                                </a:rPr>
                              </m:ctrlPr>
                            </m:sSubPr>
                            <m:e>
                              <m:r>
                                <a:rPr lang="en-US" altLang="zh-CN" sz="2000" i="1">
                                  <a:latin typeface="Cambria Math" panose="02040503050406030204" pitchFamily="18" charset="0"/>
                                  <a:cs typeface="Times New Roman" panose="02020603050405020304" pitchFamily="18" charset="0"/>
                                </a:rPr>
                                <m:t>𝑇</m:t>
                              </m:r>
                            </m:e>
                            <m:sub>
                              <m:r>
                                <a:rPr lang="en-US" altLang="zh-CN" sz="2000" i="1">
                                  <a:latin typeface="Cambria Math" panose="02040503050406030204" pitchFamily="18" charset="0"/>
                                  <a:cs typeface="Times New Roman" panose="02020603050405020304" pitchFamily="18" charset="0"/>
                                </a:rPr>
                                <m:t>1/2</m:t>
                              </m:r>
                            </m:sub>
                          </m:sSub>
                        </m:num>
                        <m:den>
                          <m:sSub>
                            <m:sSubPr>
                              <m:ctrlPr>
                                <a:rPr lang="en-US" sz="2000" i="1">
                                  <a:latin typeface="Cambria Math" panose="02040503050406030204" pitchFamily="18" charset="0"/>
                                </a:rPr>
                              </m:ctrlPr>
                            </m:sSubPr>
                            <m:e>
                              <m:r>
                                <a:rPr lang="en-US" sz="2000" i="1">
                                  <a:latin typeface="Cambria Math" panose="02040503050406030204" pitchFamily="18" charset="0"/>
                                </a:rPr>
                                <m:t>𝐼</m:t>
                              </m:r>
                            </m:e>
                            <m:sub>
                              <m:r>
                                <a:rPr lang="en-US" sz="2000" i="1">
                                  <a:latin typeface="Cambria Math" panose="02040503050406030204" pitchFamily="18" charset="0"/>
                                  <a:ea typeface="Cambria Math" panose="02040503050406030204" pitchFamily="18" charset="0"/>
                                </a:rPr>
                                <m:t>𝛽</m:t>
                              </m:r>
                            </m:sub>
                          </m:sSub>
                          <m:r>
                            <m:rPr>
                              <m:nor/>
                            </m:rPr>
                            <a:rPr lang="en-US" sz="2000" dirty="0"/>
                            <m:t> </m:t>
                          </m:r>
                        </m:den>
                      </m:f>
                    </m:oMath>
                  </m:oMathPara>
                </a14:m>
                <a:endParaRPr lang="en-US" altLang="zh-CN" sz="2000" i="1" baseline="-25000" dirty="0">
                  <a:latin typeface="Times New Roman" panose="02020603050405020304" pitchFamily="18" charset="0"/>
                  <a:cs typeface="Times New Roman" panose="02020603050405020304"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1464014" y="1352517"/>
                <a:ext cx="1108830" cy="769698"/>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114562" y="1300580"/>
                <a:ext cx="456856" cy="42742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solidFill>
                                <a:srgbClr val="FF0000"/>
                              </a:solidFill>
                              <a:latin typeface="Cambria Math" panose="02040503050406030204" pitchFamily="18" charset="0"/>
                            </a:rPr>
                          </m:ctrlPr>
                        </m:sSubPr>
                        <m:e>
                          <m:r>
                            <a:rPr lang="en-US" sz="2000" b="0" i="1" smtClean="0">
                              <a:solidFill>
                                <a:srgbClr val="FF0000"/>
                              </a:solidFill>
                              <a:latin typeface="Cambria Math" panose="02040503050406030204" pitchFamily="18" charset="0"/>
                            </a:rPr>
                            <m:t>𝐼</m:t>
                          </m:r>
                        </m:e>
                        <m:sub>
                          <m:r>
                            <a:rPr lang="en-US" sz="2000" b="0" i="1" smtClean="0">
                              <a:solidFill>
                                <a:srgbClr val="FF0000"/>
                              </a:solidFill>
                              <a:latin typeface="Cambria Math" panose="02040503050406030204" pitchFamily="18" charset="0"/>
                              <a:ea typeface="Cambria Math" panose="02040503050406030204" pitchFamily="18" charset="0"/>
                            </a:rPr>
                            <m:t>𝛽</m:t>
                          </m:r>
                        </m:sub>
                      </m:sSub>
                    </m:oMath>
                  </m:oMathPara>
                </a14:m>
                <a:endParaRPr lang="en-US" sz="2000" dirty="0">
                  <a:solidFill>
                    <a:srgbClr val="FF0000"/>
                  </a:solidFill>
                </a:endParaRPr>
              </a:p>
            </p:txBody>
          </p:sp>
        </mc:Choice>
        <mc:Fallback xmlns="">
          <p:sp>
            <p:nvSpPr>
              <p:cNvPr id="7" name="Rectangle 6"/>
              <p:cNvSpPr>
                <a:spLocks noRot="1" noChangeAspect="1" noMove="1" noResize="1" noEditPoints="1" noAdjustHandles="1" noChangeArrowheads="1" noChangeShapeType="1" noTextEdit="1"/>
              </p:cNvSpPr>
              <p:nvPr/>
            </p:nvSpPr>
            <p:spPr>
              <a:xfrm>
                <a:off x="114562" y="1300580"/>
                <a:ext cx="456856" cy="427425"/>
              </a:xfrm>
              <a:prstGeom prst="rect">
                <a:avLst/>
              </a:prstGeom>
              <a:blipFill rotWithShape="0">
                <a:blip r:embed="rId7"/>
                <a:stretch>
                  <a:fillRect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67377" y="1818090"/>
                <a:ext cx="681149" cy="42761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FF0000"/>
                              </a:solidFill>
                              <a:latin typeface="Cambria Math" panose="02040503050406030204" pitchFamily="18" charset="0"/>
                              <a:cs typeface="Times New Roman" panose="02020603050405020304" pitchFamily="18" charset="0"/>
                            </a:rPr>
                          </m:ctrlPr>
                        </m:sSubPr>
                        <m:e>
                          <m:r>
                            <a:rPr lang="en-US" altLang="zh-CN" sz="2000" i="1">
                              <a:solidFill>
                                <a:srgbClr val="FF0000"/>
                              </a:solidFill>
                              <a:latin typeface="Cambria Math" panose="02040503050406030204" pitchFamily="18" charset="0"/>
                              <a:cs typeface="Times New Roman" panose="02020603050405020304" pitchFamily="18" charset="0"/>
                            </a:rPr>
                            <m:t>𝑇</m:t>
                          </m:r>
                        </m:e>
                        <m:sub>
                          <m:r>
                            <a:rPr lang="en-US" altLang="zh-CN" sz="2000" i="1">
                              <a:solidFill>
                                <a:srgbClr val="FF0000"/>
                              </a:solidFill>
                              <a:latin typeface="Cambria Math" panose="02040503050406030204" pitchFamily="18" charset="0"/>
                              <a:cs typeface="Times New Roman" panose="02020603050405020304" pitchFamily="18" charset="0"/>
                            </a:rPr>
                            <m:t>1/2</m:t>
                          </m:r>
                        </m:sub>
                      </m:sSub>
                    </m:oMath>
                  </m:oMathPara>
                </a14:m>
                <a:endParaRPr lang="en-US" sz="2000" dirty="0">
                  <a:solidFill>
                    <a:srgbClr val="FF0000"/>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67377" y="1818090"/>
                <a:ext cx="681149" cy="427618"/>
              </a:xfrm>
              <a:prstGeom prst="rect">
                <a:avLst/>
              </a:prstGeom>
              <a:blipFill rotWithShape="0">
                <a:blip r:embed="rId8"/>
                <a:stretch>
                  <a:fillRect b="-12857"/>
                </a:stretch>
              </a:blipFill>
            </p:spPr>
            <p:txBody>
              <a:bodyPr/>
              <a:lstStyle/>
              <a:p>
                <a:r>
                  <a:rPr lang="en-US">
                    <a:noFill/>
                  </a:rPr>
                  <a:t> </a:t>
                </a:r>
              </a:p>
            </p:txBody>
          </p:sp>
        </mc:Fallback>
      </mc:AlternateContent>
      <p:cxnSp>
        <p:nvCxnSpPr>
          <p:cNvPr id="9" name="Straight Arrow Connector 8"/>
          <p:cNvCxnSpPr/>
          <p:nvPr/>
        </p:nvCxnSpPr>
        <p:spPr>
          <a:xfrm>
            <a:off x="847953" y="1862209"/>
            <a:ext cx="57543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 name="TextBox 9"/>
              <p:cNvSpPr txBox="1"/>
              <p:nvPr/>
            </p:nvSpPr>
            <p:spPr>
              <a:xfrm>
                <a:off x="6168204" y="696612"/>
                <a:ext cx="1923283" cy="80477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𝑓</m:t>
                      </m:r>
                      <m:r>
                        <a:rPr lang="en-US" sz="2000" b="0" i="1" smtClean="0">
                          <a:latin typeface="Cambria Math" panose="02040503050406030204" pitchFamily="18" charset="0"/>
                          <a:ea typeface="Cambria Math" panose="02040503050406030204" pitchFamily="18" charset="0"/>
                        </a:rPr>
                        <m:t>≈</m:t>
                      </m:r>
                      <m:f>
                        <m:fPr>
                          <m:ctrlPr>
                            <a:rPr lang="en-US" sz="2000" i="1" smtClean="0">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b="0" i="1">
                                  <a:latin typeface="Cambria Math" panose="02040503050406030204" pitchFamily="18" charset="0"/>
                                </a:rPr>
                                <m:t>𝐸</m:t>
                              </m:r>
                            </m:e>
                            <m:sub>
                              <m:r>
                                <a:rPr lang="en-US" sz="2000" b="0" i="1">
                                  <a:latin typeface="Cambria Math" panose="02040503050406030204" pitchFamily="18" charset="0"/>
                                  <a:ea typeface="Cambria Math" panose="02040503050406030204" pitchFamily="18" charset="0"/>
                                </a:rPr>
                                <m:t>𝛽</m:t>
                              </m:r>
                              <m:r>
                                <m:rPr>
                                  <m:sty m:val="p"/>
                                </m:rPr>
                                <a:rPr lang="en-US" altLang="zh-CN" sz="2000" i="1">
                                  <a:latin typeface="Cambria Math" panose="02040503050406030204" pitchFamily="18" charset="0"/>
                                  <a:ea typeface="Cambria Math" panose="02040503050406030204" pitchFamily="18" charset="0"/>
                                </a:rPr>
                                <m:t>th</m:t>
                              </m:r>
                            </m:sub>
                            <m:sup>
                              <m:r>
                                <a:rPr lang="en-US" sz="2000" b="0" i="1">
                                  <a:latin typeface="Cambria Math" panose="02040503050406030204" pitchFamily="18" charset="0"/>
                                </a:rPr>
                                <m:t>5</m:t>
                              </m:r>
                            </m:sup>
                          </m:sSubSup>
                        </m:num>
                        <m:den>
                          <m:r>
                            <a:rPr lang="en-US" sz="2000" b="0" i="1" smtClean="0">
                              <a:latin typeface="Cambria Math" panose="02040503050406030204" pitchFamily="18" charset="0"/>
                            </a:rPr>
                            <m:t>30</m:t>
                          </m:r>
                          <m:sSup>
                            <m:sSupPr>
                              <m:ctrlPr>
                                <a:rPr lang="en-US" sz="2000" i="1" smtClean="0">
                                  <a:latin typeface="Cambria Math" panose="02040503050406030204" pitchFamily="18" charset="0"/>
                                </a:rPr>
                              </m:ctrlPr>
                            </m:sSupPr>
                            <m:e>
                              <m:d>
                                <m:dPr>
                                  <m:ctrlPr>
                                    <a:rPr lang="en-US" sz="2000" i="1" smtClean="0">
                                      <a:latin typeface="Cambria Math" panose="02040503050406030204" pitchFamily="18" charset="0"/>
                                    </a:rPr>
                                  </m:ctrlPr>
                                </m:dPr>
                                <m:e>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𝑚</m:t>
                                      </m:r>
                                    </m:e>
                                    <m:sub>
                                      <m:r>
                                        <a:rPr lang="en-US" sz="2000" b="0" i="1" smtClean="0">
                                          <a:latin typeface="Cambria Math" panose="02040503050406030204" pitchFamily="18" charset="0"/>
                                        </a:rPr>
                                        <m:t>𝑒</m:t>
                                      </m:r>
                                    </m:sub>
                                  </m:sSub>
                                  <m:sSup>
                                    <m:sSupPr>
                                      <m:ctrlPr>
                                        <a:rPr lang="en-US" sz="2000" i="1" smtClean="0">
                                          <a:latin typeface="Cambria Math" panose="02040503050406030204" pitchFamily="18" charset="0"/>
                                        </a:rPr>
                                      </m:ctrlPr>
                                    </m:sSupPr>
                                    <m:e>
                                      <m:r>
                                        <a:rPr lang="en-US" sz="2000" b="0" i="1" smtClean="0">
                                          <a:latin typeface="Cambria Math" panose="02040503050406030204" pitchFamily="18" charset="0"/>
                                        </a:rPr>
                                        <m:t>𝑐</m:t>
                                      </m:r>
                                    </m:e>
                                    <m:sup>
                                      <m:r>
                                        <a:rPr lang="en-US" sz="2000" b="0" i="1" smtClean="0">
                                          <a:latin typeface="Cambria Math" panose="02040503050406030204" pitchFamily="18" charset="0"/>
                                        </a:rPr>
                                        <m:t>2</m:t>
                                      </m:r>
                                    </m:sup>
                                  </m:sSup>
                                </m:e>
                              </m:d>
                            </m:e>
                            <m:sup>
                              <m:r>
                                <a:rPr lang="en-US" sz="2000" b="0" i="1" smtClean="0">
                                  <a:latin typeface="Cambria Math" panose="02040503050406030204" pitchFamily="18" charset="0"/>
                                </a:rPr>
                                <m:t>5</m:t>
                              </m:r>
                            </m:sup>
                          </m:sSup>
                        </m:den>
                      </m:f>
                    </m:oMath>
                  </m:oMathPara>
                </a14:m>
                <a:endParaRPr lang="en-US" sz="2000" dirty="0"/>
              </a:p>
            </p:txBody>
          </p:sp>
        </mc:Choice>
        <mc:Fallback xmlns="">
          <p:sp>
            <p:nvSpPr>
              <p:cNvPr id="10" name="TextBox 9"/>
              <p:cNvSpPr txBox="1">
                <a:spLocks noRot="1" noChangeAspect="1" noMove="1" noResize="1" noEditPoints="1" noAdjustHandles="1" noChangeArrowheads="1" noChangeShapeType="1" noTextEdit="1"/>
              </p:cNvSpPr>
              <p:nvPr/>
            </p:nvSpPr>
            <p:spPr>
              <a:xfrm>
                <a:off x="6168204" y="696612"/>
                <a:ext cx="1923283" cy="804772"/>
              </a:xfrm>
              <a:prstGeom prst="rect">
                <a:avLst/>
              </a:prstGeom>
              <a:blipFill rotWithShape="0">
                <a:blip r:embed="rId9"/>
                <a:stretch>
                  <a:fillRect/>
                </a:stretch>
              </a:blipFill>
            </p:spPr>
            <p:txBody>
              <a:bodyPr/>
              <a:lstStyle/>
              <a:p>
                <a:r>
                  <a:rPr lang="en-US">
                    <a:noFill/>
                  </a:rPr>
                  <a:t> </a:t>
                </a:r>
              </a:p>
            </p:txBody>
          </p:sp>
        </mc:Fallback>
      </mc:AlternateContent>
      <p:sp>
        <p:nvSpPr>
          <p:cNvPr id="12" name="Right Brace 11"/>
          <p:cNvSpPr/>
          <p:nvPr/>
        </p:nvSpPr>
        <p:spPr>
          <a:xfrm>
            <a:off x="4636192" y="98728"/>
            <a:ext cx="430306" cy="2126907"/>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mc:AlternateContent xmlns:mc="http://schemas.openxmlformats.org/markup-compatibility/2006" xmlns:a14="http://schemas.microsoft.com/office/drawing/2010/main">
        <mc:Choice Requires="a14">
          <p:sp>
            <p:nvSpPr>
              <p:cNvPr id="13" name="Rectangle 12"/>
              <p:cNvSpPr/>
              <p:nvPr/>
            </p:nvSpPr>
            <p:spPr>
              <a:xfrm>
                <a:off x="5066498" y="947762"/>
                <a:ext cx="390941"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000" i="1" smtClean="0">
                          <a:solidFill>
                            <a:srgbClr val="0000FF"/>
                          </a:solidFill>
                          <a:latin typeface="Cambria Math" panose="02040503050406030204" pitchFamily="18" charset="0"/>
                        </a:rPr>
                        <m:t>𝑓</m:t>
                      </m:r>
                    </m:oMath>
                  </m:oMathPara>
                </a14:m>
                <a:endParaRPr lang="en-US" sz="2000" dirty="0">
                  <a:solidFill>
                    <a:srgbClr val="0000FF"/>
                  </a:solidFill>
                </a:endParaRPr>
              </a:p>
            </p:txBody>
          </p:sp>
        </mc:Choice>
        <mc:Fallback xmlns="">
          <p:sp>
            <p:nvSpPr>
              <p:cNvPr id="13" name="Rectangle 12"/>
              <p:cNvSpPr>
                <a:spLocks noRot="1" noChangeAspect="1" noMove="1" noResize="1" noEditPoints="1" noAdjustHandles="1" noChangeArrowheads="1" noChangeShapeType="1" noTextEdit="1"/>
              </p:cNvSpPr>
              <p:nvPr/>
            </p:nvSpPr>
            <p:spPr>
              <a:xfrm>
                <a:off x="5066498" y="947762"/>
                <a:ext cx="390941" cy="400110"/>
              </a:xfrm>
              <a:prstGeom prst="rect">
                <a:avLst/>
              </a:prstGeom>
              <a:blipFill rotWithShape="0">
                <a:blip r:embed="rId10"/>
                <a:stretch>
                  <a:fillRect b="-1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131934" y="2811091"/>
                <a:ext cx="2428870" cy="43928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𝐸</m:t>
                          </m:r>
                        </m:e>
                        <m:sub>
                          <m:r>
                            <a:rPr lang="en-US" sz="2000" b="0" i="1" smtClean="0">
                              <a:latin typeface="Cambria Math" panose="02040503050406030204" pitchFamily="18" charset="0"/>
                              <a:ea typeface="Cambria Math" panose="02040503050406030204" pitchFamily="18" charset="0"/>
                            </a:rPr>
                            <m:t>𝛽</m:t>
                          </m:r>
                          <m:r>
                            <m:rPr>
                              <m:sty m:val="p"/>
                            </m:rPr>
                            <a:rPr lang="en-US" altLang="zh-CN" sz="2000" i="1">
                              <a:latin typeface="Cambria Math" panose="02040503050406030204" pitchFamily="18" charset="0"/>
                              <a:ea typeface="Cambria Math" panose="02040503050406030204" pitchFamily="18" charset="0"/>
                            </a:rPr>
                            <m:t>th</m:t>
                          </m:r>
                        </m:sub>
                      </m:sSub>
                      <m:r>
                        <a:rPr lang="en-US" sz="2000" b="0" i="1" smtClean="0">
                          <a:latin typeface="Cambria Math" panose="02040503050406030204" pitchFamily="18" charset="0"/>
                        </a:rPr>
                        <m:t>=</m:t>
                      </m:r>
                      <m:sSub>
                        <m:sSubPr>
                          <m:ctrlPr>
                            <a:rPr lang="en-US" sz="2000" i="1" smtClean="0">
                              <a:solidFill>
                                <a:srgbClr val="FF0000"/>
                              </a:solidFill>
                              <a:latin typeface="Cambria Math" panose="02040503050406030204" pitchFamily="18" charset="0"/>
                            </a:rPr>
                          </m:ctrlPr>
                        </m:sSubPr>
                        <m:e>
                          <m:r>
                            <a:rPr lang="en-US" sz="2000" b="0" i="1" smtClean="0">
                              <a:solidFill>
                                <a:srgbClr val="FF0000"/>
                              </a:solidFill>
                              <a:latin typeface="Cambria Math" panose="02040503050406030204" pitchFamily="18" charset="0"/>
                            </a:rPr>
                            <m:t>𝑄</m:t>
                          </m:r>
                        </m:e>
                        <m:sub>
                          <m:sSup>
                            <m:sSupPr>
                              <m:ctrlPr>
                                <a:rPr lang="en-US" sz="2000" i="1" smtClean="0">
                                  <a:solidFill>
                                    <a:srgbClr val="FF0000"/>
                                  </a:solidFill>
                                  <a:latin typeface="Cambria Math" panose="02040503050406030204" pitchFamily="18" charset="0"/>
                                  <a:ea typeface="Cambria Math" panose="02040503050406030204" pitchFamily="18" charset="0"/>
                                </a:rPr>
                              </m:ctrlPr>
                            </m:sSupPr>
                            <m:e>
                              <m:r>
                                <a:rPr lang="en-US" sz="2000" i="1">
                                  <a:solidFill>
                                    <a:srgbClr val="FF0000"/>
                                  </a:solidFill>
                                  <a:latin typeface="Cambria Math" panose="02040503050406030204" pitchFamily="18" charset="0"/>
                                  <a:ea typeface="Cambria Math" panose="02040503050406030204" pitchFamily="18" charset="0"/>
                                </a:rPr>
                                <m:t>𝛽</m:t>
                              </m:r>
                            </m:e>
                            <m:sup>
                              <m:r>
                                <a:rPr lang="en-US" sz="2000" i="1">
                                  <a:solidFill>
                                    <a:srgbClr val="FF0000"/>
                                  </a:solidFill>
                                  <a:latin typeface="Cambria Math" panose="02040503050406030204" pitchFamily="18" charset="0"/>
                                  <a:ea typeface="Cambria Math" panose="02040503050406030204" pitchFamily="18" charset="0"/>
                                </a:rPr>
                                <m:t>+</m:t>
                              </m:r>
                            </m:sup>
                          </m:sSup>
                          <m:r>
                            <m:rPr>
                              <m:sty m:val="p"/>
                            </m:rPr>
                            <a:rPr lang="en-US" altLang="zh-CN" sz="2000" i="1">
                              <a:solidFill>
                                <a:srgbClr val="FF0000"/>
                              </a:solidFill>
                              <a:latin typeface="Cambria Math" panose="02040503050406030204" pitchFamily="18" charset="0"/>
                              <a:ea typeface="Cambria Math" panose="02040503050406030204" pitchFamily="18" charset="0"/>
                            </a:rPr>
                            <m:t>th</m:t>
                          </m:r>
                        </m:sub>
                      </m:sSub>
                      <m:r>
                        <a:rPr lang="en-US" sz="2000" b="0" i="1" smtClean="0">
                          <a:latin typeface="Cambria Math" panose="02040503050406030204" pitchFamily="18" charset="0"/>
                          <a:ea typeface="Cambria Math" panose="02040503050406030204" pitchFamily="18" charset="0"/>
                        </a:rPr>
                        <m:t>−</m:t>
                      </m:r>
                      <m:sSub>
                        <m:sSubPr>
                          <m:ctrlPr>
                            <a:rPr lang="en-US" sz="2000" b="0" i="1" smtClean="0">
                              <a:solidFill>
                                <a:srgbClr val="FF0000"/>
                              </a:solidFill>
                              <a:latin typeface="Cambria Math" panose="02040503050406030204" pitchFamily="18" charset="0"/>
                              <a:ea typeface="Cambria Math" panose="02040503050406030204" pitchFamily="18" charset="0"/>
                            </a:rPr>
                          </m:ctrlPr>
                        </m:sSubPr>
                        <m:e>
                          <m:r>
                            <a:rPr lang="en-US" sz="2000" b="0" i="1" smtClean="0">
                              <a:solidFill>
                                <a:srgbClr val="FF0000"/>
                              </a:solidFill>
                              <a:latin typeface="Cambria Math" panose="02040503050406030204" pitchFamily="18" charset="0"/>
                              <a:ea typeface="Cambria Math" panose="02040503050406030204" pitchFamily="18" charset="0"/>
                            </a:rPr>
                            <m:t>𝐸</m:t>
                          </m:r>
                        </m:e>
                        <m:sub>
                          <m:r>
                            <a:rPr lang="en-US" sz="2000" b="0" i="1" smtClean="0">
                              <a:solidFill>
                                <a:srgbClr val="FF0000"/>
                              </a:solidFill>
                              <a:latin typeface="Cambria Math" panose="02040503050406030204" pitchFamily="18" charset="0"/>
                              <a:ea typeface="Cambria Math" panose="02040503050406030204" pitchFamily="18" charset="0"/>
                            </a:rPr>
                            <m:t>𝑥</m:t>
                          </m:r>
                          <m:r>
                            <m:rPr>
                              <m:sty m:val="p"/>
                            </m:rPr>
                            <a:rPr lang="en-US" sz="2000" b="0" i="0" smtClean="0">
                              <a:solidFill>
                                <a:srgbClr val="FF0000"/>
                              </a:solidFill>
                              <a:latin typeface="Cambria Math" panose="02040503050406030204" pitchFamily="18" charset="0"/>
                              <a:ea typeface="Cambria Math" panose="02040503050406030204" pitchFamily="18" charset="0"/>
                            </a:rPr>
                            <m:t>th</m:t>
                          </m:r>
                        </m:sub>
                      </m:sSub>
                    </m:oMath>
                  </m:oMathPara>
                </a14:m>
                <a:endParaRPr lang="en-US" sz="2000" dirty="0">
                  <a:solidFill>
                    <a:srgbClr val="FF0000"/>
                  </a:solidFill>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131934" y="2811091"/>
                <a:ext cx="2428870" cy="439287"/>
              </a:xfrm>
              <a:prstGeom prst="rect">
                <a:avLst/>
              </a:prstGeom>
              <a:blipFill rotWithShape="0">
                <a:blip r:embed="rId11"/>
                <a:stretch>
                  <a:fillRect b="-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67377" y="3311279"/>
                <a:ext cx="2828017" cy="43928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𝐸</m:t>
                          </m:r>
                        </m:e>
                        <m:sub>
                          <m:r>
                            <a:rPr lang="en-US" sz="2000" b="0" i="1" smtClean="0">
                              <a:latin typeface="Cambria Math" panose="02040503050406030204" pitchFamily="18" charset="0"/>
                              <a:ea typeface="Cambria Math" panose="02040503050406030204" pitchFamily="18" charset="0"/>
                            </a:rPr>
                            <m:t>𝛽</m:t>
                          </m:r>
                          <m:r>
                            <m:rPr>
                              <m:sty m:val="p"/>
                            </m:rPr>
                            <a:rPr lang="en-US" altLang="zh-CN" sz="2000" i="1">
                              <a:latin typeface="Cambria Math" panose="02040503050406030204" pitchFamily="18" charset="0"/>
                              <a:ea typeface="Cambria Math" panose="02040503050406030204" pitchFamily="18" charset="0"/>
                            </a:rPr>
                            <m:t>exp</m:t>
                          </m:r>
                        </m:sub>
                      </m:sSub>
                      <m:r>
                        <a:rPr lang="en-US" sz="2000" b="0" i="1" smtClean="0">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𝑄</m:t>
                          </m:r>
                        </m:e>
                        <m:sub>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𝛽</m:t>
                              </m:r>
                            </m:e>
                            <m:sup>
                              <m:r>
                                <a:rPr lang="en-US" sz="2000" i="1">
                                  <a:latin typeface="Cambria Math" panose="02040503050406030204" pitchFamily="18" charset="0"/>
                                  <a:ea typeface="Cambria Math" panose="02040503050406030204" pitchFamily="18" charset="0"/>
                                </a:rPr>
                                <m:t>+</m:t>
                              </m:r>
                            </m:sup>
                          </m:sSup>
                          <m:r>
                            <m:rPr>
                              <m:sty m:val="p"/>
                            </m:rPr>
                            <a:rPr lang="en-US" altLang="zh-CN" sz="2000" i="1">
                              <a:latin typeface="Cambria Math" panose="02040503050406030204" pitchFamily="18" charset="0"/>
                              <a:ea typeface="Cambria Math" panose="02040503050406030204" pitchFamily="18" charset="0"/>
                            </a:rPr>
                            <m:t>exp</m:t>
                          </m:r>
                        </m:sub>
                      </m:sSub>
                      <m:r>
                        <a:rPr lang="en-US" sz="2000" i="1">
                          <a:latin typeface="Cambria Math" panose="02040503050406030204" pitchFamily="18" charset="0"/>
                          <a:ea typeface="Cambria Math" panose="02040503050406030204" pitchFamily="18" charset="0"/>
                        </a:rPr>
                        <m:t>−</m:t>
                      </m:r>
                      <m:sSub>
                        <m:sSubPr>
                          <m:ctrlPr>
                            <a:rPr lang="en-US" sz="2000" i="1">
                              <a:latin typeface="Cambria Math" panose="02040503050406030204" pitchFamily="18" charset="0"/>
                              <a:ea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𝑥</m:t>
                          </m:r>
                          <m:r>
                            <m:rPr>
                              <m:sty m:val="p"/>
                            </m:rPr>
                            <a:rPr lang="en-US" altLang="zh-CN" sz="2000" i="1" smtClean="0">
                              <a:latin typeface="Cambria Math" panose="02040503050406030204" pitchFamily="18" charset="0"/>
                              <a:ea typeface="Cambria Math" panose="02040503050406030204" pitchFamily="18" charset="0"/>
                            </a:rPr>
                            <m:t>exp</m:t>
                          </m:r>
                        </m:sub>
                      </m:sSub>
                    </m:oMath>
                  </m:oMathPara>
                </a14:m>
                <a:endParaRPr lang="en-US" sz="2000" dirty="0"/>
              </a:p>
            </p:txBody>
          </p:sp>
        </mc:Choice>
        <mc:Fallback xmlns="">
          <p:sp>
            <p:nvSpPr>
              <p:cNvPr id="15" name="TextBox 14"/>
              <p:cNvSpPr txBox="1">
                <a:spLocks noRot="1" noChangeAspect="1" noMove="1" noResize="1" noEditPoints="1" noAdjustHandles="1" noChangeArrowheads="1" noChangeShapeType="1" noTextEdit="1"/>
              </p:cNvSpPr>
              <p:nvPr/>
            </p:nvSpPr>
            <p:spPr>
              <a:xfrm>
                <a:off x="67377" y="3311279"/>
                <a:ext cx="2828017" cy="439287"/>
              </a:xfrm>
              <a:prstGeom prst="rect">
                <a:avLst/>
              </a:prstGeom>
              <a:blipFill rotWithShape="0">
                <a:blip r:embed="rId12"/>
                <a:stretch>
                  <a:fillRect b="-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4006852" y="2870261"/>
                <a:ext cx="1659942" cy="8820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US" sz="2000" b="0" i="1" smtClean="0">
                              <a:latin typeface="Cambria Math" panose="02040503050406030204" pitchFamily="18" charset="0"/>
                              <a:ea typeface="Cambria Math" panose="02040503050406030204" pitchFamily="18" charset="0"/>
                            </a:rPr>
                          </m:ctrlPr>
                        </m:fPr>
                        <m:num>
                          <m:r>
                            <a:rPr lang="en-US" sz="2000" b="0" i="1" smtClean="0">
                              <a:latin typeface="Cambria Math" panose="02040503050406030204" pitchFamily="18" charset="0"/>
                              <a:ea typeface="Cambria Math" panose="02040503050406030204" pitchFamily="18" charset="0"/>
                            </a:rPr>
                            <m:t>𝑓</m:t>
                          </m:r>
                        </m:num>
                        <m:den>
                          <m:sSub>
                            <m:sSubPr>
                              <m:ctrlPr>
                                <a:rPr lang="en-US" sz="2000" i="1">
                                  <a:latin typeface="Cambria Math" panose="02040503050406030204" pitchFamily="18" charset="0"/>
                                </a:rPr>
                              </m:ctrlPr>
                            </m:sSubPr>
                            <m:e>
                              <m:r>
                                <a:rPr lang="en-US" sz="2000" i="1">
                                  <a:latin typeface="Cambria Math" panose="02040503050406030204" pitchFamily="18" charset="0"/>
                                </a:rPr>
                                <m:t>𝑓</m:t>
                              </m:r>
                            </m:e>
                            <m:sub>
                              <m:r>
                                <m:rPr>
                                  <m:sty m:val="p"/>
                                </m:rPr>
                                <a:rPr lang="en-US" altLang="zh-CN" sz="2000" i="1">
                                  <a:latin typeface="Cambria Math" panose="02040503050406030204" pitchFamily="18" charset="0"/>
                                </a:rPr>
                                <m:t>new</m:t>
                              </m:r>
                            </m:sub>
                          </m:sSub>
                        </m:den>
                      </m:f>
                      <m:r>
                        <a:rPr lang="en-US" altLang="zh-CN" sz="2000" i="1">
                          <a:latin typeface="Cambria Math" panose="02040503050406030204" pitchFamily="18" charset="0"/>
                          <a:ea typeface="Cambria Math" panose="02040503050406030204" pitchFamily="18" charset="0"/>
                        </a:rPr>
                        <m:t>=</m:t>
                      </m:r>
                      <m:f>
                        <m:fPr>
                          <m:ctrlPr>
                            <a:rPr lang="en-US" sz="2000" i="1" smtClean="0">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𝛽</m:t>
                              </m:r>
                              <m:r>
                                <m:rPr>
                                  <m:sty m:val="p"/>
                                </m:rPr>
                                <a:rPr lang="en-US" altLang="zh-CN" sz="2000" i="1">
                                  <a:latin typeface="Cambria Math" panose="02040503050406030204" pitchFamily="18" charset="0"/>
                                  <a:ea typeface="Cambria Math" panose="02040503050406030204" pitchFamily="18" charset="0"/>
                                </a:rPr>
                                <m:t>th</m:t>
                              </m:r>
                            </m:sub>
                            <m:sup>
                              <m:r>
                                <a:rPr lang="en-US" sz="2000" i="1">
                                  <a:latin typeface="Cambria Math" panose="02040503050406030204" pitchFamily="18" charset="0"/>
                                </a:rPr>
                                <m:t>5</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𝐸</m:t>
                              </m:r>
                            </m:e>
                            <m:sub>
                              <m:r>
                                <a:rPr lang="en-US" sz="2000" i="1">
                                  <a:latin typeface="Cambria Math" panose="02040503050406030204" pitchFamily="18" charset="0"/>
                                  <a:ea typeface="Cambria Math" panose="02040503050406030204" pitchFamily="18" charset="0"/>
                                </a:rPr>
                                <m:t>𝛽</m:t>
                              </m:r>
                              <m:r>
                                <m:rPr>
                                  <m:sty m:val="p"/>
                                </m:rPr>
                                <a:rPr lang="en-US" altLang="zh-CN" sz="2000" i="1">
                                  <a:latin typeface="Cambria Math" panose="02040503050406030204" pitchFamily="18" charset="0"/>
                                  <a:ea typeface="Cambria Math" panose="02040503050406030204" pitchFamily="18" charset="0"/>
                                </a:rPr>
                                <m:t>exp</m:t>
                              </m:r>
                            </m:sub>
                            <m:sup>
                              <m:r>
                                <a:rPr lang="en-US" sz="2000" i="1">
                                  <a:latin typeface="Cambria Math" panose="02040503050406030204" pitchFamily="18" charset="0"/>
                                </a:rPr>
                                <m:t>5</m:t>
                              </m:r>
                            </m:sup>
                          </m:sSubSup>
                        </m:den>
                      </m:f>
                    </m:oMath>
                  </m:oMathPara>
                </a14:m>
                <a:endParaRPr lang="en-US" sz="2000" dirty="0"/>
              </a:p>
            </p:txBody>
          </p:sp>
        </mc:Choice>
        <mc:Fallback xmlns="">
          <p:sp>
            <p:nvSpPr>
              <p:cNvPr id="16" name="TextBox 15"/>
              <p:cNvSpPr txBox="1">
                <a:spLocks noRot="1" noChangeAspect="1" noMove="1" noResize="1" noEditPoints="1" noAdjustHandles="1" noChangeArrowheads="1" noChangeShapeType="1" noTextEdit="1"/>
              </p:cNvSpPr>
              <p:nvPr/>
            </p:nvSpPr>
            <p:spPr>
              <a:xfrm>
                <a:off x="4006852" y="2870261"/>
                <a:ext cx="1659942" cy="882036"/>
              </a:xfrm>
              <a:prstGeom prst="rect">
                <a:avLst/>
              </a:prstGeom>
              <a:blipFill rotWithShape="0">
                <a:blip r:embed="rId13"/>
                <a:stretch>
                  <a:fillRect/>
                </a:stretch>
              </a:blipFill>
            </p:spPr>
            <p:txBody>
              <a:bodyPr/>
              <a:lstStyle/>
              <a:p>
                <a:r>
                  <a:rPr lang="en-US">
                    <a:noFill/>
                  </a:rPr>
                  <a:t> </a:t>
                </a:r>
              </a:p>
            </p:txBody>
          </p:sp>
        </mc:Fallback>
      </mc:AlternateContent>
      <p:cxnSp>
        <p:nvCxnSpPr>
          <p:cNvPr id="17" name="Straight Arrow Connector 16"/>
          <p:cNvCxnSpPr/>
          <p:nvPr/>
        </p:nvCxnSpPr>
        <p:spPr>
          <a:xfrm>
            <a:off x="3163404" y="3311279"/>
            <a:ext cx="57543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Rectangle 17"/>
              <p:cNvSpPr/>
              <p:nvPr/>
            </p:nvSpPr>
            <p:spPr>
              <a:xfrm>
                <a:off x="6778252" y="3111224"/>
                <a:ext cx="1804468"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sz="2000" b="0" i="1" smtClean="0">
                          <a:latin typeface="Cambria Math" panose="02040503050406030204" pitchFamily="18" charset="0"/>
                          <a:cs typeface="Times New Roman" panose="02020603050405020304" pitchFamily="18" charset="0"/>
                        </a:rPr>
                        <m:t>𝑓</m:t>
                      </m:r>
                      <m:r>
                        <a:rPr lang="en-US" altLang="zh-CN" sz="2000" i="1">
                          <a:latin typeface="Cambria Math" panose="02040503050406030204" pitchFamily="18" charset="0"/>
                          <a:cs typeface="Times New Roman" panose="02020603050405020304" pitchFamily="18" charset="0"/>
                        </a:rPr>
                        <m:t>𝑡</m:t>
                      </m:r>
                      <m:r>
                        <a:rPr lang="en-US" altLang="zh-CN" sz="2000" b="0" i="1" smtClean="0">
                          <a:latin typeface="Cambria Math" panose="02040503050406030204" pitchFamily="18" charset="0"/>
                          <a:cs typeface="Times New Roman" panose="020206030504050203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𝑓</m:t>
                          </m:r>
                        </m:e>
                        <m:sub>
                          <m:r>
                            <m:rPr>
                              <m:sty m:val="p"/>
                            </m:rPr>
                            <a:rPr lang="en-US" altLang="zh-CN" sz="2000" i="1">
                              <a:latin typeface="Cambria Math" panose="02040503050406030204" pitchFamily="18" charset="0"/>
                            </a:rPr>
                            <m:t>new</m:t>
                          </m:r>
                        </m:sub>
                      </m:sSub>
                      <m:sSub>
                        <m:sSubPr>
                          <m:ctrlPr>
                            <a:rPr lang="en-US" sz="2000" i="1" smtClean="0">
                              <a:solidFill>
                                <a:srgbClr val="0000FF"/>
                              </a:solidFill>
                              <a:latin typeface="Cambria Math" panose="02040503050406030204" pitchFamily="18" charset="0"/>
                            </a:rPr>
                          </m:ctrlPr>
                        </m:sSubPr>
                        <m:e>
                          <m:r>
                            <a:rPr lang="en-US" sz="2000" b="0" i="1" smtClean="0">
                              <a:solidFill>
                                <a:srgbClr val="0000FF"/>
                              </a:solidFill>
                              <a:latin typeface="Cambria Math" panose="02040503050406030204" pitchFamily="18" charset="0"/>
                            </a:rPr>
                            <m:t>𝑡</m:t>
                          </m:r>
                        </m:e>
                        <m:sub>
                          <m:r>
                            <m:rPr>
                              <m:sty m:val="p"/>
                            </m:rPr>
                            <a:rPr lang="en-US" altLang="zh-CN" sz="2000" i="1">
                              <a:solidFill>
                                <a:srgbClr val="0000FF"/>
                              </a:solidFill>
                              <a:latin typeface="Cambria Math" panose="02040503050406030204" pitchFamily="18" charset="0"/>
                            </a:rPr>
                            <m:t>new</m:t>
                          </m:r>
                        </m:sub>
                      </m:sSub>
                    </m:oMath>
                  </m:oMathPara>
                </a14:m>
                <a:endParaRPr lang="en-US" sz="2000" dirty="0"/>
              </a:p>
            </p:txBody>
          </p:sp>
        </mc:Choice>
        <mc:Fallback xmlns="">
          <p:sp>
            <p:nvSpPr>
              <p:cNvPr id="18" name="Rectangle 17"/>
              <p:cNvSpPr>
                <a:spLocks noRot="1" noChangeAspect="1" noMove="1" noResize="1" noEditPoints="1" noAdjustHandles="1" noChangeArrowheads="1" noChangeShapeType="1" noTextEdit="1"/>
              </p:cNvSpPr>
              <p:nvPr/>
            </p:nvSpPr>
            <p:spPr>
              <a:xfrm>
                <a:off x="6778252" y="3111224"/>
                <a:ext cx="1804468" cy="400110"/>
              </a:xfrm>
              <a:prstGeom prst="rect">
                <a:avLst/>
              </a:prstGeom>
              <a:blipFill rotWithShape="0">
                <a:blip r:embed="rId14"/>
                <a:stretch>
                  <a:fillRect b="-13636"/>
                </a:stretch>
              </a:blipFill>
            </p:spPr>
            <p:txBody>
              <a:bodyPr/>
              <a:lstStyle/>
              <a:p>
                <a:r>
                  <a:rPr lang="en-US">
                    <a:noFill/>
                  </a:rPr>
                  <a:t> </a:t>
                </a:r>
              </a:p>
            </p:txBody>
          </p:sp>
        </mc:Fallback>
      </mc:AlternateContent>
      <p:cxnSp>
        <p:nvCxnSpPr>
          <p:cNvPr id="19" name="Straight Arrow Connector 18"/>
          <p:cNvCxnSpPr/>
          <p:nvPr/>
        </p:nvCxnSpPr>
        <p:spPr>
          <a:xfrm flipV="1">
            <a:off x="5895264" y="3308317"/>
            <a:ext cx="654518"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Rectangle 21"/>
              <p:cNvSpPr/>
              <p:nvPr/>
            </p:nvSpPr>
            <p:spPr>
              <a:xfrm>
                <a:off x="7033058" y="4496241"/>
                <a:ext cx="1598194" cy="72872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ea typeface="Cambria Math" panose="02040503050406030204" pitchFamily="18" charset="0"/>
                            </a:rPr>
                            <m:t>𝜆</m:t>
                          </m:r>
                        </m:e>
                        <m:sub>
                          <m:r>
                            <m:rPr>
                              <m:sty m:val="p"/>
                            </m:rPr>
                            <a:rPr lang="en-US" altLang="zh-CN" sz="2000" i="1">
                              <a:latin typeface="Cambria Math" panose="02040503050406030204" pitchFamily="18" charset="0"/>
                            </a:rPr>
                            <m:t>new</m:t>
                          </m:r>
                        </m:sub>
                      </m:sSub>
                      <m:r>
                        <a:rPr lang="en-US" altLang="zh-CN" sz="2000" b="0" i="1" smtClean="0">
                          <a:latin typeface="Cambria Math" panose="02040503050406030204" pitchFamily="18" charset="0"/>
                        </a:rPr>
                        <m:t>=</m:t>
                      </m:r>
                      <m:f>
                        <m:fPr>
                          <m:ctrlPr>
                            <a:rPr lang="en-US" sz="2000" i="1">
                              <a:latin typeface="Cambria Math" panose="02040503050406030204" pitchFamily="18" charset="0"/>
                            </a:rPr>
                          </m:ctrlPr>
                        </m:fPr>
                        <m:num>
                          <m:func>
                            <m:funcPr>
                              <m:ctrlPr>
                                <a:rPr lang="en-US" sz="2000" i="1">
                                  <a:latin typeface="Cambria Math" panose="02040503050406030204" pitchFamily="18" charset="0"/>
                                </a:rPr>
                              </m:ctrlPr>
                            </m:funcPr>
                            <m:fName>
                              <m:r>
                                <m:rPr>
                                  <m:sty m:val="p"/>
                                </m:rPr>
                                <a:rPr lang="en-US" sz="2000">
                                  <a:latin typeface="Cambria Math" panose="02040503050406030204" pitchFamily="18" charset="0"/>
                                </a:rPr>
                                <m:t>ln</m:t>
                              </m:r>
                            </m:fName>
                            <m:e>
                              <m:r>
                                <a:rPr lang="en-US" sz="2000" i="1">
                                  <a:latin typeface="Cambria Math" panose="02040503050406030204" pitchFamily="18" charset="0"/>
                                </a:rPr>
                                <m:t>2</m:t>
                              </m:r>
                            </m:e>
                          </m:func>
                        </m:num>
                        <m:den>
                          <m:sSub>
                            <m:sSubPr>
                              <m:ctrlPr>
                                <a:rPr lang="en-US" sz="2000" i="1">
                                  <a:latin typeface="Cambria Math" panose="02040503050406030204" pitchFamily="18" charset="0"/>
                                </a:rPr>
                              </m:ctrlPr>
                            </m:sSubPr>
                            <m:e>
                              <m:r>
                                <a:rPr lang="en-US" sz="2000" i="1">
                                  <a:latin typeface="Cambria Math" panose="02040503050406030204" pitchFamily="18" charset="0"/>
                                </a:rPr>
                                <m:t>𝑡</m:t>
                              </m:r>
                            </m:e>
                            <m:sub>
                              <m:r>
                                <m:rPr>
                                  <m:sty m:val="p"/>
                                </m:rPr>
                                <a:rPr lang="en-US" altLang="zh-CN" sz="2000" i="1">
                                  <a:latin typeface="Cambria Math" panose="02040503050406030204" pitchFamily="18" charset="0"/>
                                </a:rPr>
                                <m:t>new</m:t>
                              </m:r>
                            </m:sub>
                          </m:sSub>
                        </m:den>
                      </m:f>
                    </m:oMath>
                  </m:oMathPara>
                </a14:m>
                <a:endParaRPr lang="en-US" sz="2000" dirty="0"/>
              </a:p>
            </p:txBody>
          </p:sp>
        </mc:Choice>
        <mc:Fallback xmlns="">
          <p:sp>
            <p:nvSpPr>
              <p:cNvPr id="22" name="Rectangle 21"/>
              <p:cNvSpPr>
                <a:spLocks noRot="1" noChangeAspect="1" noMove="1" noResize="1" noEditPoints="1" noAdjustHandles="1" noChangeArrowheads="1" noChangeShapeType="1" noTextEdit="1"/>
              </p:cNvSpPr>
              <p:nvPr/>
            </p:nvSpPr>
            <p:spPr>
              <a:xfrm>
                <a:off x="7033058" y="4496241"/>
                <a:ext cx="1598194" cy="728726"/>
              </a:xfrm>
              <a:prstGeom prst="rect">
                <a:avLst/>
              </a:prstGeom>
              <a:blipFill rotWithShape="0">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22"/>
              <p:cNvSpPr/>
              <p:nvPr/>
            </p:nvSpPr>
            <p:spPr>
              <a:xfrm>
                <a:off x="5068937" y="4441772"/>
                <a:ext cx="1153586" cy="837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US" sz="2000" i="1">
                              <a:latin typeface="Cambria Math" panose="02040503050406030204" pitchFamily="18" charset="0"/>
                            </a:rPr>
                          </m:ctrlPr>
                        </m:naryPr>
                        <m:sub/>
                        <m:sup/>
                        <m:e>
                          <m:sSub>
                            <m:sSubPr>
                              <m:ctrlPr>
                                <a:rPr lang="en-US" sz="2000" i="1">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𝜆</m:t>
                              </m:r>
                            </m:e>
                            <m:sub>
                              <m:r>
                                <m:rPr>
                                  <m:sty m:val="p"/>
                                </m:rPr>
                                <a:rPr lang="en-US" altLang="zh-CN" sz="2000" i="1">
                                  <a:latin typeface="Cambria Math" panose="02040503050406030204" pitchFamily="18" charset="0"/>
                                </a:rPr>
                                <m:t>new</m:t>
                              </m:r>
                            </m:sub>
                          </m:sSub>
                        </m:e>
                      </m:nary>
                    </m:oMath>
                  </m:oMathPara>
                </a14:m>
                <a:endParaRPr lang="en-US" sz="2000" dirty="0"/>
              </a:p>
            </p:txBody>
          </p:sp>
        </mc:Choice>
        <mc:Fallback xmlns="">
          <p:sp>
            <p:nvSpPr>
              <p:cNvPr id="23" name="Rectangle 22"/>
              <p:cNvSpPr>
                <a:spLocks noRot="1" noChangeAspect="1" noMove="1" noResize="1" noEditPoints="1" noAdjustHandles="1" noChangeArrowheads="1" noChangeShapeType="1" noTextEdit="1"/>
              </p:cNvSpPr>
              <p:nvPr/>
            </p:nvSpPr>
            <p:spPr>
              <a:xfrm>
                <a:off x="5068937" y="4441772"/>
                <a:ext cx="1153586" cy="837665"/>
              </a:xfrm>
              <a:prstGeom prst="rect">
                <a:avLst/>
              </a:prstGeom>
              <a:blipFill rotWithShape="0">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p:cNvSpPr/>
              <p:nvPr/>
            </p:nvSpPr>
            <p:spPr>
              <a:xfrm>
                <a:off x="1782024" y="4496241"/>
                <a:ext cx="2153603" cy="72872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𝑇</m:t>
                          </m:r>
                        </m:e>
                        <m:sub>
                          <m:r>
                            <a:rPr lang="en-US" sz="2000" b="0" i="1" smtClean="0">
                              <a:latin typeface="Cambria Math" panose="02040503050406030204" pitchFamily="18" charset="0"/>
                            </a:rPr>
                            <m:t>1/2</m:t>
                          </m:r>
                          <m:r>
                            <m:rPr>
                              <m:sty m:val="p"/>
                            </m:rPr>
                            <a:rPr lang="en-US" altLang="zh-CN" sz="2000" i="1">
                              <a:latin typeface="Cambria Math" panose="02040503050406030204" pitchFamily="18" charset="0"/>
                            </a:rPr>
                            <m:t>new</m:t>
                          </m:r>
                        </m:sub>
                      </m:sSub>
                      <m:r>
                        <a:rPr lang="en-US" altLang="zh-CN" sz="2000" b="0" i="1" smtClean="0">
                          <a:latin typeface="Cambria Math" panose="02040503050406030204" pitchFamily="18" charset="0"/>
                        </a:rPr>
                        <m:t>=</m:t>
                      </m:r>
                      <m:f>
                        <m:fPr>
                          <m:ctrlPr>
                            <a:rPr lang="en-US" sz="2000" i="1">
                              <a:latin typeface="Cambria Math" panose="02040503050406030204" pitchFamily="18" charset="0"/>
                            </a:rPr>
                          </m:ctrlPr>
                        </m:fPr>
                        <m:num>
                          <m:func>
                            <m:funcPr>
                              <m:ctrlPr>
                                <a:rPr lang="en-US" sz="2000" i="1">
                                  <a:latin typeface="Cambria Math" panose="02040503050406030204" pitchFamily="18" charset="0"/>
                                </a:rPr>
                              </m:ctrlPr>
                            </m:funcPr>
                            <m:fName>
                              <m:r>
                                <m:rPr>
                                  <m:sty m:val="p"/>
                                </m:rPr>
                                <a:rPr lang="en-US" sz="2000">
                                  <a:latin typeface="Cambria Math" panose="02040503050406030204" pitchFamily="18" charset="0"/>
                                </a:rPr>
                                <m:t>ln</m:t>
                              </m:r>
                            </m:fName>
                            <m:e>
                              <m:r>
                                <a:rPr lang="en-US" sz="2000" i="1">
                                  <a:latin typeface="Cambria Math" panose="02040503050406030204" pitchFamily="18" charset="0"/>
                                </a:rPr>
                                <m:t>2</m:t>
                              </m:r>
                            </m:e>
                          </m:func>
                        </m:num>
                        <m:den>
                          <m:nary>
                            <m:naryPr>
                              <m:chr m:val="∑"/>
                              <m:subHide m:val="on"/>
                              <m:supHide m:val="on"/>
                              <m:ctrlPr>
                                <a:rPr lang="en-US" sz="2000" i="1">
                                  <a:latin typeface="Cambria Math" panose="02040503050406030204" pitchFamily="18" charset="0"/>
                                </a:rPr>
                              </m:ctrlPr>
                            </m:naryPr>
                            <m:sub/>
                            <m:sup/>
                            <m:e>
                              <m:sSub>
                                <m:sSubPr>
                                  <m:ctrlPr>
                                    <a:rPr lang="en-US" sz="2000" i="1">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𝜆</m:t>
                                  </m:r>
                                </m:e>
                                <m:sub>
                                  <m:r>
                                    <m:rPr>
                                      <m:sty m:val="p"/>
                                    </m:rPr>
                                    <a:rPr lang="en-US" altLang="zh-CN" sz="2000" i="1">
                                      <a:latin typeface="Cambria Math" panose="02040503050406030204" pitchFamily="18" charset="0"/>
                                    </a:rPr>
                                    <m:t>new</m:t>
                                  </m:r>
                                </m:sub>
                              </m:sSub>
                            </m:e>
                          </m:nary>
                        </m:den>
                      </m:f>
                    </m:oMath>
                  </m:oMathPara>
                </a14:m>
                <a:endParaRPr lang="en-US" sz="2000" dirty="0"/>
              </a:p>
            </p:txBody>
          </p:sp>
        </mc:Choice>
        <mc:Fallback xmlns="">
          <p:sp>
            <p:nvSpPr>
              <p:cNvPr id="26" name="Rectangle 25"/>
              <p:cNvSpPr>
                <a:spLocks noRot="1" noChangeAspect="1" noMove="1" noResize="1" noEditPoints="1" noAdjustHandles="1" noChangeArrowheads="1" noChangeShapeType="1" noTextEdit="1"/>
              </p:cNvSpPr>
              <p:nvPr/>
            </p:nvSpPr>
            <p:spPr>
              <a:xfrm>
                <a:off x="1782024" y="4496241"/>
                <a:ext cx="2153603" cy="728726"/>
              </a:xfrm>
              <a:prstGeom prst="rect">
                <a:avLst/>
              </a:prstGeom>
              <a:blipFill rotWithShape="0">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p:cNvSpPr txBox="1"/>
              <p:nvPr/>
            </p:nvSpPr>
            <p:spPr>
              <a:xfrm>
                <a:off x="1930692" y="6009169"/>
                <a:ext cx="1979837" cy="73218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𝐼</m:t>
                          </m:r>
                        </m:e>
                        <m:sub>
                          <m:r>
                            <a:rPr lang="en-US" sz="2000" i="1">
                              <a:solidFill>
                                <a:srgbClr val="0000FF"/>
                              </a:solidFill>
                              <a:latin typeface="Cambria Math" panose="02040503050406030204" pitchFamily="18" charset="0"/>
                              <a:ea typeface="Cambria Math" panose="02040503050406030204" pitchFamily="18" charset="0"/>
                            </a:rPr>
                            <m:t>𝛽</m:t>
                          </m:r>
                          <m:r>
                            <m:rPr>
                              <m:sty m:val="p"/>
                            </m:rPr>
                            <a:rPr lang="en-US" sz="2000" b="0" i="0" smtClean="0">
                              <a:solidFill>
                                <a:srgbClr val="0000FF"/>
                              </a:solidFill>
                              <a:latin typeface="Cambria Math" panose="02040503050406030204" pitchFamily="18" charset="0"/>
                              <a:ea typeface="Cambria Math" panose="02040503050406030204" pitchFamily="18" charset="0"/>
                            </a:rPr>
                            <m:t>new</m:t>
                          </m:r>
                        </m:sub>
                      </m:sSub>
                      <m:r>
                        <a:rPr lang="en-US" altLang="zh-CN" sz="2000" b="0" i="1" smtClean="0">
                          <a:latin typeface="Cambria Math" panose="02040503050406030204" pitchFamily="18" charset="0"/>
                          <a:cs typeface="Times New Roman" panose="02020603050405020304" pitchFamily="18" charset="0"/>
                        </a:rPr>
                        <m:t>=</m:t>
                      </m:r>
                      <m:f>
                        <m:fPr>
                          <m:ctrlPr>
                            <a:rPr lang="en-US" altLang="zh-CN" sz="2000" i="1">
                              <a:latin typeface="Cambria Math" panose="02040503050406030204" pitchFamily="18" charset="0"/>
                              <a:cs typeface="Times New Roman" panose="02020603050405020304" pitchFamily="18" charset="0"/>
                            </a:rPr>
                          </m:ctrlPr>
                        </m:fPr>
                        <m:num>
                          <m:sSub>
                            <m:sSubPr>
                              <m:ctrlPr>
                                <a:rPr lang="en-US" altLang="zh-CN" sz="2000" i="1">
                                  <a:latin typeface="Cambria Math" panose="02040503050406030204" pitchFamily="18" charset="0"/>
                                  <a:cs typeface="Times New Roman" panose="02020603050405020304" pitchFamily="18" charset="0"/>
                                </a:rPr>
                              </m:ctrlPr>
                            </m:sSubPr>
                            <m:e>
                              <m:r>
                                <a:rPr lang="en-US" altLang="zh-CN" sz="2000" i="1">
                                  <a:latin typeface="Cambria Math" panose="02040503050406030204" pitchFamily="18" charset="0"/>
                                  <a:cs typeface="Times New Roman" panose="02020603050405020304" pitchFamily="18" charset="0"/>
                                </a:rPr>
                                <m:t>𝑇</m:t>
                              </m:r>
                            </m:e>
                            <m:sub>
                              <m:r>
                                <a:rPr lang="en-US" altLang="zh-CN" sz="2000" i="1">
                                  <a:latin typeface="Cambria Math" panose="02040503050406030204" pitchFamily="18" charset="0"/>
                                  <a:cs typeface="Times New Roman" panose="02020603050405020304" pitchFamily="18" charset="0"/>
                                </a:rPr>
                                <m:t>1/2</m:t>
                              </m:r>
                              <m:r>
                                <m:rPr>
                                  <m:sty m:val="p"/>
                                </m:rPr>
                                <a:rPr lang="en-US" altLang="zh-CN" sz="2000" b="0" i="0" smtClean="0">
                                  <a:latin typeface="Cambria Math" panose="02040503050406030204" pitchFamily="18" charset="0"/>
                                  <a:cs typeface="Times New Roman" panose="02020603050405020304" pitchFamily="18" charset="0"/>
                                </a:rPr>
                                <m:t>new</m:t>
                              </m:r>
                            </m:sub>
                          </m:sSub>
                        </m:num>
                        <m:den>
                          <m:sSub>
                            <m:sSubPr>
                              <m:ctrlPr>
                                <a:rPr lang="en-US" sz="2000" i="1">
                                  <a:latin typeface="Cambria Math" panose="02040503050406030204" pitchFamily="18" charset="0"/>
                                </a:rPr>
                              </m:ctrlPr>
                            </m:sSubPr>
                            <m:e>
                              <m:r>
                                <a:rPr lang="en-US" sz="2000" i="1">
                                  <a:latin typeface="Cambria Math" panose="02040503050406030204" pitchFamily="18" charset="0"/>
                                </a:rPr>
                                <m:t>𝑡</m:t>
                              </m:r>
                            </m:e>
                            <m:sub>
                              <m:r>
                                <m:rPr>
                                  <m:sty m:val="p"/>
                                </m:rPr>
                                <a:rPr lang="en-US" altLang="zh-CN" sz="2000" i="1">
                                  <a:latin typeface="Cambria Math" panose="02040503050406030204" pitchFamily="18" charset="0"/>
                                </a:rPr>
                                <m:t>new</m:t>
                              </m:r>
                            </m:sub>
                          </m:sSub>
                        </m:den>
                      </m:f>
                    </m:oMath>
                  </m:oMathPara>
                </a14:m>
                <a:endParaRPr lang="en-US" altLang="zh-CN" sz="2000" i="1" baseline="-25000" dirty="0">
                  <a:latin typeface="Times New Roman" panose="02020603050405020304" pitchFamily="18" charset="0"/>
                  <a:cs typeface="Times New Roman" panose="02020603050405020304" pitchFamily="18" charset="0"/>
                </a:endParaRPr>
              </a:p>
            </p:txBody>
          </p:sp>
        </mc:Choice>
        <mc:Fallback xmlns="">
          <p:sp>
            <p:nvSpPr>
              <p:cNvPr id="27" name="TextBox 26"/>
              <p:cNvSpPr txBox="1">
                <a:spLocks noRot="1" noChangeAspect="1" noMove="1" noResize="1" noEditPoints="1" noAdjustHandles="1" noChangeArrowheads="1" noChangeShapeType="1" noTextEdit="1"/>
              </p:cNvSpPr>
              <p:nvPr/>
            </p:nvSpPr>
            <p:spPr>
              <a:xfrm>
                <a:off x="1930692" y="6009169"/>
                <a:ext cx="1979837" cy="732188"/>
              </a:xfrm>
              <a:prstGeom prst="rect">
                <a:avLst/>
              </a:prstGeom>
              <a:blipFill rotWithShape="0">
                <a:blip r:embed="rId18"/>
                <a:stretch>
                  <a:fillRect/>
                </a:stretch>
              </a:blipFill>
            </p:spPr>
            <p:txBody>
              <a:bodyPr/>
              <a:lstStyle/>
              <a:p>
                <a:r>
                  <a:rPr lang="en-US">
                    <a:noFill/>
                  </a:rPr>
                  <a:t> </a:t>
                </a:r>
              </a:p>
            </p:txBody>
          </p:sp>
        </mc:Fallback>
      </mc:AlternateContent>
      <p:cxnSp>
        <p:nvCxnSpPr>
          <p:cNvPr id="29" name="Straight Arrow Connector 28"/>
          <p:cNvCxnSpPr/>
          <p:nvPr/>
        </p:nvCxnSpPr>
        <p:spPr>
          <a:xfrm>
            <a:off x="8179198" y="3830855"/>
            <a:ext cx="0" cy="5112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6431743" y="4860604"/>
            <a:ext cx="42144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4359183" y="4860604"/>
            <a:ext cx="36576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2895394" y="5447899"/>
            <a:ext cx="0" cy="3849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1203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041001" cy="1754326"/>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D:\S\Office\MSU\Moshe</a:t>
            </a:r>
          </a:p>
          <a:p>
            <a:r>
              <a:rPr lang="en-US" dirty="0">
                <a:solidFill>
                  <a:srgbClr val="0000FF"/>
                </a:solidFill>
                <a:latin typeface="Times New Roman" panose="02020603050405020304" pitchFamily="18" charset="0"/>
                <a:cs typeface="Times New Roman" panose="02020603050405020304" pitchFamily="18" charset="0"/>
              </a:rPr>
              <a:t>root –l (new)</a:t>
            </a:r>
            <a:r>
              <a:rPr lang="en-US" dirty="0" err="1">
                <a:solidFill>
                  <a:srgbClr val="0000FF"/>
                </a:solidFill>
                <a:latin typeface="Times New Roman" panose="02020603050405020304" pitchFamily="18" charset="0"/>
                <a:cs typeface="Times New Roman" panose="02020603050405020304" pitchFamily="18" charset="0"/>
              </a:rPr>
              <a:t>peak_</a:t>
            </a:r>
            <a:r>
              <a:rPr lang="en-US" altLang="zh-CN" dirty="0" err="1">
                <a:solidFill>
                  <a:srgbClr val="0000FF"/>
                </a:solidFill>
                <a:latin typeface="Times New Roman" panose="02020603050405020304" pitchFamily="18" charset="0"/>
                <a:cs typeface="Times New Roman" panose="02020603050405020304" pitchFamily="18" charset="0"/>
              </a:rPr>
              <a:t>identification.C</a:t>
            </a:r>
            <a:endParaRPr lang="en-US" altLang="zh-CN" dirty="0">
              <a:solidFill>
                <a:srgbClr val="0000FF"/>
              </a:solidFill>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Get the proton spectrum</a:t>
            </a:r>
          </a:p>
          <a:p>
            <a:r>
              <a:rPr lang="en-US" dirty="0">
                <a:latin typeface="Times New Roman" panose="02020603050405020304" pitchFamily="18" charset="0"/>
                <a:cs typeface="Times New Roman" panose="02020603050405020304" pitchFamily="18" charset="0"/>
              </a:rPr>
              <a:t>Dump histogram to txt and then Origin graph.</a:t>
            </a:r>
          </a:p>
          <a:p>
            <a:r>
              <a:rPr lang="en-US" dirty="0">
                <a:latin typeface="Times New Roman" panose="02020603050405020304" pitchFamily="18" charset="0"/>
                <a:cs typeface="Times New Roman" panose="02020603050405020304" pitchFamily="18" charset="0"/>
              </a:rPr>
              <a:t>D:/S/Office/MSU/Moshe/secondAnalysis/</a:t>
            </a:r>
            <a:r>
              <a:rPr lang="en-US" dirty="0">
                <a:solidFill>
                  <a:srgbClr val="FF0000"/>
                </a:solidFill>
                <a:latin typeface="Times New Roman" panose="02020603050405020304" pitchFamily="18" charset="0"/>
                <a:cs typeface="Times New Roman" panose="02020603050405020304" pitchFamily="18" charset="0"/>
              </a:rPr>
              <a:t>protons-si25_allruns_LowThreshold.root for drawing</a:t>
            </a:r>
          </a:p>
          <a:p>
            <a:r>
              <a:rPr lang="en-US" dirty="0">
                <a:solidFill>
                  <a:srgbClr val="FF0000"/>
                </a:solidFill>
                <a:latin typeface="Times New Roman" panose="02020603050405020304" pitchFamily="18" charset="0"/>
                <a:cs typeface="Times New Roman" panose="02020603050405020304" pitchFamily="18" charset="0"/>
              </a:rPr>
              <a:t>h8-&gt;</a:t>
            </a:r>
            <a:r>
              <a:rPr lang="en-US" dirty="0" err="1">
                <a:solidFill>
                  <a:srgbClr val="FF0000"/>
                </a:solidFill>
                <a:latin typeface="Times New Roman" panose="02020603050405020304" pitchFamily="18" charset="0"/>
                <a:cs typeface="Times New Roman" panose="02020603050405020304" pitchFamily="18" charset="0"/>
              </a:rPr>
              <a:t>Rebin</a:t>
            </a:r>
            <a:r>
              <a:rPr lang="en-US" dirty="0">
                <a:solidFill>
                  <a:srgbClr val="FF0000"/>
                </a:solidFill>
                <a:latin typeface="Times New Roman" panose="02020603050405020304" pitchFamily="18" charset="0"/>
                <a:cs typeface="Times New Roman" panose="02020603050405020304" pitchFamily="18" charset="0"/>
              </a:rPr>
              <a:t>(5); h8-&gt;Draw(); event-level A+C+D combined</a:t>
            </a:r>
          </a:p>
        </p:txBody>
      </p:sp>
      <p:pic>
        <p:nvPicPr>
          <p:cNvPr id="3" name="Picture 2"/>
          <p:cNvPicPr>
            <a:picLocks noChangeAspect="1"/>
          </p:cNvPicPr>
          <p:nvPr/>
        </p:nvPicPr>
        <p:blipFill>
          <a:blip r:embed="rId2"/>
          <a:stretch>
            <a:fillRect/>
          </a:stretch>
        </p:blipFill>
        <p:spPr>
          <a:xfrm>
            <a:off x="0" y="1826952"/>
            <a:ext cx="7362825" cy="4371975"/>
          </a:xfrm>
          <a:prstGeom prst="rect">
            <a:avLst/>
          </a:prstGeom>
        </p:spPr>
      </p:pic>
      <p:pic>
        <p:nvPicPr>
          <p:cNvPr id="4" name="Picture 3"/>
          <p:cNvPicPr>
            <a:picLocks noChangeAspect="1"/>
          </p:cNvPicPr>
          <p:nvPr/>
        </p:nvPicPr>
        <p:blipFill>
          <a:blip r:embed="rId3"/>
          <a:stretch>
            <a:fillRect/>
          </a:stretch>
        </p:blipFill>
        <p:spPr>
          <a:xfrm>
            <a:off x="2743199" y="2056280"/>
            <a:ext cx="1876425" cy="190500"/>
          </a:xfrm>
          <a:prstGeom prst="rect">
            <a:avLst/>
          </a:prstGeom>
        </p:spPr>
      </p:pic>
    </p:spTree>
    <p:extLst>
      <p:ext uri="{BB962C8B-B14F-4D97-AF65-F5344CB8AC3E}">
        <p14:creationId xmlns:p14="http://schemas.microsoft.com/office/powerpoint/2010/main" val="407011824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5239" y="243031"/>
            <a:ext cx="2137124" cy="1015663"/>
          </a:xfrm>
          <a:prstGeom prst="rect">
            <a:avLst/>
          </a:prstGeom>
          <a:noFill/>
        </p:spPr>
        <p:txBody>
          <a:bodyPr wrap="none" rtlCol="0">
            <a:spAutoFit/>
          </a:bodyPr>
          <a:lstStyle/>
          <a:p>
            <a:r>
              <a:rPr lang="en-US" altLang="zh-CN" sz="2000" dirty="0">
                <a:solidFill>
                  <a:srgbClr val="FF0000"/>
                </a:solidFill>
                <a:latin typeface="Times New Roman" panose="02020603050405020304" pitchFamily="18" charset="0"/>
                <a:cs typeface="Times New Roman" panose="02020603050405020304" pitchFamily="18" charset="0"/>
              </a:rPr>
              <a:t>USDC:</a:t>
            </a:r>
            <a:endParaRPr lang="en-US" sz="2000" dirty="0">
              <a:solidFill>
                <a:srgbClr val="FF0000"/>
              </a:solidFill>
              <a:latin typeface="Times New Roman" panose="02020603050405020304" pitchFamily="18" charset="0"/>
              <a:cs typeface="Times New Roman" panose="02020603050405020304" pitchFamily="18" charset="0"/>
            </a:endParaRPr>
          </a:p>
          <a:p>
            <a:r>
              <a:rPr lang="en-US" sz="2000" i="1" dirty="0">
                <a:solidFill>
                  <a:srgbClr val="FF0000"/>
                </a:solidFill>
                <a:latin typeface="Times New Roman" panose="02020603050405020304" pitchFamily="18" charset="0"/>
                <a:cs typeface="Times New Roman" panose="02020603050405020304" pitchFamily="18" charset="0"/>
              </a:rPr>
              <a:t>Q</a:t>
            </a:r>
            <a:r>
              <a:rPr lang="en-US" sz="2000" baseline="-25000" dirty="0">
                <a:solidFill>
                  <a:srgbClr val="FF0000"/>
                </a:solidFill>
                <a:latin typeface="Times New Roman" panose="02020603050405020304" pitchFamily="18" charset="0"/>
                <a:cs typeface="Times New Roman" panose="02020603050405020304" pitchFamily="18" charset="0"/>
              </a:rPr>
              <a:t>EC </a:t>
            </a:r>
            <a:r>
              <a:rPr lang="en-US" sz="2000" dirty="0">
                <a:solidFill>
                  <a:srgbClr val="FF0000"/>
                </a:solidFill>
                <a:latin typeface="Times New Roman" panose="02020603050405020304" pitchFamily="18" charset="0"/>
                <a:cs typeface="Times New Roman" panose="02020603050405020304" pitchFamily="18" charset="0"/>
              </a:rPr>
              <a:t>= 12.426 MeV</a:t>
            </a:r>
          </a:p>
          <a:p>
            <a:r>
              <a:rPr lang="en-US" sz="2000" i="1" dirty="0">
                <a:solidFill>
                  <a:srgbClr val="FF0000"/>
                </a:solidFill>
                <a:latin typeface="Times New Roman" panose="02020603050405020304" pitchFamily="18" charset="0"/>
                <a:cs typeface="Times New Roman" panose="02020603050405020304" pitchFamily="18" charset="0"/>
              </a:rPr>
              <a:t>T</a:t>
            </a:r>
            <a:r>
              <a:rPr lang="en-US" sz="2000" baseline="-25000" dirty="0">
                <a:solidFill>
                  <a:srgbClr val="FF0000"/>
                </a:solidFill>
                <a:latin typeface="Times New Roman" panose="02020603050405020304" pitchFamily="18" charset="0"/>
                <a:cs typeface="Times New Roman" panose="02020603050405020304" pitchFamily="18" charset="0"/>
              </a:rPr>
              <a:t>1/2</a:t>
            </a:r>
            <a:r>
              <a:rPr lang="en-US" sz="2000" dirty="0">
                <a:solidFill>
                  <a:srgbClr val="FF0000"/>
                </a:solidFill>
                <a:latin typeface="Times New Roman" panose="02020603050405020304" pitchFamily="18" charset="0"/>
                <a:cs typeface="Times New Roman" panose="02020603050405020304" pitchFamily="18" charset="0"/>
              </a:rPr>
              <a:t> = 269 </a:t>
            </a:r>
            <a:r>
              <a:rPr lang="en-US" sz="2000" dirty="0" err="1">
                <a:solidFill>
                  <a:srgbClr val="FF0000"/>
                </a:solidFill>
                <a:latin typeface="Times New Roman" panose="02020603050405020304" pitchFamily="18" charset="0"/>
                <a:cs typeface="Times New Roman" panose="02020603050405020304" pitchFamily="18" charset="0"/>
              </a:rPr>
              <a:t>ms</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3291168" y="550808"/>
            <a:ext cx="2808782" cy="707886"/>
          </a:xfrm>
          <a:prstGeom prst="rect">
            <a:avLst/>
          </a:prstGeom>
          <a:noFill/>
        </p:spPr>
        <p:txBody>
          <a:bodyPr wrap="none" rtlCol="0">
            <a:spAutoFit/>
          </a:bodyPr>
          <a:lstStyle/>
          <a:p>
            <a:r>
              <a:rPr lang="en-US" sz="2000" i="1" dirty="0" err="1">
                <a:latin typeface="Times New Roman" panose="02020603050405020304" pitchFamily="18" charset="0"/>
                <a:cs typeface="Times New Roman" panose="02020603050405020304" pitchFamily="18" charset="0"/>
              </a:rPr>
              <a:t>Q</a:t>
            </a:r>
            <a:r>
              <a:rPr lang="en-US" sz="2000" baseline="-25000" dirty="0" err="1">
                <a:latin typeface="Times New Roman" panose="02020603050405020304" pitchFamily="18" charset="0"/>
                <a:cs typeface="Times New Roman" panose="02020603050405020304" pitchFamily="18" charset="0"/>
              </a:rPr>
              <a:t>ECexp</a:t>
            </a:r>
            <a:r>
              <a:rPr lang="en-US" sz="2000" baseline="-25000"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12.743(10) MeV</a:t>
            </a:r>
          </a:p>
          <a:p>
            <a:r>
              <a:rPr lang="en-US" sz="2000" i="1" dirty="0">
                <a:latin typeface="Times New Roman" panose="02020603050405020304" pitchFamily="18" charset="0"/>
                <a:cs typeface="Times New Roman" panose="02020603050405020304" pitchFamily="18" charset="0"/>
              </a:rPr>
              <a:t>T</a:t>
            </a:r>
            <a:r>
              <a:rPr lang="en-US" sz="2000" baseline="-25000" dirty="0">
                <a:latin typeface="Times New Roman" panose="02020603050405020304" pitchFamily="18" charset="0"/>
                <a:cs typeface="Times New Roman" panose="02020603050405020304" pitchFamily="18" charset="0"/>
              </a:rPr>
              <a:t>1/2</a:t>
            </a:r>
            <a:r>
              <a:rPr lang="en-US" sz="2000" dirty="0">
                <a:latin typeface="Times New Roman" panose="02020603050405020304" pitchFamily="18" charset="0"/>
                <a:cs typeface="Times New Roman" panose="02020603050405020304" pitchFamily="18" charset="0"/>
              </a:rPr>
              <a:t> = 221 </a:t>
            </a:r>
            <a:r>
              <a:rPr lang="en-US" sz="2000" dirty="0" err="1">
                <a:latin typeface="Times New Roman" panose="02020603050405020304" pitchFamily="18" charset="0"/>
                <a:cs typeface="Times New Roman" panose="02020603050405020304" pitchFamily="18" charset="0"/>
              </a:rPr>
              <a:t>ms</a:t>
            </a:r>
            <a:endParaRPr lang="en-US" sz="2000" dirty="0">
              <a:latin typeface="Times New Roman" panose="02020603050405020304" pitchFamily="18" charset="0"/>
              <a:cs typeface="Times New Roman" panose="02020603050405020304" pitchFamily="18" charset="0"/>
            </a:endParaRPr>
          </a:p>
        </p:txBody>
      </p:sp>
      <p:sp>
        <p:nvSpPr>
          <p:cNvPr id="4" name="Rectangle 3"/>
          <p:cNvSpPr/>
          <p:nvPr/>
        </p:nvSpPr>
        <p:spPr>
          <a:xfrm>
            <a:off x="225239" y="1988137"/>
            <a:ext cx="2526654" cy="1015663"/>
          </a:xfrm>
          <a:prstGeom prst="rect">
            <a:avLst/>
          </a:prstGeom>
        </p:spPr>
        <p:txBody>
          <a:bodyPr wrap="square">
            <a:spAutoFit/>
          </a:bodyPr>
          <a:lstStyle/>
          <a:p>
            <a:r>
              <a:rPr lang="en-US" altLang="zh-CN" sz="2000" dirty="0">
                <a:solidFill>
                  <a:srgbClr val="FF0000"/>
                </a:solidFill>
                <a:latin typeface="Times New Roman" panose="02020603050405020304" pitchFamily="18" charset="0"/>
                <a:cs typeface="Times New Roman" panose="02020603050405020304" pitchFamily="18" charset="0"/>
              </a:rPr>
              <a:t>USDI:</a:t>
            </a:r>
            <a:endParaRPr lang="en-US" sz="2000" dirty="0">
              <a:solidFill>
                <a:srgbClr val="FF0000"/>
              </a:solidFill>
              <a:latin typeface="Times New Roman" panose="02020603050405020304" pitchFamily="18" charset="0"/>
              <a:cs typeface="Times New Roman" panose="02020603050405020304" pitchFamily="18" charset="0"/>
            </a:endParaRPr>
          </a:p>
          <a:p>
            <a:r>
              <a:rPr lang="en-US" sz="2000" i="1" dirty="0">
                <a:solidFill>
                  <a:srgbClr val="FF0000"/>
                </a:solidFill>
                <a:latin typeface="Times New Roman" panose="02020603050405020304" pitchFamily="18" charset="0"/>
                <a:cs typeface="Times New Roman" panose="02020603050405020304" pitchFamily="18" charset="0"/>
              </a:rPr>
              <a:t>Q</a:t>
            </a:r>
            <a:r>
              <a:rPr lang="en-US" sz="2000" baseline="-25000" dirty="0">
                <a:solidFill>
                  <a:srgbClr val="FF0000"/>
                </a:solidFill>
                <a:latin typeface="Times New Roman" panose="02020603050405020304" pitchFamily="18" charset="0"/>
                <a:cs typeface="Times New Roman" panose="02020603050405020304" pitchFamily="18" charset="0"/>
              </a:rPr>
              <a:t>EC </a:t>
            </a:r>
            <a:r>
              <a:rPr lang="en-US" sz="2000" dirty="0">
                <a:solidFill>
                  <a:srgbClr val="FF0000"/>
                </a:solidFill>
                <a:latin typeface="Times New Roman" panose="02020603050405020304" pitchFamily="18" charset="0"/>
                <a:cs typeface="Times New Roman" panose="02020603050405020304" pitchFamily="18" charset="0"/>
              </a:rPr>
              <a:t>= 12.427 MeV</a:t>
            </a:r>
          </a:p>
          <a:p>
            <a:r>
              <a:rPr lang="en-US" sz="2000" i="1" dirty="0">
                <a:solidFill>
                  <a:srgbClr val="FF0000"/>
                </a:solidFill>
                <a:latin typeface="Times New Roman" panose="02020603050405020304" pitchFamily="18" charset="0"/>
                <a:cs typeface="Times New Roman" panose="02020603050405020304" pitchFamily="18" charset="0"/>
              </a:rPr>
              <a:t>T</a:t>
            </a:r>
            <a:r>
              <a:rPr lang="en-US" sz="2000" baseline="-25000" dirty="0">
                <a:solidFill>
                  <a:srgbClr val="FF0000"/>
                </a:solidFill>
                <a:latin typeface="Times New Roman" panose="02020603050405020304" pitchFamily="18" charset="0"/>
                <a:cs typeface="Times New Roman" panose="02020603050405020304" pitchFamily="18" charset="0"/>
              </a:rPr>
              <a:t>1/2</a:t>
            </a:r>
            <a:r>
              <a:rPr lang="en-US" sz="2000" dirty="0">
                <a:solidFill>
                  <a:srgbClr val="FF0000"/>
                </a:solidFill>
                <a:latin typeface="Times New Roman" panose="02020603050405020304" pitchFamily="18" charset="0"/>
                <a:cs typeface="Times New Roman" panose="02020603050405020304" pitchFamily="18" charset="0"/>
              </a:rPr>
              <a:t> = 273 </a:t>
            </a:r>
            <a:r>
              <a:rPr lang="en-US" sz="2000" dirty="0" err="1">
                <a:solidFill>
                  <a:srgbClr val="FF0000"/>
                </a:solidFill>
                <a:latin typeface="Times New Roman" panose="02020603050405020304" pitchFamily="18" charset="0"/>
                <a:cs typeface="Times New Roman" panose="02020603050405020304" pitchFamily="18" charset="0"/>
              </a:rPr>
              <a:t>ms</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3291168" y="2295914"/>
            <a:ext cx="2808782" cy="707886"/>
          </a:xfrm>
          <a:prstGeom prst="rect">
            <a:avLst/>
          </a:prstGeom>
          <a:noFill/>
        </p:spPr>
        <p:txBody>
          <a:bodyPr wrap="none" rtlCol="0">
            <a:spAutoFit/>
          </a:bodyPr>
          <a:lstStyle/>
          <a:p>
            <a:r>
              <a:rPr lang="en-US" sz="2000" i="1" dirty="0" err="1">
                <a:latin typeface="Times New Roman" panose="02020603050405020304" pitchFamily="18" charset="0"/>
                <a:cs typeface="Times New Roman" panose="02020603050405020304" pitchFamily="18" charset="0"/>
              </a:rPr>
              <a:t>Q</a:t>
            </a:r>
            <a:r>
              <a:rPr lang="en-US" sz="2000" baseline="-25000" dirty="0" err="1">
                <a:latin typeface="Times New Roman" panose="02020603050405020304" pitchFamily="18" charset="0"/>
                <a:cs typeface="Times New Roman" panose="02020603050405020304" pitchFamily="18" charset="0"/>
              </a:rPr>
              <a:t>ECexp</a:t>
            </a:r>
            <a:r>
              <a:rPr lang="en-US" sz="2000" baseline="-25000"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12.743(10) MeV</a:t>
            </a:r>
          </a:p>
          <a:p>
            <a:r>
              <a:rPr lang="en-US" sz="2000" i="1" dirty="0">
                <a:latin typeface="Times New Roman" panose="02020603050405020304" pitchFamily="18" charset="0"/>
                <a:cs typeface="Times New Roman" panose="02020603050405020304" pitchFamily="18" charset="0"/>
              </a:rPr>
              <a:t>T</a:t>
            </a:r>
            <a:r>
              <a:rPr lang="en-US" sz="2000" baseline="-25000" dirty="0">
                <a:latin typeface="Times New Roman" panose="02020603050405020304" pitchFamily="18" charset="0"/>
                <a:cs typeface="Times New Roman" panose="02020603050405020304" pitchFamily="18" charset="0"/>
              </a:rPr>
              <a:t>1/2</a:t>
            </a:r>
            <a:r>
              <a:rPr lang="en-US" sz="2000" dirty="0">
                <a:latin typeface="Times New Roman" panose="02020603050405020304" pitchFamily="18" charset="0"/>
                <a:cs typeface="Times New Roman" panose="02020603050405020304" pitchFamily="18" charset="0"/>
              </a:rPr>
              <a:t> = 223 </a:t>
            </a:r>
            <a:r>
              <a:rPr lang="en-US" sz="2000" dirty="0" err="1">
                <a:latin typeface="Times New Roman" panose="02020603050405020304" pitchFamily="18" charset="0"/>
                <a:cs typeface="Times New Roman" panose="02020603050405020304" pitchFamily="18" charset="0"/>
              </a:rPr>
              <a:t>ms</a:t>
            </a:r>
            <a:endParaRPr lang="en-US" sz="20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6357097" y="972475"/>
            <a:ext cx="2561920" cy="1323439"/>
          </a:xfrm>
          <a:prstGeom prst="rect">
            <a:avLst/>
          </a:prstGeom>
          <a:noFill/>
        </p:spPr>
        <p:txBody>
          <a:bodyPr wrap="none" rtlCol="0">
            <a:spAutoFit/>
          </a:bodyPr>
          <a:lstStyle/>
          <a:p>
            <a:r>
              <a:rPr lang="en-US" sz="2000" dirty="0">
                <a:solidFill>
                  <a:srgbClr val="0000FF"/>
                </a:solidFill>
                <a:latin typeface="Times New Roman" panose="02020603050405020304" pitchFamily="18" charset="0"/>
                <a:cs typeface="Times New Roman" panose="02020603050405020304" pitchFamily="18" charset="0"/>
              </a:rPr>
              <a:t>NuDat:</a:t>
            </a:r>
          </a:p>
          <a:p>
            <a:r>
              <a:rPr lang="en-US" sz="2000" i="1" dirty="0">
                <a:solidFill>
                  <a:srgbClr val="0000FF"/>
                </a:solidFill>
                <a:latin typeface="Times New Roman" panose="02020603050405020304" pitchFamily="18" charset="0"/>
                <a:cs typeface="Times New Roman" panose="02020603050405020304" pitchFamily="18" charset="0"/>
              </a:rPr>
              <a:t>T</a:t>
            </a:r>
            <a:r>
              <a:rPr lang="en-US" sz="2000" baseline="-25000" dirty="0">
                <a:solidFill>
                  <a:srgbClr val="0000FF"/>
                </a:solidFill>
                <a:latin typeface="Times New Roman" panose="02020603050405020304" pitchFamily="18" charset="0"/>
                <a:cs typeface="Times New Roman" panose="02020603050405020304" pitchFamily="18" charset="0"/>
              </a:rPr>
              <a:t>1/2</a:t>
            </a:r>
            <a:r>
              <a:rPr lang="en-US" sz="2000" dirty="0">
                <a:solidFill>
                  <a:srgbClr val="0000FF"/>
                </a:solidFill>
                <a:latin typeface="Times New Roman" panose="02020603050405020304" pitchFamily="18" charset="0"/>
                <a:cs typeface="Times New Roman" panose="02020603050405020304" pitchFamily="18" charset="0"/>
              </a:rPr>
              <a:t> = 220(3) </a:t>
            </a:r>
            <a:r>
              <a:rPr lang="en-US" sz="2000" dirty="0" err="1">
                <a:solidFill>
                  <a:srgbClr val="0000FF"/>
                </a:solidFill>
                <a:latin typeface="Times New Roman" panose="02020603050405020304" pitchFamily="18" charset="0"/>
                <a:cs typeface="Times New Roman" panose="02020603050405020304" pitchFamily="18" charset="0"/>
              </a:rPr>
              <a:t>ms</a:t>
            </a:r>
            <a:endParaRPr lang="en-US" sz="2000" dirty="0">
              <a:solidFill>
                <a:srgbClr val="0000FF"/>
              </a:solidFill>
              <a:latin typeface="Times New Roman" panose="02020603050405020304" pitchFamily="18" charset="0"/>
              <a:cs typeface="Times New Roman" panose="02020603050405020304" pitchFamily="18" charset="0"/>
            </a:endParaRPr>
          </a:p>
          <a:p>
            <a:r>
              <a:rPr lang="en-US" altLang="zh-CN" sz="2000" dirty="0">
                <a:solidFill>
                  <a:srgbClr val="0000FF"/>
                </a:solidFill>
                <a:latin typeface="Times New Roman" panose="02020603050405020304" pitchFamily="18" charset="0"/>
                <a:cs typeface="Times New Roman" panose="02020603050405020304" pitchFamily="18" charset="0"/>
              </a:rPr>
              <a:t>Friedman_NIMA2019:</a:t>
            </a:r>
          </a:p>
          <a:p>
            <a:r>
              <a:rPr lang="en-US" sz="2000" i="1" dirty="0">
                <a:solidFill>
                  <a:srgbClr val="0000FF"/>
                </a:solidFill>
                <a:latin typeface="Times New Roman" panose="02020603050405020304" pitchFamily="18" charset="0"/>
                <a:cs typeface="Times New Roman" panose="02020603050405020304" pitchFamily="18" charset="0"/>
              </a:rPr>
              <a:t>T</a:t>
            </a:r>
            <a:r>
              <a:rPr lang="en-US" sz="2000" baseline="-25000" dirty="0">
                <a:solidFill>
                  <a:srgbClr val="0000FF"/>
                </a:solidFill>
                <a:latin typeface="Times New Roman" panose="02020603050405020304" pitchFamily="18" charset="0"/>
                <a:cs typeface="Times New Roman" panose="02020603050405020304" pitchFamily="18" charset="0"/>
              </a:rPr>
              <a:t>1/2</a:t>
            </a:r>
            <a:r>
              <a:rPr lang="en-US" sz="2000" dirty="0">
                <a:solidFill>
                  <a:srgbClr val="0000FF"/>
                </a:solidFill>
                <a:latin typeface="Times New Roman" panose="02020603050405020304" pitchFamily="18" charset="0"/>
                <a:cs typeface="Times New Roman" panose="02020603050405020304" pitchFamily="18" charset="0"/>
              </a:rPr>
              <a:t> = 219.3(13) </a:t>
            </a:r>
            <a:r>
              <a:rPr lang="en-US" sz="2000" dirty="0" err="1">
                <a:solidFill>
                  <a:srgbClr val="0000FF"/>
                </a:solidFill>
                <a:latin typeface="Times New Roman" panose="02020603050405020304" pitchFamily="18" charset="0"/>
                <a:cs typeface="Times New Roman" panose="02020603050405020304" pitchFamily="18" charset="0"/>
              </a:rPr>
              <a:t>ms</a:t>
            </a:r>
            <a:endParaRPr lang="en-US" sz="2000" dirty="0">
              <a:solidFill>
                <a:srgbClr val="0000FF"/>
              </a:solidFill>
              <a:latin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nvGraphicFramePr>
        <p:xfrm>
          <a:off x="509751" y="3560411"/>
          <a:ext cx="5419412" cy="2838450"/>
        </p:xfrm>
        <a:graphic>
          <a:graphicData uri="http://schemas.openxmlformats.org/drawingml/2006/table">
            <a:tbl>
              <a:tblPr/>
              <a:tblGrid>
                <a:gridCol w="3043984">
                  <a:extLst>
                    <a:ext uri="{9D8B030D-6E8A-4147-A177-3AD203B41FA5}">
                      <a16:colId xmlns:a16="http://schemas.microsoft.com/office/drawing/2014/main" val="20000"/>
                    </a:ext>
                  </a:extLst>
                </a:gridCol>
                <a:gridCol w="2375428">
                  <a:extLst>
                    <a:ext uri="{9D8B030D-6E8A-4147-A177-3AD203B41FA5}">
                      <a16:colId xmlns:a16="http://schemas.microsoft.com/office/drawing/2014/main" val="20001"/>
                    </a:ext>
                  </a:extLst>
                </a:gridCol>
              </a:tblGrid>
              <a:tr h="209550">
                <a:tc>
                  <a:txBody>
                    <a:bodyPr/>
                    <a:lstStyle/>
                    <a:p>
                      <a:pPr algn="ctr" fontAlgn="ctr"/>
                      <a:r>
                        <a:rPr lang="en-US" altLang="zh-CN" sz="1800" b="0" i="0" u="none" strike="noStrike" baseline="0" dirty="0">
                          <a:solidFill>
                            <a:srgbClr val="000000"/>
                          </a:solidFill>
                          <a:effectLst/>
                          <a:latin typeface="Times New Roman" panose="02020603050405020304" pitchFamily="18" charset="0"/>
                        </a:rPr>
                        <a:t>Reference</a:t>
                      </a:r>
                      <a:endParaRPr lang="en-US" sz="1800" b="0" i="0" u="none" strike="noStrike" baseline="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800" i="1" dirty="0">
                          <a:latin typeface="Times New Roman" panose="02020603050405020304" pitchFamily="18" charset="0"/>
                          <a:cs typeface="Times New Roman" panose="02020603050405020304" pitchFamily="18" charset="0"/>
                        </a:rPr>
                        <a:t>I</a:t>
                      </a:r>
                      <a:r>
                        <a:rPr lang="en-US" altLang="zh-CN" sz="1800" baseline="-25000" dirty="0">
                          <a:latin typeface="Times New Roman" panose="02020603050405020304" pitchFamily="18" charset="0"/>
                          <a:cs typeface="Times New Roman" panose="02020603050405020304" pitchFamily="18" charset="0"/>
                        </a:rPr>
                        <a:t>gs</a:t>
                      </a:r>
                      <a:r>
                        <a:rPr lang="en-US" altLang="zh-CN" sz="1800" i="0" baseline="0" dirty="0">
                          <a:latin typeface="Times New Roman" panose="02020603050405020304" pitchFamily="18" charset="0"/>
                          <a:cs typeface="Times New Roman" panose="02020603050405020304" pitchFamily="18" charset="0"/>
                        </a:rPr>
                        <a:t> (%)</a:t>
                      </a:r>
                      <a:endParaRPr lang="en-US" sz="1800" b="0" i="0" u="none" strike="noStrike" baseline="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fontAlgn="ctr"/>
                      <a:r>
                        <a:rPr lang="en-US" altLang="zh-CN" sz="1800" b="0" i="0" u="none" strike="noStrike" baseline="0" dirty="0">
                          <a:solidFill>
                            <a:schemeClr val="tx1"/>
                          </a:solidFill>
                          <a:effectLst/>
                          <a:latin typeface="Times New Roman" panose="02020603050405020304" pitchFamily="18" charset="0"/>
                        </a:rPr>
                        <a:t>Hatori</a:t>
                      </a:r>
                      <a:endParaRPr lang="en-US" sz="18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1800" b="0" i="0" u="none" strike="noStrike" dirty="0">
                          <a:solidFill>
                            <a:schemeClr val="tx1"/>
                          </a:solidFill>
                          <a:effectLst/>
                          <a:latin typeface="Times New Roman" panose="02020603050405020304" pitchFamily="18" charset="0"/>
                        </a:rPr>
                        <a:t>19.8(7)</a:t>
                      </a:r>
                      <a:endParaRPr lang="en-US" sz="18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90500">
                <a:tc>
                  <a:txBody>
                    <a:bodyPr/>
                    <a:lstStyle/>
                    <a:p>
                      <a:pPr algn="ctr" fontAlgn="ctr"/>
                      <a:r>
                        <a:rPr lang="en-US" altLang="zh-CN" sz="1800" b="0" i="0" u="none" strike="noStrike" baseline="0" dirty="0">
                          <a:solidFill>
                            <a:schemeClr val="tx1"/>
                          </a:solidFill>
                          <a:effectLst/>
                          <a:latin typeface="Times New Roman" panose="02020603050405020304" pitchFamily="18" charset="0"/>
                        </a:rPr>
                        <a:t>Robertson</a:t>
                      </a:r>
                      <a:endParaRPr lang="en-US" sz="18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1800" b="0" i="0" u="none" strike="noStrike" dirty="0">
                          <a:solidFill>
                            <a:schemeClr val="tx1"/>
                          </a:solidFill>
                          <a:effectLst/>
                          <a:latin typeface="Times New Roman" panose="02020603050405020304" pitchFamily="18" charset="0"/>
                        </a:rPr>
                        <a:t>20.9(12)</a:t>
                      </a:r>
                      <a:endParaRPr lang="en-US" sz="18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209550">
                <a:tc>
                  <a:txBody>
                    <a:bodyPr/>
                    <a:lstStyle/>
                    <a:p>
                      <a:pPr algn="ctr" fontAlgn="ctr"/>
                      <a:r>
                        <a:rPr lang="en-US" altLang="zh-CN" sz="1800" b="0" i="0" u="none" strike="noStrike" baseline="0" dirty="0">
                          <a:solidFill>
                            <a:schemeClr val="tx1"/>
                          </a:solidFill>
                          <a:effectLst/>
                          <a:latin typeface="Times New Roman" panose="02020603050405020304" pitchFamily="18" charset="0"/>
                        </a:rPr>
                        <a:t>Thomas</a:t>
                      </a:r>
                      <a:endParaRPr lang="en-US" sz="18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1800" b="0" i="0" u="none" strike="noStrike" dirty="0">
                          <a:solidFill>
                            <a:schemeClr val="tx1"/>
                          </a:solidFill>
                          <a:effectLst/>
                          <a:latin typeface="Times New Roman" panose="02020603050405020304" pitchFamily="18" charset="0"/>
                        </a:rPr>
                        <a:t>25(7)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190500">
                <a:tc>
                  <a:txBody>
                    <a:bodyPr/>
                    <a:lstStyle/>
                    <a:p>
                      <a:pPr algn="ctr" fontAlgn="ctr"/>
                      <a:r>
                        <a:rPr lang="en-US" sz="1800" b="0" i="0" u="none" strike="noStrike" baseline="0" dirty="0">
                          <a:solidFill>
                            <a:schemeClr val="tx1"/>
                          </a:solidFill>
                          <a:effectLst/>
                          <a:latin typeface="Times New Roman" panose="02020603050405020304" pitchFamily="18" charset="0"/>
                        </a:rPr>
                        <a:t>Average lit.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a:solidFill>
                            <a:schemeClr val="tx1"/>
                          </a:solidFill>
                          <a:effectLst/>
                          <a:latin typeface="Times New Roman" panose="02020603050405020304" pitchFamily="18" charset="0"/>
                        </a:rPr>
                        <a:t>20.1(6)</a:t>
                      </a:r>
                      <a:endParaRPr lang="en-US" sz="18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90500">
                <a:tc>
                  <a:txBody>
                    <a:bodyPr/>
                    <a:lstStyle/>
                    <a:p>
                      <a:pPr algn="ctr" fontAlgn="ctr"/>
                      <a:r>
                        <a:rPr lang="en-US" sz="1800" b="0" i="0" u="none" strike="noStrike" baseline="0" dirty="0">
                          <a:solidFill>
                            <a:srgbClr val="FF0000"/>
                          </a:solidFill>
                          <a:effectLst/>
                          <a:latin typeface="Times New Roman" panose="02020603050405020304" pitchFamily="18" charset="0"/>
                        </a:rPr>
                        <a:t>USDC</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en-US" sz="1800" b="0" i="0" u="none" strike="noStrike" baseline="0" dirty="0">
                          <a:solidFill>
                            <a:srgbClr val="FF0000"/>
                          </a:solidFill>
                          <a:effectLst/>
                          <a:latin typeface="Times New Roman" panose="02020603050405020304" pitchFamily="18" charset="0"/>
                        </a:rPr>
                        <a:t>22.22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190500">
                <a:tc>
                  <a:txBody>
                    <a:bodyPr/>
                    <a:lstStyle/>
                    <a:p>
                      <a:pPr algn="ctr" fontAlgn="ctr"/>
                      <a:r>
                        <a:rPr lang="en-US" sz="1800" b="0" i="0" u="none" strike="noStrike" baseline="0" dirty="0">
                          <a:solidFill>
                            <a:srgbClr val="0000FF"/>
                          </a:solidFill>
                          <a:effectLst/>
                          <a:latin typeface="Times New Roman" panose="02020603050405020304" pitchFamily="18" charset="0"/>
                        </a:rPr>
                        <a:t>USDC new</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1800" b="0" i="0" u="none" strike="noStrike" baseline="0" dirty="0">
                          <a:solidFill>
                            <a:srgbClr val="0000FF"/>
                          </a:solidFill>
                          <a:effectLst/>
                          <a:latin typeface="Times New Roman" panose="02020603050405020304" pitchFamily="18" charset="0"/>
                        </a:rPr>
                        <a:t>20.91</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190500">
                <a:tc>
                  <a:txBody>
                    <a:bodyPr/>
                    <a:lstStyle/>
                    <a:p>
                      <a:pPr algn="ctr" fontAlgn="ctr"/>
                      <a:r>
                        <a:rPr lang="en-US" sz="1800" b="0" i="0" u="none" strike="noStrike" baseline="0" dirty="0">
                          <a:solidFill>
                            <a:srgbClr val="FF0000"/>
                          </a:solidFill>
                          <a:effectLst/>
                          <a:latin typeface="Times New Roman" panose="02020603050405020304" pitchFamily="18" charset="0"/>
                        </a:rPr>
                        <a:t>USDI</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1800" b="0" i="0" u="none" strike="noStrike" baseline="0" dirty="0">
                          <a:solidFill>
                            <a:srgbClr val="FF0000"/>
                          </a:solidFill>
                          <a:effectLst/>
                          <a:latin typeface="Times New Roman" panose="02020603050405020304" pitchFamily="18" charset="0"/>
                        </a:rPr>
                        <a:t>23.70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190500">
                <a:tc>
                  <a:txBody>
                    <a:bodyPr/>
                    <a:lstStyle/>
                    <a:p>
                      <a:pPr algn="ctr" fontAlgn="ctr"/>
                      <a:r>
                        <a:rPr lang="en-US" sz="1800" b="0" i="0" u="none" strike="noStrike" baseline="0" dirty="0">
                          <a:solidFill>
                            <a:srgbClr val="0000FF"/>
                          </a:solidFill>
                          <a:effectLst/>
                          <a:latin typeface="Times New Roman" panose="02020603050405020304" pitchFamily="18" charset="0"/>
                        </a:rPr>
                        <a:t>USDI new</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1800" b="0" i="0" u="none" strike="noStrike" baseline="0" dirty="0">
                          <a:solidFill>
                            <a:srgbClr val="0000FF"/>
                          </a:solidFill>
                          <a:effectLst/>
                          <a:latin typeface="Times New Roman" panose="02020603050405020304" pitchFamily="18" charset="0"/>
                        </a:rPr>
                        <a:t>22.16</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8"/>
                  </a:ext>
                </a:extLst>
              </a:tr>
              <a:tr h="190500">
                <a:tc>
                  <a:txBody>
                    <a:bodyPr/>
                    <a:lstStyle/>
                    <a:p>
                      <a:pPr algn="ctr" fontAlgn="ctr"/>
                      <a:r>
                        <a:rPr lang="en-US" altLang="zh-CN" sz="1800" b="0" i="0" u="none" strike="noStrike" baseline="0" dirty="0">
                          <a:solidFill>
                            <a:schemeClr val="tx1"/>
                          </a:solidFill>
                          <a:effectLst/>
                          <a:latin typeface="Times New Roman" panose="02020603050405020304" pitchFamily="18" charset="0"/>
                        </a:rPr>
                        <a:t>Average </a:t>
                      </a:r>
                      <a:r>
                        <a:rPr lang="en-US" altLang="zh-CN" sz="1800" b="0" i="0" u="none" strike="noStrike" baseline="0" dirty="0" err="1">
                          <a:solidFill>
                            <a:schemeClr val="tx1"/>
                          </a:solidFill>
                          <a:effectLst/>
                          <a:latin typeface="Times New Roman" panose="02020603050405020304" pitchFamily="18" charset="0"/>
                        </a:rPr>
                        <a:t>th.</a:t>
                      </a:r>
                      <a:endParaRPr lang="en-US" sz="18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1800" b="0" i="0" u="none" strike="noStrike" baseline="0" dirty="0">
                          <a:solidFill>
                            <a:schemeClr val="tx1"/>
                          </a:solidFill>
                          <a:effectLst/>
                          <a:latin typeface="Times New Roman" panose="02020603050405020304" pitchFamily="18" charset="0"/>
                        </a:rPr>
                        <a:t>21.53±1.25</a:t>
                      </a:r>
                      <a:endParaRPr lang="en-US" sz="18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8" name="Rectangle 7"/>
          <p:cNvSpPr/>
          <p:nvPr/>
        </p:nvSpPr>
        <p:spPr>
          <a:xfrm>
            <a:off x="6340265" y="6074160"/>
            <a:ext cx="1685077" cy="338554"/>
          </a:xfrm>
          <a:prstGeom prst="rect">
            <a:avLst/>
          </a:prstGeom>
        </p:spPr>
        <p:txBody>
          <a:bodyPr wrap="none">
            <a:spAutoFit/>
          </a:bodyPr>
          <a:lstStyle/>
          <a:p>
            <a:pPr algn="ctr" fontAlgn="ctr"/>
            <a:r>
              <a:rPr lang="en-US" altLang="zh-CN" sz="1600" dirty="0">
                <a:solidFill>
                  <a:srgbClr val="0000FF"/>
                </a:solidFill>
                <a:latin typeface="Times New Roman" panose="02020603050405020304" pitchFamily="18" charset="0"/>
              </a:rPr>
              <a:t>22.16</a:t>
            </a:r>
            <a:r>
              <a:rPr lang="en-US" sz="1600" dirty="0"/>
              <a:t>–</a:t>
            </a:r>
            <a:r>
              <a:rPr lang="en-US" altLang="zh-CN" sz="1600" dirty="0">
                <a:solidFill>
                  <a:srgbClr val="0000FF"/>
                </a:solidFill>
                <a:latin typeface="Times New Roman" panose="02020603050405020304" pitchFamily="18" charset="0"/>
              </a:rPr>
              <a:t>20.91=1.25</a:t>
            </a:r>
            <a:endParaRPr lang="en-US" sz="1600" dirty="0">
              <a:solidFill>
                <a:srgbClr val="0000FF"/>
              </a:solidFill>
              <a:latin typeface="Times New Roman" panose="02020603050405020304" pitchFamily="18" charset="0"/>
            </a:endParaRPr>
          </a:p>
        </p:txBody>
      </p:sp>
      <p:sp>
        <p:nvSpPr>
          <p:cNvPr id="9" name="Curved Left Arrow 8"/>
          <p:cNvSpPr/>
          <p:nvPr/>
        </p:nvSpPr>
        <p:spPr>
          <a:xfrm>
            <a:off x="5101389" y="5130266"/>
            <a:ext cx="125129" cy="2791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Left Arrow 9"/>
          <p:cNvSpPr/>
          <p:nvPr/>
        </p:nvSpPr>
        <p:spPr>
          <a:xfrm>
            <a:off x="5101388" y="5678906"/>
            <a:ext cx="125129" cy="2791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2" name="Straight Arrow Connector 11"/>
          <p:cNvCxnSpPr/>
          <p:nvPr/>
        </p:nvCxnSpPr>
        <p:spPr>
          <a:xfrm>
            <a:off x="2011680" y="1126156"/>
            <a:ext cx="11935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002054" y="2839453"/>
            <a:ext cx="11935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09400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001643"/>
          </a:xfrm>
          <a:prstGeom prst="rect">
            <a:avLst/>
          </a:prstGeom>
          <a:no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Questions for Aaron and Alex:</a:t>
            </a:r>
          </a:p>
          <a:p>
            <a:r>
              <a:rPr lang="en-US" sz="2400" dirty="0">
                <a:solidFill>
                  <a:srgbClr val="FF0000"/>
                </a:solidFill>
                <a:latin typeface="Times New Roman" panose="02020603050405020304" pitchFamily="18" charset="0"/>
                <a:cs typeface="Times New Roman" panose="02020603050405020304" pitchFamily="18" charset="0"/>
              </a:rPr>
              <a:t>(1) New </a:t>
            </a:r>
            <a:r>
              <a:rPr lang="en-US" sz="2400" i="1" dirty="0">
                <a:solidFill>
                  <a:srgbClr val="FF0000"/>
                </a:solidFill>
                <a:latin typeface="Times New Roman" panose="02020603050405020304" pitchFamily="18" charset="0"/>
                <a:cs typeface="Times New Roman" panose="02020603050405020304" pitchFamily="18" charset="0"/>
              </a:rPr>
              <a:t>I</a:t>
            </a:r>
            <a:r>
              <a:rPr lang="en-US" altLang="zh-CN" sz="2400" i="1" baseline="-25000" dirty="0">
                <a:solidFill>
                  <a:srgbClr val="FF0000"/>
                </a:solidFill>
                <a:latin typeface="Times New Roman" panose="02020603050405020304" pitchFamily="18" charset="0"/>
                <a:cs typeface="Times New Roman" panose="02020603050405020304" pitchFamily="18" charset="0"/>
              </a:rPr>
              <a:t>β</a:t>
            </a:r>
            <a:r>
              <a:rPr lang="en-US" altLang="zh-CN" sz="2400" dirty="0">
                <a:solidFill>
                  <a:srgbClr val="FF0000"/>
                </a:solidFill>
                <a:latin typeface="Times New Roman" panose="02020603050405020304" pitchFamily="18" charset="0"/>
                <a:cs typeface="Times New Roman" panose="02020603050405020304" pitchFamily="18" charset="0"/>
              </a:rPr>
              <a:t>:</a:t>
            </a:r>
            <a:endParaRPr lang="en-US" sz="2400" dirty="0">
              <a:solidFill>
                <a:srgbClr val="FF0000"/>
              </a:solidFill>
              <a:latin typeface="Times New Roman" panose="02020603050405020304" pitchFamily="18" charset="0"/>
              <a:cs typeface="Times New Roman" panose="02020603050405020304" pitchFamily="18" charset="0"/>
            </a:endParaRPr>
          </a:p>
          <a:p>
            <a:r>
              <a:rPr lang="en-US" altLang="zh-CN" sz="2400" dirty="0">
                <a:solidFill>
                  <a:srgbClr val="0000FF"/>
                </a:solidFill>
                <a:latin typeface="Times New Roman" panose="02020603050405020304" pitchFamily="18" charset="0"/>
                <a:cs typeface="Times New Roman" panose="02020603050405020304" pitchFamily="18" charset="0"/>
              </a:rPr>
              <a:t>We adopted Aaron's </a:t>
            </a:r>
            <a:r>
              <a:rPr lang="en-US" altLang="zh-CN" sz="2400" i="1" dirty="0">
                <a:solidFill>
                  <a:srgbClr val="0000FF"/>
                </a:solidFill>
                <a:latin typeface="Times New Roman" panose="02020603050405020304" pitchFamily="18" charset="0"/>
                <a:cs typeface="Times New Roman" panose="02020603050405020304" pitchFamily="18" charset="0"/>
              </a:rPr>
              <a:t>B</a:t>
            </a:r>
            <a:r>
              <a:rPr lang="en-US" altLang="zh-CN" sz="2400" dirty="0">
                <a:solidFill>
                  <a:srgbClr val="0000FF"/>
                </a:solidFill>
                <a:latin typeface="Times New Roman" panose="02020603050405020304" pitchFamily="18" charset="0"/>
                <a:cs typeface="Times New Roman" panose="02020603050405020304" pitchFamily="18" charset="0"/>
              </a:rPr>
              <a:t>(GT) </a:t>
            </a:r>
            <a:r>
              <a:rPr lang="en-US" altLang="zh-CN" sz="2400" i="1" dirty="0">
                <a:solidFill>
                  <a:srgbClr val="0000FF"/>
                </a:solidFill>
                <a:latin typeface="Times New Roman" panose="02020603050405020304" pitchFamily="18" charset="0"/>
                <a:cs typeface="Times New Roman" panose="02020603050405020304" pitchFamily="18" charset="0"/>
              </a:rPr>
              <a:t>B</a:t>
            </a:r>
            <a:r>
              <a:rPr lang="en-US" altLang="zh-CN" sz="2400" dirty="0">
                <a:solidFill>
                  <a:srgbClr val="0000FF"/>
                </a:solidFill>
                <a:latin typeface="Times New Roman" panose="02020603050405020304" pitchFamily="18" charset="0"/>
                <a:cs typeface="Times New Roman" panose="02020603050405020304" pitchFamily="18" charset="0"/>
              </a:rPr>
              <a:t>(F) values and scaled </a:t>
            </a:r>
            <a:r>
              <a:rPr lang="en-US" altLang="zh-CN" sz="2400" i="1" dirty="0">
                <a:solidFill>
                  <a:srgbClr val="0000FF"/>
                </a:solidFill>
                <a:latin typeface="Times New Roman" panose="02020603050405020304" pitchFamily="18" charset="0"/>
                <a:cs typeface="Times New Roman" panose="02020603050405020304" pitchFamily="18" charset="0"/>
              </a:rPr>
              <a:t>f</a:t>
            </a:r>
            <a:r>
              <a:rPr lang="en-US" altLang="zh-CN" sz="2400" dirty="0">
                <a:solidFill>
                  <a:srgbClr val="0000FF"/>
                </a:solidFill>
                <a:latin typeface="Times New Roman" panose="02020603050405020304" pitchFamily="18" charset="0"/>
                <a:cs typeface="Times New Roman" panose="02020603050405020304" pitchFamily="18" charset="0"/>
              </a:rPr>
              <a:t> based on the experimental </a:t>
            </a:r>
            <a:r>
              <a:rPr lang="en-US" altLang="zh-CN" sz="2400" i="1" dirty="0">
                <a:solidFill>
                  <a:srgbClr val="0000FF"/>
                </a:solidFill>
                <a:latin typeface="Times New Roman" panose="02020603050405020304" pitchFamily="18" charset="0"/>
                <a:cs typeface="Times New Roman" panose="02020603050405020304" pitchFamily="18" charset="0"/>
              </a:rPr>
              <a:t>Q</a:t>
            </a:r>
            <a:r>
              <a:rPr lang="en-US" altLang="zh-CN" sz="2400" i="1" baseline="-25000" dirty="0">
                <a:solidFill>
                  <a:srgbClr val="0000FF"/>
                </a:solidFill>
                <a:latin typeface="Times New Roman" panose="02020603050405020304" pitchFamily="18" charset="0"/>
                <a:cs typeface="Times New Roman" panose="02020603050405020304" pitchFamily="18" charset="0"/>
              </a:rPr>
              <a:t>β</a:t>
            </a:r>
            <a:r>
              <a:rPr lang="en-US" altLang="zh-CN" sz="2400" baseline="-25000" dirty="0">
                <a:solidFill>
                  <a:srgbClr val="0000FF"/>
                </a:solidFill>
                <a:latin typeface="Times New Roman" panose="02020603050405020304" pitchFamily="18" charset="0"/>
                <a:cs typeface="Times New Roman" panose="02020603050405020304" pitchFamily="18" charset="0"/>
              </a:rPr>
              <a:t>+</a:t>
            </a:r>
            <a:r>
              <a:rPr lang="en-US" altLang="zh-CN" sz="2400" dirty="0">
                <a:solidFill>
                  <a:srgbClr val="0000FF"/>
                </a:solidFill>
                <a:latin typeface="Times New Roman" panose="02020603050405020304" pitchFamily="18" charset="0"/>
                <a:cs typeface="Times New Roman" panose="02020603050405020304" pitchFamily="18" charset="0"/>
              </a:rPr>
              <a:t> and </a:t>
            </a:r>
            <a:r>
              <a:rPr lang="en-US" altLang="zh-CN" sz="2400" i="1" dirty="0">
                <a:solidFill>
                  <a:srgbClr val="0000FF"/>
                </a:solidFill>
                <a:latin typeface="Times New Roman" panose="02020603050405020304" pitchFamily="18" charset="0"/>
                <a:cs typeface="Times New Roman" panose="02020603050405020304" pitchFamily="18" charset="0"/>
              </a:rPr>
              <a:t>E</a:t>
            </a:r>
            <a:r>
              <a:rPr lang="en-US" altLang="zh-CN" sz="2400" i="1" baseline="-25000" dirty="0">
                <a:solidFill>
                  <a:srgbClr val="0000FF"/>
                </a:solidFill>
                <a:latin typeface="Times New Roman" panose="02020603050405020304" pitchFamily="18" charset="0"/>
                <a:cs typeface="Times New Roman" panose="02020603050405020304" pitchFamily="18" charset="0"/>
              </a:rPr>
              <a:t>x</a:t>
            </a:r>
            <a:r>
              <a:rPr lang="en-US" altLang="zh-CN" sz="2400" dirty="0">
                <a:solidFill>
                  <a:srgbClr val="0000FF"/>
                </a:solidFill>
                <a:latin typeface="Times New Roman" panose="02020603050405020304" pitchFamily="18" charset="0"/>
                <a:cs typeface="Times New Roman" panose="02020603050405020304" pitchFamily="18" charset="0"/>
              </a:rPr>
              <a:t>.</a:t>
            </a:r>
          </a:p>
          <a:p>
            <a:r>
              <a:rPr lang="en-US" sz="2000" dirty="0">
                <a:latin typeface="Times New Roman" panose="02020603050405020304" pitchFamily="18" charset="0"/>
                <a:cs typeface="Times New Roman" panose="02020603050405020304" pitchFamily="18" charset="0"/>
              </a:rPr>
              <a:t>The average of the shell model calculated </a:t>
            </a:r>
            <a:r>
              <a:rPr lang="en-US"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β</a:t>
            </a:r>
            <a:r>
              <a:rPr lang="en-US" altLang="zh-CN" sz="2000" dirty="0">
                <a:latin typeface="Times New Roman" panose="02020603050405020304" pitchFamily="18" charset="0"/>
                <a:cs typeface="Times New Roman" panose="02020603050405020304" pitchFamily="18" charset="0"/>
              </a:rPr>
              <a:t> for the ground state of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Al </a:t>
            </a:r>
            <a:r>
              <a:rPr lang="en-US" sz="2000" dirty="0">
                <a:latin typeface="Times New Roman" panose="02020603050405020304" pitchFamily="18" charset="0"/>
                <a:cs typeface="Times New Roman" panose="02020603050405020304" pitchFamily="18" charset="0"/>
              </a:rPr>
              <a:t>using the USDC and USDI Hamiltonians.</a:t>
            </a:r>
          </a:p>
          <a:p>
            <a:endParaRPr lang="en-US" sz="2400" dirty="0">
              <a:latin typeface="Times New Roman" panose="02020603050405020304" pitchFamily="18" charset="0"/>
              <a:cs typeface="Times New Roman" panose="02020603050405020304" pitchFamily="18" charset="0"/>
            </a:endParaRPr>
          </a:p>
          <a:p>
            <a:r>
              <a:rPr lang="en-US" altLang="zh-CN" sz="2400" dirty="0">
                <a:solidFill>
                  <a:srgbClr val="FF0000"/>
                </a:solidFill>
                <a:latin typeface="Times New Roman" panose="02020603050405020304" pitchFamily="18" charset="0"/>
                <a:cs typeface="Times New Roman" panose="02020603050405020304" pitchFamily="18" charset="0"/>
              </a:rPr>
              <a:t>(2) New </a:t>
            </a:r>
            <a:r>
              <a:rPr lang="en-US" altLang="zh-CN" sz="2400" i="1" dirty="0">
                <a:solidFill>
                  <a:srgbClr val="FF0000"/>
                </a:solidFill>
                <a:latin typeface="Times New Roman" panose="02020603050405020304" pitchFamily="18" charset="0"/>
                <a:cs typeface="Times New Roman" panose="02020603050405020304" pitchFamily="18" charset="0"/>
              </a:rPr>
              <a:t>Γ</a:t>
            </a:r>
            <a:r>
              <a:rPr lang="en-US" altLang="zh-CN" sz="2400" i="1" baseline="-25000" dirty="0">
                <a:solidFill>
                  <a:srgbClr val="FF0000"/>
                </a:solidFill>
                <a:latin typeface="Times New Roman" panose="02020603050405020304" pitchFamily="18" charset="0"/>
                <a:cs typeface="Times New Roman" panose="02020603050405020304" pitchFamily="18" charset="0"/>
              </a:rPr>
              <a:t>γ</a:t>
            </a:r>
            <a:r>
              <a:rPr lang="en-US" altLang="zh-CN" sz="2400" dirty="0">
                <a:solidFill>
                  <a:srgbClr val="FF0000"/>
                </a:solidFill>
                <a:latin typeface="Times New Roman" panose="02020603050405020304" pitchFamily="18" charset="0"/>
                <a:cs typeface="Times New Roman" panose="02020603050405020304" pitchFamily="18" charset="0"/>
              </a:rPr>
              <a:t>: </a:t>
            </a:r>
          </a:p>
          <a:p>
            <a:r>
              <a:rPr lang="en-US" altLang="zh-CN" sz="2400" dirty="0">
                <a:solidFill>
                  <a:srgbClr val="0000FF"/>
                </a:solidFill>
                <a:latin typeface="Times New Roman" panose="02020603050405020304" pitchFamily="18" charset="0"/>
                <a:cs typeface="Times New Roman" panose="02020603050405020304" pitchFamily="18" charset="0"/>
              </a:rPr>
              <a:t>We adopted Aaron's </a:t>
            </a:r>
            <a:r>
              <a:rPr lang="en-US" altLang="zh-CN" sz="2400" i="1" dirty="0">
                <a:solidFill>
                  <a:srgbClr val="0000FF"/>
                </a:solidFill>
                <a:latin typeface="Times New Roman" panose="02020603050405020304" pitchFamily="18" charset="0"/>
                <a:cs typeface="Times New Roman" panose="02020603050405020304" pitchFamily="18" charset="0"/>
              </a:rPr>
              <a:t>B</a:t>
            </a:r>
            <a:r>
              <a:rPr lang="en-US" altLang="zh-CN" sz="2400" dirty="0">
                <a:solidFill>
                  <a:srgbClr val="0000FF"/>
                </a:solidFill>
                <a:latin typeface="Times New Roman" panose="02020603050405020304" pitchFamily="18" charset="0"/>
                <a:cs typeface="Times New Roman" panose="02020603050405020304" pitchFamily="18" charset="0"/>
              </a:rPr>
              <a:t>(E2) </a:t>
            </a:r>
            <a:r>
              <a:rPr lang="en-US" altLang="zh-CN" sz="2400" i="1" dirty="0">
                <a:solidFill>
                  <a:srgbClr val="0000FF"/>
                </a:solidFill>
                <a:latin typeface="Times New Roman" panose="02020603050405020304" pitchFamily="18" charset="0"/>
                <a:cs typeface="Times New Roman" panose="02020603050405020304" pitchFamily="18" charset="0"/>
              </a:rPr>
              <a:t>B</a:t>
            </a:r>
            <a:r>
              <a:rPr lang="en-US" altLang="zh-CN" sz="2400" dirty="0">
                <a:solidFill>
                  <a:srgbClr val="0000FF"/>
                </a:solidFill>
                <a:latin typeface="Times New Roman" panose="02020603050405020304" pitchFamily="18" charset="0"/>
                <a:cs typeface="Times New Roman" panose="02020603050405020304" pitchFamily="18" charset="0"/>
              </a:rPr>
              <a:t>(M1) values and extracted new </a:t>
            </a:r>
            <a:r>
              <a:rPr lang="en-US" altLang="zh-CN" sz="2400" i="1" dirty="0">
                <a:solidFill>
                  <a:srgbClr val="0000FF"/>
                </a:solidFill>
                <a:latin typeface="Times New Roman" panose="02020603050405020304" pitchFamily="18" charset="0"/>
                <a:cs typeface="Times New Roman" panose="02020603050405020304" pitchFamily="18" charset="0"/>
              </a:rPr>
              <a:t>Γ</a:t>
            </a:r>
            <a:r>
              <a:rPr lang="en-US" altLang="zh-CN" sz="2400" i="1" baseline="-25000" dirty="0">
                <a:solidFill>
                  <a:srgbClr val="0000FF"/>
                </a:solidFill>
                <a:latin typeface="Times New Roman" panose="02020603050405020304" pitchFamily="18" charset="0"/>
                <a:cs typeface="Times New Roman" panose="02020603050405020304" pitchFamily="18" charset="0"/>
              </a:rPr>
              <a:t>γ</a:t>
            </a:r>
            <a:r>
              <a:rPr lang="en-US" altLang="zh-CN" sz="2400" dirty="0">
                <a:solidFill>
                  <a:srgbClr val="0000FF"/>
                </a:solidFill>
                <a:latin typeface="Times New Roman" panose="02020603050405020304" pitchFamily="18" charset="0"/>
                <a:cs typeface="Times New Roman" panose="02020603050405020304" pitchFamily="18" charset="0"/>
              </a:rPr>
              <a:t> based on the experimental </a:t>
            </a:r>
            <a:r>
              <a:rPr lang="en-US" altLang="zh-CN" sz="2400" i="1" dirty="0" err="1">
                <a:solidFill>
                  <a:srgbClr val="0000FF"/>
                </a:solidFill>
                <a:latin typeface="Times New Roman" panose="02020603050405020304" pitchFamily="18" charset="0"/>
                <a:cs typeface="Times New Roman" panose="02020603050405020304" pitchFamily="18" charset="0"/>
              </a:rPr>
              <a:t>E</a:t>
            </a:r>
            <a:r>
              <a:rPr lang="en-US" altLang="zh-CN" sz="2400" i="1" baseline="-25000" dirty="0" err="1">
                <a:solidFill>
                  <a:srgbClr val="0000FF"/>
                </a:solidFill>
                <a:latin typeface="Times New Roman" panose="02020603050405020304" pitchFamily="18" charset="0"/>
                <a:cs typeface="Times New Roman" panose="02020603050405020304" pitchFamily="18" charset="0"/>
              </a:rPr>
              <a:t>γ</a:t>
            </a:r>
            <a:r>
              <a:rPr lang="en-US" altLang="zh-CN" sz="2400" dirty="0">
                <a:solidFill>
                  <a:srgbClr val="0000FF"/>
                </a:solidFill>
                <a:latin typeface="Times New Roman" panose="02020603050405020304" pitchFamily="18" charset="0"/>
                <a:cs typeface="Times New Roman" panose="02020603050405020304" pitchFamily="18" charset="0"/>
              </a:rPr>
              <a:t>.</a:t>
            </a:r>
          </a:p>
          <a:p>
            <a:r>
              <a:rPr lang="en-US" altLang="zh-CN" sz="2000" dirty="0">
                <a:latin typeface="Times New Roman" panose="02020603050405020304" pitchFamily="18" charset="0"/>
                <a:cs typeface="Times New Roman" panose="02020603050405020304" pitchFamily="18" charset="0"/>
              </a:rPr>
              <a:t>We applied a theoretical correction for the unseen </a:t>
            </a:r>
            <a:r>
              <a:rPr lang="en-US" altLang="zh-CN" sz="2000" i="1" dirty="0">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-ray branches for the 7902-keV IAS in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Al.</a:t>
            </a:r>
          </a:p>
          <a:p>
            <a:endParaRPr lang="en-US" sz="2400" dirty="0">
              <a:latin typeface="Times New Roman" panose="02020603050405020304" pitchFamily="18" charset="0"/>
              <a:cs typeface="Times New Roman" panose="02020603050405020304" pitchFamily="18" charset="0"/>
            </a:endParaRPr>
          </a:p>
          <a:p>
            <a:r>
              <a:rPr lang="en-US" altLang="zh-CN" sz="2400" dirty="0">
                <a:solidFill>
                  <a:srgbClr val="FF0000"/>
                </a:solidFill>
                <a:latin typeface="Times New Roman" panose="02020603050405020304" pitchFamily="18" charset="0"/>
                <a:cs typeface="Times New Roman" panose="02020603050405020304" pitchFamily="18" charset="0"/>
              </a:rPr>
              <a:t>(3) New </a:t>
            </a:r>
            <a:r>
              <a:rPr lang="en-US" altLang="zh-CN" sz="2400" i="1" dirty="0">
                <a:solidFill>
                  <a:srgbClr val="FF0000"/>
                </a:solidFill>
                <a:latin typeface="Times New Roman" panose="02020603050405020304" pitchFamily="18" charset="0"/>
                <a:cs typeface="Times New Roman" panose="02020603050405020304" pitchFamily="18" charset="0"/>
              </a:rPr>
              <a:t>Γ</a:t>
            </a:r>
            <a:r>
              <a:rPr lang="en-US" altLang="zh-CN" sz="2400" i="1" baseline="-25000" dirty="0">
                <a:solidFill>
                  <a:srgbClr val="FF0000"/>
                </a:solidFill>
                <a:latin typeface="Times New Roman" panose="02020603050405020304" pitchFamily="18" charset="0"/>
                <a:cs typeface="Times New Roman" panose="02020603050405020304" pitchFamily="18" charset="0"/>
              </a:rPr>
              <a:t>p</a:t>
            </a:r>
            <a:r>
              <a:rPr lang="en-US" altLang="zh-CN" sz="2400" dirty="0">
                <a:solidFill>
                  <a:srgbClr val="FF0000"/>
                </a:solidFill>
                <a:latin typeface="Times New Roman" panose="02020603050405020304" pitchFamily="18" charset="0"/>
                <a:cs typeface="Times New Roman" panose="02020603050405020304" pitchFamily="18" charset="0"/>
              </a:rPr>
              <a:t>:</a:t>
            </a:r>
          </a:p>
          <a:p>
            <a:r>
              <a:rPr lang="en-US" altLang="zh-CN" sz="2400" dirty="0">
                <a:solidFill>
                  <a:srgbClr val="0000FF"/>
                </a:solidFill>
                <a:latin typeface="Times New Roman" panose="02020603050405020304" pitchFamily="18" charset="0"/>
                <a:cs typeface="Times New Roman" panose="02020603050405020304" pitchFamily="18" charset="0"/>
              </a:rPr>
              <a:t>We adopted Aaron's </a:t>
            </a:r>
            <a:r>
              <a:rPr lang="en-US" altLang="zh-CN" sz="2400" i="1" dirty="0">
                <a:solidFill>
                  <a:srgbClr val="0000FF"/>
                </a:solidFill>
                <a:latin typeface="Times New Roman" panose="02020603050405020304" pitchFamily="18" charset="0"/>
                <a:cs typeface="Times New Roman" panose="02020603050405020304" pitchFamily="18" charset="0"/>
              </a:rPr>
              <a:t>C</a:t>
            </a:r>
            <a:r>
              <a:rPr lang="en-US" altLang="zh-CN" sz="2400" baseline="30000" dirty="0">
                <a:solidFill>
                  <a:srgbClr val="0000FF"/>
                </a:solidFill>
                <a:latin typeface="Times New Roman" panose="02020603050405020304" pitchFamily="18" charset="0"/>
                <a:cs typeface="Times New Roman" panose="02020603050405020304" pitchFamily="18" charset="0"/>
              </a:rPr>
              <a:t>2</a:t>
            </a:r>
            <a:r>
              <a:rPr lang="en-US" altLang="zh-CN" sz="2400" i="1" dirty="0">
                <a:solidFill>
                  <a:srgbClr val="0000FF"/>
                </a:solidFill>
                <a:latin typeface="Times New Roman" panose="02020603050405020304" pitchFamily="18" charset="0"/>
                <a:cs typeface="Times New Roman" panose="02020603050405020304" pitchFamily="18" charset="0"/>
              </a:rPr>
              <a:t>S</a:t>
            </a:r>
            <a:r>
              <a:rPr lang="en-US" altLang="zh-CN" sz="2400" dirty="0">
                <a:solidFill>
                  <a:srgbClr val="0000FF"/>
                </a:solidFill>
                <a:latin typeface="Times New Roman" panose="02020603050405020304" pitchFamily="18" charset="0"/>
                <a:cs typeface="Times New Roman" panose="02020603050405020304" pitchFamily="18" charset="0"/>
              </a:rPr>
              <a:t> values and scaled </a:t>
            </a:r>
            <a:r>
              <a:rPr lang="en-US" altLang="zh-CN" sz="2400" i="1" dirty="0">
                <a:solidFill>
                  <a:srgbClr val="0000FF"/>
                </a:solidFill>
                <a:latin typeface="Times New Roman" panose="02020603050405020304" pitchFamily="18" charset="0"/>
                <a:cs typeface="Times New Roman" panose="02020603050405020304" pitchFamily="18" charset="0"/>
              </a:rPr>
              <a:t>P</a:t>
            </a:r>
            <a:r>
              <a:rPr lang="en-US" altLang="zh-CN" sz="2400" i="1" baseline="-25000" dirty="0">
                <a:solidFill>
                  <a:srgbClr val="0000FF"/>
                </a:solidFill>
                <a:latin typeface="Times New Roman" panose="02020603050405020304" pitchFamily="18" charset="0"/>
                <a:cs typeface="Times New Roman" panose="02020603050405020304" pitchFamily="18" charset="0"/>
              </a:rPr>
              <a:t>ℓ</a:t>
            </a:r>
            <a:r>
              <a:rPr lang="en-US" altLang="zh-CN" sz="2400" dirty="0">
                <a:solidFill>
                  <a:srgbClr val="0000FF"/>
                </a:solidFill>
                <a:latin typeface="Times New Roman" panose="02020603050405020304" pitchFamily="18" charset="0"/>
                <a:cs typeface="Times New Roman" panose="02020603050405020304" pitchFamily="18" charset="0"/>
              </a:rPr>
              <a:t> based the experimental </a:t>
            </a:r>
            <a:r>
              <a:rPr lang="en-US" altLang="zh-CN" sz="2400" i="1" dirty="0" err="1">
                <a:solidFill>
                  <a:srgbClr val="0000FF"/>
                </a:solidFill>
                <a:latin typeface="Times New Roman" panose="02020603050405020304" pitchFamily="18" charset="0"/>
                <a:cs typeface="Times New Roman" panose="02020603050405020304" pitchFamily="18" charset="0"/>
              </a:rPr>
              <a:t>E</a:t>
            </a:r>
            <a:r>
              <a:rPr lang="en-US" altLang="zh-CN" sz="2400" i="1" baseline="-25000" dirty="0" err="1">
                <a:solidFill>
                  <a:srgbClr val="0000FF"/>
                </a:solidFill>
                <a:latin typeface="Times New Roman" panose="02020603050405020304" pitchFamily="18" charset="0"/>
                <a:cs typeface="Times New Roman" panose="02020603050405020304" pitchFamily="18" charset="0"/>
              </a:rPr>
              <a:t>r</a:t>
            </a:r>
            <a:r>
              <a:rPr lang="en-US" altLang="zh-CN" sz="2400" dirty="0">
                <a:solidFill>
                  <a:srgbClr val="0000FF"/>
                </a:solidFill>
                <a:latin typeface="Times New Roman" panose="02020603050405020304" pitchFamily="18" charset="0"/>
                <a:cs typeface="Times New Roman" panose="02020603050405020304" pitchFamily="18" charset="0"/>
              </a:rPr>
              <a:t>.</a:t>
            </a:r>
          </a:p>
          <a:p>
            <a:r>
              <a:rPr lang="en-US" altLang="zh-CN" sz="2000" i="1" dirty="0" err="1">
                <a:latin typeface="Times New Roman" panose="02020603050405020304" pitchFamily="18" charset="0"/>
                <a:cs typeface="Times New Roman" panose="02020603050405020304" pitchFamily="18" charset="0"/>
              </a:rPr>
              <a:t>E</a:t>
            </a:r>
            <a:r>
              <a:rPr lang="en-US" altLang="zh-CN" sz="2000" i="1" baseline="-25000" dirty="0" err="1">
                <a:latin typeface="Times New Roman" panose="02020603050405020304" pitchFamily="18" charset="0"/>
                <a:cs typeface="Times New Roman" panose="02020603050405020304" pitchFamily="18" charset="0"/>
              </a:rPr>
              <a:t>r</a:t>
            </a:r>
            <a:r>
              <a:rPr lang="en-US" altLang="zh-CN" sz="2000" dirty="0">
                <a:latin typeface="Times New Roman" panose="02020603050405020304" pitchFamily="18" charset="0"/>
                <a:cs typeface="Times New Roman" panose="02020603050405020304" pitchFamily="18" charset="0"/>
              </a:rPr>
              <a:t> for the 402-keV resonance in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Al.</a:t>
            </a:r>
          </a:p>
          <a:p>
            <a:r>
              <a:rPr lang="en-US" altLang="zh-CN" sz="2000" dirty="0">
                <a:latin typeface="Times New Roman" panose="02020603050405020304" pitchFamily="18" charset="0"/>
                <a:cs typeface="Times New Roman" panose="02020603050405020304" pitchFamily="18" charset="0"/>
              </a:rPr>
              <a:t>Four proton branches for the IAS in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Al.</a:t>
            </a:r>
          </a:p>
        </p:txBody>
      </p:sp>
    </p:spTree>
    <p:extLst>
      <p:ext uri="{BB962C8B-B14F-4D97-AF65-F5344CB8AC3E}">
        <p14:creationId xmlns:p14="http://schemas.microsoft.com/office/powerpoint/2010/main" val="2397743581"/>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1323439"/>
          </a:xfrm>
          <a:prstGeom prst="rect">
            <a:avLst/>
          </a:prstGeom>
          <a:ln>
            <a:solidFill>
              <a:schemeClr val="tx1"/>
            </a:solidFill>
          </a:ln>
        </p:spPr>
        <p:txBody>
          <a:bodyPr wrap="square">
            <a:spAutoFit/>
          </a:bodyPr>
          <a:lstStyle/>
          <a:p>
            <a:pPr lvl="0"/>
            <a:r>
              <a:rPr lang="en-US" altLang="zh-CN" sz="2000" i="1" dirty="0">
                <a:solidFill>
                  <a:prstClr val="black"/>
                </a:solidFill>
                <a:latin typeface="Times New Roman" panose="02020603050405020304" pitchFamily="18" charset="0"/>
                <a:cs typeface="Times New Roman" panose="02020603050405020304" pitchFamily="18" charset="0"/>
              </a:rPr>
              <a:t>β</a:t>
            </a:r>
            <a:r>
              <a:rPr lang="en-US" altLang="zh-CN" sz="2000" dirty="0">
                <a:solidFill>
                  <a:prstClr val="black"/>
                </a:solidFill>
                <a:latin typeface="Times New Roman" panose="02020603050405020304" pitchFamily="18" charset="0"/>
                <a:cs typeface="Times New Roman" panose="02020603050405020304" pitchFamily="18" charset="0"/>
              </a:rPr>
              <a:t> feeding to the </a:t>
            </a:r>
            <a:r>
              <a:rPr lang="en-US" altLang="zh-CN" sz="2000" baseline="30000" dirty="0">
                <a:solidFill>
                  <a:prstClr val="black"/>
                </a:solidFill>
                <a:latin typeface="Times New Roman" panose="02020603050405020304" pitchFamily="18" charset="0"/>
                <a:cs typeface="Times New Roman" panose="02020603050405020304" pitchFamily="18" charset="0"/>
              </a:rPr>
              <a:t>25</a:t>
            </a:r>
            <a:r>
              <a:rPr lang="en-US" altLang="zh-CN" sz="2000" dirty="0">
                <a:solidFill>
                  <a:prstClr val="black"/>
                </a:solidFill>
                <a:latin typeface="Times New Roman" panose="02020603050405020304" pitchFamily="18" charset="0"/>
                <a:cs typeface="Times New Roman" panose="02020603050405020304" pitchFamily="18" charset="0"/>
              </a:rPr>
              <a:t>Al ground state </a:t>
            </a:r>
            <a:r>
              <a:rPr lang="en-US" altLang="zh-CN" sz="2000" i="1" dirty="0">
                <a:solidFill>
                  <a:prstClr val="black"/>
                </a:solidFill>
                <a:latin typeface="Times New Roman" panose="02020603050405020304" pitchFamily="18" charset="0"/>
                <a:cs typeface="Times New Roman" panose="02020603050405020304" pitchFamily="18" charset="0"/>
              </a:rPr>
              <a:t>I</a:t>
            </a:r>
            <a:r>
              <a:rPr lang="en-US" altLang="zh-CN" sz="2000" baseline="-25000" dirty="0">
                <a:solidFill>
                  <a:prstClr val="black"/>
                </a:solidFill>
                <a:latin typeface="Times New Roman" panose="02020603050405020304" pitchFamily="18" charset="0"/>
                <a:cs typeface="Times New Roman" panose="02020603050405020304" pitchFamily="18" charset="0"/>
              </a:rPr>
              <a:t>gs</a:t>
            </a:r>
            <a:r>
              <a:rPr lang="en-US" altLang="zh-CN" sz="2000" dirty="0">
                <a:solidFill>
                  <a:prstClr val="black"/>
                </a:solidFill>
                <a:latin typeface="Times New Roman" panose="02020603050405020304" pitchFamily="18" charset="0"/>
                <a:cs typeface="Times New Roman" panose="02020603050405020304" pitchFamily="18" charset="0"/>
              </a:rPr>
              <a:t> = 20.1(6)%</a:t>
            </a:r>
          </a:p>
          <a:p>
            <a:pPr lvl="0"/>
            <a:r>
              <a:rPr lang="en-US" altLang="zh-CN" sz="2000" dirty="0">
                <a:solidFill>
                  <a:prstClr val="black"/>
                </a:solidFill>
                <a:latin typeface="Times New Roman" panose="02020603050405020304" pitchFamily="18" charset="0"/>
                <a:cs typeface="Times New Roman" panose="02020603050405020304" pitchFamily="18" charset="0"/>
              </a:rPr>
              <a:t>(weighted average of Hatori, Robertson, and Thomas)</a:t>
            </a:r>
          </a:p>
          <a:p>
            <a:r>
              <a:rPr lang="en-US" altLang="zh-CN" sz="2000" i="1" dirty="0">
                <a:solidFill>
                  <a:prstClr val="black"/>
                </a:solidFill>
                <a:latin typeface="Times New Roman" panose="02020603050405020304" pitchFamily="18" charset="0"/>
                <a:cs typeface="Times New Roman" panose="02020603050405020304" pitchFamily="18" charset="0"/>
              </a:rPr>
              <a:t>β</a:t>
            </a:r>
            <a:r>
              <a:rPr lang="en-US" altLang="zh-CN" sz="2000" dirty="0">
                <a:solidFill>
                  <a:prstClr val="black"/>
                </a:solidFill>
                <a:latin typeface="Times New Roman" panose="02020603050405020304" pitchFamily="18" charset="0"/>
                <a:cs typeface="Times New Roman" panose="02020603050405020304" pitchFamily="18" charset="0"/>
              </a:rPr>
              <a:t> feeding to the </a:t>
            </a:r>
            <a:r>
              <a:rPr lang="en-US" altLang="zh-CN" sz="2000" baseline="30000" dirty="0">
                <a:solidFill>
                  <a:prstClr val="black"/>
                </a:solidFill>
                <a:latin typeface="Times New Roman" panose="02020603050405020304" pitchFamily="18" charset="0"/>
                <a:cs typeface="Times New Roman" panose="02020603050405020304" pitchFamily="18" charset="0"/>
              </a:rPr>
              <a:t>25</a:t>
            </a:r>
            <a:r>
              <a:rPr lang="en-US" altLang="zh-CN" sz="2000" dirty="0">
                <a:solidFill>
                  <a:prstClr val="black"/>
                </a:solidFill>
                <a:latin typeface="Times New Roman" panose="02020603050405020304" pitchFamily="18" charset="0"/>
                <a:cs typeface="Times New Roman" panose="02020603050405020304" pitchFamily="18" charset="0"/>
              </a:rPr>
              <a:t>Al ground state </a:t>
            </a:r>
            <a:r>
              <a:rPr lang="en-US" altLang="zh-CN" sz="2000" i="1" dirty="0" err="1">
                <a:solidFill>
                  <a:prstClr val="black"/>
                </a:solidFill>
                <a:latin typeface="Times New Roman" panose="02020603050405020304" pitchFamily="18" charset="0"/>
                <a:cs typeface="Times New Roman" panose="02020603050405020304" pitchFamily="18" charset="0"/>
              </a:rPr>
              <a:t>I</a:t>
            </a:r>
            <a:r>
              <a:rPr lang="en-US" altLang="zh-CN" sz="2000" baseline="-25000" dirty="0" err="1">
                <a:solidFill>
                  <a:prstClr val="black"/>
                </a:solidFill>
                <a:latin typeface="Times New Roman" panose="02020603050405020304" pitchFamily="18" charset="0"/>
                <a:cs typeface="Times New Roman" panose="02020603050405020304" pitchFamily="18" charset="0"/>
              </a:rPr>
              <a:t>gs</a:t>
            </a:r>
            <a:r>
              <a:rPr lang="en-US" altLang="zh-CN" sz="2000" dirty="0">
                <a:solidFill>
                  <a:prstClr val="black"/>
                </a:solidFill>
                <a:latin typeface="Times New Roman" panose="02020603050405020304" pitchFamily="18" charset="0"/>
                <a:cs typeface="Times New Roman" panose="02020603050405020304" pitchFamily="18" charset="0"/>
              </a:rPr>
              <a:t> = 22.95%</a:t>
            </a:r>
          </a:p>
          <a:p>
            <a:pPr lvl="0"/>
            <a:r>
              <a:rPr lang="en-US" altLang="zh-CN" sz="2000" dirty="0">
                <a:solidFill>
                  <a:prstClr val="black"/>
                </a:solidFill>
                <a:latin typeface="Times New Roman" panose="02020603050405020304" pitchFamily="18" charset="0"/>
                <a:cs typeface="Times New Roman" panose="02020603050405020304" pitchFamily="18" charset="0"/>
              </a:rPr>
              <a:t>(average of USDC and USDI)</a:t>
            </a:r>
          </a:p>
        </p:txBody>
      </p:sp>
      <p:sp>
        <p:nvSpPr>
          <p:cNvPr id="4" name="文本框 4"/>
          <p:cNvSpPr txBox="1"/>
          <p:nvPr/>
        </p:nvSpPr>
        <p:spPr>
          <a:xfrm>
            <a:off x="8438358" y="63626"/>
            <a:ext cx="705642" cy="769441"/>
          </a:xfrm>
          <a:prstGeom prst="rect">
            <a:avLst/>
          </a:prstGeom>
          <a:noFill/>
        </p:spPr>
        <p:txBody>
          <a:bodyPr wrap="none" rtlCol="0">
            <a:spAutoFit/>
          </a:bodyPr>
          <a:lstStyle/>
          <a:p>
            <a:r>
              <a:rPr lang="en-US" sz="4400" i="1" dirty="0">
                <a:latin typeface="Times New Roman" panose="02020603050405020304" pitchFamily="18" charset="0"/>
                <a:cs typeface="Times New Roman" panose="02020603050405020304" pitchFamily="18" charset="0"/>
              </a:rPr>
              <a:t>I</a:t>
            </a:r>
            <a:r>
              <a:rPr lang="en-US" altLang="zh-CN" sz="4400" baseline="-25000" dirty="0">
                <a:latin typeface="Times New Roman" panose="02020603050405020304" pitchFamily="18" charset="0"/>
                <a:cs typeface="Times New Roman" panose="02020603050405020304" pitchFamily="18" charset="0"/>
              </a:rPr>
              <a:t>gs</a:t>
            </a:r>
            <a:endParaRPr lang="en-US" sz="2400" baseline="-25000" dirty="0">
              <a:latin typeface="Times New Roman" panose="02020603050405020304" pitchFamily="18" charset="0"/>
              <a:cs typeface="Times New Roman" panose="02020603050405020304" pitchFamily="18" charset="0"/>
            </a:endParaRPr>
          </a:p>
        </p:txBody>
      </p:sp>
      <p:sp>
        <p:nvSpPr>
          <p:cNvPr id="7" name="Rectangle 6"/>
          <p:cNvSpPr/>
          <p:nvPr/>
        </p:nvSpPr>
        <p:spPr>
          <a:xfrm>
            <a:off x="0" y="2695846"/>
            <a:ext cx="9144000" cy="707886"/>
          </a:xfrm>
          <a:prstGeom prst="rect">
            <a:avLst/>
          </a:prstGeom>
          <a:noFill/>
          <a:ln>
            <a:solidFill>
              <a:schemeClr val="tx1"/>
            </a:solidFill>
          </a:ln>
        </p:spPr>
        <p:txBody>
          <a:bodyPr wrap="square">
            <a:spAutoFit/>
          </a:bodyPr>
          <a:lstStyle/>
          <a:p>
            <a:pPr lvl="0"/>
            <a:r>
              <a:rPr lang="en-US" altLang="zh-CN" sz="2000" i="1" dirty="0">
                <a:solidFill>
                  <a:prstClr val="black"/>
                </a:solidFill>
                <a:latin typeface="Times New Roman" panose="02020603050405020304" pitchFamily="18" charset="0"/>
                <a:cs typeface="Times New Roman" panose="02020603050405020304" pitchFamily="18" charset="0"/>
              </a:rPr>
              <a:t>β</a:t>
            </a:r>
            <a:r>
              <a:rPr lang="en-US" altLang="zh-CN" sz="2000" dirty="0">
                <a:solidFill>
                  <a:prstClr val="black"/>
                </a:solidFill>
                <a:latin typeface="Times New Roman" panose="02020603050405020304" pitchFamily="18" charset="0"/>
                <a:cs typeface="Times New Roman" panose="02020603050405020304" pitchFamily="18" charset="0"/>
              </a:rPr>
              <a:t> feeding to the </a:t>
            </a:r>
            <a:r>
              <a:rPr lang="en-US" altLang="zh-CN" sz="2000" baseline="30000" dirty="0">
                <a:solidFill>
                  <a:prstClr val="black"/>
                </a:solidFill>
                <a:latin typeface="Times New Roman" panose="02020603050405020304" pitchFamily="18" charset="0"/>
                <a:cs typeface="Times New Roman" panose="02020603050405020304" pitchFamily="18" charset="0"/>
              </a:rPr>
              <a:t>25</a:t>
            </a:r>
            <a:r>
              <a:rPr lang="en-US" altLang="zh-CN" sz="2000" dirty="0">
                <a:solidFill>
                  <a:prstClr val="black"/>
                </a:solidFill>
                <a:latin typeface="Times New Roman" panose="02020603050405020304" pitchFamily="18" charset="0"/>
                <a:cs typeface="Times New Roman" panose="02020603050405020304" pitchFamily="18" charset="0"/>
              </a:rPr>
              <a:t>Al unbound states </a:t>
            </a:r>
            <a:r>
              <a:rPr lang="en-US" altLang="zh-CN" sz="2000" i="1" dirty="0">
                <a:solidFill>
                  <a:prstClr val="black"/>
                </a:solidFill>
                <a:latin typeface="Times New Roman" panose="02020603050405020304" pitchFamily="18" charset="0"/>
                <a:cs typeface="Times New Roman" panose="02020603050405020304" pitchFamily="18" charset="0"/>
              </a:rPr>
              <a:t>I</a:t>
            </a:r>
            <a:r>
              <a:rPr lang="en-US" altLang="zh-CN" sz="2000" i="1" baseline="-25000" dirty="0">
                <a:solidFill>
                  <a:prstClr val="black"/>
                </a:solidFill>
                <a:latin typeface="Times New Roman" panose="02020603050405020304" pitchFamily="18" charset="0"/>
                <a:cs typeface="Times New Roman" panose="02020603050405020304" pitchFamily="18" charset="0"/>
              </a:rPr>
              <a:t>p</a:t>
            </a:r>
            <a:r>
              <a:rPr lang="en-US" altLang="zh-CN" sz="2000" dirty="0">
                <a:solidFill>
                  <a:prstClr val="black"/>
                </a:solidFill>
                <a:latin typeface="Times New Roman" panose="02020603050405020304" pitchFamily="18" charset="0"/>
                <a:cs typeface="Times New Roman" panose="02020603050405020304" pitchFamily="18" charset="0"/>
              </a:rPr>
              <a:t> = 37.2(18)% </a:t>
            </a:r>
          </a:p>
          <a:p>
            <a:pPr lvl="0"/>
            <a:r>
              <a:rPr lang="en-US" altLang="zh-CN" sz="2000" dirty="0">
                <a:solidFill>
                  <a:prstClr val="black"/>
                </a:solidFill>
                <a:latin typeface="Times New Roman" panose="02020603050405020304" pitchFamily="18" charset="0"/>
                <a:cs typeface="Times New Roman" panose="02020603050405020304" pitchFamily="18" charset="0"/>
              </a:rPr>
              <a:t>(weighted average of Hatori, Robertson, Thomas)</a:t>
            </a:r>
            <a:endParaRPr lang="en-US" sz="2000" dirty="0">
              <a:solidFill>
                <a:prstClr val="black"/>
              </a:solidFill>
              <a:latin typeface="Times New Roman" panose="02020603050405020304" pitchFamily="18" charset="0"/>
              <a:cs typeface="Times New Roman" panose="02020603050405020304" pitchFamily="18" charset="0"/>
            </a:endParaRPr>
          </a:p>
        </p:txBody>
      </p:sp>
      <p:sp>
        <p:nvSpPr>
          <p:cNvPr id="8" name="文本框 4"/>
          <p:cNvSpPr txBox="1"/>
          <p:nvPr/>
        </p:nvSpPr>
        <p:spPr>
          <a:xfrm>
            <a:off x="8438358" y="1486972"/>
            <a:ext cx="538930" cy="769441"/>
          </a:xfrm>
          <a:prstGeom prst="rect">
            <a:avLst/>
          </a:prstGeom>
          <a:noFill/>
        </p:spPr>
        <p:txBody>
          <a:bodyPr wrap="none" rtlCol="0">
            <a:spAutoFit/>
          </a:bodyPr>
          <a:lstStyle/>
          <a:p>
            <a:r>
              <a:rPr lang="en-US" sz="4400" i="1" dirty="0" err="1">
                <a:latin typeface="Times New Roman" panose="02020603050405020304" pitchFamily="18" charset="0"/>
                <a:cs typeface="Times New Roman" panose="02020603050405020304" pitchFamily="18" charset="0"/>
              </a:rPr>
              <a:t>I</a:t>
            </a:r>
            <a:r>
              <a:rPr lang="en-US" altLang="zh-CN" sz="4400" i="1" baseline="-25000" dirty="0" err="1">
                <a:latin typeface="Times New Roman" panose="02020603050405020304" pitchFamily="18" charset="0"/>
                <a:cs typeface="Times New Roman" panose="02020603050405020304" pitchFamily="18" charset="0"/>
              </a:rPr>
              <a:t>γ</a:t>
            </a:r>
            <a:endParaRPr lang="en-US" sz="2400" i="1" baseline="-25000" dirty="0">
              <a:latin typeface="Times New Roman" panose="02020603050405020304" pitchFamily="18" charset="0"/>
              <a:cs typeface="Times New Roman" panose="02020603050405020304" pitchFamily="18" charset="0"/>
            </a:endParaRPr>
          </a:p>
        </p:txBody>
      </p:sp>
      <p:sp>
        <p:nvSpPr>
          <p:cNvPr id="9" name="文本框 4"/>
          <p:cNvSpPr txBox="1"/>
          <p:nvPr/>
        </p:nvSpPr>
        <p:spPr>
          <a:xfrm>
            <a:off x="8438358" y="2550764"/>
            <a:ext cx="559769" cy="769441"/>
          </a:xfrm>
          <a:prstGeom prst="rect">
            <a:avLst/>
          </a:prstGeom>
          <a:noFill/>
        </p:spPr>
        <p:txBody>
          <a:bodyPr wrap="none" rtlCol="0">
            <a:spAutoFit/>
          </a:bodyPr>
          <a:lstStyle/>
          <a:p>
            <a:r>
              <a:rPr lang="en-US" sz="4400" i="1" dirty="0">
                <a:latin typeface="Times New Roman" panose="02020603050405020304" pitchFamily="18" charset="0"/>
                <a:cs typeface="Times New Roman" panose="02020603050405020304" pitchFamily="18" charset="0"/>
              </a:rPr>
              <a:t>I</a:t>
            </a:r>
            <a:r>
              <a:rPr lang="en-US" altLang="zh-CN" sz="4400" i="1" baseline="-25000" dirty="0">
                <a:latin typeface="Times New Roman" panose="02020603050405020304" pitchFamily="18" charset="0"/>
                <a:cs typeface="Times New Roman" panose="02020603050405020304" pitchFamily="18" charset="0"/>
              </a:rPr>
              <a:t>p</a:t>
            </a:r>
            <a:endParaRPr lang="en-US" sz="2400" i="1" baseline="-25000" dirty="0">
              <a:latin typeface="Times New Roman" panose="02020603050405020304" pitchFamily="18" charset="0"/>
              <a:cs typeface="Times New Roman" panose="02020603050405020304" pitchFamily="18" charset="0"/>
            </a:endParaRPr>
          </a:p>
        </p:txBody>
      </p:sp>
      <p:sp>
        <p:nvSpPr>
          <p:cNvPr id="10" name="Rectangle 9"/>
          <p:cNvSpPr/>
          <p:nvPr/>
        </p:nvSpPr>
        <p:spPr>
          <a:xfrm>
            <a:off x="128588" y="3930134"/>
            <a:ext cx="3531736" cy="461665"/>
          </a:xfrm>
          <a:prstGeom prst="rect">
            <a:avLst/>
          </a:prstGeom>
        </p:spPr>
        <p:txBody>
          <a:bodyPr wrap="none">
            <a:spAutoFit/>
          </a:bodyPr>
          <a:lstStyle/>
          <a:p>
            <a:r>
              <a:rPr lang="en-US" altLang="zh-CN" sz="2400" i="1" dirty="0">
                <a:latin typeface="Times New Roman" panose="02020603050405020304" pitchFamily="18" charset="0"/>
                <a:cs typeface="Times New Roman" panose="02020603050405020304" pitchFamily="18" charset="0"/>
              </a:rPr>
              <a:t>I</a:t>
            </a:r>
            <a:r>
              <a:rPr lang="en-US" altLang="zh-CN" sz="2400" baseline="-25000" dirty="0">
                <a:latin typeface="Times New Roman" panose="02020603050405020304" pitchFamily="18" charset="0"/>
                <a:cs typeface="Times New Roman" panose="02020603050405020304" pitchFamily="18" charset="0"/>
              </a:rPr>
              <a:t>gs</a:t>
            </a:r>
            <a:r>
              <a:rPr lang="en-US" altLang="zh-CN" sz="2400" dirty="0">
                <a:latin typeface="Times New Roman" panose="02020603050405020304" pitchFamily="18" charset="0"/>
                <a:cs typeface="Times New Roman" panose="02020603050405020304" pitchFamily="18" charset="0"/>
              </a:rPr>
              <a:t> + </a:t>
            </a:r>
            <a:r>
              <a:rPr lang="en-US" altLang="zh-CN" sz="2400" i="1" dirty="0">
                <a:latin typeface="Times New Roman" panose="02020603050405020304" pitchFamily="18" charset="0"/>
                <a:cs typeface="Times New Roman" panose="02020603050405020304" pitchFamily="18" charset="0"/>
              </a:rPr>
              <a:t>I</a:t>
            </a:r>
            <a:r>
              <a:rPr lang="en-US" altLang="zh-CN" sz="2400" i="1" baseline="-25000" dirty="0">
                <a:latin typeface="Times New Roman" panose="02020603050405020304" pitchFamily="18" charset="0"/>
                <a:cs typeface="Times New Roman" panose="02020603050405020304" pitchFamily="18" charset="0"/>
              </a:rPr>
              <a:t>p</a:t>
            </a:r>
            <a:r>
              <a:rPr lang="en-US" altLang="zh-CN" sz="2400" dirty="0">
                <a:latin typeface="Times New Roman" panose="02020603050405020304" pitchFamily="18" charset="0"/>
                <a:cs typeface="Times New Roman" panose="02020603050405020304" pitchFamily="18" charset="0"/>
              </a:rPr>
              <a:t> + </a:t>
            </a:r>
            <a:r>
              <a:rPr lang="en-US" altLang="zh-CN" sz="2400" i="1" dirty="0" err="1">
                <a:latin typeface="Times New Roman" panose="02020603050405020304" pitchFamily="18" charset="0"/>
                <a:cs typeface="Times New Roman" panose="02020603050405020304" pitchFamily="18" charset="0"/>
              </a:rPr>
              <a:t>I</a:t>
            </a:r>
            <a:r>
              <a:rPr lang="en-US" altLang="zh-CN" sz="2400" i="1" baseline="-25000" dirty="0" err="1">
                <a:latin typeface="Times New Roman" panose="02020603050405020304" pitchFamily="18" charset="0"/>
                <a:cs typeface="Times New Roman" panose="02020603050405020304" pitchFamily="18" charset="0"/>
              </a:rPr>
              <a:t>γ</a:t>
            </a:r>
            <a:r>
              <a:rPr lang="en-US" altLang="zh-CN" sz="2400" dirty="0">
                <a:latin typeface="Times New Roman" panose="02020603050405020304" pitchFamily="18" charset="0"/>
                <a:cs typeface="Times New Roman" panose="02020603050405020304" pitchFamily="18" charset="0"/>
              </a:rPr>
              <a:t> = (98.6±3.9)%</a:t>
            </a:r>
            <a:endParaRPr lang="en-US" sz="2400" dirty="0">
              <a:latin typeface="Times New Roman" panose="02020603050405020304" pitchFamily="18" charset="0"/>
              <a:cs typeface="Times New Roman" panose="02020603050405020304" pitchFamily="18" charset="0"/>
            </a:endParaRPr>
          </a:p>
        </p:txBody>
      </p:sp>
      <p:sp>
        <p:nvSpPr>
          <p:cNvPr id="11" name="Rectangle 10"/>
          <p:cNvSpPr/>
          <p:nvPr/>
        </p:nvSpPr>
        <p:spPr>
          <a:xfrm>
            <a:off x="0" y="1626483"/>
            <a:ext cx="9144000" cy="784830"/>
          </a:xfrm>
          <a:prstGeom prst="rect">
            <a:avLst/>
          </a:prstGeom>
          <a:ln>
            <a:solidFill>
              <a:schemeClr val="tx1"/>
            </a:solidFill>
          </a:ln>
        </p:spPr>
        <p:txBody>
          <a:bodyPr wrap="square">
            <a:spAutoFit/>
          </a:bodyPr>
          <a:lstStyle/>
          <a:p>
            <a:pPr>
              <a:spcAft>
                <a:spcPts val="600"/>
              </a:spcAft>
            </a:pPr>
            <a:r>
              <a:rPr lang="en-US" altLang="zh-CN" sz="2000" dirty="0">
                <a:latin typeface="Times New Roman" panose="02020603050405020304" pitchFamily="18" charset="0"/>
                <a:cs typeface="Times New Roman" panose="02020603050405020304" pitchFamily="18" charset="0"/>
              </a:rPr>
              <a:t>Total number of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 ions </a:t>
            </a:r>
            <a:r>
              <a:rPr lang="en-US" altLang="zh-CN" sz="2000" i="1" dirty="0" err="1">
                <a:latin typeface="Times New Roman" panose="02020603050405020304" pitchFamily="18" charset="0"/>
                <a:cs typeface="Times New Roman" panose="02020603050405020304" pitchFamily="18" charset="0"/>
              </a:rPr>
              <a:t>N</a:t>
            </a:r>
            <a:r>
              <a:rPr lang="en-US" altLang="zh-CN" sz="2000" baseline="-25000" dirty="0" err="1">
                <a:latin typeface="Times New Roman" panose="02020603050405020304" pitchFamily="18" charset="0"/>
                <a:cs typeface="Times New Roman" panose="02020603050405020304" pitchFamily="18" charset="0"/>
              </a:rPr>
              <a:t>Si</a:t>
            </a:r>
            <a:r>
              <a:rPr lang="en-US" altLang="zh-CN" sz="2000" dirty="0">
                <a:latin typeface="Times New Roman" panose="02020603050405020304" pitchFamily="18" charset="0"/>
                <a:cs typeface="Times New Roman" panose="02020603050405020304" pitchFamily="18" charset="0"/>
              </a:rPr>
              <a:t> = 45909082±5330956</a:t>
            </a:r>
          </a:p>
          <a:p>
            <a:pPr>
              <a:spcAft>
                <a:spcPts val="600"/>
              </a:spcAft>
            </a:pPr>
            <a:r>
              <a:rPr lang="en-US" altLang="zh-CN" sz="2000" i="1" dirty="0">
                <a:solidFill>
                  <a:prstClr val="black"/>
                </a:solidFill>
                <a:latin typeface="Times New Roman" panose="02020603050405020304" pitchFamily="18" charset="0"/>
                <a:cs typeface="Times New Roman" panose="02020603050405020304" pitchFamily="18" charset="0"/>
              </a:rPr>
              <a:t>β</a:t>
            </a:r>
            <a:r>
              <a:rPr lang="en-US" altLang="zh-CN" sz="2000" dirty="0">
                <a:solidFill>
                  <a:prstClr val="black"/>
                </a:solidFill>
                <a:latin typeface="Times New Roman" panose="02020603050405020304" pitchFamily="18" charset="0"/>
                <a:cs typeface="Times New Roman" panose="02020603050405020304" pitchFamily="18" charset="0"/>
              </a:rPr>
              <a:t> feeding to the </a:t>
            </a:r>
            <a:r>
              <a:rPr lang="en-US" altLang="zh-CN" sz="2000" baseline="30000" dirty="0">
                <a:solidFill>
                  <a:prstClr val="black"/>
                </a:solidFill>
                <a:latin typeface="Times New Roman" panose="02020603050405020304" pitchFamily="18" charset="0"/>
                <a:cs typeface="Times New Roman" panose="02020603050405020304" pitchFamily="18" charset="0"/>
              </a:rPr>
              <a:t>25</a:t>
            </a:r>
            <a:r>
              <a:rPr lang="en-US" altLang="zh-CN" sz="2000" dirty="0">
                <a:solidFill>
                  <a:prstClr val="black"/>
                </a:solidFill>
                <a:latin typeface="Times New Roman" panose="02020603050405020304" pitchFamily="18" charset="0"/>
                <a:cs typeface="Times New Roman" panose="02020603050405020304" pitchFamily="18" charset="0"/>
              </a:rPr>
              <a:t>Al bound state </a:t>
            </a:r>
            <a:r>
              <a:rPr lang="en-US" altLang="zh-CN" sz="2000" i="1" dirty="0" err="1">
                <a:solidFill>
                  <a:prstClr val="black"/>
                </a:solidFill>
                <a:latin typeface="Times New Roman" panose="02020603050405020304" pitchFamily="18" charset="0"/>
                <a:cs typeface="Times New Roman" panose="02020603050405020304" pitchFamily="18" charset="0"/>
              </a:rPr>
              <a:t>I</a:t>
            </a:r>
            <a:r>
              <a:rPr lang="en-US" altLang="zh-CN" sz="2000" baseline="-25000" dirty="0" err="1">
                <a:solidFill>
                  <a:prstClr val="black"/>
                </a:solidFill>
                <a:latin typeface="Times New Roman" panose="02020603050405020304" pitchFamily="18" charset="0"/>
                <a:cs typeface="Times New Roman" panose="02020603050405020304" pitchFamily="18" charset="0"/>
              </a:rPr>
              <a:t>γ</a:t>
            </a:r>
            <a:r>
              <a:rPr lang="en-US" altLang="zh-CN" sz="2000" dirty="0">
                <a:solidFill>
                  <a:prstClr val="black"/>
                </a:solidFill>
                <a:latin typeface="Times New Roman" panose="02020603050405020304" pitchFamily="18" charset="0"/>
                <a:cs typeface="Times New Roman" panose="02020603050405020304" pitchFamily="18" charset="0"/>
              </a:rPr>
              <a:t> = </a:t>
            </a:r>
            <a:r>
              <a:rPr lang="en-US" altLang="zh-CN" sz="2000" dirty="0">
                <a:latin typeface="Times New Roman" panose="02020603050405020304" pitchFamily="18" charset="0"/>
                <a:cs typeface="Times New Roman" panose="02020603050405020304" pitchFamily="18" charset="0"/>
              </a:rPr>
              <a:t>41.3(33)%</a:t>
            </a:r>
          </a:p>
        </p:txBody>
      </p:sp>
      <p:graphicFrame>
        <p:nvGraphicFramePr>
          <p:cNvPr id="12" name="Table 11"/>
          <p:cNvGraphicFramePr>
            <a:graphicFrameLocks noGrp="1"/>
          </p:cNvGraphicFramePr>
          <p:nvPr/>
        </p:nvGraphicFramePr>
        <p:xfrm>
          <a:off x="232747" y="4985442"/>
          <a:ext cx="8611217" cy="1571625"/>
        </p:xfrm>
        <a:graphic>
          <a:graphicData uri="http://schemas.openxmlformats.org/drawingml/2006/table">
            <a:tbl>
              <a:tblPr/>
              <a:tblGrid>
                <a:gridCol w="1552457">
                  <a:extLst>
                    <a:ext uri="{9D8B030D-6E8A-4147-A177-3AD203B41FA5}">
                      <a16:colId xmlns:a16="http://schemas.microsoft.com/office/drawing/2014/main" val="20000"/>
                    </a:ext>
                  </a:extLst>
                </a:gridCol>
                <a:gridCol w="1211488">
                  <a:extLst>
                    <a:ext uri="{9D8B030D-6E8A-4147-A177-3AD203B41FA5}">
                      <a16:colId xmlns:a16="http://schemas.microsoft.com/office/drawing/2014/main" val="20001"/>
                    </a:ext>
                  </a:extLst>
                </a:gridCol>
                <a:gridCol w="2213680">
                  <a:extLst>
                    <a:ext uri="{9D8B030D-6E8A-4147-A177-3AD203B41FA5}">
                      <a16:colId xmlns:a16="http://schemas.microsoft.com/office/drawing/2014/main" val="20002"/>
                    </a:ext>
                  </a:extLst>
                </a:gridCol>
                <a:gridCol w="1816796">
                  <a:extLst>
                    <a:ext uri="{9D8B030D-6E8A-4147-A177-3AD203B41FA5}">
                      <a16:colId xmlns:a16="http://schemas.microsoft.com/office/drawing/2014/main" val="20003"/>
                    </a:ext>
                  </a:extLst>
                </a:gridCol>
                <a:gridCol w="1816796">
                  <a:extLst>
                    <a:ext uri="{9D8B030D-6E8A-4147-A177-3AD203B41FA5}">
                      <a16:colId xmlns:a16="http://schemas.microsoft.com/office/drawing/2014/main" val="20004"/>
                    </a:ext>
                  </a:extLst>
                </a:gridCol>
              </a:tblGrid>
              <a:tr h="209550">
                <a:tc>
                  <a:txBody>
                    <a:bodyPr/>
                    <a:lstStyle/>
                    <a:p>
                      <a:pPr algn="ctr" fontAlgn="ct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Times New Roman" panose="02020603050405020304" pitchFamily="18" charset="0"/>
                          <a:cs typeface="Times New Roman" panose="02020603050405020304" pitchFamily="18" charset="0"/>
                        </a:rPr>
                        <a:t>I</a:t>
                      </a:r>
                      <a:r>
                        <a:rPr lang="en-US" altLang="zh-CN" sz="2000" baseline="-25000" dirty="0">
                          <a:latin typeface="Times New Roman" panose="02020603050405020304" pitchFamily="18" charset="0"/>
                          <a:cs typeface="Times New Roman" panose="02020603050405020304" pitchFamily="18" charset="0"/>
                        </a:rPr>
                        <a:t>gs</a:t>
                      </a: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p</a:t>
                      </a: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err="1">
                          <a:latin typeface="Times New Roman" panose="02020603050405020304" pitchFamily="18" charset="0"/>
                          <a:cs typeface="Times New Roman" panose="02020603050405020304" pitchFamily="18" charset="0"/>
                        </a:rPr>
                        <a:t>I</a:t>
                      </a:r>
                      <a:r>
                        <a:rPr lang="en-US" altLang="zh-CN" sz="2000" i="1" baseline="-25000" dirty="0" err="1">
                          <a:latin typeface="Times New Roman" panose="02020603050405020304" pitchFamily="18" charset="0"/>
                          <a:cs typeface="Times New Roman" panose="02020603050405020304" pitchFamily="18" charset="0"/>
                        </a:rPr>
                        <a:t>γ</a:t>
                      </a: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Times New Roman" panose="02020603050405020304" pitchFamily="18" charset="0"/>
                        </a:rPr>
                        <a:t>I</a:t>
                      </a:r>
                      <a:r>
                        <a:rPr lang="en-US" sz="2000" b="0" i="0" u="none" strike="noStrike" baseline="-25000" dirty="0">
                          <a:solidFill>
                            <a:srgbClr val="000000"/>
                          </a:solidFill>
                          <a:effectLst/>
                          <a:latin typeface="Times New Roman" panose="02020603050405020304" pitchFamily="18" charset="0"/>
                        </a:rPr>
                        <a:t>tot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fontAlgn="ctr"/>
                      <a:r>
                        <a:rPr lang="en-US" altLang="zh-CN" sz="2000" b="0" i="0" u="none" strike="noStrike" baseline="0" dirty="0">
                          <a:solidFill>
                            <a:schemeClr val="tx1"/>
                          </a:solidFill>
                          <a:effectLst/>
                          <a:latin typeface="Times New Roman" panose="02020603050405020304" pitchFamily="18" charset="0"/>
                        </a:rPr>
                        <a:t>Hatori</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19.8(7)</a:t>
                      </a:r>
                      <a:r>
                        <a:rPr lang="en-US" altLang="zh-CN" sz="2000" b="0" i="0" u="none" strike="noStrike" dirty="0">
                          <a:solidFill>
                            <a:schemeClr val="tx1"/>
                          </a:solidFill>
                          <a:effectLst/>
                          <a:latin typeface="Times New Roman" panose="02020603050405020304" pitchFamily="18" charset="0"/>
                        </a:rPr>
                        <a:t>%</a:t>
                      </a:r>
                      <a:endParaRPr lang="en-US" sz="20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40.5(</a:t>
                      </a:r>
                      <a:r>
                        <a:rPr lang="en-US" altLang="zh-CN" sz="2000" b="0" i="0" u="none" strike="noStrike" dirty="0">
                          <a:solidFill>
                            <a:schemeClr val="tx1"/>
                          </a:solidFill>
                          <a:effectLst/>
                          <a:latin typeface="Times New Roman" panose="02020603050405020304" pitchFamily="18" charset="0"/>
                        </a:rPr>
                        <a:t>14)%</a:t>
                      </a:r>
                      <a:endParaRPr lang="en-US" sz="2000" b="0" i="0" u="none" strike="noStrike"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38.9(11)%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99.2(19)%</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90500">
                <a:tc>
                  <a:txBody>
                    <a:bodyPr/>
                    <a:lstStyle/>
                    <a:p>
                      <a:pPr algn="ctr" fontAlgn="ctr"/>
                      <a:r>
                        <a:rPr lang="en-US" altLang="zh-CN" sz="2000" b="0" i="0" u="none" strike="noStrike" baseline="0" dirty="0">
                          <a:solidFill>
                            <a:schemeClr val="tx1"/>
                          </a:solidFill>
                          <a:effectLst/>
                          <a:latin typeface="Times New Roman" panose="02020603050405020304" pitchFamily="18" charset="0"/>
                        </a:rPr>
                        <a:t>Robertson</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20.9(12)%</a:t>
                      </a:r>
                      <a:endParaRPr lang="en-US" sz="20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37.7(15)%</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41.0(23)%</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99.6(30)%</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209550">
                <a:tc>
                  <a:txBody>
                    <a:bodyPr/>
                    <a:lstStyle/>
                    <a:p>
                      <a:pPr algn="ctr" fontAlgn="ctr"/>
                      <a:r>
                        <a:rPr lang="en-US" altLang="zh-CN" sz="2000" b="0" i="0" u="none" strike="noStrike" baseline="0" dirty="0">
                          <a:solidFill>
                            <a:schemeClr val="tx1"/>
                          </a:solidFill>
                          <a:effectLst/>
                          <a:latin typeface="Times New Roman" panose="02020603050405020304" pitchFamily="18" charset="0"/>
                        </a:rPr>
                        <a:t>Thomas</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25(7)%</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34.4(12)%</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41(5)%</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100.4(87)%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190500">
                <a:tc>
                  <a:txBody>
                    <a:bodyPr/>
                    <a:lstStyle/>
                    <a:p>
                      <a:pPr algn="ctr" fontAlgn="ctr"/>
                      <a:r>
                        <a:rPr lang="en-US" sz="2000" b="0" i="0" u="none" strike="noStrike" baseline="0" dirty="0">
                          <a:solidFill>
                            <a:srgbClr val="FF0000"/>
                          </a:solidFill>
                          <a:effectLst/>
                          <a:latin typeface="Times New Roman" panose="02020603050405020304" pitchFamily="18" charset="0"/>
                        </a:rPr>
                        <a:t>Present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20.1(6)%</a:t>
                      </a:r>
                      <a:endParaRPr lang="en-US" sz="2000" b="0" i="0" u="none" strike="noStrike" baseline="30000" dirty="0">
                        <a:solidFill>
                          <a:srgbClr val="FF0000"/>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37.2(18)%</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41.3(33)%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98.6(39)%</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TextBox 1"/>
          <p:cNvSpPr txBox="1"/>
          <p:nvPr/>
        </p:nvSpPr>
        <p:spPr>
          <a:xfrm>
            <a:off x="7068457" y="3976300"/>
            <a:ext cx="1039900" cy="369332"/>
          </a:xfrm>
          <a:prstGeom prst="rect">
            <a:avLst/>
          </a:prstGeom>
          <a:noFill/>
        </p:spPr>
        <p:txBody>
          <a:bodyPr wrap="none" rtlCol="0">
            <a:spAutoFit/>
          </a:bodyPr>
          <a:lstStyle/>
          <a:p>
            <a:r>
              <a:rPr lang="en-US" altLang="zh-CN" b="1" dirty="0"/>
              <a:t>Obsolete</a:t>
            </a:r>
            <a:endParaRPr lang="en-US" b="1" dirty="0"/>
          </a:p>
        </p:txBody>
      </p:sp>
      <p:cxnSp>
        <p:nvCxnSpPr>
          <p:cNvPr id="6" name="Straight Connector 5">
            <a:extLst>
              <a:ext uri="{FF2B5EF4-FFF2-40B4-BE49-F238E27FC236}">
                <a16:creationId xmlns:a16="http://schemas.microsoft.com/office/drawing/2014/main" id="{CD569E5E-E521-4778-BA85-F17D11FDAA94}"/>
              </a:ext>
            </a:extLst>
          </p:cNvPr>
          <p:cNvCxnSpPr/>
          <p:nvPr/>
        </p:nvCxnSpPr>
        <p:spPr>
          <a:xfrm>
            <a:off x="0" y="0"/>
            <a:ext cx="914400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1331694"/>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323439"/>
          </a:xfrm>
          <a:prstGeom prst="rect">
            <a:avLst/>
          </a:prstGeom>
          <a:ln>
            <a:solidFill>
              <a:schemeClr val="tx1"/>
            </a:solidFill>
          </a:ln>
        </p:spPr>
        <p:txBody>
          <a:bodyPr wrap="square">
            <a:spAutoFit/>
          </a:bodyPr>
          <a:lstStyle/>
          <a:p>
            <a:pPr lvl="0"/>
            <a:r>
              <a:rPr lang="en-US" altLang="zh-CN" sz="2000" i="1" dirty="0">
                <a:solidFill>
                  <a:prstClr val="black"/>
                </a:solidFill>
                <a:latin typeface="Times New Roman" panose="02020603050405020304" pitchFamily="18" charset="0"/>
                <a:cs typeface="Times New Roman" panose="02020603050405020304" pitchFamily="18" charset="0"/>
              </a:rPr>
              <a:t>β</a:t>
            </a:r>
            <a:r>
              <a:rPr lang="en-US" altLang="zh-CN" sz="2000" dirty="0">
                <a:solidFill>
                  <a:prstClr val="black"/>
                </a:solidFill>
                <a:latin typeface="Times New Roman" panose="02020603050405020304" pitchFamily="18" charset="0"/>
                <a:cs typeface="Times New Roman" panose="02020603050405020304" pitchFamily="18" charset="0"/>
              </a:rPr>
              <a:t> feeding to the </a:t>
            </a:r>
            <a:r>
              <a:rPr lang="en-US" altLang="zh-CN" sz="2000" baseline="30000" dirty="0">
                <a:solidFill>
                  <a:prstClr val="black"/>
                </a:solidFill>
                <a:latin typeface="Times New Roman" panose="02020603050405020304" pitchFamily="18" charset="0"/>
                <a:cs typeface="Times New Roman" panose="02020603050405020304" pitchFamily="18" charset="0"/>
              </a:rPr>
              <a:t>25</a:t>
            </a:r>
            <a:r>
              <a:rPr lang="en-US" altLang="zh-CN" sz="2000" dirty="0">
                <a:solidFill>
                  <a:prstClr val="black"/>
                </a:solidFill>
                <a:latin typeface="Times New Roman" panose="02020603050405020304" pitchFamily="18" charset="0"/>
                <a:cs typeface="Times New Roman" panose="02020603050405020304" pitchFamily="18" charset="0"/>
              </a:rPr>
              <a:t>Al ground state </a:t>
            </a:r>
            <a:r>
              <a:rPr lang="en-US" altLang="zh-CN" sz="2000" i="1" dirty="0">
                <a:solidFill>
                  <a:prstClr val="black"/>
                </a:solidFill>
                <a:latin typeface="Times New Roman" panose="02020603050405020304" pitchFamily="18" charset="0"/>
                <a:cs typeface="Times New Roman" panose="02020603050405020304" pitchFamily="18" charset="0"/>
              </a:rPr>
              <a:t>I</a:t>
            </a:r>
            <a:r>
              <a:rPr lang="en-US" altLang="zh-CN" sz="2000" baseline="-25000" dirty="0">
                <a:solidFill>
                  <a:prstClr val="black"/>
                </a:solidFill>
                <a:latin typeface="Times New Roman" panose="02020603050405020304" pitchFamily="18" charset="0"/>
                <a:cs typeface="Times New Roman" panose="02020603050405020304" pitchFamily="18" charset="0"/>
              </a:rPr>
              <a:t>gs</a:t>
            </a:r>
            <a:r>
              <a:rPr lang="en-US" altLang="zh-CN" sz="2000" dirty="0">
                <a:solidFill>
                  <a:prstClr val="black"/>
                </a:solidFill>
                <a:latin typeface="Times New Roman" panose="02020603050405020304" pitchFamily="18" charset="0"/>
                <a:cs typeface="Times New Roman" panose="02020603050405020304" pitchFamily="18" charset="0"/>
              </a:rPr>
              <a:t> = 20.1(6)%</a:t>
            </a:r>
          </a:p>
          <a:p>
            <a:pPr lvl="0"/>
            <a:r>
              <a:rPr lang="en-US" altLang="zh-CN" sz="2000" dirty="0">
                <a:solidFill>
                  <a:prstClr val="black"/>
                </a:solidFill>
                <a:latin typeface="Times New Roman" panose="02020603050405020304" pitchFamily="18" charset="0"/>
                <a:cs typeface="Times New Roman" panose="02020603050405020304" pitchFamily="18" charset="0"/>
              </a:rPr>
              <a:t>(weighted average of Hatori, Robertson, and Thomas)</a:t>
            </a:r>
          </a:p>
          <a:p>
            <a:r>
              <a:rPr lang="en-US" altLang="zh-CN" sz="2000" i="1" dirty="0">
                <a:solidFill>
                  <a:prstClr val="black"/>
                </a:solidFill>
                <a:latin typeface="Times New Roman" panose="02020603050405020304" pitchFamily="18" charset="0"/>
                <a:cs typeface="Times New Roman" panose="02020603050405020304" pitchFamily="18" charset="0"/>
              </a:rPr>
              <a:t>β</a:t>
            </a:r>
            <a:r>
              <a:rPr lang="en-US" altLang="zh-CN" sz="2000" dirty="0">
                <a:solidFill>
                  <a:prstClr val="black"/>
                </a:solidFill>
                <a:latin typeface="Times New Roman" panose="02020603050405020304" pitchFamily="18" charset="0"/>
                <a:cs typeface="Times New Roman" panose="02020603050405020304" pitchFamily="18" charset="0"/>
              </a:rPr>
              <a:t> feeding to the </a:t>
            </a:r>
            <a:r>
              <a:rPr lang="en-US" altLang="zh-CN" sz="2000" baseline="30000" dirty="0">
                <a:solidFill>
                  <a:prstClr val="black"/>
                </a:solidFill>
                <a:latin typeface="Times New Roman" panose="02020603050405020304" pitchFamily="18" charset="0"/>
                <a:cs typeface="Times New Roman" panose="02020603050405020304" pitchFamily="18" charset="0"/>
              </a:rPr>
              <a:t>25</a:t>
            </a:r>
            <a:r>
              <a:rPr lang="en-US" altLang="zh-CN" sz="2000" dirty="0">
                <a:solidFill>
                  <a:prstClr val="black"/>
                </a:solidFill>
                <a:latin typeface="Times New Roman" panose="02020603050405020304" pitchFamily="18" charset="0"/>
                <a:cs typeface="Times New Roman" panose="02020603050405020304" pitchFamily="18" charset="0"/>
              </a:rPr>
              <a:t>Al ground state </a:t>
            </a:r>
            <a:r>
              <a:rPr lang="en-US" altLang="zh-CN" sz="2000" i="1" dirty="0" err="1">
                <a:solidFill>
                  <a:prstClr val="black"/>
                </a:solidFill>
                <a:latin typeface="Times New Roman" panose="02020603050405020304" pitchFamily="18" charset="0"/>
                <a:cs typeface="Times New Roman" panose="02020603050405020304" pitchFamily="18" charset="0"/>
              </a:rPr>
              <a:t>I</a:t>
            </a:r>
            <a:r>
              <a:rPr lang="en-US" altLang="zh-CN" sz="2000" baseline="-25000" dirty="0" err="1">
                <a:solidFill>
                  <a:prstClr val="black"/>
                </a:solidFill>
                <a:latin typeface="Times New Roman" panose="02020603050405020304" pitchFamily="18" charset="0"/>
                <a:cs typeface="Times New Roman" panose="02020603050405020304" pitchFamily="18" charset="0"/>
              </a:rPr>
              <a:t>gs</a:t>
            </a:r>
            <a:r>
              <a:rPr lang="en-US" altLang="zh-CN" sz="2000" dirty="0">
                <a:solidFill>
                  <a:prstClr val="black"/>
                </a:solidFill>
                <a:latin typeface="Times New Roman" panose="02020603050405020304" pitchFamily="18" charset="0"/>
                <a:cs typeface="Times New Roman" panose="02020603050405020304" pitchFamily="18" charset="0"/>
              </a:rPr>
              <a:t> = 22.95%</a:t>
            </a:r>
          </a:p>
          <a:p>
            <a:pPr lvl="0"/>
            <a:r>
              <a:rPr lang="en-US" altLang="zh-CN" sz="2000" dirty="0">
                <a:solidFill>
                  <a:prstClr val="black"/>
                </a:solidFill>
                <a:latin typeface="Times New Roman" panose="02020603050405020304" pitchFamily="18" charset="0"/>
                <a:cs typeface="Times New Roman" panose="02020603050405020304" pitchFamily="18" charset="0"/>
              </a:rPr>
              <a:t>(average of USDC 22% and USDI 24%)</a:t>
            </a:r>
          </a:p>
        </p:txBody>
      </p:sp>
      <p:sp>
        <p:nvSpPr>
          <p:cNvPr id="5" name="文本框 4"/>
          <p:cNvSpPr txBox="1"/>
          <p:nvPr/>
        </p:nvSpPr>
        <p:spPr>
          <a:xfrm>
            <a:off x="8438358" y="63626"/>
            <a:ext cx="705642" cy="769441"/>
          </a:xfrm>
          <a:prstGeom prst="rect">
            <a:avLst/>
          </a:prstGeom>
          <a:noFill/>
        </p:spPr>
        <p:txBody>
          <a:bodyPr wrap="none" rtlCol="0">
            <a:spAutoFit/>
          </a:bodyPr>
          <a:lstStyle/>
          <a:p>
            <a:r>
              <a:rPr lang="en-US" sz="4400" i="1" dirty="0">
                <a:latin typeface="Times New Roman" panose="02020603050405020304" pitchFamily="18" charset="0"/>
                <a:cs typeface="Times New Roman" panose="02020603050405020304" pitchFamily="18" charset="0"/>
              </a:rPr>
              <a:t>I</a:t>
            </a:r>
            <a:r>
              <a:rPr lang="en-US" altLang="zh-CN" sz="4400" baseline="-25000" dirty="0">
                <a:latin typeface="Times New Roman" panose="02020603050405020304" pitchFamily="18" charset="0"/>
                <a:cs typeface="Times New Roman" panose="02020603050405020304" pitchFamily="18" charset="0"/>
              </a:rPr>
              <a:t>gs</a:t>
            </a:r>
            <a:endParaRPr lang="en-US" sz="2400" baseline="-25000" dirty="0">
              <a:latin typeface="Times New Roman" panose="02020603050405020304" pitchFamily="18" charset="0"/>
              <a:cs typeface="Times New Roman" panose="02020603050405020304" pitchFamily="18" charset="0"/>
            </a:endParaRPr>
          </a:p>
        </p:txBody>
      </p:sp>
      <p:sp>
        <p:nvSpPr>
          <p:cNvPr id="3" name="Rectangle 2"/>
          <p:cNvSpPr/>
          <p:nvPr/>
        </p:nvSpPr>
        <p:spPr>
          <a:xfrm>
            <a:off x="0" y="3582754"/>
            <a:ext cx="9144000" cy="1938992"/>
          </a:xfrm>
          <a:prstGeom prst="rect">
            <a:avLst/>
          </a:prstGeom>
          <a:ln>
            <a:solidFill>
              <a:schemeClr val="tx1"/>
            </a:solidFill>
          </a:ln>
        </p:spPr>
        <p:txBody>
          <a:bodyPr wrap="square">
            <a:spAutoFit/>
          </a:bodyPr>
          <a:lstStyle/>
          <a:p>
            <a:pPr lvl="0">
              <a:spcAft>
                <a:spcPts val="600"/>
              </a:spcAft>
            </a:pPr>
            <a:r>
              <a:rPr lang="en-US" sz="2000" dirty="0">
                <a:solidFill>
                  <a:prstClr val="black"/>
                </a:solidFill>
                <a:latin typeface="Times New Roman" panose="02020603050405020304" pitchFamily="18" charset="0"/>
                <a:cs typeface="Times New Roman" panose="02020603050405020304" pitchFamily="18" charset="0"/>
              </a:rPr>
              <a:t>Total counts in the 5-</a:t>
            </a:r>
            <a:r>
              <a:rPr lang="en-US" altLang="zh-CN" sz="2000" dirty="0">
                <a:solidFill>
                  <a:prstClr val="black"/>
                </a:solidFill>
                <a:latin typeface="Times New Roman" panose="02020603050405020304" pitchFamily="18" charset="0"/>
                <a:cs typeface="Times New Roman" panose="02020603050405020304" pitchFamily="18" charset="0"/>
              </a:rPr>
              <a:t>pads </a:t>
            </a:r>
            <a:r>
              <a:rPr lang="en-US" sz="2000" dirty="0">
                <a:solidFill>
                  <a:prstClr val="black"/>
                </a:solidFill>
                <a:latin typeface="Times New Roman" panose="02020603050405020304" pitchFamily="18" charset="0"/>
                <a:cs typeface="Times New Roman" panose="02020603050405020304" pitchFamily="18" charset="0"/>
              </a:rPr>
              <a:t>401-keV proton peak: </a:t>
            </a:r>
            <a:r>
              <a:rPr lang="en-US" sz="2000" i="1" dirty="0" err="1">
                <a:solidFill>
                  <a:prstClr val="black"/>
                </a:solidFill>
                <a:latin typeface="Times New Roman" panose="02020603050405020304" pitchFamily="18" charset="0"/>
                <a:cs typeface="Times New Roman" panose="02020603050405020304" pitchFamily="18" charset="0"/>
              </a:rPr>
              <a:t>N</a:t>
            </a:r>
            <a:r>
              <a:rPr lang="en-US" sz="2000" i="1" baseline="-25000" dirty="0" err="1">
                <a:solidFill>
                  <a:prstClr val="black"/>
                </a:solidFill>
                <a:latin typeface="Times New Roman" panose="02020603050405020304" pitchFamily="18" charset="0"/>
                <a:cs typeface="Times New Roman" panose="02020603050405020304" pitchFamily="18" charset="0"/>
              </a:rPr>
              <a:t>p</a:t>
            </a:r>
            <a:r>
              <a:rPr lang="en-US" sz="2000" dirty="0">
                <a:solidFill>
                  <a:prstClr val="black"/>
                </a:solidFill>
                <a:latin typeface="Times New Roman" panose="02020603050405020304" pitchFamily="18" charset="0"/>
                <a:cs typeface="Times New Roman" panose="02020603050405020304" pitchFamily="18" charset="0"/>
              </a:rPr>
              <a:t> = 1394137</a:t>
            </a:r>
            <a:r>
              <a:rPr lang="en-US" altLang="zh-CN" sz="2000" dirty="0">
                <a:solidFill>
                  <a:prstClr val="black"/>
                </a:solidFill>
                <a:latin typeface="Times New Roman" panose="02020603050405020304" pitchFamily="18" charset="0"/>
                <a:cs typeface="Times New Roman" panose="02020603050405020304" pitchFamily="18" charset="0"/>
              </a:rPr>
              <a:t>±11569 </a:t>
            </a:r>
            <a:r>
              <a:rPr lang="en-US" altLang="zh-CN" sz="2000" dirty="0">
                <a:solidFill>
                  <a:srgbClr val="C00000"/>
                </a:solidFill>
                <a:latin typeface="Times New Roman" panose="02020603050405020304" pitchFamily="18" charset="0"/>
                <a:cs typeface="Times New Roman" panose="02020603050405020304" pitchFamily="18" charset="0"/>
              </a:rPr>
              <a:t>+ veto</a:t>
            </a:r>
            <a:r>
              <a:rPr lang="en-US" altLang="zh-CN" sz="2000" i="1" dirty="0">
                <a:solidFill>
                  <a:srgbClr val="C00000"/>
                </a:solidFill>
                <a:latin typeface="Times New Roman" panose="02020603050405020304" pitchFamily="18" charset="0"/>
                <a:cs typeface="Times New Roman" panose="02020603050405020304" pitchFamily="18" charset="0"/>
              </a:rPr>
              <a:t> </a:t>
            </a:r>
            <a:r>
              <a:rPr lang="en-US" altLang="zh-CN" sz="2000" dirty="0">
                <a:solidFill>
                  <a:srgbClr val="C00000"/>
                </a:solidFill>
                <a:latin typeface="Times New Roman" panose="02020603050405020304" pitchFamily="18" charset="0"/>
                <a:cs typeface="Times New Roman" panose="02020603050405020304" pitchFamily="18" charset="0"/>
              </a:rPr>
              <a:t>+ run</a:t>
            </a:r>
          </a:p>
          <a:p>
            <a:pPr lvl="0">
              <a:spcAft>
                <a:spcPts val="600"/>
              </a:spcAft>
            </a:pPr>
            <a:r>
              <a:rPr lang="en-US" altLang="zh-CN" sz="2000" dirty="0">
                <a:solidFill>
                  <a:prstClr val="black"/>
                </a:solidFill>
                <a:latin typeface="Times New Roman" panose="02020603050405020304" pitchFamily="18" charset="0"/>
                <a:cs typeface="Times New Roman" panose="02020603050405020304" pitchFamily="18" charset="0"/>
              </a:rPr>
              <a:t>Relative branching ratio of the 401-keV proton: </a:t>
            </a:r>
            <a:r>
              <a:rPr lang="en-US" altLang="zh-CN" sz="2000" i="1" dirty="0">
                <a:solidFill>
                  <a:prstClr val="black"/>
                </a:solidFill>
                <a:latin typeface="Times New Roman" panose="02020603050405020304" pitchFamily="18" charset="0"/>
                <a:cs typeface="Times New Roman" panose="02020603050405020304" pitchFamily="18" charset="0"/>
              </a:rPr>
              <a:t>I</a:t>
            </a:r>
            <a:r>
              <a:rPr lang="en-US" altLang="zh-CN" sz="2000" i="1" baseline="-25000" dirty="0">
                <a:solidFill>
                  <a:prstClr val="black"/>
                </a:solidFill>
                <a:latin typeface="Times New Roman" panose="02020603050405020304" pitchFamily="18" charset="0"/>
                <a:cs typeface="Times New Roman" panose="02020603050405020304" pitchFamily="18" charset="0"/>
              </a:rPr>
              <a:t>p</a:t>
            </a:r>
            <a:r>
              <a:rPr lang="en-US" altLang="zh-CN" sz="2000" baseline="-25000" dirty="0">
                <a:solidFill>
                  <a:prstClr val="black"/>
                </a:solidFill>
                <a:latin typeface="Times New Roman" panose="02020603050405020304" pitchFamily="18" charset="0"/>
                <a:cs typeface="Times New Roman" panose="02020603050405020304" pitchFamily="18" charset="0"/>
              </a:rPr>
              <a:t>401</a:t>
            </a:r>
            <a:r>
              <a:rPr lang="en-US" altLang="zh-CN" sz="2000" dirty="0">
                <a:solidFill>
                  <a:prstClr val="black"/>
                </a:solidFill>
                <a:latin typeface="Times New Roman" panose="02020603050405020304" pitchFamily="18" charset="0"/>
                <a:cs typeface="Times New Roman" panose="02020603050405020304" pitchFamily="18" charset="0"/>
              </a:rPr>
              <a:t> / </a:t>
            </a:r>
            <a:r>
              <a:rPr lang="en-US" altLang="zh-CN" sz="2000" i="1" dirty="0">
                <a:solidFill>
                  <a:prstClr val="black"/>
                </a:solidFill>
                <a:latin typeface="Times New Roman" panose="02020603050405020304" pitchFamily="18" charset="0"/>
                <a:cs typeface="Times New Roman" panose="02020603050405020304" pitchFamily="18" charset="0"/>
              </a:rPr>
              <a:t>I</a:t>
            </a:r>
            <a:r>
              <a:rPr lang="en-US" altLang="zh-CN" sz="2000" i="1" baseline="-25000" dirty="0">
                <a:solidFill>
                  <a:prstClr val="black"/>
                </a:solidFill>
                <a:latin typeface="Times New Roman" panose="02020603050405020304" pitchFamily="18" charset="0"/>
                <a:cs typeface="Times New Roman" panose="02020603050405020304" pitchFamily="18" charset="0"/>
              </a:rPr>
              <a:t>p</a:t>
            </a:r>
            <a:r>
              <a:rPr lang="en-US" altLang="zh-CN" sz="2000" dirty="0">
                <a:solidFill>
                  <a:prstClr val="black"/>
                </a:solidFill>
                <a:latin typeface="Times New Roman" panose="02020603050405020304" pitchFamily="18" charset="0"/>
                <a:cs typeface="Times New Roman" panose="02020603050405020304" pitchFamily="18" charset="0"/>
              </a:rPr>
              <a:t> = 0.159(26)</a:t>
            </a:r>
          </a:p>
          <a:p>
            <a:pPr>
              <a:spcAft>
                <a:spcPts val="600"/>
              </a:spcAft>
            </a:pPr>
            <a:r>
              <a:rPr lang="en-US" altLang="zh-CN" sz="2000" dirty="0">
                <a:solidFill>
                  <a:prstClr val="black"/>
                </a:solidFill>
                <a:latin typeface="Times New Roman" panose="02020603050405020304" pitchFamily="18" charset="0"/>
                <a:cs typeface="Times New Roman" panose="02020603050405020304" pitchFamily="18" charset="0"/>
              </a:rPr>
              <a:t>(weighted average of Hatori, Robertson, and Thomas)</a:t>
            </a:r>
          </a:p>
          <a:p>
            <a:pPr>
              <a:spcAft>
                <a:spcPts val="600"/>
              </a:spcAft>
            </a:pPr>
            <a:endParaRPr lang="en-US" altLang="zh-CN" sz="2000" dirty="0">
              <a:solidFill>
                <a:prstClr val="black"/>
              </a:solidFill>
              <a:latin typeface="Times New Roman" panose="02020603050405020304" pitchFamily="18" charset="0"/>
              <a:cs typeface="Times New Roman" panose="02020603050405020304" pitchFamily="18" charset="0"/>
            </a:endParaRPr>
          </a:p>
          <a:p>
            <a:pPr lvl="0">
              <a:spcAft>
                <a:spcPts val="600"/>
              </a:spcAft>
            </a:pPr>
            <a:r>
              <a:rPr lang="en-US" altLang="zh-CN" sz="2000" dirty="0">
                <a:solidFill>
                  <a:prstClr val="black"/>
                </a:solidFill>
                <a:latin typeface="Times New Roman" panose="02020603050405020304" pitchFamily="18" charset="0"/>
                <a:cs typeface="Times New Roman" panose="02020603050405020304" pitchFamily="18" charset="0"/>
              </a:rPr>
              <a:t>Number of decays to the</a:t>
            </a:r>
            <a:r>
              <a:rPr lang="en-US" altLang="zh-CN" sz="2000" baseline="30000" dirty="0">
                <a:solidFill>
                  <a:prstClr val="black"/>
                </a:solidFill>
                <a:latin typeface="Times New Roman" panose="02020603050405020304" pitchFamily="18" charset="0"/>
                <a:cs typeface="Times New Roman" panose="02020603050405020304" pitchFamily="18" charset="0"/>
              </a:rPr>
              <a:t> 25</a:t>
            </a:r>
            <a:r>
              <a:rPr lang="en-US" altLang="zh-CN" sz="2000" dirty="0">
                <a:solidFill>
                  <a:prstClr val="black"/>
                </a:solidFill>
                <a:latin typeface="Times New Roman" panose="02020603050405020304" pitchFamily="18" charset="0"/>
                <a:cs typeface="Times New Roman" panose="02020603050405020304" pitchFamily="18" charset="0"/>
              </a:rPr>
              <a:t>Al unbound states: </a:t>
            </a:r>
            <a:r>
              <a:rPr lang="en-US" altLang="zh-CN" sz="2000" i="1" dirty="0" err="1">
                <a:solidFill>
                  <a:prstClr val="black"/>
                </a:solidFill>
                <a:latin typeface="Times New Roman" panose="02020603050405020304" pitchFamily="18" charset="0"/>
                <a:cs typeface="Times New Roman" panose="02020603050405020304" pitchFamily="18" charset="0"/>
              </a:rPr>
              <a:t>N</a:t>
            </a:r>
            <a:r>
              <a:rPr lang="en-US" altLang="zh-CN" sz="2000" i="1" baseline="-25000" dirty="0" err="1">
                <a:solidFill>
                  <a:prstClr val="black"/>
                </a:solidFill>
                <a:latin typeface="Times New Roman" panose="02020603050405020304" pitchFamily="18" charset="0"/>
                <a:cs typeface="Times New Roman" panose="02020603050405020304" pitchFamily="18" charset="0"/>
              </a:rPr>
              <a:t>p</a:t>
            </a:r>
            <a:r>
              <a:rPr lang="en-US" altLang="zh-CN" sz="2000" dirty="0">
                <a:solidFill>
                  <a:prstClr val="black"/>
                </a:solidFill>
                <a:latin typeface="Times New Roman" panose="02020603050405020304" pitchFamily="18" charset="0"/>
                <a:cs typeface="Times New Roman" panose="02020603050405020304" pitchFamily="18" charset="0"/>
              </a:rPr>
              <a:t> = </a:t>
            </a:r>
            <a:r>
              <a:rPr lang="en-US" sz="2000" dirty="0">
                <a:solidFill>
                  <a:prstClr val="black"/>
                </a:solidFill>
                <a:latin typeface="Times New Roman" panose="02020603050405020304" pitchFamily="18" charset="0"/>
                <a:cs typeface="Times New Roman" panose="02020603050405020304" pitchFamily="18" charset="0"/>
              </a:rPr>
              <a:t>9364052</a:t>
            </a:r>
            <a:r>
              <a:rPr lang="en-US" altLang="zh-CN" sz="2000" dirty="0">
                <a:solidFill>
                  <a:prstClr val="black"/>
                </a:solidFill>
                <a:latin typeface="Times New Roman" panose="02020603050405020304" pitchFamily="18" charset="0"/>
                <a:cs typeface="Times New Roman" panose="02020603050405020304" pitchFamily="18" charset="0"/>
              </a:rPr>
              <a:t>±</a:t>
            </a:r>
            <a:r>
              <a:rPr lang="en-US" sz="2000" dirty="0">
                <a:solidFill>
                  <a:prstClr val="black"/>
                </a:solidFill>
                <a:latin typeface="Times New Roman" panose="02020603050405020304" pitchFamily="18" charset="0"/>
                <a:cs typeface="Times New Roman" panose="02020603050405020304" pitchFamily="18" charset="0"/>
              </a:rPr>
              <a:t>1664676 </a:t>
            </a:r>
            <a:r>
              <a:rPr lang="zh-CN" altLang="en-US" sz="2000" dirty="0">
                <a:solidFill>
                  <a:srgbClr val="C00000"/>
                </a:solidFill>
                <a:latin typeface="Times New Roman" panose="02020603050405020304" pitchFamily="18" charset="0"/>
                <a:cs typeface="Times New Roman" panose="02020603050405020304" pitchFamily="18" charset="0"/>
              </a:rPr>
              <a:t>↑</a:t>
            </a:r>
            <a:r>
              <a:rPr lang="en-US" altLang="zh-CN" sz="2000" dirty="0">
                <a:solidFill>
                  <a:srgbClr val="C00000"/>
                </a:solidFill>
                <a:latin typeface="Times New Roman" panose="02020603050405020304" pitchFamily="18" charset="0"/>
                <a:cs typeface="Times New Roman" panose="02020603050405020304" pitchFamily="18" charset="0"/>
              </a:rPr>
              <a:t>20%</a:t>
            </a:r>
            <a:endParaRPr lang="en-US" sz="2000" dirty="0">
              <a:solidFill>
                <a:srgbClr val="C0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0" y="2741047"/>
            <a:ext cx="9144000" cy="720000"/>
          </a:xfrm>
          <a:prstGeom prst="rect">
            <a:avLst/>
          </a:prstGeom>
          <a:ln>
            <a:solidFill>
              <a:schemeClr val="tx1"/>
            </a:solidFill>
          </a:ln>
        </p:spPr>
        <p:txBody>
          <a:bodyPr wrap="square" anchor="ctr">
            <a:spAutoFit/>
          </a:bodyPr>
          <a:lstStyle/>
          <a:p>
            <a:pPr lvl="0">
              <a:spcAft>
                <a:spcPts val="600"/>
              </a:spcAft>
            </a:pPr>
            <a:r>
              <a:rPr lang="en-US" altLang="zh-CN" sz="2000" dirty="0">
                <a:solidFill>
                  <a:prstClr val="black"/>
                </a:solidFill>
                <a:latin typeface="Times New Roman" panose="02020603050405020304" pitchFamily="18" charset="0"/>
                <a:cs typeface="Times New Roman" panose="02020603050405020304" pitchFamily="18" charset="0"/>
              </a:rPr>
              <a:t>Number of decays to the</a:t>
            </a:r>
            <a:r>
              <a:rPr lang="en-US" altLang="zh-CN" sz="2000" baseline="30000" dirty="0">
                <a:solidFill>
                  <a:prstClr val="black"/>
                </a:solidFill>
                <a:latin typeface="Times New Roman" panose="02020603050405020304" pitchFamily="18" charset="0"/>
                <a:cs typeface="Times New Roman" panose="02020603050405020304" pitchFamily="18" charset="0"/>
              </a:rPr>
              <a:t> 25</a:t>
            </a:r>
            <a:r>
              <a:rPr lang="en-US" altLang="zh-CN" sz="2000" dirty="0">
                <a:solidFill>
                  <a:prstClr val="black"/>
                </a:solidFill>
                <a:latin typeface="Times New Roman" panose="02020603050405020304" pitchFamily="18" charset="0"/>
                <a:cs typeface="Times New Roman" panose="02020603050405020304" pitchFamily="18" charset="0"/>
              </a:rPr>
              <a:t>Al bound states: </a:t>
            </a:r>
            <a:r>
              <a:rPr lang="en-US" altLang="zh-CN" sz="2000" i="1" dirty="0" err="1">
                <a:solidFill>
                  <a:prstClr val="black"/>
                </a:solidFill>
                <a:latin typeface="Times New Roman" panose="02020603050405020304" pitchFamily="18" charset="0"/>
                <a:cs typeface="Times New Roman" panose="02020603050405020304" pitchFamily="18" charset="0"/>
              </a:rPr>
              <a:t>N</a:t>
            </a:r>
            <a:r>
              <a:rPr lang="en-US" altLang="zh-CN" sz="2000" i="1" baseline="-25000" dirty="0" err="1">
                <a:solidFill>
                  <a:prstClr val="black"/>
                </a:solidFill>
                <a:latin typeface="Times New Roman" panose="02020603050405020304" pitchFamily="18" charset="0"/>
                <a:cs typeface="Times New Roman" panose="02020603050405020304" pitchFamily="18" charset="0"/>
              </a:rPr>
              <a:t>γ</a:t>
            </a:r>
            <a:r>
              <a:rPr lang="en-US" altLang="zh-CN" sz="2000" dirty="0">
                <a:solidFill>
                  <a:prstClr val="black"/>
                </a:solidFill>
                <a:latin typeface="Times New Roman" panose="02020603050405020304" pitchFamily="18" charset="0"/>
                <a:cs typeface="Times New Roman" panose="02020603050405020304" pitchFamily="18" charset="0"/>
              </a:rPr>
              <a:t> = </a:t>
            </a:r>
            <a:r>
              <a:rPr lang="en-US" sz="2000" dirty="0">
                <a:solidFill>
                  <a:prstClr val="black"/>
                </a:solidFill>
                <a:latin typeface="Times New Roman" panose="02020603050405020304" pitchFamily="18" charset="0"/>
                <a:cs typeface="Times New Roman" panose="02020603050405020304" pitchFamily="18" charset="0"/>
              </a:rPr>
              <a:t>18965032</a:t>
            </a:r>
            <a:r>
              <a:rPr lang="en-US" altLang="zh-CN" sz="2000" dirty="0">
                <a:solidFill>
                  <a:prstClr val="black"/>
                </a:solidFill>
                <a:latin typeface="Times New Roman" panose="02020603050405020304" pitchFamily="18" charset="0"/>
                <a:cs typeface="Times New Roman" panose="02020603050405020304" pitchFamily="18" charset="0"/>
              </a:rPr>
              <a:t>±</a:t>
            </a:r>
            <a:r>
              <a:rPr lang="en-US" sz="2000" dirty="0">
                <a:solidFill>
                  <a:prstClr val="black"/>
                </a:solidFill>
                <a:latin typeface="Times New Roman" panose="02020603050405020304" pitchFamily="18" charset="0"/>
                <a:cs typeface="Times New Roman" panose="02020603050405020304" pitchFamily="18" charset="0"/>
              </a:rPr>
              <a:t>1439078</a:t>
            </a:r>
          </a:p>
        </p:txBody>
      </p:sp>
      <p:sp>
        <p:nvSpPr>
          <p:cNvPr id="8" name="Rectangle 7"/>
          <p:cNvSpPr/>
          <p:nvPr/>
        </p:nvSpPr>
        <p:spPr>
          <a:xfrm>
            <a:off x="0" y="1507896"/>
            <a:ext cx="6500813" cy="461665"/>
          </a:xfrm>
          <a:prstGeom prst="rect">
            <a:avLst/>
          </a:prstGeom>
        </p:spPr>
        <p:txBody>
          <a:bodyPr wrap="square">
            <a:spAutoFit/>
          </a:bodyPr>
          <a:lstStyle/>
          <a:p>
            <a:r>
              <a:rPr lang="en-US" altLang="zh-CN" sz="2400" i="1" dirty="0">
                <a:latin typeface="Times New Roman" panose="02020603050405020304" pitchFamily="18" charset="0"/>
                <a:cs typeface="Times New Roman" panose="02020603050405020304" pitchFamily="18" charset="0"/>
              </a:rPr>
              <a:t>I</a:t>
            </a:r>
            <a:r>
              <a:rPr lang="en-US" altLang="zh-CN" sz="2400" i="1" baseline="-25000" dirty="0">
                <a:latin typeface="Times New Roman" panose="02020603050405020304" pitchFamily="18" charset="0"/>
                <a:cs typeface="Times New Roman" panose="02020603050405020304" pitchFamily="18" charset="0"/>
              </a:rPr>
              <a:t>p</a:t>
            </a:r>
            <a:r>
              <a:rPr lang="en-US" altLang="zh-CN" sz="2400" dirty="0">
                <a:latin typeface="Times New Roman" panose="02020603050405020304" pitchFamily="18" charset="0"/>
                <a:cs typeface="Times New Roman" panose="02020603050405020304" pitchFamily="18" charset="0"/>
              </a:rPr>
              <a:t> + </a:t>
            </a:r>
            <a:r>
              <a:rPr lang="en-US" altLang="zh-CN" sz="2400" i="1" dirty="0" err="1">
                <a:latin typeface="Times New Roman" panose="02020603050405020304" pitchFamily="18" charset="0"/>
                <a:cs typeface="Times New Roman" panose="02020603050405020304" pitchFamily="18" charset="0"/>
              </a:rPr>
              <a:t>I</a:t>
            </a:r>
            <a:r>
              <a:rPr lang="en-US" altLang="zh-CN" sz="2400" i="1" baseline="-25000" dirty="0" err="1">
                <a:latin typeface="Times New Roman" panose="02020603050405020304" pitchFamily="18" charset="0"/>
                <a:cs typeface="Times New Roman" panose="02020603050405020304" pitchFamily="18" charset="0"/>
              </a:rPr>
              <a:t>γ</a:t>
            </a:r>
            <a:r>
              <a:rPr lang="en-US" altLang="zh-CN" sz="2400" dirty="0">
                <a:latin typeface="Times New Roman" panose="02020603050405020304" pitchFamily="18" charset="0"/>
                <a:cs typeface="Times New Roman" panose="02020603050405020304" pitchFamily="18" charset="0"/>
              </a:rPr>
              <a:t> = 100% </a:t>
            </a:r>
            <a:r>
              <a:rPr lang="en-US" sz="2400" dirty="0">
                <a:latin typeface="Times New Roman" panose="02020603050405020304" pitchFamily="18" charset="0"/>
                <a:cs typeface="Times New Roman" panose="02020603050405020304" pitchFamily="18" charset="0"/>
              </a:rPr>
              <a:t>– </a:t>
            </a:r>
            <a:r>
              <a:rPr lang="en-US" altLang="zh-CN" sz="2400" i="1" dirty="0">
                <a:latin typeface="Times New Roman" panose="02020603050405020304" pitchFamily="18" charset="0"/>
                <a:cs typeface="Times New Roman" panose="02020603050405020304" pitchFamily="18" charset="0"/>
              </a:rPr>
              <a:t>I</a:t>
            </a:r>
            <a:r>
              <a:rPr lang="en-US" altLang="zh-CN" sz="2400" baseline="-25000" dirty="0">
                <a:latin typeface="Times New Roman" panose="02020603050405020304" pitchFamily="18" charset="0"/>
                <a:cs typeface="Times New Roman" panose="02020603050405020304" pitchFamily="18" charset="0"/>
              </a:rPr>
              <a:t>gs</a:t>
            </a:r>
            <a:r>
              <a:rPr lang="en-US" altLang="zh-CN" sz="2400" dirty="0">
                <a:latin typeface="Times New Roman" panose="02020603050405020304" pitchFamily="18" charset="0"/>
                <a:cs typeface="Times New Roman" panose="02020603050405020304" pitchFamily="18" charset="0"/>
              </a:rPr>
              <a:t> = 100% </a:t>
            </a:r>
            <a:r>
              <a:rPr 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20.1(6)% = 79.9(6)%</a:t>
            </a:r>
            <a:endParaRPr lang="en-US" sz="2400" dirty="0">
              <a:latin typeface="Times New Roman" panose="02020603050405020304" pitchFamily="18" charset="0"/>
              <a:cs typeface="Times New Roman" panose="02020603050405020304" pitchFamily="18" charset="0"/>
            </a:endParaRPr>
          </a:p>
        </p:txBody>
      </p:sp>
      <p:sp>
        <p:nvSpPr>
          <p:cNvPr id="9" name="Rectangle 8"/>
          <p:cNvSpPr/>
          <p:nvPr/>
        </p:nvSpPr>
        <p:spPr>
          <a:xfrm>
            <a:off x="0" y="6032630"/>
            <a:ext cx="5698996" cy="400110"/>
          </a:xfrm>
          <a:prstGeom prst="rect">
            <a:avLst/>
          </a:prstGeom>
        </p:spPr>
        <p:txBody>
          <a:bodyPr wrap="none">
            <a:spAutoFit/>
          </a:bodyPr>
          <a:lstStyle/>
          <a:p>
            <a:pPr>
              <a:spcAft>
                <a:spcPts val="600"/>
              </a:spcAft>
            </a:pPr>
            <a:r>
              <a:rPr lang="en-US" altLang="zh-CN" sz="2000" dirty="0">
                <a:latin typeface="Times New Roman" panose="02020603050405020304" pitchFamily="18" charset="0"/>
                <a:cs typeface="Times New Roman" panose="02020603050405020304" pitchFamily="18" charset="0"/>
              </a:rPr>
              <a:t>Total number of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 ions </a:t>
            </a:r>
            <a:r>
              <a:rPr lang="en-US" altLang="zh-CN" sz="2000" i="1" dirty="0" err="1">
                <a:latin typeface="Times New Roman" panose="02020603050405020304" pitchFamily="18" charset="0"/>
                <a:cs typeface="Times New Roman" panose="02020603050405020304" pitchFamily="18" charset="0"/>
              </a:rPr>
              <a:t>N</a:t>
            </a:r>
            <a:r>
              <a:rPr lang="en-US" altLang="zh-CN" sz="2000" baseline="-25000" dirty="0" err="1">
                <a:latin typeface="Times New Roman" panose="02020603050405020304" pitchFamily="18" charset="0"/>
                <a:cs typeface="Times New Roman" panose="02020603050405020304" pitchFamily="18" charset="0"/>
              </a:rPr>
              <a:t>Si</a:t>
            </a:r>
            <a:r>
              <a:rPr lang="en-US" altLang="zh-CN" sz="2000" dirty="0">
                <a:latin typeface="Times New Roman" panose="02020603050405020304" pitchFamily="18" charset="0"/>
                <a:cs typeface="Times New Roman" panose="02020603050405020304" pitchFamily="18" charset="0"/>
              </a:rPr>
              <a:t> = 35468322±2768795</a:t>
            </a:r>
          </a:p>
        </p:txBody>
      </p:sp>
      <p:sp>
        <p:nvSpPr>
          <p:cNvPr id="10" name="文本框 4"/>
          <p:cNvSpPr txBox="1"/>
          <p:nvPr/>
        </p:nvSpPr>
        <p:spPr>
          <a:xfrm>
            <a:off x="8395494" y="2615684"/>
            <a:ext cx="708848" cy="769441"/>
          </a:xfrm>
          <a:prstGeom prst="rect">
            <a:avLst/>
          </a:prstGeom>
          <a:noFill/>
        </p:spPr>
        <p:txBody>
          <a:bodyPr wrap="none" rtlCol="0">
            <a:spAutoFit/>
          </a:bodyPr>
          <a:lstStyle/>
          <a:p>
            <a:r>
              <a:rPr lang="en-US" sz="4400" i="1" dirty="0" err="1">
                <a:latin typeface="Times New Roman" panose="02020603050405020304" pitchFamily="18" charset="0"/>
                <a:cs typeface="Times New Roman" panose="02020603050405020304" pitchFamily="18" charset="0"/>
              </a:rPr>
              <a:t>N</a:t>
            </a:r>
            <a:r>
              <a:rPr lang="en-US" altLang="zh-CN" sz="4400" i="1" baseline="-25000" dirty="0" err="1">
                <a:latin typeface="Times New Roman" panose="02020603050405020304" pitchFamily="18" charset="0"/>
                <a:cs typeface="Times New Roman" panose="02020603050405020304" pitchFamily="18" charset="0"/>
              </a:rPr>
              <a:t>γ</a:t>
            </a:r>
            <a:endParaRPr lang="en-US" sz="2400" i="1" baseline="-25000" dirty="0">
              <a:latin typeface="Times New Roman" panose="02020603050405020304" pitchFamily="18" charset="0"/>
              <a:cs typeface="Times New Roman" panose="02020603050405020304" pitchFamily="18" charset="0"/>
            </a:endParaRPr>
          </a:p>
        </p:txBody>
      </p:sp>
      <p:sp>
        <p:nvSpPr>
          <p:cNvPr id="11" name="文本框 4"/>
          <p:cNvSpPr txBox="1"/>
          <p:nvPr/>
        </p:nvSpPr>
        <p:spPr>
          <a:xfrm>
            <a:off x="8381206" y="3907929"/>
            <a:ext cx="748923" cy="769441"/>
          </a:xfrm>
          <a:prstGeom prst="rect">
            <a:avLst/>
          </a:prstGeom>
          <a:noFill/>
        </p:spPr>
        <p:txBody>
          <a:bodyPr wrap="none" rtlCol="0">
            <a:spAutoFit/>
          </a:bodyPr>
          <a:lstStyle/>
          <a:p>
            <a:r>
              <a:rPr lang="en-US" sz="4400" i="1" dirty="0" err="1">
                <a:latin typeface="Times New Roman" panose="02020603050405020304" pitchFamily="18" charset="0"/>
                <a:cs typeface="Times New Roman" panose="02020603050405020304" pitchFamily="18" charset="0"/>
              </a:rPr>
              <a:t>N</a:t>
            </a:r>
            <a:r>
              <a:rPr lang="en-US" altLang="zh-CN" sz="4400" i="1" baseline="-25000" dirty="0" err="1">
                <a:latin typeface="Times New Roman" panose="02020603050405020304" pitchFamily="18" charset="0"/>
                <a:cs typeface="Times New Roman" panose="02020603050405020304" pitchFamily="18" charset="0"/>
              </a:rPr>
              <a:t>p</a:t>
            </a:r>
            <a:endParaRPr lang="en-US" sz="2400" i="1" baseline="-25000"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7918408" y="6432740"/>
            <a:ext cx="1039900" cy="369332"/>
          </a:xfrm>
          <a:prstGeom prst="rect">
            <a:avLst/>
          </a:prstGeom>
          <a:noFill/>
        </p:spPr>
        <p:txBody>
          <a:bodyPr wrap="none" rtlCol="0">
            <a:spAutoFit/>
          </a:bodyPr>
          <a:lstStyle/>
          <a:p>
            <a:r>
              <a:rPr lang="en-US" altLang="zh-CN" b="1" dirty="0"/>
              <a:t>Obsolete</a:t>
            </a:r>
            <a:endParaRPr lang="en-US" b="1" dirty="0"/>
          </a:p>
        </p:txBody>
      </p:sp>
    </p:spTree>
    <p:extLst>
      <p:ext uri="{BB962C8B-B14F-4D97-AF65-F5344CB8AC3E}">
        <p14:creationId xmlns:p14="http://schemas.microsoft.com/office/powerpoint/2010/main" val="108131504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323439"/>
          </a:xfrm>
          <a:prstGeom prst="rect">
            <a:avLst/>
          </a:prstGeom>
          <a:ln>
            <a:solidFill>
              <a:schemeClr val="tx1"/>
            </a:solidFill>
          </a:ln>
        </p:spPr>
        <p:txBody>
          <a:bodyPr wrap="square">
            <a:spAutoFit/>
          </a:bodyPr>
          <a:lstStyle/>
          <a:p>
            <a:pPr lvl="0"/>
            <a:r>
              <a:rPr lang="en-US" altLang="zh-CN" sz="2000" i="1" dirty="0">
                <a:solidFill>
                  <a:prstClr val="black"/>
                </a:solidFill>
                <a:latin typeface="Times New Roman" panose="02020603050405020304" pitchFamily="18" charset="0"/>
                <a:cs typeface="Times New Roman" panose="02020603050405020304" pitchFamily="18" charset="0"/>
              </a:rPr>
              <a:t>β</a:t>
            </a:r>
            <a:r>
              <a:rPr lang="en-US" altLang="zh-CN" sz="2000" dirty="0">
                <a:solidFill>
                  <a:prstClr val="black"/>
                </a:solidFill>
                <a:latin typeface="Times New Roman" panose="02020603050405020304" pitchFamily="18" charset="0"/>
                <a:cs typeface="Times New Roman" panose="02020603050405020304" pitchFamily="18" charset="0"/>
              </a:rPr>
              <a:t> feeding to the </a:t>
            </a:r>
            <a:r>
              <a:rPr lang="en-US" altLang="zh-CN" sz="2000" baseline="30000" dirty="0">
                <a:solidFill>
                  <a:prstClr val="black"/>
                </a:solidFill>
                <a:latin typeface="Times New Roman" panose="02020603050405020304" pitchFamily="18" charset="0"/>
                <a:cs typeface="Times New Roman" panose="02020603050405020304" pitchFamily="18" charset="0"/>
              </a:rPr>
              <a:t>25</a:t>
            </a:r>
            <a:r>
              <a:rPr lang="en-US" altLang="zh-CN" sz="2000" dirty="0">
                <a:solidFill>
                  <a:prstClr val="black"/>
                </a:solidFill>
                <a:latin typeface="Times New Roman" panose="02020603050405020304" pitchFamily="18" charset="0"/>
                <a:cs typeface="Times New Roman" panose="02020603050405020304" pitchFamily="18" charset="0"/>
              </a:rPr>
              <a:t>Al ground state </a:t>
            </a:r>
            <a:r>
              <a:rPr lang="en-US" altLang="zh-CN" sz="2000" i="1" dirty="0">
                <a:solidFill>
                  <a:prstClr val="black"/>
                </a:solidFill>
                <a:latin typeface="Times New Roman" panose="02020603050405020304" pitchFamily="18" charset="0"/>
                <a:cs typeface="Times New Roman" panose="02020603050405020304" pitchFamily="18" charset="0"/>
              </a:rPr>
              <a:t>I</a:t>
            </a:r>
            <a:r>
              <a:rPr lang="en-US" altLang="zh-CN" sz="2000" baseline="-25000" dirty="0">
                <a:solidFill>
                  <a:prstClr val="black"/>
                </a:solidFill>
                <a:latin typeface="Times New Roman" panose="02020603050405020304" pitchFamily="18" charset="0"/>
                <a:cs typeface="Times New Roman" panose="02020603050405020304" pitchFamily="18" charset="0"/>
              </a:rPr>
              <a:t>gs</a:t>
            </a:r>
            <a:r>
              <a:rPr lang="en-US" altLang="zh-CN" sz="2000" dirty="0">
                <a:solidFill>
                  <a:prstClr val="black"/>
                </a:solidFill>
                <a:latin typeface="Times New Roman" panose="02020603050405020304" pitchFamily="18" charset="0"/>
                <a:cs typeface="Times New Roman" panose="02020603050405020304" pitchFamily="18" charset="0"/>
              </a:rPr>
              <a:t> = 20.1(6)%</a:t>
            </a:r>
          </a:p>
          <a:p>
            <a:pPr lvl="0"/>
            <a:r>
              <a:rPr lang="en-US" altLang="zh-CN" sz="2000" dirty="0">
                <a:solidFill>
                  <a:prstClr val="black"/>
                </a:solidFill>
                <a:latin typeface="Times New Roman" panose="02020603050405020304" pitchFamily="18" charset="0"/>
                <a:cs typeface="Times New Roman" panose="02020603050405020304" pitchFamily="18" charset="0"/>
              </a:rPr>
              <a:t>(weighted average of Hatori, Robertson, and Thomas)</a:t>
            </a:r>
          </a:p>
          <a:p>
            <a:r>
              <a:rPr lang="en-US" altLang="zh-CN" sz="2000" i="1" dirty="0">
                <a:solidFill>
                  <a:prstClr val="black"/>
                </a:solidFill>
                <a:latin typeface="Times New Roman" panose="02020603050405020304" pitchFamily="18" charset="0"/>
                <a:cs typeface="Times New Roman" panose="02020603050405020304" pitchFamily="18" charset="0"/>
              </a:rPr>
              <a:t>β</a:t>
            </a:r>
            <a:r>
              <a:rPr lang="en-US" altLang="zh-CN" sz="2000" dirty="0">
                <a:solidFill>
                  <a:prstClr val="black"/>
                </a:solidFill>
                <a:latin typeface="Times New Roman" panose="02020603050405020304" pitchFamily="18" charset="0"/>
                <a:cs typeface="Times New Roman" panose="02020603050405020304" pitchFamily="18" charset="0"/>
              </a:rPr>
              <a:t> feeding to the </a:t>
            </a:r>
            <a:r>
              <a:rPr lang="en-US" altLang="zh-CN" sz="2000" baseline="30000" dirty="0">
                <a:solidFill>
                  <a:prstClr val="black"/>
                </a:solidFill>
                <a:latin typeface="Times New Roman" panose="02020603050405020304" pitchFamily="18" charset="0"/>
                <a:cs typeface="Times New Roman" panose="02020603050405020304" pitchFamily="18" charset="0"/>
              </a:rPr>
              <a:t>25</a:t>
            </a:r>
            <a:r>
              <a:rPr lang="en-US" altLang="zh-CN" sz="2000" dirty="0">
                <a:solidFill>
                  <a:prstClr val="black"/>
                </a:solidFill>
                <a:latin typeface="Times New Roman" panose="02020603050405020304" pitchFamily="18" charset="0"/>
                <a:cs typeface="Times New Roman" panose="02020603050405020304" pitchFamily="18" charset="0"/>
              </a:rPr>
              <a:t>Al ground state </a:t>
            </a:r>
            <a:r>
              <a:rPr lang="en-US" altLang="zh-CN" sz="2000" i="1" dirty="0" err="1">
                <a:solidFill>
                  <a:prstClr val="black"/>
                </a:solidFill>
                <a:latin typeface="Times New Roman" panose="02020603050405020304" pitchFamily="18" charset="0"/>
                <a:cs typeface="Times New Roman" panose="02020603050405020304" pitchFamily="18" charset="0"/>
              </a:rPr>
              <a:t>I</a:t>
            </a:r>
            <a:r>
              <a:rPr lang="en-US" altLang="zh-CN" sz="2000" baseline="-25000" dirty="0" err="1">
                <a:solidFill>
                  <a:prstClr val="black"/>
                </a:solidFill>
                <a:latin typeface="Times New Roman" panose="02020603050405020304" pitchFamily="18" charset="0"/>
                <a:cs typeface="Times New Roman" panose="02020603050405020304" pitchFamily="18" charset="0"/>
              </a:rPr>
              <a:t>gs</a:t>
            </a:r>
            <a:r>
              <a:rPr lang="en-US" altLang="zh-CN" sz="2000" dirty="0">
                <a:solidFill>
                  <a:prstClr val="black"/>
                </a:solidFill>
                <a:latin typeface="Times New Roman" panose="02020603050405020304" pitchFamily="18" charset="0"/>
                <a:cs typeface="Times New Roman" panose="02020603050405020304" pitchFamily="18" charset="0"/>
              </a:rPr>
              <a:t> = 21.5(12)%</a:t>
            </a:r>
          </a:p>
          <a:p>
            <a:pPr lvl="0"/>
            <a:r>
              <a:rPr lang="en-US" altLang="zh-CN" sz="2000" dirty="0">
                <a:solidFill>
                  <a:prstClr val="black"/>
                </a:solidFill>
                <a:latin typeface="Times New Roman" panose="02020603050405020304" pitchFamily="18" charset="0"/>
                <a:cs typeface="Times New Roman" panose="02020603050405020304" pitchFamily="18" charset="0"/>
              </a:rPr>
              <a:t>(average of USDC 20.9% and USDI 22.2%, energy scaled)</a:t>
            </a:r>
          </a:p>
        </p:txBody>
      </p:sp>
      <p:sp>
        <p:nvSpPr>
          <p:cNvPr id="5" name="文本框 4"/>
          <p:cNvSpPr txBox="1"/>
          <p:nvPr/>
        </p:nvSpPr>
        <p:spPr>
          <a:xfrm>
            <a:off x="8438358" y="63626"/>
            <a:ext cx="705642" cy="769441"/>
          </a:xfrm>
          <a:prstGeom prst="rect">
            <a:avLst/>
          </a:prstGeom>
          <a:noFill/>
        </p:spPr>
        <p:txBody>
          <a:bodyPr wrap="none" rtlCol="0">
            <a:spAutoFit/>
          </a:bodyPr>
          <a:lstStyle/>
          <a:p>
            <a:r>
              <a:rPr lang="en-US" sz="4400" i="1" dirty="0">
                <a:latin typeface="Times New Roman" panose="02020603050405020304" pitchFamily="18" charset="0"/>
                <a:cs typeface="Times New Roman" panose="02020603050405020304" pitchFamily="18" charset="0"/>
              </a:rPr>
              <a:t>I</a:t>
            </a:r>
            <a:r>
              <a:rPr lang="en-US" altLang="zh-CN" sz="4400" baseline="-25000" dirty="0">
                <a:latin typeface="Times New Roman" panose="02020603050405020304" pitchFamily="18" charset="0"/>
                <a:cs typeface="Times New Roman" panose="02020603050405020304" pitchFamily="18" charset="0"/>
              </a:rPr>
              <a:t>gs</a:t>
            </a:r>
            <a:endParaRPr lang="en-US" sz="2400" baseline="-25000" dirty="0">
              <a:latin typeface="Times New Roman" panose="02020603050405020304" pitchFamily="18" charset="0"/>
              <a:cs typeface="Times New Roman" panose="02020603050405020304" pitchFamily="18" charset="0"/>
            </a:endParaRPr>
          </a:p>
        </p:txBody>
      </p:sp>
      <p:sp>
        <p:nvSpPr>
          <p:cNvPr id="3" name="Rectangle 2"/>
          <p:cNvSpPr/>
          <p:nvPr/>
        </p:nvSpPr>
        <p:spPr>
          <a:xfrm>
            <a:off x="0" y="3582754"/>
            <a:ext cx="9144000" cy="1938992"/>
          </a:xfrm>
          <a:prstGeom prst="rect">
            <a:avLst/>
          </a:prstGeom>
          <a:ln>
            <a:solidFill>
              <a:schemeClr val="tx1"/>
            </a:solidFill>
          </a:ln>
        </p:spPr>
        <p:txBody>
          <a:bodyPr wrap="square">
            <a:spAutoFit/>
          </a:bodyPr>
          <a:lstStyle/>
          <a:p>
            <a:pPr lvl="0">
              <a:spcAft>
                <a:spcPts val="600"/>
              </a:spcAft>
            </a:pPr>
            <a:r>
              <a:rPr lang="en-US" sz="2000" dirty="0">
                <a:solidFill>
                  <a:prstClr val="black"/>
                </a:solidFill>
                <a:latin typeface="Times New Roman" panose="02020603050405020304" pitchFamily="18" charset="0"/>
                <a:cs typeface="Times New Roman" panose="02020603050405020304" pitchFamily="18" charset="0"/>
              </a:rPr>
              <a:t>Total counts in the 5-</a:t>
            </a:r>
            <a:r>
              <a:rPr lang="en-US" altLang="zh-CN" sz="2000" dirty="0">
                <a:solidFill>
                  <a:prstClr val="black"/>
                </a:solidFill>
                <a:latin typeface="Times New Roman" panose="02020603050405020304" pitchFamily="18" charset="0"/>
                <a:cs typeface="Times New Roman" panose="02020603050405020304" pitchFamily="18" charset="0"/>
              </a:rPr>
              <a:t>pads </a:t>
            </a:r>
            <a:r>
              <a:rPr lang="en-US" sz="2000" dirty="0">
                <a:solidFill>
                  <a:prstClr val="black"/>
                </a:solidFill>
                <a:latin typeface="Times New Roman" panose="02020603050405020304" pitchFamily="18" charset="0"/>
                <a:cs typeface="Times New Roman" panose="02020603050405020304" pitchFamily="18" charset="0"/>
              </a:rPr>
              <a:t>401-keV proton peak: </a:t>
            </a:r>
            <a:r>
              <a:rPr lang="en-US" sz="2000" i="1" dirty="0" err="1">
                <a:solidFill>
                  <a:prstClr val="black"/>
                </a:solidFill>
                <a:latin typeface="Times New Roman" panose="02020603050405020304" pitchFamily="18" charset="0"/>
                <a:cs typeface="Times New Roman" panose="02020603050405020304" pitchFamily="18" charset="0"/>
              </a:rPr>
              <a:t>N</a:t>
            </a:r>
            <a:r>
              <a:rPr lang="en-US" sz="2000" i="1" baseline="-25000" dirty="0" err="1">
                <a:solidFill>
                  <a:prstClr val="black"/>
                </a:solidFill>
                <a:latin typeface="Times New Roman" panose="02020603050405020304" pitchFamily="18" charset="0"/>
                <a:cs typeface="Times New Roman" panose="02020603050405020304" pitchFamily="18" charset="0"/>
              </a:rPr>
              <a:t>p</a:t>
            </a:r>
            <a:r>
              <a:rPr lang="en-US" sz="2000" dirty="0">
                <a:solidFill>
                  <a:prstClr val="black"/>
                </a:solidFill>
                <a:latin typeface="Times New Roman" panose="02020603050405020304" pitchFamily="18" charset="0"/>
                <a:cs typeface="Times New Roman" panose="02020603050405020304" pitchFamily="18" charset="0"/>
              </a:rPr>
              <a:t> = 1779609</a:t>
            </a:r>
            <a:r>
              <a:rPr lang="en-US" altLang="zh-CN" sz="2000" dirty="0">
                <a:solidFill>
                  <a:prstClr val="black"/>
                </a:solidFill>
                <a:latin typeface="Times New Roman" panose="02020603050405020304" pitchFamily="18" charset="0"/>
                <a:cs typeface="Times New Roman" panose="02020603050405020304" pitchFamily="18" charset="0"/>
              </a:rPr>
              <a:t>±</a:t>
            </a:r>
            <a:r>
              <a:rPr lang="en-US" sz="2000" dirty="0">
                <a:solidFill>
                  <a:prstClr val="black"/>
                </a:solidFill>
                <a:latin typeface="Times New Roman" panose="02020603050405020304" pitchFamily="18" charset="0"/>
                <a:cs typeface="Times New Roman" panose="02020603050405020304" pitchFamily="18" charset="0"/>
              </a:rPr>
              <a:t>17972</a:t>
            </a:r>
            <a:endParaRPr lang="en-US" altLang="zh-CN" sz="2000" dirty="0">
              <a:solidFill>
                <a:srgbClr val="FF0000"/>
              </a:solidFill>
              <a:latin typeface="Times New Roman" panose="02020603050405020304" pitchFamily="18" charset="0"/>
              <a:cs typeface="Times New Roman" panose="02020603050405020304" pitchFamily="18" charset="0"/>
            </a:endParaRPr>
          </a:p>
          <a:p>
            <a:pPr lvl="0">
              <a:spcAft>
                <a:spcPts val="600"/>
              </a:spcAft>
            </a:pPr>
            <a:r>
              <a:rPr lang="en-US" altLang="zh-CN" sz="2000" dirty="0">
                <a:solidFill>
                  <a:prstClr val="black"/>
                </a:solidFill>
                <a:latin typeface="Times New Roman" panose="02020603050405020304" pitchFamily="18" charset="0"/>
                <a:cs typeface="Times New Roman" panose="02020603050405020304" pitchFamily="18" charset="0"/>
              </a:rPr>
              <a:t>Relative branching ratio of the 401-keV proton: </a:t>
            </a:r>
            <a:r>
              <a:rPr lang="en-US" altLang="zh-CN" sz="2000" i="1" dirty="0">
                <a:solidFill>
                  <a:prstClr val="black"/>
                </a:solidFill>
                <a:latin typeface="Times New Roman" panose="02020603050405020304" pitchFamily="18" charset="0"/>
                <a:cs typeface="Times New Roman" panose="02020603050405020304" pitchFamily="18" charset="0"/>
              </a:rPr>
              <a:t>I</a:t>
            </a:r>
            <a:r>
              <a:rPr lang="en-US" altLang="zh-CN" sz="2000" i="1" baseline="-25000" dirty="0">
                <a:solidFill>
                  <a:prstClr val="black"/>
                </a:solidFill>
                <a:latin typeface="Times New Roman" panose="02020603050405020304" pitchFamily="18" charset="0"/>
                <a:cs typeface="Times New Roman" panose="02020603050405020304" pitchFamily="18" charset="0"/>
              </a:rPr>
              <a:t>p</a:t>
            </a:r>
            <a:r>
              <a:rPr lang="en-US" altLang="zh-CN" sz="2000" baseline="-25000" dirty="0">
                <a:solidFill>
                  <a:prstClr val="black"/>
                </a:solidFill>
                <a:latin typeface="Times New Roman" panose="02020603050405020304" pitchFamily="18" charset="0"/>
                <a:cs typeface="Times New Roman" panose="02020603050405020304" pitchFamily="18" charset="0"/>
              </a:rPr>
              <a:t>401</a:t>
            </a:r>
            <a:r>
              <a:rPr lang="en-US" altLang="zh-CN" sz="2000" dirty="0">
                <a:solidFill>
                  <a:prstClr val="black"/>
                </a:solidFill>
                <a:latin typeface="Times New Roman" panose="02020603050405020304" pitchFamily="18" charset="0"/>
                <a:cs typeface="Times New Roman" panose="02020603050405020304" pitchFamily="18" charset="0"/>
              </a:rPr>
              <a:t> / </a:t>
            </a:r>
            <a:r>
              <a:rPr lang="en-US" altLang="zh-CN" sz="2000" i="1" dirty="0">
                <a:solidFill>
                  <a:prstClr val="black"/>
                </a:solidFill>
                <a:latin typeface="Times New Roman" panose="02020603050405020304" pitchFamily="18" charset="0"/>
                <a:cs typeface="Times New Roman" panose="02020603050405020304" pitchFamily="18" charset="0"/>
              </a:rPr>
              <a:t>I</a:t>
            </a:r>
            <a:r>
              <a:rPr lang="en-US" altLang="zh-CN" sz="2000" i="1" baseline="-25000" dirty="0">
                <a:solidFill>
                  <a:prstClr val="black"/>
                </a:solidFill>
                <a:latin typeface="Times New Roman" panose="02020603050405020304" pitchFamily="18" charset="0"/>
                <a:cs typeface="Times New Roman" panose="02020603050405020304" pitchFamily="18" charset="0"/>
              </a:rPr>
              <a:t>p</a:t>
            </a:r>
            <a:r>
              <a:rPr lang="en-US" altLang="zh-CN" sz="2000" dirty="0">
                <a:solidFill>
                  <a:prstClr val="black"/>
                </a:solidFill>
                <a:latin typeface="Times New Roman" panose="02020603050405020304" pitchFamily="18" charset="0"/>
                <a:cs typeface="Times New Roman" panose="02020603050405020304" pitchFamily="18" charset="0"/>
              </a:rPr>
              <a:t> = 0.159(26)</a:t>
            </a:r>
          </a:p>
          <a:p>
            <a:pPr>
              <a:spcAft>
                <a:spcPts val="600"/>
              </a:spcAft>
            </a:pPr>
            <a:r>
              <a:rPr lang="en-US" altLang="zh-CN" sz="2000" dirty="0">
                <a:solidFill>
                  <a:prstClr val="black"/>
                </a:solidFill>
                <a:latin typeface="Times New Roman" panose="02020603050405020304" pitchFamily="18" charset="0"/>
                <a:cs typeface="Times New Roman" panose="02020603050405020304" pitchFamily="18" charset="0"/>
              </a:rPr>
              <a:t>(weighted average of Hatori, Robertson, and Thomas)</a:t>
            </a:r>
          </a:p>
          <a:p>
            <a:pPr>
              <a:spcAft>
                <a:spcPts val="600"/>
              </a:spcAft>
            </a:pPr>
            <a:endParaRPr lang="en-US" altLang="zh-CN" sz="2000" dirty="0">
              <a:solidFill>
                <a:prstClr val="black"/>
              </a:solidFill>
              <a:latin typeface="Times New Roman" panose="02020603050405020304" pitchFamily="18" charset="0"/>
              <a:cs typeface="Times New Roman" panose="02020603050405020304" pitchFamily="18" charset="0"/>
            </a:endParaRPr>
          </a:p>
          <a:p>
            <a:pPr lvl="0">
              <a:spcAft>
                <a:spcPts val="600"/>
              </a:spcAft>
            </a:pPr>
            <a:r>
              <a:rPr lang="en-US" altLang="zh-CN" sz="2000" dirty="0">
                <a:solidFill>
                  <a:prstClr val="black"/>
                </a:solidFill>
                <a:latin typeface="Times New Roman" panose="02020603050405020304" pitchFamily="18" charset="0"/>
                <a:cs typeface="Times New Roman" panose="02020603050405020304" pitchFamily="18" charset="0"/>
              </a:rPr>
              <a:t>Number of decays to the</a:t>
            </a:r>
            <a:r>
              <a:rPr lang="en-US" altLang="zh-CN" sz="2000" baseline="30000" dirty="0">
                <a:solidFill>
                  <a:prstClr val="black"/>
                </a:solidFill>
                <a:latin typeface="Times New Roman" panose="02020603050405020304" pitchFamily="18" charset="0"/>
                <a:cs typeface="Times New Roman" panose="02020603050405020304" pitchFamily="18" charset="0"/>
              </a:rPr>
              <a:t> 25</a:t>
            </a:r>
            <a:r>
              <a:rPr lang="en-US" altLang="zh-CN" sz="2000" dirty="0">
                <a:solidFill>
                  <a:prstClr val="black"/>
                </a:solidFill>
                <a:latin typeface="Times New Roman" panose="02020603050405020304" pitchFamily="18" charset="0"/>
                <a:cs typeface="Times New Roman" panose="02020603050405020304" pitchFamily="18" charset="0"/>
              </a:rPr>
              <a:t>Al unbound states: </a:t>
            </a:r>
            <a:r>
              <a:rPr lang="en-US" altLang="zh-CN" sz="2000" i="1" dirty="0" err="1">
                <a:solidFill>
                  <a:prstClr val="black"/>
                </a:solidFill>
                <a:latin typeface="Times New Roman" panose="02020603050405020304" pitchFamily="18" charset="0"/>
                <a:cs typeface="Times New Roman" panose="02020603050405020304" pitchFamily="18" charset="0"/>
              </a:rPr>
              <a:t>N</a:t>
            </a:r>
            <a:r>
              <a:rPr lang="en-US" altLang="zh-CN" sz="2000" i="1" baseline="-25000" dirty="0" err="1">
                <a:solidFill>
                  <a:prstClr val="black"/>
                </a:solidFill>
                <a:latin typeface="Times New Roman" panose="02020603050405020304" pitchFamily="18" charset="0"/>
                <a:cs typeface="Times New Roman" panose="02020603050405020304" pitchFamily="18" charset="0"/>
              </a:rPr>
              <a:t>p</a:t>
            </a:r>
            <a:r>
              <a:rPr lang="en-US" altLang="zh-CN" sz="2000" dirty="0">
                <a:solidFill>
                  <a:prstClr val="black"/>
                </a:solidFill>
                <a:latin typeface="Times New Roman" panose="02020603050405020304" pitchFamily="18" charset="0"/>
                <a:cs typeface="Times New Roman" panose="02020603050405020304" pitchFamily="18" charset="0"/>
              </a:rPr>
              <a:t> = </a:t>
            </a:r>
            <a:r>
              <a:rPr lang="en-US" sz="2000" dirty="0">
                <a:solidFill>
                  <a:prstClr val="black"/>
                </a:solidFill>
                <a:latin typeface="Times New Roman" panose="02020603050405020304" pitchFamily="18" charset="0"/>
                <a:cs typeface="Times New Roman" panose="02020603050405020304" pitchFamily="18" charset="0"/>
              </a:rPr>
              <a:t>11180998</a:t>
            </a:r>
            <a:r>
              <a:rPr lang="en-US" altLang="zh-CN" sz="2000" dirty="0">
                <a:solidFill>
                  <a:prstClr val="black"/>
                </a:solidFill>
                <a:latin typeface="Times New Roman" panose="02020603050405020304" pitchFamily="18" charset="0"/>
                <a:cs typeface="Times New Roman" panose="02020603050405020304" pitchFamily="18" charset="0"/>
              </a:rPr>
              <a:t>±</a:t>
            </a:r>
            <a:r>
              <a:rPr lang="en-US" sz="2000" dirty="0">
                <a:solidFill>
                  <a:prstClr val="black"/>
                </a:solidFill>
                <a:latin typeface="Times New Roman" panose="02020603050405020304" pitchFamily="18" charset="0"/>
                <a:cs typeface="Times New Roman" panose="02020603050405020304" pitchFamily="18" charset="0"/>
              </a:rPr>
              <a:t>1858527</a:t>
            </a:r>
          </a:p>
        </p:txBody>
      </p:sp>
      <p:sp>
        <p:nvSpPr>
          <p:cNvPr id="6" name="Rectangle 5"/>
          <p:cNvSpPr/>
          <p:nvPr/>
        </p:nvSpPr>
        <p:spPr>
          <a:xfrm>
            <a:off x="0" y="2724762"/>
            <a:ext cx="9144000" cy="720000"/>
          </a:xfrm>
          <a:prstGeom prst="rect">
            <a:avLst/>
          </a:prstGeom>
          <a:ln>
            <a:solidFill>
              <a:schemeClr val="tx1"/>
            </a:solidFill>
          </a:ln>
        </p:spPr>
        <p:txBody>
          <a:bodyPr wrap="square" anchor="ctr">
            <a:spAutoFit/>
          </a:bodyPr>
          <a:lstStyle/>
          <a:p>
            <a:pPr lvl="0">
              <a:spcAft>
                <a:spcPts val="600"/>
              </a:spcAft>
            </a:pPr>
            <a:r>
              <a:rPr lang="en-US" altLang="zh-CN" sz="2000" dirty="0">
                <a:solidFill>
                  <a:prstClr val="black"/>
                </a:solidFill>
                <a:latin typeface="Times New Roman" panose="02020603050405020304" pitchFamily="18" charset="0"/>
                <a:cs typeface="Times New Roman" panose="02020603050405020304" pitchFamily="18" charset="0"/>
              </a:rPr>
              <a:t>Number of decays to the</a:t>
            </a:r>
            <a:r>
              <a:rPr lang="en-US" altLang="zh-CN" sz="2000" baseline="30000" dirty="0">
                <a:solidFill>
                  <a:prstClr val="black"/>
                </a:solidFill>
                <a:latin typeface="Times New Roman" panose="02020603050405020304" pitchFamily="18" charset="0"/>
                <a:cs typeface="Times New Roman" panose="02020603050405020304" pitchFamily="18" charset="0"/>
              </a:rPr>
              <a:t> 25</a:t>
            </a:r>
            <a:r>
              <a:rPr lang="en-US" altLang="zh-CN" sz="2000" dirty="0">
                <a:solidFill>
                  <a:prstClr val="black"/>
                </a:solidFill>
                <a:latin typeface="Times New Roman" panose="02020603050405020304" pitchFamily="18" charset="0"/>
                <a:cs typeface="Times New Roman" panose="02020603050405020304" pitchFamily="18" charset="0"/>
              </a:rPr>
              <a:t>Al bound states: </a:t>
            </a:r>
            <a:r>
              <a:rPr lang="en-US" altLang="zh-CN" sz="2000" i="1" dirty="0" err="1">
                <a:solidFill>
                  <a:prstClr val="black"/>
                </a:solidFill>
                <a:latin typeface="Times New Roman" panose="02020603050405020304" pitchFamily="18" charset="0"/>
                <a:cs typeface="Times New Roman" panose="02020603050405020304" pitchFamily="18" charset="0"/>
              </a:rPr>
              <a:t>N</a:t>
            </a:r>
            <a:r>
              <a:rPr lang="en-US" altLang="zh-CN" sz="2000" i="1" baseline="-25000" dirty="0" err="1">
                <a:solidFill>
                  <a:prstClr val="black"/>
                </a:solidFill>
                <a:latin typeface="Times New Roman" panose="02020603050405020304" pitchFamily="18" charset="0"/>
                <a:cs typeface="Times New Roman" panose="02020603050405020304" pitchFamily="18" charset="0"/>
              </a:rPr>
              <a:t>γ</a:t>
            </a:r>
            <a:r>
              <a:rPr lang="en-US" altLang="zh-CN" sz="2000" dirty="0">
                <a:solidFill>
                  <a:prstClr val="black"/>
                </a:solidFill>
                <a:latin typeface="Times New Roman" panose="02020603050405020304" pitchFamily="18" charset="0"/>
                <a:cs typeface="Times New Roman" panose="02020603050405020304" pitchFamily="18" charset="0"/>
              </a:rPr>
              <a:t> = </a:t>
            </a:r>
            <a:r>
              <a:rPr lang="en-US" sz="2000" dirty="0">
                <a:solidFill>
                  <a:prstClr val="black"/>
                </a:solidFill>
                <a:latin typeface="Times New Roman" panose="02020603050405020304" pitchFamily="18" charset="0"/>
                <a:cs typeface="Times New Roman" panose="02020603050405020304" pitchFamily="18" charset="0"/>
              </a:rPr>
              <a:t>18967487</a:t>
            </a:r>
            <a:r>
              <a:rPr lang="en-US" altLang="zh-CN" sz="2000" dirty="0">
                <a:solidFill>
                  <a:prstClr val="black"/>
                </a:solidFill>
                <a:latin typeface="Times New Roman" panose="02020603050405020304" pitchFamily="18" charset="0"/>
                <a:cs typeface="Times New Roman" panose="02020603050405020304" pitchFamily="18" charset="0"/>
              </a:rPr>
              <a:t>±</a:t>
            </a:r>
            <a:r>
              <a:rPr lang="en-US" sz="2000" dirty="0">
                <a:solidFill>
                  <a:prstClr val="black"/>
                </a:solidFill>
                <a:latin typeface="Times New Roman" panose="02020603050405020304" pitchFamily="18" charset="0"/>
                <a:cs typeface="Times New Roman" panose="02020603050405020304" pitchFamily="18" charset="0"/>
              </a:rPr>
              <a:t>2075157</a:t>
            </a:r>
          </a:p>
        </p:txBody>
      </p:sp>
      <p:sp>
        <p:nvSpPr>
          <p:cNvPr id="8" name="Rectangle 7"/>
          <p:cNvSpPr/>
          <p:nvPr/>
        </p:nvSpPr>
        <p:spPr>
          <a:xfrm>
            <a:off x="0" y="1507896"/>
            <a:ext cx="6979024" cy="461665"/>
          </a:xfrm>
          <a:prstGeom prst="rect">
            <a:avLst/>
          </a:prstGeom>
        </p:spPr>
        <p:txBody>
          <a:bodyPr wrap="square">
            <a:spAutoFit/>
          </a:bodyPr>
          <a:lstStyle/>
          <a:p>
            <a:r>
              <a:rPr lang="en-US" altLang="zh-CN" sz="2400" i="1" dirty="0">
                <a:latin typeface="Times New Roman" panose="02020603050405020304" pitchFamily="18" charset="0"/>
                <a:cs typeface="Times New Roman" panose="02020603050405020304" pitchFamily="18" charset="0"/>
              </a:rPr>
              <a:t>I</a:t>
            </a:r>
            <a:r>
              <a:rPr lang="en-US" altLang="zh-CN" sz="2400" i="1" baseline="-25000" dirty="0">
                <a:latin typeface="Times New Roman" panose="02020603050405020304" pitchFamily="18" charset="0"/>
                <a:cs typeface="Times New Roman" panose="02020603050405020304" pitchFamily="18" charset="0"/>
              </a:rPr>
              <a:t>p</a:t>
            </a:r>
            <a:r>
              <a:rPr lang="en-US" altLang="zh-CN" sz="2400" dirty="0">
                <a:latin typeface="Times New Roman" panose="02020603050405020304" pitchFamily="18" charset="0"/>
                <a:cs typeface="Times New Roman" panose="02020603050405020304" pitchFamily="18" charset="0"/>
              </a:rPr>
              <a:t> + </a:t>
            </a:r>
            <a:r>
              <a:rPr lang="en-US" altLang="zh-CN" sz="2400" i="1" dirty="0" err="1">
                <a:latin typeface="Times New Roman" panose="02020603050405020304" pitchFamily="18" charset="0"/>
                <a:cs typeface="Times New Roman" panose="02020603050405020304" pitchFamily="18" charset="0"/>
              </a:rPr>
              <a:t>I</a:t>
            </a:r>
            <a:r>
              <a:rPr lang="en-US" altLang="zh-CN" sz="2400" i="1" baseline="-25000" dirty="0" err="1">
                <a:latin typeface="Times New Roman" panose="02020603050405020304" pitchFamily="18" charset="0"/>
                <a:cs typeface="Times New Roman" panose="02020603050405020304" pitchFamily="18" charset="0"/>
              </a:rPr>
              <a:t>γ</a:t>
            </a:r>
            <a:r>
              <a:rPr lang="en-US" altLang="zh-CN" sz="2400" dirty="0">
                <a:latin typeface="Times New Roman" panose="02020603050405020304" pitchFamily="18" charset="0"/>
                <a:cs typeface="Times New Roman" panose="02020603050405020304" pitchFamily="18" charset="0"/>
              </a:rPr>
              <a:t> = 100% </a:t>
            </a:r>
            <a:r>
              <a:rPr lang="en-US" sz="2400" dirty="0">
                <a:latin typeface="Times New Roman" panose="02020603050405020304" pitchFamily="18" charset="0"/>
                <a:cs typeface="Times New Roman" panose="02020603050405020304" pitchFamily="18" charset="0"/>
              </a:rPr>
              <a:t>– </a:t>
            </a:r>
            <a:r>
              <a:rPr lang="en-US" altLang="zh-CN" sz="2400" i="1" dirty="0">
                <a:latin typeface="Times New Roman" panose="02020603050405020304" pitchFamily="18" charset="0"/>
                <a:cs typeface="Times New Roman" panose="02020603050405020304" pitchFamily="18" charset="0"/>
              </a:rPr>
              <a:t>I</a:t>
            </a:r>
            <a:r>
              <a:rPr lang="en-US" altLang="zh-CN" sz="2400" baseline="-25000" dirty="0">
                <a:latin typeface="Times New Roman" panose="02020603050405020304" pitchFamily="18" charset="0"/>
                <a:cs typeface="Times New Roman" panose="02020603050405020304" pitchFamily="18" charset="0"/>
              </a:rPr>
              <a:t>gs</a:t>
            </a:r>
            <a:r>
              <a:rPr lang="en-US" altLang="zh-CN" sz="2400" dirty="0">
                <a:latin typeface="Times New Roman" panose="02020603050405020304" pitchFamily="18" charset="0"/>
                <a:cs typeface="Times New Roman" panose="02020603050405020304" pitchFamily="18" charset="0"/>
              </a:rPr>
              <a:t> = 100% </a:t>
            </a:r>
            <a:r>
              <a:rPr 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21.5(12)% = 78.5(12)%</a:t>
            </a:r>
            <a:endParaRPr lang="en-US" sz="2400" dirty="0">
              <a:latin typeface="Times New Roman" panose="02020603050405020304" pitchFamily="18" charset="0"/>
              <a:cs typeface="Times New Roman" panose="02020603050405020304" pitchFamily="18" charset="0"/>
            </a:endParaRPr>
          </a:p>
        </p:txBody>
      </p:sp>
      <p:sp>
        <p:nvSpPr>
          <p:cNvPr id="9" name="Rectangle 8"/>
          <p:cNvSpPr/>
          <p:nvPr/>
        </p:nvSpPr>
        <p:spPr>
          <a:xfrm>
            <a:off x="0" y="6032630"/>
            <a:ext cx="5791714" cy="400110"/>
          </a:xfrm>
          <a:prstGeom prst="rect">
            <a:avLst/>
          </a:prstGeom>
        </p:spPr>
        <p:txBody>
          <a:bodyPr wrap="none">
            <a:spAutoFit/>
          </a:bodyPr>
          <a:lstStyle/>
          <a:p>
            <a:pPr>
              <a:spcAft>
                <a:spcPts val="600"/>
              </a:spcAft>
            </a:pPr>
            <a:r>
              <a:rPr lang="en-US" altLang="zh-CN" sz="2000" dirty="0">
                <a:latin typeface="Times New Roman" panose="02020603050405020304" pitchFamily="18" charset="0"/>
                <a:cs typeface="Times New Roman" panose="02020603050405020304" pitchFamily="18" charset="0"/>
              </a:rPr>
              <a:t>Total number of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 ions </a:t>
            </a:r>
            <a:r>
              <a:rPr lang="en-US" altLang="zh-CN" sz="2000" i="1" dirty="0" err="1">
                <a:latin typeface="Times New Roman" panose="02020603050405020304" pitchFamily="18" charset="0"/>
                <a:cs typeface="Times New Roman" panose="02020603050405020304" pitchFamily="18" charset="0"/>
              </a:rPr>
              <a:t>N</a:t>
            </a:r>
            <a:r>
              <a:rPr lang="en-US" altLang="zh-CN" sz="2000" baseline="-25000" dirty="0" err="1">
                <a:latin typeface="Times New Roman" panose="02020603050405020304" pitchFamily="18" charset="0"/>
                <a:cs typeface="Times New Roman" panose="02020603050405020304" pitchFamily="18" charset="0"/>
              </a:rPr>
              <a:t>Si</a:t>
            </a:r>
            <a:r>
              <a:rPr lang="en-US" altLang="zh-CN" sz="2000" dirty="0">
                <a:latin typeface="Times New Roman" panose="02020603050405020304" pitchFamily="18" charset="0"/>
                <a:cs typeface="Times New Roman" panose="02020603050405020304" pitchFamily="18" charset="0"/>
              </a:rPr>
              <a:t> = 38422562±3602234</a:t>
            </a:r>
          </a:p>
        </p:txBody>
      </p:sp>
      <p:sp>
        <p:nvSpPr>
          <p:cNvPr id="10" name="文本框 4"/>
          <p:cNvSpPr txBox="1"/>
          <p:nvPr/>
        </p:nvSpPr>
        <p:spPr>
          <a:xfrm>
            <a:off x="8395494" y="2615684"/>
            <a:ext cx="708848" cy="769441"/>
          </a:xfrm>
          <a:prstGeom prst="rect">
            <a:avLst/>
          </a:prstGeom>
          <a:noFill/>
        </p:spPr>
        <p:txBody>
          <a:bodyPr wrap="none" rtlCol="0">
            <a:spAutoFit/>
          </a:bodyPr>
          <a:lstStyle/>
          <a:p>
            <a:r>
              <a:rPr lang="en-US" sz="4400" i="1" dirty="0" err="1">
                <a:latin typeface="Times New Roman" panose="02020603050405020304" pitchFamily="18" charset="0"/>
                <a:cs typeface="Times New Roman" panose="02020603050405020304" pitchFamily="18" charset="0"/>
              </a:rPr>
              <a:t>N</a:t>
            </a:r>
            <a:r>
              <a:rPr lang="en-US" altLang="zh-CN" sz="4400" i="1" baseline="-25000" dirty="0" err="1">
                <a:latin typeface="Times New Roman" panose="02020603050405020304" pitchFamily="18" charset="0"/>
                <a:cs typeface="Times New Roman" panose="02020603050405020304" pitchFamily="18" charset="0"/>
              </a:rPr>
              <a:t>γ</a:t>
            </a:r>
            <a:endParaRPr lang="en-US" sz="2400" i="1" baseline="-25000" dirty="0">
              <a:latin typeface="Times New Roman" panose="02020603050405020304" pitchFamily="18" charset="0"/>
              <a:cs typeface="Times New Roman" panose="02020603050405020304" pitchFamily="18" charset="0"/>
            </a:endParaRPr>
          </a:p>
        </p:txBody>
      </p:sp>
      <p:sp>
        <p:nvSpPr>
          <p:cNvPr id="11" name="文本框 4"/>
          <p:cNvSpPr txBox="1"/>
          <p:nvPr/>
        </p:nvSpPr>
        <p:spPr>
          <a:xfrm>
            <a:off x="8381206" y="3907929"/>
            <a:ext cx="748923" cy="769441"/>
          </a:xfrm>
          <a:prstGeom prst="rect">
            <a:avLst/>
          </a:prstGeom>
          <a:noFill/>
        </p:spPr>
        <p:txBody>
          <a:bodyPr wrap="none" rtlCol="0">
            <a:spAutoFit/>
          </a:bodyPr>
          <a:lstStyle/>
          <a:p>
            <a:r>
              <a:rPr lang="en-US" sz="4400" i="1" dirty="0" err="1">
                <a:latin typeface="Times New Roman" panose="02020603050405020304" pitchFamily="18" charset="0"/>
                <a:cs typeface="Times New Roman" panose="02020603050405020304" pitchFamily="18" charset="0"/>
              </a:rPr>
              <a:t>N</a:t>
            </a:r>
            <a:r>
              <a:rPr lang="en-US" altLang="zh-CN" sz="4400" i="1" baseline="-25000" dirty="0" err="1">
                <a:latin typeface="Times New Roman" panose="02020603050405020304" pitchFamily="18" charset="0"/>
                <a:cs typeface="Times New Roman" panose="02020603050405020304" pitchFamily="18" charset="0"/>
              </a:rPr>
              <a:t>p</a:t>
            </a:r>
            <a:endParaRPr lang="en-US" sz="2400" i="1" baseline="-25000"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7875544" y="6432740"/>
            <a:ext cx="1039900" cy="369332"/>
          </a:xfrm>
          <a:prstGeom prst="rect">
            <a:avLst/>
          </a:prstGeom>
          <a:noFill/>
        </p:spPr>
        <p:txBody>
          <a:bodyPr wrap="none" rtlCol="0">
            <a:spAutoFit/>
          </a:bodyPr>
          <a:lstStyle/>
          <a:p>
            <a:r>
              <a:rPr lang="en-US" altLang="zh-CN" b="1" dirty="0"/>
              <a:t>Obsolete</a:t>
            </a:r>
            <a:endParaRPr lang="en-US" b="1" dirty="0"/>
          </a:p>
        </p:txBody>
      </p:sp>
    </p:spTree>
    <p:extLst>
      <p:ext uri="{BB962C8B-B14F-4D97-AF65-F5344CB8AC3E}">
        <p14:creationId xmlns:p14="http://schemas.microsoft.com/office/powerpoint/2010/main" val="2745318719"/>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46194" y="2732216"/>
          <a:ext cx="8611217" cy="1571625"/>
        </p:xfrm>
        <a:graphic>
          <a:graphicData uri="http://schemas.openxmlformats.org/drawingml/2006/table">
            <a:tbl>
              <a:tblPr/>
              <a:tblGrid>
                <a:gridCol w="1552457">
                  <a:extLst>
                    <a:ext uri="{9D8B030D-6E8A-4147-A177-3AD203B41FA5}">
                      <a16:colId xmlns:a16="http://schemas.microsoft.com/office/drawing/2014/main" val="20000"/>
                    </a:ext>
                  </a:extLst>
                </a:gridCol>
                <a:gridCol w="1211488">
                  <a:extLst>
                    <a:ext uri="{9D8B030D-6E8A-4147-A177-3AD203B41FA5}">
                      <a16:colId xmlns:a16="http://schemas.microsoft.com/office/drawing/2014/main" val="20001"/>
                    </a:ext>
                  </a:extLst>
                </a:gridCol>
                <a:gridCol w="2213680">
                  <a:extLst>
                    <a:ext uri="{9D8B030D-6E8A-4147-A177-3AD203B41FA5}">
                      <a16:colId xmlns:a16="http://schemas.microsoft.com/office/drawing/2014/main" val="20002"/>
                    </a:ext>
                  </a:extLst>
                </a:gridCol>
                <a:gridCol w="1816796">
                  <a:extLst>
                    <a:ext uri="{9D8B030D-6E8A-4147-A177-3AD203B41FA5}">
                      <a16:colId xmlns:a16="http://schemas.microsoft.com/office/drawing/2014/main" val="20003"/>
                    </a:ext>
                  </a:extLst>
                </a:gridCol>
                <a:gridCol w="1816796">
                  <a:extLst>
                    <a:ext uri="{9D8B030D-6E8A-4147-A177-3AD203B41FA5}">
                      <a16:colId xmlns:a16="http://schemas.microsoft.com/office/drawing/2014/main" val="20004"/>
                    </a:ext>
                  </a:extLst>
                </a:gridCol>
              </a:tblGrid>
              <a:tr h="209550">
                <a:tc>
                  <a:txBody>
                    <a:bodyPr/>
                    <a:lstStyle/>
                    <a:p>
                      <a:pPr algn="ctr" fontAlgn="ct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Times New Roman" panose="02020603050405020304" pitchFamily="18" charset="0"/>
                          <a:cs typeface="Times New Roman" panose="02020603050405020304" pitchFamily="18" charset="0"/>
                        </a:rPr>
                        <a:t>I</a:t>
                      </a:r>
                      <a:r>
                        <a:rPr lang="en-US" altLang="zh-CN" sz="2000" baseline="-25000" dirty="0">
                          <a:latin typeface="Times New Roman" panose="02020603050405020304" pitchFamily="18" charset="0"/>
                          <a:cs typeface="Times New Roman" panose="02020603050405020304" pitchFamily="18" charset="0"/>
                        </a:rPr>
                        <a:t>gs</a:t>
                      </a: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a:latin typeface="Times New Roman" panose="02020603050405020304" pitchFamily="18" charset="0"/>
                          <a:cs typeface="Times New Roman" panose="02020603050405020304" pitchFamily="18" charset="0"/>
                        </a:rPr>
                        <a:t>I</a:t>
                      </a:r>
                      <a:r>
                        <a:rPr lang="en-US" altLang="zh-CN" sz="2000" b="0" i="1" baseline="-25000" dirty="0">
                          <a:latin typeface="Times New Roman" panose="02020603050405020304" pitchFamily="18" charset="0"/>
                          <a:cs typeface="Times New Roman" panose="02020603050405020304" pitchFamily="18" charset="0"/>
                        </a:rPr>
                        <a:t>p</a:t>
                      </a: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err="1">
                          <a:latin typeface="Times New Roman" panose="02020603050405020304" pitchFamily="18" charset="0"/>
                          <a:cs typeface="Times New Roman" panose="02020603050405020304" pitchFamily="18" charset="0"/>
                        </a:rPr>
                        <a:t>I</a:t>
                      </a:r>
                      <a:r>
                        <a:rPr lang="en-US" altLang="zh-CN" sz="2000" i="1" baseline="-25000" dirty="0" err="1">
                          <a:latin typeface="Times New Roman" panose="02020603050405020304" pitchFamily="18" charset="0"/>
                          <a:cs typeface="Times New Roman" panose="02020603050405020304" pitchFamily="18" charset="0"/>
                        </a:rPr>
                        <a:t>γ</a:t>
                      </a: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Times New Roman" panose="02020603050405020304" pitchFamily="18" charset="0"/>
                        </a:rPr>
                        <a:t>I</a:t>
                      </a:r>
                      <a:r>
                        <a:rPr lang="en-US" sz="2000" b="0" i="0" u="none" strike="noStrike" baseline="-25000" dirty="0">
                          <a:solidFill>
                            <a:srgbClr val="000000"/>
                          </a:solidFill>
                          <a:effectLst/>
                          <a:latin typeface="Times New Roman" panose="02020603050405020304" pitchFamily="18" charset="0"/>
                        </a:rPr>
                        <a:t>tot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fontAlgn="ctr"/>
                      <a:r>
                        <a:rPr lang="en-US" altLang="zh-CN" sz="2000" b="0" i="0" u="none" strike="noStrike" baseline="0" dirty="0">
                          <a:solidFill>
                            <a:schemeClr val="tx1"/>
                          </a:solidFill>
                          <a:effectLst/>
                          <a:latin typeface="Times New Roman" panose="02020603050405020304" pitchFamily="18" charset="0"/>
                        </a:rPr>
                        <a:t>Hatori</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19.8(7)</a:t>
                      </a:r>
                      <a:r>
                        <a:rPr lang="en-US" altLang="zh-CN" sz="2000" b="0" i="0" u="none" strike="noStrike" dirty="0">
                          <a:solidFill>
                            <a:schemeClr val="tx1"/>
                          </a:solidFill>
                          <a:effectLst/>
                          <a:latin typeface="Times New Roman" panose="02020603050405020304" pitchFamily="18" charset="0"/>
                        </a:rPr>
                        <a:t>%</a:t>
                      </a:r>
                      <a:endParaRPr lang="en-US" sz="20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40.5(</a:t>
                      </a:r>
                      <a:r>
                        <a:rPr lang="en-US" altLang="zh-CN" sz="2000" b="0" i="0" u="none" strike="noStrike" dirty="0">
                          <a:solidFill>
                            <a:schemeClr val="tx1"/>
                          </a:solidFill>
                          <a:effectLst/>
                          <a:latin typeface="Times New Roman" panose="02020603050405020304" pitchFamily="18" charset="0"/>
                        </a:rPr>
                        <a:t>14)%</a:t>
                      </a:r>
                      <a:endParaRPr lang="en-US" sz="2000" b="0" i="0" u="none" strike="noStrike"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38.9(11)%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99.2(19)%</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90500">
                <a:tc>
                  <a:txBody>
                    <a:bodyPr/>
                    <a:lstStyle/>
                    <a:p>
                      <a:pPr algn="ctr" fontAlgn="ctr"/>
                      <a:r>
                        <a:rPr lang="en-US" altLang="zh-CN" sz="2000" b="0" i="0" u="none" strike="noStrike" baseline="0" dirty="0">
                          <a:solidFill>
                            <a:schemeClr val="tx1"/>
                          </a:solidFill>
                          <a:effectLst/>
                          <a:latin typeface="Times New Roman" panose="02020603050405020304" pitchFamily="18" charset="0"/>
                        </a:rPr>
                        <a:t>Robertson</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20.9(12)%</a:t>
                      </a:r>
                      <a:endParaRPr lang="en-US" sz="20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37.7(15)%</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41.0(23)%</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99.6(30)%</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209550">
                <a:tc>
                  <a:txBody>
                    <a:bodyPr/>
                    <a:lstStyle/>
                    <a:p>
                      <a:pPr algn="ctr" fontAlgn="ctr"/>
                      <a:r>
                        <a:rPr lang="en-US" altLang="zh-CN" sz="2000" b="0" i="0" u="none" strike="noStrike" baseline="0" dirty="0">
                          <a:solidFill>
                            <a:schemeClr val="tx1"/>
                          </a:solidFill>
                          <a:effectLst/>
                          <a:latin typeface="Times New Roman" panose="02020603050405020304" pitchFamily="18" charset="0"/>
                        </a:rPr>
                        <a:t>Thomas</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25(7)%</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34.4(12)%</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41(5)%</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100.4(87)%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190500">
                <a:tc>
                  <a:txBody>
                    <a:bodyPr/>
                    <a:lstStyle/>
                    <a:p>
                      <a:pPr algn="ctr" fontAlgn="ctr"/>
                      <a:r>
                        <a:rPr lang="en-US" sz="2000" b="0" i="0" u="none" strike="noStrike" baseline="0" dirty="0">
                          <a:solidFill>
                            <a:srgbClr val="FF0000"/>
                          </a:solidFill>
                          <a:effectLst/>
                          <a:latin typeface="Times New Roman" panose="02020603050405020304" pitchFamily="18" charset="0"/>
                        </a:rPr>
                        <a:t>Present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20.1(6)%</a:t>
                      </a:r>
                      <a:endParaRPr lang="en-US" sz="2000" b="0" i="0" u="none" strike="noStrike" baseline="30000" dirty="0">
                        <a:solidFill>
                          <a:srgbClr val="FF0000"/>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25.2(42)%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54.6(41)%</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100%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3" name="Table 2"/>
          <p:cNvGraphicFramePr>
            <a:graphicFrameLocks noGrp="1"/>
          </p:cNvGraphicFramePr>
          <p:nvPr/>
        </p:nvGraphicFramePr>
        <p:xfrm>
          <a:off x="242271" y="478720"/>
          <a:ext cx="8611217" cy="1571625"/>
        </p:xfrm>
        <a:graphic>
          <a:graphicData uri="http://schemas.openxmlformats.org/drawingml/2006/table">
            <a:tbl>
              <a:tblPr/>
              <a:tblGrid>
                <a:gridCol w="1552457">
                  <a:extLst>
                    <a:ext uri="{9D8B030D-6E8A-4147-A177-3AD203B41FA5}">
                      <a16:colId xmlns:a16="http://schemas.microsoft.com/office/drawing/2014/main" val="20000"/>
                    </a:ext>
                  </a:extLst>
                </a:gridCol>
                <a:gridCol w="1211488">
                  <a:extLst>
                    <a:ext uri="{9D8B030D-6E8A-4147-A177-3AD203B41FA5}">
                      <a16:colId xmlns:a16="http://schemas.microsoft.com/office/drawing/2014/main" val="20001"/>
                    </a:ext>
                  </a:extLst>
                </a:gridCol>
                <a:gridCol w="2213680">
                  <a:extLst>
                    <a:ext uri="{9D8B030D-6E8A-4147-A177-3AD203B41FA5}">
                      <a16:colId xmlns:a16="http://schemas.microsoft.com/office/drawing/2014/main" val="20002"/>
                    </a:ext>
                  </a:extLst>
                </a:gridCol>
                <a:gridCol w="1816796">
                  <a:extLst>
                    <a:ext uri="{9D8B030D-6E8A-4147-A177-3AD203B41FA5}">
                      <a16:colId xmlns:a16="http://schemas.microsoft.com/office/drawing/2014/main" val="20003"/>
                    </a:ext>
                  </a:extLst>
                </a:gridCol>
                <a:gridCol w="1816796">
                  <a:extLst>
                    <a:ext uri="{9D8B030D-6E8A-4147-A177-3AD203B41FA5}">
                      <a16:colId xmlns:a16="http://schemas.microsoft.com/office/drawing/2014/main" val="20004"/>
                    </a:ext>
                  </a:extLst>
                </a:gridCol>
              </a:tblGrid>
              <a:tr h="209550">
                <a:tc>
                  <a:txBody>
                    <a:bodyPr/>
                    <a:lstStyle/>
                    <a:p>
                      <a:pPr algn="ctr" fontAlgn="ct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Times New Roman" panose="02020603050405020304" pitchFamily="18" charset="0"/>
                          <a:cs typeface="Times New Roman" panose="02020603050405020304" pitchFamily="18" charset="0"/>
                        </a:rPr>
                        <a:t>I</a:t>
                      </a:r>
                      <a:r>
                        <a:rPr lang="en-US" altLang="zh-CN" sz="2000" baseline="-25000" dirty="0">
                          <a:latin typeface="Times New Roman" panose="02020603050405020304" pitchFamily="18" charset="0"/>
                          <a:cs typeface="Times New Roman" panose="02020603050405020304" pitchFamily="18" charset="0"/>
                        </a:rPr>
                        <a:t>gs</a:t>
                      </a: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p</a:t>
                      </a: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err="1">
                          <a:latin typeface="Times New Roman" panose="02020603050405020304" pitchFamily="18" charset="0"/>
                          <a:cs typeface="Times New Roman" panose="02020603050405020304" pitchFamily="18" charset="0"/>
                        </a:rPr>
                        <a:t>I</a:t>
                      </a:r>
                      <a:r>
                        <a:rPr lang="en-US" altLang="zh-CN" sz="2000" i="1" baseline="-25000" dirty="0" err="1">
                          <a:latin typeface="Times New Roman" panose="02020603050405020304" pitchFamily="18" charset="0"/>
                          <a:cs typeface="Times New Roman" panose="02020603050405020304" pitchFamily="18" charset="0"/>
                        </a:rPr>
                        <a:t>γ</a:t>
                      </a: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Times New Roman" panose="02020603050405020304" pitchFamily="18" charset="0"/>
                        </a:rPr>
                        <a:t>I</a:t>
                      </a:r>
                      <a:r>
                        <a:rPr lang="en-US" sz="2000" b="0" i="0" u="none" strike="noStrike" baseline="-25000" dirty="0">
                          <a:solidFill>
                            <a:srgbClr val="000000"/>
                          </a:solidFill>
                          <a:effectLst/>
                          <a:latin typeface="Times New Roman" panose="02020603050405020304" pitchFamily="18" charset="0"/>
                        </a:rPr>
                        <a:t>tot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fontAlgn="ctr"/>
                      <a:r>
                        <a:rPr lang="en-US" altLang="zh-CN" sz="2000" b="0" i="0" u="none" strike="noStrike" baseline="0" dirty="0">
                          <a:solidFill>
                            <a:schemeClr val="tx1"/>
                          </a:solidFill>
                          <a:effectLst/>
                          <a:latin typeface="Times New Roman" panose="02020603050405020304" pitchFamily="18" charset="0"/>
                        </a:rPr>
                        <a:t>Hatori</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19.8(7)</a:t>
                      </a:r>
                      <a:r>
                        <a:rPr lang="en-US" altLang="zh-CN" sz="2000" b="0" i="0" u="none" strike="noStrike" dirty="0">
                          <a:solidFill>
                            <a:schemeClr val="tx1"/>
                          </a:solidFill>
                          <a:effectLst/>
                          <a:latin typeface="Times New Roman" panose="02020603050405020304" pitchFamily="18" charset="0"/>
                        </a:rPr>
                        <a:t>%</a:t>
                      </a:r>
                      <a:endParaRPr lang="en-US" sz="20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40.5(</a:t>
                      </a:r>
                      <a:r>
                        <a:rPr lang="en-US" altLang="zh-CN" sz="2000" b="0" i="0" u="none" strike="noStrike" dirty="0">
                          <a:solidFill>
                            <a:schemeClr val="tx1"/>
                          </a:solidFill>
                          <a:effectLst/>
                          <a:latin typeface="Times New Roman" panose="02020603050405020304" pitchFamily="18" charset="0"/>
                        </a:rPr>
                        <a:t>14)%</a:t>
                      </a:r>
                      <a:endParaRPr lang="en-US" sz="2000" b="0" i="0" u="none" strike="noStrike"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38.9(11)%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99.2(19)%</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90500">
                <a:tc>
                  <a:txBody>
                    <a:bodyPr/>
                    <a:lstStyle/>
                    <a:p>
                      <a:pPr algn="ctr" fontAlgn="ctr"/>
                      <a:r>
                        <a:rPr lang="en-US" altLang="zh-CN" sz="2000" b="0" i="0" u="none" strike="noStrike" baseline="0" dirty="0">
                          <a:solidFill>
                            <a:schemeClr val="tx1"/>
                          </a:solidFill>
                          <a:effectLst/>
                          <a:latin typeface="Times New Roman" panose="02020603050405020304" pitchFamily="18" charset="0"/>
                        </a:rPr>
                        <a:t>Robertson</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20.9(12)%</a:t>
                      </a:r>
                      <a:endParaRPr lang="en-US" sz="20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37.7(15)%</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41.0(23)%</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99.6(30)%</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209550">
                <a:tc>
                  <a:txBody>
                    <a:bodyPr/>
                    <a:lstStyle/>
                    <a:p>
                      <a:pPr algn="ctr" fontAlgn="ctr"/>
                      <a:r>
                        <a:rPr lang="en-US" altLang="zh-CN" sz="2000" b="0" i="0" u="none" strike="noStrike" baseline="0" dirty="0">
                          <a:solidFill>
                            <a:schemeClr val="tx1"/>
                          </a:solidFill>
                          <a:effectLst/>
                          <a:latin typeface="Times New Roman" panose="02020603050405020304" pitchFamily="18" charset="0"/>
                        </a:rPr>
                        <a:t>Thomas</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25(7)%</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34.4(12)%</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41(5)%</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100.4(87)%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190500">
                <a:tc>
                  <a:txBody>
                    <a:bodyPr/>
                    <a:lstStyle/>
                    <a:p>
                      <a:pPr algn="ctr" fontAlgn="ctr"/>
                      <a:r>
                        <a:rPr lang="en-US" sz="2000" b="0" i="0" u="none" strike="noStrike" baseline="0" dirty="0">
                          <a:solidFill>
                            <a:srgbClr val="FF0000"/>
                          </a:solidFill>
                          <a:effectLst/>
                          <a:latin typeface="Times New Roman" panose="02020603050405020304" pitchFamily="18" charset="0"/>
                        </a:rPr>
                        <a:t>Present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20.1(6)%</a:t>
                      </a:r>
                      <a:endParaRPr lang="en-US" sz="2000" b="0" i="0" u="none" strike="noStrike" baseline="30000" dirty="0">
                        <a:solidFill>
                          <a:srgbClr val="FF0000"/>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37.2(18)%</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41.3(33)%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98.6(39)%</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Rectangle 3"/>
          <p:cNvSpPr/>
          <p:nvPr/>
        </p:nvSpPr>
        <p:spPr>
          <a:xfrm>
            <a:off x="0" y="30777"/>
            <a:ext cx="9144000" cy="400110"/>
          </a:xfrm>
          <a:prstGeom prst="rect">
            <a:avLst/>
          </a:prstGeom>
          <a:ln>
            <a:noFill/>
          </a:ln>
        </p:spPr>
        <p:txBody>
          <a:bodyPr wrap="square">
            <a:spAutoFit/>
          </a:bodyPr>
          <a:lstStyle/>
          <a:p>
            <a:pPr>
              <a:spcAft>
                <a:spcPts val="600"/>
              </a:spcAft>
            </a:pPr>
            <a:r>
              <a:rPr lang="en-US" altLang="zh-CN" sz="2000" dirty="0">
                <a:latin typeface="Times New Roman" panose="02020603050405020304" pitchFamily="18" charset="0"/>
                <a:cs typeface="Times New Roman" panose="02020603050405020304" pitchFamily="18" charset="0"/>
              </a:rPr>
              <a:t>Total number of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 ions </a:t>
            </a:r>
            <a:r>
              <a:rPr lang="en-US" altLang="zh-CN" sz="2000" i="1" dirty="0" err="1">
                <a:latin typeface="Times New Roman" panose="02020603050405020304" pitchFamily="18" charset="0"/>
                <a:cs typeface="Times New Roman" panose="02020603050405020304" pitchFamily="18" charset="0"/>
              </a:rPr>
              <a:t>N</a:t>
            </a:r>
            <a:r>
              <a:rPr lang="en-US" altLang="zh-CN" sz="2000" baseline="-25000" dirty="0" err="1">
                <a:latin typeface="Times New Roman" panose="02020603050405020304" pitchFamily="18" charset="0"/>
                <a:cs typeface="Times New Roman" panose="02020603050405020304" pitchFamily="18" charset="0"/>
              </a:rPr>
              <a:t>Si</a:t>
            </a:r>
            <a:r>
              <a:rPr lang="en-US" altLang="zh-CN" sz="2000" dirty="0">
                <a:latin typeface="Times New Roman" panose="02020603050405020304" pitchFamily="18" charset="0"/>
                <a:cs typeface="Times New Roman" panose="02020603050405020304" pitchFamily="18" charset="0"/>
              </a:rPr>
              <a:t> = 45909082±5330956</a:t>
            </a:r>
          </a:p>
        </p:txBody>
      </p:sp>
      <p:sp>
        <p:nvSpPr>
          <p:cNvPr id="5" name="Rectangle 4"/>
          <p:cNvSpPr/>
          <p:nvPr/>
        </p:nvSpPr>
        <p:spPr>
          <a:xfrm>
            <a:off x="0" y="2182698"/>
            <a:ext cx="9144000" cy="400110"/>
          </a:xfrm>
          <a:prstGeom prst="rect">
            <a:avLst/>
          </a:prstGeom>
          <a:ln>
            <a:noFill/>
          </a:ln>
        </p:spPr>
        <p:txBody>
          <a:bodyPr wrap="square">
            <a:spAutoFit/>
          </a:bodyPr>
          <a:lstStyle/>
          <a:p>
            <a:pPr>
              <a:spcAft>
                <a:spcPts val="600"/>
              </a:spcAft>
            </a:pPr>
            <a:r>
              <a:rPr lang="en-US" altLang="zh-CN" sz="2000" dirty="0">
                <a:latin typeface="Times New Roman" panose="02020603050405020304" pitchFamily="18" charset="0"/>
                <a:cs typeface="Times New Roman" panose="02020603050405020304" pitchFamily="18" charset="0"/>
              </a:rPr>
              <a:t>Total number of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 ions </a:t>
            </a:r>
            <a:r>
              <a:rPr lang="en-US" altLang="zh-CN" sz="2000" i="1" dirty="0" err="1">
                <a:latin typeface="Times New Roman" panose="02020603050405020304" pitchFamily="18" charset="0"/>
                <a:cs typeface="Times New Roman" panose="02020603050405020304" pitchFamily="18" charset="0"/>
              </a:rPr>
              <a:t>N</a:t>
            </a:r>
            <a:r>
              <a:rPr lang="en-US" altLang="zh-CN" sz="2000" baseline="-25000" dirty="0" err="1">
                <a:latin typeface="Times New Roman" panose="02020603050405020304" pitchFamily="18" charset="0"/>
                <a:cs typeface="Times New Roman" panose="02020603050405020304" pitchFamily="18" charset="0"/>
              </a:rPr>
              <a:t>Si</a:t>
            </a:r>
            <a:r>
              <a:rPr lang="en-US" altLang="zh-CN" sz="2000" dirty="0">
                <a:latin typeface="Times New Roman" panose="02020603050405020304" pitchFamily="18" charset="0"/>
                <a:cs typeface="Times New Roman" panose="02020603050405020304" pitchFamily="18" charset="0"/>
              </a:rPr>
              <a:t> = 35468322±2768795</a:t>
            </a:r>
          </a:p>
        </p:txBody>
      </p:sp>
      <p:graphicFrame>
        <p:nvGraphicFramePr>
          <p:cNvPr id="8" name="Table 7"/>
          <p:cNvGraphicFramePr>
            <a:graphicFrameLocks noGrp="1"/>
          </p:cNvGraphicFramePr>
          <p:nvPr/>
        </p:nvGraphicFramePr>
        <p:xfrm>
          <a:off x="246194" y="5089933"/>
          <a:ext cx="8611217" cy="1571625"/>
        </p:xfrm>
        <a:graphic>
          <a:graphicData uri="http://schemas.openxmlformats.org/drawingml/2006/table">
            <a:tbl>
              <a:tblPr/>
              <a:tblGrid>
                <a:gridCol w="1552457">
                  <a:extLst>
                    <a:ext uri="{9D8B030D-6E8A-4147-A177-3AD203B41FA5}">
                      <a16:colId xmlns:a16="http://schemas.microsoft.com/office/drawing/2014/main" val="20000"/>
                    </a:ext>
                  </a:extLst>
                </a:gridCol>
                <a:gridCol w="1211488">
                  <a:extLst>
                    <a:ext uri="{9D8B030D-6E8A-4147-A177-3AD203B41FA5}">
                      <a16:colId xmlns:a16="http://schemas.microsoft.com/office/drawing/2014/main" val="20001"/>
                    </a:ext>
                  </a:extLst>
                </a:gridCol>
                <a:gridCol w="2213680">
                  <a:extLst>
                    <a:ext uri="{9D8B030D-6E8A-4147-A177-3AD203B41FA5}">
                      <a16:colId xmlns:a16="http://schemas.microsoft.com/office/drawing/2014/main" val="20002"/>
                    </a:ext>
                  </a:extLst>
                </a:gridCol>
                <a:gridCol w="1816796">
                  <a:extLst>
                    <a:ext uri="{9D8B030D-6E8A-4147-A177-3AD203B41FA5}">
                      <a16:colId xmlns:a16="http://schemas.microsoft.com/office/drawing/2014/main" val="20003"/>
                    </a:ext>
                  </a:extLst>
                </a:gridCol>
                <a:gridCol w="1816796">
                  <a:extLst>
                    <a:ext uri="{9D8B030D-6E8A-4147-A177-3AD203B41FA5}">
                      <a16:colId xmlns:a16="http://schemas.microsoft.com/office/drawing/2014/main" val="20004"/>
                    </a:ext>
                  </a:extLst>
                </a:gridCol>
              </a:tblGrid>
              <a:tr h="209550">
                <a:tc>
                  <a:txBody>
                    <a:bodyPr/>
                    <a:lstStyle/>
                    <a:p>
                      <a:pPr algn="ctr" fontAlgn="ct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Times New Roman" panose="02020603050405020304" pitchFamily="18" charset="0"/>
                          <a:cs typeface="Times New Roman" panose="02020603050405020304" pitchFamily="18" charset="0"/>
                        </a:rPr>
                        <a:t>I</a:t>
                      </a:r>
                      <a:r>
                        <a:rPr lang="en-US" altLang="zh-CN" sz="2000" baseline="-25000" dirty="0">
                          <a:latin typeface="Times New Roman" panose="02020603050405020304" pitchFamily="18" charset="0"/>
                          <a:cs typeface="Times New Roman" panose="02020603050405020304" pitchFamily="18" charset="0"/>
                        </a:rPr>
                        <a:t>gs</a:t>
                      </a:r>
                      <a:endParaRPr lang="en-US" sz="2000" b="0" i="1" u="none" strike="noStrike" baseline="30000"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a:latin typeface="Times New Roman" panose="02020603050405020304" pitchFamily="18" charset="0"/>
                          <a:cs typeface="Times New Roman" panose="02020603050405020304" pitchFamily="18" charset="0"/>
                        </a:rPr>
                        <a:t>I</a:t>
                      </a:r>
                      <a:r>
                        <a:rPr lang="en-US" altLang="zh-CN" sz="2000" b="0" i="1" baseline="-25000" dirty="0">
                          <a:latin typeface="Times New Roman" panose="02020603050405020304" pitchFamily="18" charset="0"/>
                          <a:cs typeface="Times New Roman" panose="02020603050405020304" pitchFamily="18" charset="0"/>
                        </a:rPr>
                        <a:t>p</a:t>
                      </a: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err="1">
                          <a:latin typeface="Times New Roman" panose="02020603050405020304" pitchFamily="18" charset="0"/>
                          <a:cs typeface="Times New Roman" panose="02020603050405020304" pitchFamily="18" charset="0"/>
                        </a:rPr>
                        <a:t>I</a:t>
                      </a:r>
                      <a:r>
                        <a:rPr lang="en-US" altLang="zh-CN" sz="2000" i="1" baseline="-25000" dirty="0" err="1">
                          <a:latin typeface="Times New Roman" panose="02020603050405020304" pitchFamily="18" charset="0"/>
                          <a:cs typeface="Times New Roman" panose="02020603050405020304" pitchFamily="18" charset="0"/>
                        </a:rPr>
                        <a:t>γ</a:t>
                      </a: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Times New Roman" panose="02020603050405020304" pitchFamily="18" charset="0"/>
                        </a:rPr>
                        <a:t>I</a:t>
                      </a:r>
                      <a:r>
                        <a:rPr lang="en-US" sz="2000" b="0" i="0" u="none" strike="noStrike" baseline="-25000" dirty="0">
                          <a:solidFill>
                            <a:srgbClr val="000000"/>
                          </a:solidFill>
                          <a:effectLst/>
                          <a:latin typeface="Times New Roman" panose="02020603050405020304" pitchFamily="18" charset="0"/>
                        </a:rPr>
                        <a:t>tot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fontAlgn="ctr"/>
                      <a:r>
                        <a:rPr lang="en-US" altLang="zh-CN" sz="2000" b="0" i="0" u="none" strike="noStrike" baseline="0" dirty="0">
                          <a:solidFill>
                            <a:schemeClr val="tx1"/>
                          </a:solidFill>
                          <a:effectLst/>
                          <a:latin typeface="Times New Roman" panose="02020603050405020304" pitchFamily="18" charset="0"/>
                        </a:rPr>
                        <a:t>Hatori</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19.8(7)</a:t>
                      </a:r>
                      <a:r>
                        <a:rPr lang="en-US" altLang="zh-CN" sz="2000" b="0" i="0" u="none" strike="noStrike" dirty="0">
                          <a:solidFill>
                            <a:schemeClr val="tx1"/>
                          </a:solidFill>
                          <a:effectLst/>
                          <a:latin typeface="Times New Roman" panose="02020603050405020304" pitchFamily="18" charset="0"/>
                        </a:rPr>
                        <a:t>%</a:t>
                      </a:r>
                      <a:endParaRPr lang="en-US" sz="20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40.5(</a:t>
                      </a:r>
                      <a:r>
                        <a:rPr lang="en-US" altLang="zh-CN" sz="2000" b="0" i="0" u="none" strike="noStrike" dirty="0">
                          <a:solidFill>
                            <a:schemeClr val="tx1"/>
                          </a:solidFill>
                          <a:effectLst/>
                          <a:latin typeface="Times New Roman" panose="02020603050405020304" pitchFamily="18" charset="0"/>
                        </a:rPr>
                        <a:t>14)%</a:t>
                      </a:r>
                      <a:endParaRPr lang="en-US" sz="2000" b="0" i="0" u="none" strike="noStrike" dirty="0">
                        <a:solidFill>
                          <a:schemeClr val="tx1"/>
                        </a:solidFill>
                        <a:effectLst/>
                        <a:latin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38.9(11)%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99.2(19)%</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90500">
                <a:tc>
                  <a:txBody>
                    <a:bodyPr/>
                    <a:lstStyle/>
                    <a:p>
                      <a:pPr algn="ctr" fontAlgn="ctr"/>
                      <a:r>
                        <a:rPr lang="en-US" altLang="zh-CN" sz="2000" b="0" i="0" u="none" strike="noStrike" baseline="0" dirty="0">
                          <a:solidFill>
                            <a:schemeClr val="tx1"/>
                          </a:solidFill>
                          <a:effectLst/>
                          <a:latin typeface="Times New Roman" panose="02020603050405020304" pitchFamily="18" charset="0"/>
                        </a:rPr>
                        <a:t>Robertson</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20.9(12)%</a:t>
                      </a:r>
                      <a:endParaRPr lang="en-US" sz="2000" b="0" i="0" u="none" strike="noStrike" baseline="3000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37.7(15)%</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41.0(23)%</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99.6(30)%</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209550">
                <a:tc>
                  <a:txBody>
                    <a:bodyPr/>
                    <a:lstStyle/>
                    <a:p>
                      <a:pPr algn="ctr" fontAlgn="ctr"/>
                      <a:r>
                        <a:rPr lang="en-US" altLang="zh-CN" sz="2000" b="0" i="0" u="none" strike="noStrike" baseline="0" dirty="0">
                          <a:solidFill>
                            <a:schemeClr val="tx1"/>
                          </a:solidFill>
                          <a:effectLst/>
                          <a:latin typeface="Times New Roman" panose="02020603050405020304" pitchFamily="18" charset="0"/>
                        </a:rPr>
                        <a:t>Thomas</a:t>
                      </a:r>
                      <a:endParaRPr lang="en-US" sz="2000" b="0" i="0" u="none" strike="noStrike" baseline="0" dirty="0">
                        <a:solidFill>
                          <a:schemeClr val="tx1"/>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25(7)%</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34.4(12)%</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41(5)%</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solidFill>
                          <a:effectLst/>
                          <a:latin typeface="Times New Roman" panose="02020603050405020304" pitchFamily="18" charset="0"/>
                        </a:rPr>
                        <a:t>100.4(87)%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190500">
                <a:tc>
                  <a:txBody>
                    <a:bodyPr/>
                    <a:lstStyle/>
                    <a:p>
                      <a:pPr algn="ctr" fontAlgn="ctr"/>
                      <a:r>
                        <a:rPr lang="en-US" sz="2000" b="0" i="0" u="none" strike="noStrike" baseline="0" dirty="0">
                          <a:solidFill>
                            <a:srgbClr val="FF0000"/>
                          </a:solidFill>
                          <a:effectLst/>
                          <a:latin typeface="Times New Roman" panose="02020603050405020304" pitchFamily="18" charset="0"/>
                        </a:rPr>
                        <a:t>Present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21.5(12)%</a:t>
                      </a:r>
                      <a:endParaRPr lang="en-US" sz="2000" b="0" i="0" u="none" strike="noStrike" baseline="30000" dirty="0">
                        <a:solidFill>
                          <a:srgbClr val="FF0000"/>
                        </a:solidFill>
                        <a:effectLst/>
                        <a:latin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29.1(48)%</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49.4(37)%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Times New Roman" panose="02020603050405020304" pitchFamily="18" charset="0"/>
                        </a:rPr>
                        <a:t>100%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9" name="Rectangle 8"/>
          <p:cNvSpPr/>
          <p:nvPr/>
        </p:nvSpPr>
        <p:spPr>
          <a:xfrm>
            <a:off x="0" y="4540415"/>
            <a:ext cx="9144000" cy="400110"/>
          </a:xfrm>
          <a:prstGeom prst="rect">
            <a:avLst/>
          </a:prstGeom>
          <a:ln>
            <a:noFill/>
          </a:ln>
        </p:spPr>
        <p:txBody>
          <a:bodyPr wrap="square">
            <a:spAutoFit/>
          </a:bodyPr>
          <a:lstStyle/>
          <a:p>
            <a:pPr>
              <a:spcAft>
                <a:spcPts val="600"/>
              </a:spcAft>
            </a:pPr>
            <a:r>
              <a:rPr lang="en-US" altLang="zh-CN" sz="2000" dirty="0">
                <a:latin typeface="Times New Roman" panose="02020603050405020304" pitchFamily="18" charset="0"/>
                <a:cs typeface="Times New Roman" panose="02020603050405020304" pitchFamily="18" charset="0"/>
              </a:rPr>
              <a:t>Total number of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 ions </a:t>
            </a:r>
            <a:r>
              <a:rPr lang="en-US" altLang="zh-CN" sz="2000" i="1" dirty="0" err="1">
                <a:latin typeface="Times New Roman" panose="02020603050405020304" pitchFamily="18" charset="0"/>
                <a:cs typeface="Times New Roman" panose="02020603050405020304" pitchFamily="18" charset="0"/>
              </a:rPr>
              <a:t>N</a:t>
            </a:r>
            <a:r>
              <a:rPr lang="en-US" altLang="zh-CN" sz="2000" baseline="-25000" dirty="0" err="1">
                <a:latin typeface="Times New Roman" panose="02020603050405020304" pitchFamily="18" charset="0"/>
                <a:cs typeface="Times New Roman" panose="02020603050405020304" pitchFamily="18" charset="0"/>
              </a:rPr>
              <a:t>Si</a:t>
            </a:r>
            <a:r>
              <a:rPr lang="en-US" altLang="zh-CN" sz="2000" dirty="0">
                <a:latin typeface="Times New Roman" panose="02020603050405020304" pitchFamily="18" charset="0"/>
                <a:cs typeface="Times New Roman" panose="02020603050405020304" pitchFamily="18" charset="0"/>
              </a:rPr>
              <a:t> = 38412222±3056631</a:t>
            </a:r>
          </a:p>
        </p:txBody>
      </p:sp>
      <p:sp>
        <p:nvSpPr>
          <p:cNvPr id="10" name="TextBox 9"/>
          <p:cNvSpPr txBox="1"/>
          <p:nvPr/>
        </p:nvSpPr>
        <p:spPr>
          <a:xfrm>
            <a:off x="7736114" y="4555804"/>
            <a:ext cx="1039900" cy="369332"/>
          </a:xfrm>
          <a:prstGeom prst="rect">
            <a:avLst/>
          </a:prstGeom>
          <a:noFill/>
        </p:spPr>
        <p:txBody>
          <a:bodyPr wrap="none" rtlCol="0">
            <a:spAutoFit/>
          </a:bodyPr>
          <a:lstStyle/>
          <a:p>
            <a:r>
              <a:rPr lang="en-US" altLang="zh-CN" b="1" dirty="0"/>
              <a:t>Obsolete</a:t>
            </a:r>
            <a:endParaRPr lang="en-US" b="1" dirty="0"/>
          </a:p>
        </p:txBody>
      </p:sp>
    </p:spTree>
    <p:extLst>
      <p:ext uri="{BB962C8B-B14F-4D97-AF65-F5344CB8AC3E}">
        <p14:creationId xmlns:p14="http://schemas.microsoft.com/office/powerpoint/2010/main" val="244094815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8640" y="0"/>
            <a:ext cx="8467725" cy="4562475"/>
          </a:xfrm>
          <a:prstGeom prst="rect">
            <a:avLst/>
          </a:prstGeom>
        </p:spPr>
      </p:pic>
      <p:pic>
        <p:nvPicPr>
          <p:cNvPr id="3" name="Picture 2"/>
          <p:cNvPicPr>
            <a:picLocks noChangeAspect="1"/>
          </p:cNvPicPr>
          <p:nvPr/>
        </p:nvPicPr>
        <p:blipFill>
          <a:blip r:embed="rId3"/>
          <a:stretch>
            <a:fillRect/>
          </a:stretch>
        </p:blipFill>
        <p:spPr>
          <a:xfrm>
            <a:off x="0" y="4562475"/>
            <a:ext cx="2524125" cy="733425"/>
          </a:xfrm>
          <a:prstGeom prst="rect">
            <a:avLst/>
          </a:prstGeom>
        </p:spPr>
      </p:pic>
      <p:pic>
        <p:nvPicPr>
          <p:cNvPr id="4" name="Picture 3"/>
          <p:cNvPicPr>
            <a:picLocks noChangeAspect="1"/>
          </p:cNvPicPr>
          <p:nvPr/>
        </p:nvPicPr>
        <p:blipFill>
          <a:blip r:embed="rId4"/>
          <a:stretch>
            <a:fillRect/>
          </a:stretch>
        </p:blipFill>
        <p:spPr>
          <a:xfrm>
            <a:off x="0" y="5295900"/>
            <a:ext cx="3057525" cy="1485900"/>
          </a:xfrm>
          <a:prstGeom prst="rect">
            <a:avLst/>
          </a:prstGeom>
        </p:spPr>
      </p:pic>
      <p:pic>
        <p:nvPicPr>
          <p:cNvPr id="5" name="Picture 4"/>
          <p:cNvPicPr>
            <a:picLocks noChangeAspect="1"/>
          </p:cNvPicPr>
          <p:nvPr/>
        </p:nvPicPr>
        <p:blipFill>
          <a:blip r:embed="rId5"/>
          <a:stretch>
            <a:fillRect/>
          </a:stretch>
        </p:blipFill>
        <p:spPr>
          <a:xfrm>
            <a:off x="5093831" y="4715634"/>
            <a:ext cx="1828800" cy="1885950"/>
          </a:xfrm>
          <a:prstGeom prst="rect">
            <a:avLst/>
          </a:prstGeom>
        </p:spPr>
      </p:pic>
      <p:sp>
        <p:nvSpPr>
          <p:cNvPr id="6" name="TextBox 5"/>
          <p:cNvSpPr txBox="1"/>
          <p:nvPr/>
        </p:nvSpPr>
        <p:spPr>
          <a:xfrm>
            <a:off x="2877671" y="5096435"/>
            <a:ext cx="1047787" cy="369332"/>
          </a:xfrm>
          <a:prstGeom prst="rect">
            <a:avLst/>
          </a:prstGeom>
          <a:noFill/>
        </p:spPr>
        <p:txBody>
          <a:bodyPr wrap="none" rtlCol="0">
            <a:spAutoFit/>
          </a:bodyPr>
          <a:lstStyle/>
          <a:p>
            <a:r>
              <a:rPr lang="en-US" dirty="0"/>
              <a:t>up/down</a:t>
            </a:r>
          </a:p>
        </p:txBody>
      </p:sp>
      <p:sp>
        <p:nvSpPr>
          <p:cNvPr id="7" name="TextBox 6"/>
          <p:cNvSpPr txBox="1"/>
          <p:nvPr/>
        </p:nvSpPr>
        <p:spPr>
          <a:xfrm>
            <a:off x="7621882" y="4972734"/>
            <a:ext cx="1154483" cy="646331"/>
          </a:xfrm>
          <a:prstGeom prst="rect">
            <a:avLst/>
          </a:prstGeom>
          <a:noFill/>
        </p:spPr>
        <p:txBody>
          <a:bodyPr wrap="none" rtlCol="0">
            <a:spAutoFit/>
          </a:bodyPr>
          <a:lstStyle/>
          <a:p>
            <a:r>
              <a:rPr lang="en-US" dirty="0"/>
              <a:t>Pads</a:t>
            </a:r>
          </a:p>
          <a:p>
            <a:r>
              <a:rPr lang="en-US" dirty="0"/>
              <a:t>transverse</a:t>
            </a:r>
          </a:p>
        </p:txBody>
      </p:sp>
    </p:spTree>
    <p:extLst>
      <p:ext uri="{BB962C8B-B14F-4D97-AF65-F5344CB8AC3E}">
        <p14:creationId xmlns:p14="http://schemas.microsoft.com/office/powerpoint/2010/main" val="10886573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2524125" cy="733425"/>
          </a:xfrm>
          <a:prstGeom prst="rect">
            <a:avLst/>
          </a:prstGeom>
        </p:spPr>
      </p:pic>
      <p:pic>
        <p:nvPicPr>
          <p:cNvPr id="3" name="Picture 2"/>
          <p:cNvPicPr>
            <a:picLocks noChangeAspect="1"/>
          </p:cNvPicPr>
          <p:nvPr/>
        </p:nvPicPr>
        <p:blipFill>
          <a:blip r:embed="rId4"/>
          <a:stretch>
            <a:fillRect/>
          </a:stretch>
        </p:blipFill>
        <p:spPr>
          <a:xfrm>
            <a:off x="0" y="733425"/>
            <a:ext cx="3057525" cy="1485900"/>
          </a:xfrm>
          <a:prstGeom prst="rect">
            <a:avLst/>
          </a:prstGeom>
        </p:spPr>
      </p:pic>
      <p:sp>
        <p:nvSpPr>
          <p:cNvPr id="6" name="Rectangle 5"/>
          <p:cNvSpPr/>
          <p:nvPr/>
        </p:nvSpPr>
        <p:spPr>
          <a:xfrm>
            <a:off x="1986243" y="2366171"/>
            <a:ext cx="3600000" cy="7933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00FF"/>
                </a:solidFill>
                <a:latin typeface="Times New Roman" panose="02020603050405020304" pitchFamily="18" charset="0"/>
                <a:cs typeface="Times New Roman" panose="02020603050405020304" pitchFamily="18" charset="0"/>
              </a:rPr>
              <a:t>100</a:t>
            </a:r>
          </a:p>
        </p:txBody>
      </p:sp>
      <p:sp>
        <p:nvSpPr>
          <p:cNvPr id="7" name="Rectangle 6"/>
          <p:cNvSpPr/>
          <p:nvPr/>
        </p:nvSpPr>
        <p:spPr>
          <a:xfrm>
            <a:off x="5586243" y="2366171"/>
            <a:ext cx="1259656" cy="793376"/>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2">
                    <a:lumMod val="50000"/>
                  </a:schemeClr>
                </a:solidFill>
                <a:latin typeface="Times New Roman" panose="02020603050405020304" pitchFamily="18" charset="0"/>
                <a:cs typeface="Times New Roman" panose="02020603050405020304" pitchFamily="18" charset="0"/>
              </a:rPr>
              <a:t>16</a:t>
            </a:r>
          </a:p>
        </p:txBody>
      </p:sp>
      <mc:AlternateContent xmlns:mc="http://schemas.openxmlformats.org/markup-compatibility/2006" xmlns:a14="http://schemas.microsoft.com/office/drawing/2010/main">
        <mc:Choice Requires="a14">
          <p:sp>
            <p:nvSpPr>
              <p:cNvPr id="16" name="TextBox 15"/>
              <p:cNvSpPr txBox="1"/>
              <p:nvPr/>
            </p:nvSpPr>
            <p:spPr>
              <a:xfrm>
                <a:off x="4903394" y="5110858"/>
                <a:ext cx="4091761" cy="56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sSub>
                            <m:sSubPr>
                              <m:ctrlPr>
                                <a:rPr lang="en-US" i="1" smtClean="0">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in</m:t>
                              </m:r>
                            </m:sub>
                          </m:sSub>
                        </m:num>
                        <m:den>
                          <m:sSub>
                            <m:sSubPr>
                              <m:ctrlPr>
                                <a:rPr lang="en-US" i="1" smtClean="0">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meas</m:t>
                              </m:r>
                            </m:sub>
                          </m:sSub>
                        </m:den>
                      </m:f>
                      <m:r>
                        <a:rPr lang="en-US" altLang="zh-CN"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in</m:t>
                              </m:r>
                            </m:sub>
                          </m:sSub>
                        </m:num>
                        <m:den>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in</m:t>
                              </m:r>
                            </m:sub>
                          </m:sSub>
                          <m:r>
                            <a:rPr lang="en-US" altLang="zh-CN"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out</m:t>
                              </m:r>
                            </m:sub>
                          </m:sSub>
                        </m:den>
                      </m:f>
                      <m:r>
                        <a:rPr lang="en-US" altLang="zh-CN" i="1">
                          <a:latin typeface="Cambria Math" panose="02040503050406030204" pitchFamily="18" charset="0"/>
                        </a:rPr>
                        <m:t>=</m:t>
                      </m:r>
                      <m:f>
                        <m:fPr>
                          <m:ctrlPr>
                            <a:rPr lang="en-US" i="1">
                              <a:latin typeface="Cambria Math" panose="02040503050406030204" pitchFamily="18" charset="0"/>
                            </a:rPr>
                          </m:ctrlPr>
                        </m:fPr>
                        <m:num>
                          <m:r>
                            <a:rPr lang="en-US" b="0" i="1" smtClean="0">
                              <a:latin typeface="Cambria Math" panose="02040503050406030204" pitchFamily="18" charset="0"/>
                            </a:rPr>
                            <m:t>100</m:t>
                          </m:r>
                        </m:num>
                        <m:den>
                          <m:r>
                            <a:rPr lang="en-US" b="0" i="1" smtClean="0">
                              <a:latin typeface="Cambria Math" panose="02040503050406030204" pitchFamily="18" charset="0"/>
                            </a:rPr>
                            <m:t>100</m:t>
                          </m:r>
                          <m:r>
                            <a:rPr lang="en-US" altLang="zh-CN" i="1">
                              <a:latin typeface="Cambria Math" panose="02040503050406030204" pitchFamily="18" charset="0"/>
                            </a:rPr>
                            <m:t>+</m:t>
                          </m:r>
                          <m:r>
                            <a:rPr lang="en-US" b="0" i="1" smtClean="0">
                              <a:latin typeface="Cambria Math" panose="02040503050406030204" pitchFamily="18" charset="0"/>
                            </a:rPr>
                            <m:t>9.6</m:t>
                          </m:r>
                        </m:den>
                      </m:f>
                      <m:r>
                        <a:rPr lang="en-US" altLang="zh-CN" b="0" i="1" smtClean="0">
                          <a:latin typeface="Cambria Math" panose="02040503050406030204" pitchFamily="18" charset="0"/>
                        </a:rPr>
                        <m:t>=</m:t>
                      </m:r>
                      <m:r>
                        <a:rPr lang="en-US" altLang="zh-CN" i="1">
                          <a:latin typeface="Cambria Math" panose="02040503050406030204" pitchFamily="18" charset="0"/>
                        </a:rPr>
                        <m:t>91</m:t>
                      </m:r>
                      <m:r>
                        <a:rPr lang="en-US" altLang="zh-CN" b="0" i="1" smtClean="0">
                          <a:latin typeface="Cambria Math" panose="02040503050406030204" pitchFamily="18" charset="0"/>
                        </a:rPr>
                        <m:t>.</m:t>
                      </m:r>
                      <m:r>
                        <a:rPr lang="en-US" altLang="zh-CN" i="1">
                          <a:latin typeface="Cambria Math" panose="02040503050406030204" pitchFamily="18" charset="0"/>
                        </a:rPr>
                        <m:t>2</m:t>
                      </m:r>
                      <m:r>
                        <a:rPr lang="en-US" altLang="zh-CN" b="0" i="1" smtClean="0">
                          <a:latin typeface="Cambria Math" panose="02040503050406030204" pitchFamily="18" charset="0"/>
                        </a:rPr>
                        <m:t>%</m:t>
                      </m:r>
                    </m:oMath>
                  </m:oMathPara>
                </a14:m>
                <a:endParaRPr lang="en-US" dirty="0"/>
              </a:p>
            </p:txBody>
          </p:sp>
        </mc:Choice>
        <mc:Fallback xmlns="">
          <p:sp>
            <p:nvSpPr>
              <p:cNvPr id="16" name="TextBox 15"/>
              <p:cNvSpPr txBox="1">
                <a:spLocks noRot="1" noChangeAspect="1" noMove="1" noResize="1" noEditPoints="1" noAdjustHandles="1" noChangeArrowheads="1" noChangeShapeType="1" noTextEdit="1"/>
              </p:cNvSpPr>
              <p:nvPr/>
            </p:nvSpPr>
            <p:spPr>
              <a:xfrm>
                <a:off x="4903394" y="5110858"/>
                <a:ext cx="4091761" cy="567207"/>
              </a:xfrm>
              <a:prstGeom prst="rect">
                <a:avLst/>
              </a:prstGeom>
              <a:blipFill rotWithShape="0">
                <a:blip r:embed="rId5"/>
                <a:stretch>
                  <a:fillRect/>
                </a:stretch>
              </a:blipFill>
            </p:spPr>
            <p:txBody>
              <a:bodyPr/>
              <a:lstStyle/>
              <a:p>
                <a:r>
                  <a:rPr lang="en-US">
                    <a:noFill/>
                  </a:rPr>
                  <a:t> </a:t>
                </a:r>
              </a:p>
            </p:txBody>
          </p:sp>
        </mc:Fallback>
      </mc:AlternateContent>
      <p:sp>
        <p:nvSpPr>
          <p:cNvPr id="17" name="Rectangle 16"/>
          <p:cNvSpPr/>
          <p:nvPr/>
        </p:nvSpPr>
        <p:spPr>
          <a:xfrm>
            <a:off x="1968706" y="3697990"/>
            <a:ext cx="1476000" cy="55828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00FF"/>
                </a:solidFill>
                <a:latin typeface="Times New Roman" panose="02020603050405020304" pitchFamily="18" charset="0"/>
                <a:cs typeface="Times New Roman" panose="02020603050405020304" pitchFamily="18" charset="0"/>
              </a:rPr>
              <a:t>100</a:t>
            </a:r>
          </a:p>
        </p:txBody>
      </p:sp>
      <p:sp>
        <p:nvSpPr>
          <p:cNvPr id="18" name="Rectangle 17"/>
          <p:cNvSpPr/>
          <p:nvPr/>
        </p:nvSpPr>
        <p:spPr>
          <a:xfrm>
            <a:off x="3444706" y="3697990"/>
            <a:ext cx="504639" cy="558284"/>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2">
                    <a:lumMod val="50000"/>
                  </a:schemeClr>
                </a:solidFill>
                <a:latin typeface="Times New Roman" panose="02020603050405020304" pitchFamily="18" charset="0"/>
                <a:cs typeface="Times New Roman" panose="02020603050405020304" pitchFamily="18" charset="0"/>
              </a:rPr>
              <a:t>2.6</a:t>
            </a:r>
          </a:p>
        </p:txBody>
      </p:sp>
      <p:sp>
        <p:nvSpPr>
          <p:cNvPr id="19" name="Rectangle 18"/>
          <p:cNvSpPr/>
          <p:nvPr/>
        </p:nvSpPr>
        <p:spPr>
          <a:xfrm>
            <a:off x="4106788" y="3697990"/>
            <a:ext cx="1807198" cy="55828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00FF"/>
                </a:solidFill>
                <a:latin typeface="Times New Roman" panose="02020603050405020304" pitchFamily="18" charset="0"/>
                <a:cs typeface="Times New Roman" panose="02020603050405020304" pitchFamily="18" charset="0"/>
              </a:rPr>
              <a:t>100</a:t>
            </a:r>
          </a:p>
        </p:txBody>
      </p:sp>
      <p:sp>
        <p:nvSpPr>
          <p:cNvPr id="20" name="Rectangle 19"/>
          <p:cNvSpPr/>
          <p:nvPr/>
        </p:nvSpPr>
        <p:spPr>
          <a:xfrm>
            <a:off x="5913986" y="3697990"/>
            <a:ext cx="914376" cy="558284"/>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2">
                    <a:lumMod val="50000"/>
                  </a:schemeClr>
                </a:solidFill>
                <a:latin typeface="Times New Roman" panose="02020603050405020304" pitchFamily="18" charset="0"/>
                <a:cs typeface="Times New Roman" panose="02020603050405020304" pitchFamily="18" charset="0"/>
              </a:rPr>
              <a:t>9.6</a:t>
            </a:r>
          </a:p>
        </p:txBody>
      </p:sp>
      <p:sp>
        <p:nvSpPr>
          <p:cNvPr id="21" name="TextBox 20"/>
          <p:cNvSpPr txBox="1"/>
          <p:nvPr/>
        </p:nvSpPr>
        <p:spPr>
          <a:xfrm>
            <a:off x="3564817" y="1905803"/>
            <a:ext cx="1693990" cy="369332"/>
          </a:xfrm>
          <a:prstGeom prst="rect">
            <a:avLst/>
          </a:prstGeom>
          <a:noFill/>
        </p:spPr>
        <p:txBody>
          <a:bodyPr wrap="none" rtlCol="0">
            <a:spAutoFit/>
          </a:bodyPr>
          <a:lstStyle/>
          <a:p>
            <a:r>
              <a:rPr lang="en-US" dirty="0"/>
              <a:t>Proton Detector</a:t>
            </a:r>
          </a:p>
        </p:txBody>
      </p:sp>
      <p:sp>
        <p:nvSpPr>
          <p:cNvPr id="22" name="TextBox 21"/>
          <p:cNvSpPr txBox="1"/>
          <p:nvPr/>
        </p:nvSpPr>
        <p:spPr>
          <a:xfrm>
            <a:off x="5044271" y="4296615"/>
            <a:ext cx="1007007" cy="369332"/>
          </a:xfrm>
          <a:prstGeom prst="rect">
            <a:avLst/>
          </a:prstGeom>
          <a:noFill/>
        </p:spPr>
        <p:txBody>
          <a:bodyPr wrap="none" rtlCol="0">
            <a:spAutoFit/>
          </a:bodyPr>
          <a:lstStyle/>
          <a:p>
            <a:r>
              <a:rPr lang="en-US" dirty="0"/>
              <a:t>Up SeGA</a:t>
            </a:r>
          </a:p>
        </p:txBody>
      </p:sp>
      <p:sp>
        <p:nvSpPr>
          <p:cNvPr id="23" name="TextBox 22"/>
          <p:cNvSpPr txBox="1"/>
          <p:nvPr/>
        </p:nvSpPr>
        <p:spPr>
          <a:xfrm>
            <a:off x="2397358" y="4296615"/>
            <a:ext cx="1288238" cy="369332"/>
          </a:xfrm>
          <a:prstGeom prst="rect">
            <a:avLst/>
          </a:prstGeom>
          <a:noFill/>
        </p:spPr>
        <p:txBody>
          <a:bodyPr wrap="none" rtlCol="0">
            <a:spAutoFit/>
          </a:bodyPr>
          <a:lstStyle/>
          <a:p>
            <a:r>
              <a:rPr lang="en-US" dirty="0"/>
              <a:t>Down SeGA</a:t>
            </a:r>
          </a:p>
        </p:txBody>
      </p:sp>
      <p:cxnSp>
        <p:nvCxnSpPr>
          <p:cNvPr id="25" name="Straight Arrow Connector 24"/>
          <p:cNvCxnSpPr>
            <a:stCxn id="7" idx="2"/>
          </p:cNvCxnSpPr>
          <p:nvPr/>
        </p:nvCxnSpPr>
        <p:spPr>
          <a:xfrm>
            <a:off x="6216071" y="3159547"/>
            <a:ext cx="139615" cy="4426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7" idx="2"/>
          </p:cNvCxnSpPr>
          <p:nvPr/>
        </p:nvCxnSpPr>
        <p:spPr>
          <a:xfrm flipH="1">
            <a:off x="3892253" y="3159547"/>
            <a:ext cx="2323818" cy="4426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TextBox 31"/>
              <p:cNvSpPr txBox="1"/>
              <p:nvPr/>
            </p:nvSpPr>
            <p:spPr>
              <a:xfrm>
                <a:off x="69917" y="5110858"/>
                <a:ext cx="4091761" cy="56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sSub>
                            <m:sSubPr>
                              <m:ctrlPr>
                                <a:rPr lang="en-US" i="1" smtClean="0">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in</m:t>
                              </m:r>
                            </m:sub>
                          </m:sSub>
                        </m:num>
                        <m:den>
                          <m:sSub>
                            <m:sSubPr>
                              <m:ctrlPr>
                                <a:rPr lang="en-US" i="1" smtClean="0">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meas</m:t>
                              </m:r>
                            </m:sub>
                          </m:sSub>
                        </m:den>
                      </m:f>
                      <m:r>
                        <a:rPr lang="en-US" altLang="zh-CN"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in</m:t>
                              </m:r>
                            </m:sub>
                          </m:sSub>
                        </m:num>
                        <m:den>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in</m:t>
                              </m:r>
                            </m:sub>
                          </m:sSub>
                          <m:r>
                            <a:rPr lang="en-US" altLang="zh-CN"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out</m:t>
                              </m:r>
                            </m:sub>
                          </m:sSub>
                        </m:den>
                      </m:f>
                      <m:r>
                        <a:rPr lang="en-US" altLang="zh-CN" i="1">
                          <a:latin typeface="Cambria Math" panose="02040503050406030204" pitchFamily="18" charset="0"/>
                        </a:rPr>
                        <m:t>=</m:t>
                      </m:r>
                      <m:f>
                        <m:fPr>
                          <m:ctrlPr>
                            <a:rPr lang="en-US" i="1">
                              <a:latin typeface="Cambria Math" panose="02040503050406030204" pitchFamily="18" charset="0"/>
                            </a:rPr>
                          </m:ctrlPr>
                        </m:fPr>
                        <m:num>
                          <m:r>
                            <a:rPr lang="en-US" b="0" i="1" smtClean="0">
                              <a:latin typeface="Cambria Math" panose="02040503050406030204" pitchFamily="18" charset="0"/>
                            </a:rPr>
                            <m:t>100</m:t>
                          </m:r>
                        </m:num>
                        <m:den>
                          <m:r>
                            <a:rPr lang="en-US" b="0" i="1" smtClean="0">
                              <a:latin typeface="Cambria Math" panose="02040503050406030204" pitchFamily="18" charset="0"/>
                            </a:rPr>
                            <m:t>100</m:t>
                          </m:r>
                          <m:r>
                            <a:rPr lang="en-US" altLang="zh-CN" i="1">
                              <a:latin typeface="Cambria Math" panose="02040503050406030204" pitchFamily="18" charset="0"/>
                            </a:rPr>
                            <m:t>+</m:t>
                          </m:r>
                          <m:r>
                            <a:rPr lang="en-US" altLang="zh-CN" b="0" i="1" smtClean="0">
                              <a:latin typeface="Cambria Math" panose="02040503050406030204" pitchFamily="18" charset="0"/>
                            </a:rPr>
                            <m:t>2</m:t>
                          </m:r>
                          <m:r>
                            <a:rPr lang="en-US" b="0" i="1" smtClean="0">
                              <a:latin typeface="Cambria Math" panose="02040503050406030204" pitchFamily="18" charset="0"/>
                            </a:rPr>
                            <m:t>.6</m:t>
                          </m:r>
                        </m:den>
                      </m:f>
                      <m:r>
                        <a:rPr lang="en-US" altLang="zh-CN" b="0" i="1" smtClean="0">
                          <a:latin typeface="Cambria Math" panose="02040503050406030204" pitchFamily="18" charset="0"/>
                        </a:rPr>
                        <m:t>=</m:t>
                      </m:r>
                      <m:r>
                        <a:rPr lang="en-US" altLang="zh-CN" i="1">
                          <a:latin typeface="Cambria Math" panose="02040503050406030204" pitchFamily="18" charset="0"/>
                        </a:rPr>
                        <m:t>97</m:t>
                      </m:r>
                      <m:r>
                        <a:rPr lang="en-US" altLang="zh-CN" b="0" i="1" smtClean="0">
                          <a:latin typeface="Cambria Math" panose="02040503050406030204" pitchFamily="18" charset="0"/>
                        </a:rPr>
                        <m:t>.5</m:t>
                      </m:r>
                      <m:r>
                        <a:rPr lang="en-US" altLang="zh-CN" i="1">
                          <a:latin typeface="Cambria Math" panose="02040503050406030204" pitchFamily="18" charset="0"/>
                        </a:rPr>
                        <m:t>%</m:t>
                      </m:r>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69917" y="5110858"/>
                <a:ext cx="4091761" cy="567207"/>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p:cNvSpPr/>
              <p:nvPr/>
            </p:nvSpPr>
            <p:spPr>
              <a:xfrm>
                <a:off x="3206016" y="6051080"/>
                <a:ext cx="3010055" cy="6595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in</m:t>
                              </m:r>
                            </m:sub>
                          </m:sSub>
                        </m:num>
                        <m:den>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meas</m:t>
                              </m:r>
                            </m:sub>
                          </m:sSub>
                        </m:den>
                      </m:f>
                      <m:r>
                        <a:rPr lang="en-US" altLang="zh-CN"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in</m:t>
                              </m:r>
                            </m:sub>
                          </m:sSub>
                        </m:num>
                        <m:den>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in</m:t>
                              </m:r>
                            </m:sub>
                          </m:sSub>
                          <m:r>
                            <a:rPr lang="en-US" altLang="zh-CN"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m:rPr>
                                  <m:sty m:val="p"/>
                                </m:rPr>
                                <a:rPr lang="en-US" altLang="zh-CN" i="1">
                                  <a:latin typeface="Cambria Math" panose="02040503050406030204" pitchFamily="18" charset="0"/>
                                </a:rPr>
                                <m:t>out</m:t>
                              </m:r>
                            </m:sub>
                          </m:sSub>
                        </m:den>
                      </m:f>
                      <m:r>
                        <a:rPr lang="en-US" altLang="zh-CN" i="1">
                          <a:latin typeface="Cambria Math" panose="02040503050406030204" pitchFamily="18" charset="0"/>
                        </a:rPr>
                        <m:t>=9</m:t>
                      </m:r>
                      <m:r>
                        <a:rPr lang="en-US" altLang="zh-CN" b="0" i="1" smtClean="0">
                          <a:latin typeface="Cambria Math" panose="02040503050406030204" pitchFamily="18" charset="0"/>
                        </a:rPr>
                        <m:t>2</m:t>
                      </m:r>
                      <m:r>
                        <a:rPr lang="en-US" altLang="zh-CN" i="1">
                          <a:latin typeface="Cambria Math" panose="02040503050406030204" pitchFamily="18" charset="0"/>
                        </a:rPr>
                        <m:t>.</m:t>
                      </m:r>
                      <m:r>
                        <a:rPr lang="en-US" altLang="zh-CN" b="0" i="1" smtClean="0">
                          <a:latin typeface="Cambria Math" panose="02040503050406030204" pitchFamily="18" charset="0"/>
                        </a:rPr>
                        <m:t>1</m:t>
                      </m:r>
                      <m:r>
                        <a:rPr lang="en-US" altLang="zh-CN" i="1">
                          <a:latin typeface="Cambria Math" panose="02040503050406030204" pitchFamily="18" charset="0"/>
                        </a:rPr>
                        <m:t>%</m:t>
                      </m:r>
                    </m:oMath>
                  </m:oMathPara>
                </a14:m>
                <a:endParaRPr lang="en-US" dirty="0"/>
              </a:p>
            </p:txBody>
          </p:sp>
        </mc:Choice>
        <mc:Fallback xmlns="">
          <p:sp>
            <p:nvSpPr>
              <p:cNvPr id="33" name="Rectangle 32"/>
              <p:cNvSpPr>
                <a:spLocks noRot="1" noChangeAspect="1" noMove="1" noResize="1" noEditPoints="1" noAdjustHandles="1" noChangeArrowheads="1" noChangeShapeType="1" noTextEdit="1"/>
              </p:cNvSpPr>
              <p:nvPr/>
            </p:nvSpPr>
            <p:spPr>
              <a:xfrm>
                <a:off x="3206016" y="6051080"/>
                <a:ext cx="3010055" cy="659540"/>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Rectangle 33"/>
              <p:cNvSpPr/>
              <p:nvPr/>
            </p:nvSpPr>
            <p:spPr>
              <a:xfrm>
                <a:off x="7204110" y="6499252"/>
                <a:ext cx="1939890" cy="369332"/>
              </a:xfrm>
              <a:prstGeom prst="rect">
                <a:avLst/>
              </a:prstGeom>
            </p:spPr>
            <p:txBody>
              <a:bodyPr wrap="none">
                <a:spAutoFit/>
              </a:bodyPr>
              <a:lstStyle/>
              <a:p>
                <a14:m>
                  <m:oMath xmlns:m="http://schemas.openxmlformats.org/officeDocument/2006/math">
                    <m:r>
                      <a:rPr lang="en-US" altLang="zh-CN" i="1" smtClean="0">
                        <a:latin typeface="Cambria Math" panose="02040503050406030204" pitchFamily="18" charset="0"/>
                      </a:rPr>
                      <m:t>92</m:t>
                    </m:r>
                    <m:r>
                      <a:rPr lang="en-US" altLang="zh-CN" i="1">
                        <a:latin typeface="Cambria Math" panose="02040503050406030204" pitchFamily="18" charset="0"/>
                      </a:rPr>
                      <m:t>.</m:t>
                    </m:r>
                    <m:r>
                      <a:rPr lang="en-US" altLang="zh-CN" b="0" i="1" smtClean="0">
                        <a:latin typeface="Cambria Math" panose="02040503050406030204" pitchFamily="18" charset="0"/>
                      </a:rPr>
                      <m:t>3</m:t>
                    </m:r>
                    <m:r>
                      <a:rPr lang="en-US" altLang="zh-CN" i="1">
                        <a:latin typeface="Cambria Math" panose="02040503050406030204" pitchFamily="18" charset="0"/>
                      </a:rPr>
                      <m:t>%</m:t>
                    </m:r>
                  </m:oMath>
                </a14:m>
                <a:r>
                  <a:rPr lang="en-US" altLang="zh-CN" dirty="0"/>
                  <a:t> for high-E </a:t>
                </a:r>
                <a:r>
                  <a:rPr lang="en-US" altLang="zh-CN" i="1" dirty="0"/>
                  <a:t>γ</a:t>
                </a:r>
                <a:endParaRPr lang="en-US" i="1" dirty="0"/>
              </a:p>
            </p:txBody>
          </p:sp>
        </mc:Choice>
        <mc:Fallback xmlns="">
          <p:sp>
            <p:nvSpPr>
              <p:cNvPr id="34" name="Rectangle 33"/>
              <p:cNvSpPr>
                <a:spLocks noRot="1" noChangeAspect="1" noMove="1" noResize="1" noEditPoints="1" noAdjustHandles="1" noChangeArrowheads="1" noChangeShapeType="1" noTextEdit="1"/>
              </p:cNvSpPr>
              <p:nvPr/>
            </p:nvSpPr>
            <p:spPr>
              <a:xfrm>
                <a:off x="7204110" y="6499252"/>
                <a:ext cx="1939890" cy="369332"/>
              </a:xfrm>
              <a:prstGeom prst="rect">
                <a:avLst/>
              </a:prstGeom>
              <a:blipFill rotWithShape="0">
                <a:blip r:embed="rId8"/>
                <a:stretch>
                  <a:fillRect t="-8197" r="-1887" b="-24590"/>
                </a:stretch>
              </a:blipFill>
            </p:spPr>
            <p:txBody>
              <a:bodyPr/>
              <a:lstStyle/>
              <a:p>
                <a:r>
                  <a:rPr lang="en-US">
                    <a:noFill/>
                  </a:rPr>
                  <a:t> </a:t>
                </a:r>
              </a:p>
            </p:txBody>
          </p:sp>
        </mc:Fallback>
      </mc:AlternateContent>
      <p:sp>
        <p:nvSpPr>
          <p:cNvPr id="35" name="Left Arrow 34"/>
          <p:cNvSpPr/>
          <p:nvPr/>
        </p:nvSpPr>
        <p:spPr>
          <a:xfrm>
            <a:off x="7280233" y="2578193"/>
            <a:ext cx="455266" cy="369332"/>
          </a:xfrm>
          <a:prstGeom prst="left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735499" y="2578193"/>
            <a:ext cx="716863" cy="369332"/>
          </a:xfrm>
          <a:prstGeom prst="rect">
            <a:avLst/>
          </a:prstGeom>
          <a:noFill/>
        </p:spPr>
        <p:txBody>
          <a:bodyPr wrap="none" rtlCol="0">
            <a:spAutoFit/>
          </a:bodyPr>
          <a:lstStyle/>
          <a:p>
            <a:r>
              <a:rPr lang="en-US" dirty="0"/>
              <a:t>beam</a:t>
            </a:r>
          </a:p>
        </p:txBody>
      </p:sp>
    </p:spTree>
    <p:extLst>
      <p:ext uri="{BB962C8B-B14F-4D97-AF65-F5344CB8AC3E}">
        <p14:creationId xmlns:p14="http://schemas.microsoft.com/office/powerpoint/2010/main" val="4032107467"/>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p:cNvSpPr txBox="1"/>
              <p:nvPr/>
            </p:nvSpPr>
            <p:spPr>
              <a:xfrm>
                <a:off x="295835" y="269917"/>
                <a:ext cx="280916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i="1">
                              <a:latin typeface="Cambria Math" panose="02040503050406030204" pitchFamily="18" charset="0"/>
                            </a:rPr>
                            <m:t>𝐶</m:t>
                          </m:r>
                        </m:e>
                        <m:sub>
                          <m:r>
                            <m:rPr>
                              <m:sty m:val="p"/>
                            </m:rPr>
                            <a:rPr lang="en-US" altLang="zh-CN" sz="2400" i="1">
                              <a:latin typeface="Cambria Math" panose="02040503050406030204" pitchFamily="18" charset="0"/>
                            </a:rPr>
                            <m:t>in</m:t>
                          </m:r>
                        </m:sub>
                      </m:sSub>
                      <m:r>
                        <a:rPr lang="en-US" altLang="zh-CN"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𝐶</m:t>
                          </m:r>
                        </m:e>
                        <m:sub>
                          <m:r>
                            <m:rPr>
                              <m:sty m:val="p"/>
                            </m:rPr>
                            <a:rPr lang="en-US" altLang="zh-CN" sz="2400" i="1">
                              <a:latin typeface="Cambria Math" panose="02040503050406030204" pitchFamily="18" charset="0"/>
                            </a:rPr>
                            <m:t>meas</m:t>
                          </m:r>
                        </m:sub>
                      </m:sSub>
                      <m:r>
                        <a:rPr lang="en-US" altLang="zh-CN" sz="2400" i="1" smtClean="0">
                          <a:latin typeface="Cambria Math" panose="02040503050406030204" pitchFamily="18" charset="0"/>
                          <a:ea typeface="Cambria Math" panose="02040503050406030204" pitchFamily="18" charset="0"/>
                        </a:rPr>
                        <m:t>×</m:t>
                      </m:r>
                      <m:r>
                        <a:rPr lang="en-US" altLang="zh-CN" sz="2400" i="1">
                          <a:latin typeface="Cambria Math" panose="02040503050406030204" pitchFamily="18" charset="0"/>
                        </a:rPr>
                        <m:t>9</m:t>
                      </m:r>
                      <m:r>
                        <a:rPr lang="en-US" altLang="zh-CN" sz="2400" b="0" i="1" smtClean="0">
                          <a:latin typeface="Cambria Math" panose="02040503050406030204" pitchFamily="18" charset="0"/>
                        </a:rPr>
                        <m:t>2.1</m:t>
                      </m:r>
                      <m:r>
                        <a:rPr lang="en-US" altLang="zh-CN" sz="2400" i="1">
                          <a:latin typeface="Cambria Math" panose="02040503050406030204" pitchFamily="18" charset="0"/>
                        </a:rPr>
                        <m:t>%</m:t>
                      </m:r>
                    </m:oMath>
                  </m:oMathPara>
                </a14:m>
                <a:endParaRPr lang="en-US" sz="2400" dirty="0"/>
              </a:p>
            </p:txBody>
          </p:sp>
        </mc:Choice>
        <mc:Fallback xmlns="">
          <p:sp>
            <p:nvSpPr>
              <p:cNvPr id="3" name="TextBox 2"/>
              <p:cNvSpPr txBox="1">
                <a:spLocks noRot="1" noChangeAspect="1" noMove="1" noResize="1" noEditPoints="1" noAdjustHandles="1" noChangeArrowheads="1" noChangeShapeType="1" noTextEdit="1"/>
              </p:cNvSpPr>
              <p:nvPr/>
            </p:nvSpPr>
            <p:spPr>
              <a:xfrm>
                <a:off x="295835" y="269917"/>
                <a:ext cx="2809167" cy="369332"/>
              </a:xfrm>
              <a:prstGeom prst="rect">
                <a:avLst/>
              </a:prstGeom>
              <a:blipFill rotWithShape="0">
                <a:blip r:embed="rId2"/>
                <a:stretch>
                  <a:fillRect l="-2174" r="-2391" b="-147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295835" y="1238105"/>
                <a:ext cx="5483719" cy="398827"/>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𝑁</m:t>
                          </m:r>
                        </m:e>
                        <m:sub>
                          <m:r>
                            <a:rPr lang="en-US" altLang="zh-CN" sz="2400" i="1">
                              <a:latin typeface="Cambria Math" panose="02040503050406030204" pitchFamily="18" charset="0"/>
                              <a:ea typeface="Cambria Math" panose="02040503050406030204" pitchFamily="18" charset="0"/>
                            </a:rPr>
                            <m:t>𝛾</m:t>
                          </m:r>
                          <m:r>
                            <m:rPr>
                              <m:sty m:val="p"/>
                            </m:rPr>
                            <a:rPr lang="en-US" altLang="zh-CN" sz="2400" b="0" i="0" smtClean="0">
                              <a:latin typeface="Cambria Math" panose="02040503050406030204" pitchFamily="18" charset="0"/>
                              <a:ea typeface="Cambria Math" panose="02040503050406030204" pitchFamily="18" charset="0"/>
                            </a:rPr>
                            <m:t>meas</m:t>
                          </m:r>
                        </m:sub>
                      </m:sSub>
                      <m:r>
                        <a:rPr lang="en-US" altLang="zh-CN" sz="2400" i="1">
                          <a:latin typeface="Cambria Math" panose="02040503050406030204" pitchFamily="18" charset="0"/>
                        </a:rPr>
                        <m:t>=</m:t>
                      </m:r>
                      <m:r>
                        <a:rPr lang="en-US" altLang="zh-CN" sz="2400" b="0" i="1" smtClean="0">
                          <a:latin typeface="Cambria Math" panose="02040503050406030204" pitchFamily="18" charset="0"/>
                        </a:rPr>
                        <m:t>18967487  </m:t>
                      </m:r>
                      <m:r>
                        <a:rPr lang="en-US" altLang="zh-CN" sz="2400" b="0" i="1" smtClean="0">
                          <a:latin typeface="Cambria Math" panose="02040503050406030204" pitchFamily="18" charset="0"/>
                          <a:ea typeface="Cambria Math" panose="02040503050406030204" pitchFamily="18" charset="0"/>
                        </a:rPr>
                        <m:t>→ </m:t>
                      </m:r>
                      <m:sSub>
                        <m:sSubPr>
                          <m:ctrlPr>
                            <a:rPr lang="en-US" sz="2400" i="1">
                              <a:latin typeface="Cambria Math" panose="02040503050406030204" pitchFamily="18" charset="0"/>
                            </a:rPr>
                          </m:ctrlPr>
                        </m:sSubPr>
                        <m:e>
                          <m:r>
                            <a:rPr lang="en-US" sz="2400" b="0" i="1" smtClean="0">
                              <a:latin typeface="Cambria Math" panose="02040503050406030204" pitchFamily="18" charset="0"/>
                            </a:rPr>
                            <m:t> </m:t>
                          </m:r>
                          <m:r>
                            <a:rPr lang="en-US" sz="2400" i="1">
                              <a:latin typeface="Cambria Math" panose="02040503050406030204" pitchFamily="18" charset="0"/>
                            </a:rPr>
                            <m:t>𝑁</m:t>
                          </m:r>
                        </m:e>
                        <m:sub>
                          <m:r>
                            <a:rPr lang="en-US" altLang="zh-CN" sz="2400" i="1">
                              <a:latin typeface="Cambria Math" panose="02040503050406030204" pitchFamily="18" charset="0"/>
                              <a:ea typeface="Cambria Math" panose="02040503050406030204" pitchFamily="18" charset="0"/>
                            </a:rPr>
                            <m:t>𝛾</m:t>
                          </m:r>
                          <m:r>
                            <m:rPr>
                              <m:sty m:val="p"/>
                            </m:rPr>
                            <a:rPr lang="en-US" altLang="zh-CN" sz="2400" i="1">
                              <a:latin typeface="Cambria Math" panose="02040503050406030204" pitchFamily="18" charset="0"/>
                              <a:ea typeface="Cambria Math" panose="02040503050406030204" pitchFamily="18" charset="0"/>
                            </a:rPr>
                            <m:t>in</m:t>
                          </m:r>
                        </m:sub>
                      </m:sSub>
                      <m:r>
                        <a:rPr lang="en-US" altLang="zh-CN" sz="2400" i="1">
                          <a:latin typeface="Cambria Math" panose="02040503050406030204" pitchFamily="18" charset="0"/>
                        </a:rPr>
                        <m:t>=</m:t>
                      </m:r>
                      <m:r>
                        <a:rPr lang="en-US" altLang="zh-CN" sz="2400" b="0" i="1" smtClean="0">
                          <a:latin typeface="Cambria Math" panose="02040503050406030204" pitchFamily="18" charset="0"/>
                        </a:rPr>
                        <m:t>17471217</m:t>
                      </m:r>
                    </m:oMath>
                  </m:oMathPara>
                </a14:m>
                <a:endParaRPr lang="en-US" sz="2400" dirty="0"/>
              </a:p>
            </p:txBody>
          </p:sp>
        </mc:Choice>
        <mc:Fallback xmlns="">
          <p:sp>
            <p:nvSpPr>
              <p:cNvPr id="4" name="TextBox 3"/>
              <p:cNvSpPr txBox="1">
                <a:spLocks noRot="1" noChangeAspect="1" noMove="1" noResize="1" noEditPoints="1" noAdjustHandles="1" noChangeArrowheads="1" noChangeShapeType="1" noTextEdit="1"/>
              </p:cNvSpPr>
              <p:nvPr/>
            </p:nvSpPr>
            <p:spPr>
              <a:xfrm>
                <a:off x="295835" y="1238105"/>
                <a:ext cx="5483719" cy="398827"/>
              </a:xfrm>
              <a:prstGeom prst="rect">
                <a:avLst/>
              </a:prstGeom>
              <a:blipFill rotWithShape="0">
                <a:blip r:embed="rId3"/>
                <a:stretch>
                  <a:fillRect l="-2002" r="-1669" b="-181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295835" y="2223624"/>
                <a:ext cx="5069542" cy="398827"/>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400" i="1" smtClean="0">
                              <a:latin typeface="Cambria Math" panose="02040503050406030204" pitchFamily="18" charset="0"/>
                            </a:rPr>
                          </m:ctrlPr>
                        </m:sSubPr>
                        <m:e>
                          <m:r>
                            <m:rPr>
                              <m:sty m:val="p"/>
                            </m:rPr>
                            <a:rPr lang="en-US" altLang="zh-CN" sz="2400" b="0" i="1">
                              <a:latin typeface="Cambria Math" panose="02040503050406030204" pitchFamily="18" charset="0"/>
                            </a:rPr>
                            <m:t>σ</m:t>
                          </m:r>
                        </m:e>
                        <m:sub>
                          <m:r>
                            <a:rPr lang="en-US" sz="2400" b="0" i="1" smtClean="0">
                              <a:latin typeface="Cambria Math" panose="02040503050406030204" pitchFamily="18" charset="0"/>
                            </a:rPr>
                            <m:t>𝑁</m:t>
                          </m:r>
                          <m:r>
                            <a:rPr lang="en-US" altLang="zh-CN" sz="2400" i="1">
                              <a:latin typeface="Cambria Math" panose="02040503050406030204" pitchFamily="18" charset="0"/>
                              <a:ea typeface="Cambria Math" panose="02040503050406030204" pitchFamily="18" charset="0"/>
                            </a:rPr>
                            <m:t>𝛾</m:t>
                          </m:r>
                          <m:r>
                            <m:rPr>
                              <m:sty m:val="p"/>
                            </m:rPr>
                            <a:rPr lang="en-US" altLang="zh-CN" sz="2400" b="0" i="0" smtClean="0">
                              <a:latin typeface="Cambria Math" panose="02040503050406030204" pitchFamily="18" charset="0"/>
                              <a:ea typeface="Cambria Math" panose="02040503050406030204" pitchFamily="18" charset="0"/>
                            </a:rPr>
                            <m:t>out</m:t>
                          </m:r>
                        </m:sub>
                      </m:sSub>
                      <m:r>
                        <a:rPr lang="en-US" altLang="zh-CN"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𝑁</m:t>
                          </m:r>
                        </m:e>
                        <m:sub>
                          <m:r>
                            <a:rPr lang="en-US" altLang="zh-CN" sz="2400" i="1">
                              <a:latin typeface="Cambria Math" panose="02040503050406030204" pitchFamily="18" charset="0"/>
                              <a:ea typeface="Cambria Math" panose="02040503050406030204" pitchFamily="18" charset="0"/>
                            </a:rPr>
                            <m:t>𝛾</m:t>
                          </m:r>
                          <m:r>
                            <m:rPr>
                              <m:sty m:val="p"/>
                            </m:rPr>
                            <a:rPr lang="en-US" altLang="zh-CN" sz="2400">
                              <a:latin typeface="Cambria Math" panose="02040503050406030204" pitchFamily="18" charset="0"/>
                              <a:ea typeface="Cambria Math" panose="02040503050406030204" pitchFamily="18" charset="0"/>
                            </a:rPr>
                            <m:t>meas</m:t>
                          </m:r>
                        </m:sub>
                      </m:sSub>
                      <m:r>
                        <a:rPr lang="en-US" altLang="zh-CN" sz="2400" b="0" i="1" smtClean="0">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 </m:t>
                          </m:r>
                          <m:r>
                            <a:rPr lang="en-US" sz="2400" i="1">
                              <a:latin typeface="Cambria Math" panose="02040503050406030204" pitchFamily="18" charset="0"/>
                            </a:rPr>
                            <m:t>𝑁</m:t>
                          </m:r>
                        </m:e>
                        <m:sub>
                          <m:r>
                            <a:rPr lang="en-US" altLang="zh-CN" sz="2400" i="1">
                              <a:latin typeface="Cambria Math" panose="02040503050406030204" pitchFamily="18" charset="0"/>
                              <a:ea typeface="Cambria Math" panose="02040503050406030204" pitchFamily="18" charset="0"/>
                            </a:rPr>
                            <m:t>𝛾</m:t>
                          </m:r>
                          <m:r>
                            <m:rPr>
                              <m:sty m:val="p"/>
                            </m:rPr>
                            <a:rPr lang="en-US" altLang="zh-CN" sz="2400" i="1">
                              <a:latin typeface="Cambria Math" panose="02040503050406030204" pitchFamily="18" charset="0"/>
                              <a:ea typeface="Cambria Math" panose="02040503050406030204" pitchFamily="18" charset="0"/>
                            </a:rPr>
                            <m:t>in</m:t>
                          </m:r>
                        </m:sub>
                      </m:sSub>
                      <m:r>
                        <a:rPr lang="en-US" altLang="zh-CN" sz="2400" b="0" i="1" smtClean="0">
                          <a:latin typeface="Cambria Math" panose="02040503050406030204" pitchFamily="18" charset="0"/>
                        </a:rPr>
                        <m:t>=</m:t>
                      </m:r>
                      <m:r>
                        <a:rPr lang="en-US" altLang="zh-CN" sz="2400" b="0" i="1" smtClean="0">
                          <a:solidFill>
                            <a:srgbClr val="FF0000"/>
                          </a:solidFill>
                          <a:latin typeface="Cambria Math" panose="02040503050406030204" pitchFamily="18" charset="0"/>
                        </a:rPr>
                        <m:t>1496270</m:t>
                      </m:r>
                    </m:oMath>
                  </m:oMathPara>
                </a14:m>
                <a:endParaRPr lang="en-US" sz="2400" dirty="0"/>
              </a:p>
            </p:txBody>
          </p:sp>
        </mc:Choice>
        <mc:Fallback xmlns="">
          <p:sp>
            <p:nvSpPr>
              <p:cNvPr id="5" name="TextBox 4"/>
              <p:cNvSpPr txBox="1">
                <a:spLocks noRot="1" noChangeAspect="1" noMove="1" noResize="1" noEditPoints="1" noAdjustHandles="1" noChangeArrowheads="1" noChangeShapeType="1" noTextEdit="1"/>
              </p:cNvSpPr>
              <p:nvPr/>
            </p:nvSpPr>
            <p:spPr>
              <a:xfrm>
                <a:off x="295835" y="2223624"/>
                <a:ext cx="5069542" cy="398827"/>
              </a:xfrm>
              <a:prstGeom prst="rect">
                <a:avLst/>
              </a:prstGeom>
              <a:blipFill rotWithShape="0">
                <a:blip r:embed="rId4"/>
                <a:stretch>
                  <a:fillRect l="-1564" b="-246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295834" y="3179341"/>
                <a:ext cx="4479303" cy="491160"/>
              </a:xfrm>
              <a:prstGeom prst="rect">
                <a:avLst/>
              </a:prstGeom>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sz="2400" i="1" smtClean="0">
                              <a:latin typeface="Cambria Math" panose="02040503050406030204" pitchFamily="18" charset="0"/>
                            </a:rPr>
                          </m:ctrlPr>
                        </m:sSubPr>
                        <m:e>
                          <m:r>
                            <a:rPr lang="en-US" sz="2400" i="1">
                              <a:latin typeface="Cambria Math" panose="02040503050406030204" pitchFamily="18" charset="0"/>
                            </a:rPr>
                            <m:t>𝑁</m:t>
                          </m:r>
                        </m:e>
                        <m:sub>
                          <m:r>
                            <a:rPr lang="en-US" altLang="zh-CN" sz="2400" i="1">
                              <a:latin typeface="Cambria Math" panose="02040503050406030204" pitchFamily="18" charset="0"/>
                              <a:ea typeface="Cambria Math" panose="02040503050406030204" pitchFamily="18" charset="0"/>
                            </a:rPr>
                            <m:t>𝛾</m:t>
                          </m:r>
                        </m:sub>
                      </m:sSub>
                      <m:r>
                        <a:rPr lang="en-US" altLang="zh-CN" sz="2400" i="1">
                          <a:solidFill>
                            <a:prstClr val="black"/>
                          </a:solidFill>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𝑁</m:t>
                          </m:r>
                        </m:e>
                        <m:sub>
                          <m:r>
                            <a:rPr lang="en-US" altLang="zh-CN" sz="2400" i="1">
                              <a:latin typeface="Cambria Math" panose="02040503050406030204" pitchFamily="18" charset="0"/>
                              <a:ea typeface="Cambria Math" panose="02040503050406030204" pitchFamily="18" charset="0"/>
                            </a:rPr>
                            <m:t>𝛾</m:t>
                          </m:r>
                          <m:r>
                            <m:rPr>
                              <m:sty m:val="p"/>
                            </m:rPr>
                            <a:rPr lang="en-US" altLang="zh-CN" sz="2400">
                              <a:latin typeface="Cambria Math" panose="02040503050406030204" pitchFamily="18" charset="0"/>
                              <a:ea typeface="Cambria Math" panose="02040503050406030204" pitchFamily="18" charset="0"/>
                            </a:rPr>
                            <m:t>meas</m:t>
                          </m:r>
                        </m:sub>
                      </m:sSub>
                      <m:r>
                        <a:rPr lang="en-US" altLang="zh-CN" sz="2400" i="1" smtClean="0">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rPr>
                          </m:ctrlPr>
                        </m:sSubPr>
                        <m:e>
                          <m:r>
                            <m:rPr>
                              <m:sty m:val="p"/>
                            </m:rPr>
                            <a:rPr lang="en-US" altLang="zh-CN" sz="2400" i="1">
                              <a:latin typeface="Cambria Math" panose="02040503050406030204" pitchFamily="18" charset="0"/>
                            </a:rPr>
                            <m:t>σ</m:t>
                          </m:r>
                        </m:e>
                        <m:sub>
                          <m:r>
                            <a:rPr lang="en-US" sz="2400" i="1">
                              <a:latin typeface="Cambria Math" panose="02040503050406030204" pitchFamily="18" charset="0"/>
                            </a:rPr>
                            <m:t>𝑁</m:t>
                          </m:r>
                          <m:r>
                            <a:rPr lang="en-US" altLang="zh-CN" sz="2400" i="1">
                              <a:latin typeface="Cambria Math" panose="02040503050406030204" pitchFamily="18" charset="0"/>
                              <a:ea typeface="Cambria Math" panose="02040503050406030204" pitchFamily="18" charset="0"/>
                            </a:rPr>
                            <m:t>𝛾</m:t>
                          </m:r>
                          <m:r>
                            <m:rPr>
                              <m:sty m:val="p"/>
                            </m:rPr>
                            <a:rPr lang="en-US" altLang="zh-CN" sz="2400" b="0" i="0" smtClean="0">
                              <a:latin typeface="Cambria Math" panose="02040503050406030204" pitchFamily="18" charset="0"/>
                              <a:ea typeface="Cambria Math" panose="02040503050406030204" pitchFamily="18" charset="0"/>
                            </a:rPr>
                            <m:t>stat</m:t>
                          </m:r>
                        </m:sub>
                      </m:sSub>
                      <m:r>
                        <a:rPr lang="en-US" altLang="zh-CN" sz="2400" b="0" i="1" smtClean="0">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rPr>
                          </m:ctrlPr>
                        </m:sSubPr>
                        <m:e>
                          <m:r>
                            <m:rPr>
                              <m:sty m:val="p"/>
                            </m:rPr>
                            <a:rPr lang="en-US" altLang="zh-CN" sz="2400" i="1">
                              <a:latin typeface="Cambria Math" panose="02040503050406030204" pitchFamily="18" charset="0"/>
                            </a:rPr>
                            <m:t>σ</m:t>
                          </m:r>
                        </m:e>
                        <m:sub>
                          <m:r>
                            <a:rPr lang="en-US" sz="2400" i="1">
                              <a:latin typeface="Cambria Math" panose="02040503050406030204" pitchFamily="18" charset="0"/>
                            </a:rPr>
                            <m:t>𝑁</m:t>
                          </m:r>
                          <m:r>
                            <a:rPr lang="en-US" altLang="zh-CN" sz="2400" i="1">
                              <a:latin typeface="Cambria Math" panose="02040503050406030204" pitchFamily="18" charset="0"/>
                              <a:ea typeface="Cambria Math" panose="02040503050406030204" pitchFamily="18" charset="0"/>
                            </a:rPr>
                            <m:t>𝛾</m:t>
                          </m:r>
                          <m:r>
                            <m:rPr>
                              <m:sty m:val="p"/>
                            </m:rPr>
                            <a:rPr lang="en-US" altLang="zh-CN" sz="2400">
                              <a:latin typeface="Cambria Math" panose="02040503050406030204" pitchFamily="18" charset="0"/>
                              <a:ea typeface="Cambria Math" panose="02040503050406030204" pitchFamily="18" charset="0"/>
                            </a:rPr>
                            <m:t>out</m:t>
                          </m:r>
                        </m:sub>
                      </m:sSub>
                    </m:oMath>
                  </m:oMathPara>
                </a14:m>
                <a:endParaRPr lang="en-US" dirty="0"/>
              </a:p>
            </p:txBody>
          </p:sp>
        </mc:Choice>
        <mc:Fallback xmlns="">
          <p:sp>
            <p:nvSpPr>
              <p:cNvPr id="9" name="Rectangle 8"/>
              <p:cNvSpPr>
                <a:spLocks noRot="1" noChangeAspect="1" noMove="1" noResize="1" noEditPoints="1" noAdjustHandles="1" noChangeArrowheads="1" noChangeShapeType="1" noTextEdit="1"/>
              </p:cNvSpPr>
              <p:nvPr/>
            </p:nvSpPr>
            <p:spPr>
              <a:xfrm>
                <a:off x="295834" y="3179341"/>
                <a:ext cx="4479303" cy="491160"/>
              </a:xfrm>
              <a:prstGeom prst="rect">
                <a:avLst/>
              </a:prstGeom>
              <a:blipFill rotWithShape="0">
                <a:blip r:embed="rId5"/>
                <a:stretch>
                  <a:fillRect l="-409"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295834" y="4164860"/>
                <a:ext cx="5483719" cy="491160"/>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2400" i="1" smtClean="0">
                              <a:latin typeface="Cambria Math" panose="02040503050406030204" pitchFamily="18" charset="0"/>
                            </a:rPr>
                          </m:ctrlPr>
                        </m:sSubPr>
                        <m:e>
                          <m:r>
                            <a:rPr lang="en-US" sz="2400" i="1">
                              <a:latin typeface="Cambria Math" panose="02040503050406030204" pitchFamily="18" charset="0"/>
                            </a:rPr>
                            <m:t>𝑁</m:t>
                          </m:r>
                        </m:e>
                        <m:sub>
                          <m:r>
                            <a:rPr lang="en-US" altLang="zh-CN" sz="2400" i="1">
                              <a:latin typeface="Cambria Math" panose="02040503050406030204" pitchFamily="18" charset="0"/>
                              <a:ea typeface="Cambria Math" panose="02040503050406030204" pitchFamily="18" charset="0"/>
                            </a:rPr>
                            <m:t>𝛾</m:t>
                          </m:r>
                        </m:sub>
                      </m:sSub>
                      <m:r>
                        <a:rPr lang="en-US" altLang="zh-CN" sz="2400" i="1">
                          <a:solidFill>
                            <a:prstClr val="black"/>
                          </a:solidFill>
                          <a:latin typeface="Cambria Math" panose="02040503050406030204" pitchFamily="18" charset="0"/>
                        </a:rPr>
                        <m:t>=</m:t>
                      </m:r>
                      <m:r>
                        <m:rPr>
                          <m:nor/>
                        </m:rPr>
                        <a:rPr lang="en-US" sz="2400" dirty="0">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18967487</m:t>
                      </m:r>
                      <m:r>
                        <a:rPr lang="en-US" altLang="zh-CN" sz="2400" i="1" smtClean="0">
                          <a:latin typeface="Cambria Math" panose="02040503050406030204" pitchFamily="18" charset="0"/>
                          <a:ea typeface="Cambria Math" panose="02040503050406030204" pitchFamily="18" charset="0"/>
                        </a:rPr>
                        <m:t>±</m:t>
                      </m:r>
                      <m:r>
                        <m:rPr>
                          <m:nor/>
                        </m:rPr>
                        <a:rPr lang="en-US" sz="2400" dirty="0">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2075157</m:t>
                      </m:r>
                      <m:r>
                        <a:rPr lang="en-US" altLang="zh-CN" sz="2400" b="0" i="1" smtClean="0">
                          <a:latin typeface="Cambria Math" panose="02040503050406030204" pitchFamily="18" charset="0"/>
                          <a:ea typeface="Cambria Math" panose="02040503050406030204" pitchFamily="18" charset="0"/>
                        </a:rPr>
                        <m:t>−</m:t>
                      </m:r>
                      <m:r>
                        <a:rPr lang="en-US" altLang="zh-CN" sz="2400" i="1">
                          <a:latin typeface="Cambria Math" panose="02040503050406030204" pitchFamily="18" charset="0"/>
                        </a:rPr>
                        <m:t>1496270</m:t>
                      </m:r>
                    </m:oMath>
                  </m:oMathPara>
                </a14:m>
                <a:endParaRPr lang="en-US" altLang="zh-CN" sz="2400" dirty="0"/>
              </a:p>
            </p:txBody>
          </p:sp>
        </mc:Choice>
        <mc:Fallback xmlns="">
          <p:sp>
            <p:nvSpPr>
              <p:cNvPr id="10" name="Rectangle 9"/>
              <p:cNvSpPr>
                <a:spLocks noRot="1" noChangeAspect="1" noMove="1" noResize="1" noEditPoints="1" noAdjustHandles="1" noChangeArrowheads="1" noChangeShapeType="1" noTextEdit="1"/>
              </p:cNvSpPr>
              <p:nvPr/>
            </p:nvSpPr>
            <p:spPr>
              <a:xfrm>
                <a:off x="295834" y="4164860"/>
                <a:ext cx="5483719" cy="491160"/>
              </a:xfrm>
              <a:prstGeom prst="rect">
                <a:avLst/>
              </a:prstGeom>
              <a:blipFill rotWithShape="0">
                <a:blip r:embed="rId6"/>
                <a:stretch>
                  <a:fillRect l="-334" b="-61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295834" y="5146724"/>
                <a:ext cx="3493905" cy="513410"/>
              </a:xfrm>
              <a:prstGeom prst="rect">
                <a:avLst/>
              </a:prstGeom>
            </p:spPr>
            <p:txBody>
              <a:bodyPr wrap="none">
                <a:spAutoFit/>
              </a:bodyPr>
              <a:lstStyle/>
              <a:p>
                <a:pPr/>
                <a14:m>
                  <m:oMathPara xmlns:m="http://schemas.openxmlformats.org/officeDocument/2006/math">
                    <m:oMathParaPr>
                      <m:jc m:val="left"/>
                    </m:oMathParaPr>
                    <m:oMath xmlns:m="http://schemas.openxmlformats.org/officeDocument/2006/math">
                      <m:sSubSup>
                        <m:sSubSupPr>
                          <m:ctrlPr>
                            <a:rPr lang="en-US" altLang="zh-CN" sz="2400" i="1">
                              <a:solidFill>
                                <a:prstClr val="black"/>
                              </a:solidFill>
                              <a:latin typeface="Cambria Math" panose="02040503050406030204" pitchFamily="18" charset="0"/>
                              <a:ea typeface="Cambria Math" panose="02040503050406030204" pitchFamily="18" charset="0"/>
                              <a:cs typeface="Times New Roman" panose="02020603050405020304" pitchFamily="18" charset="0"/>
                            </a:rPr>
                          </m:ctrlPr>
                        </m:sSubSupPr>
                        <m:e>
                          <m:sSub>
                            <m:sSubPr>
                              <m:ctrlPr>
                                <a:rPr lang="en-US" sz="2400" i="1">
                                  <a:latin typeface="Cambria Math" panose="02040503050406030204" pitchFamily="18" charset="0"/>
                                </a:rPr>
                              </m:ctrlPr>
                            </m:sSubPr>
                            <m:e>
                              <m:r>
                                <a:rPr lang="en-US" sz="2400" i="1">
                                  <a:latin typeface="Cambria Math" panose="02040503050406030204" pitchFamily="18" charset="0"/>
                                </a:rPr>
                                <m:t>𝑁</m:t>
                              </m:r>
                            </m:e>
                            <m:sub>
                              <m:r>
                                <a:rPr lang="en-US" altLang="zh-CN" sz="2400" i="1" smtClean="0">
                                  <a:latin typeface="Cambria Math" panose="02040503050406030204" pitchFamily="18" charset="0"/>
                                  <a:ea typeface="Cambria Math" panose="02040503050406030204" pitchFamily="18" charset="0"/>
                                </a:rPr>
                                <m:t>𝛾</m:t>
                              </m:r>
                            </m:sub>
                          </m:sSub>
                          <m:r>
                            <a:rPr lang="en-US" altLang="zh-CN" sz="2400" i="1">
                              <a:solidFill>
                                <a:prstClr val="black"/>
                              </a:solidFill>
                              <a:latin typeface="Cambria Math" panose="02040503050406030204" pitchFamily="18" charset="0"/>
                            </a:rPr>
                            <m:t>=</m:t>
                          </m:r>
                          <m:r>
                            <m:rPr>
                              <m:nor/>
                            </m:rPr>
                            <a:rPr lang="en-US" sz="2400" dirty="0">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18967487</m:t>
                          </m:r>
                        </m:e>
                        <m:sub>
                          <m:r>
                            <a:rPr lang="en-US" altLang="zh-CN" sz="2400" i="1">
                              <a:solidFill>
                                <a:prstClr val="black"/>
                              </a:solidFill>
                              <a:latin typeface="Cambria Math" panose="02040503050406030204" pitchFamily="18" charset="0"/>
                              <a:ea typeface="Cambria Math" panose="02040503050406030204" pitchFamily="18" charset="0"/>
                              <a:cs typeface="Times New Roman" panose="02020603050405020304" pitchFamily="18" charset="0"/>
                            </a:rPr>
                            <m:t>−2558339 </m:t>
                          </m:r>
                        </m:sub>
                        <m:sup>
                          <m:r>
                            <a:rPr lang="en-US" altLang="zh-CN" sz="2400" i="1">
                              <a:solidFill>
                                <a:prstClr val="black"/>
                              </a:solidFill>
                              <a:latin typeface="Cambria Math" panose="02040503050406030204" pitchFamily="18" charset="0"/>
                              <a:ea typeface="Cambria Math" panose="02040503050406030204" pitchFamily="18" charset="0"/>
                              <a:cs typeface="Times New Roman" panose="02020603050405020304" pitchFamily="18" charset="0"/>
                            </a:rPr>
                            <m:t>+2075157</m:t>
                          </m:r>
                        </m:sup>
                      </m:sSubSup>
                    </m:oMath>
                  </m:oMathPara>
                </a14:m>
                <a:endParaRPr lang="en-US" dirty="0"/>
              </a:p>
            </p:txBody>
          </p:sp>
        </mc:Choice>
        <mc:Fallback xmlns="">
          <p:sp>
            <p:nvSpPr>
              <p:cNvPr id="13" name="Rectangle 12"/>
              <p:cNvSpPr>
                <a:spLocks noRot="1" noChangeAspect="1" noMove="1" noResize="1" noEditPoints="1" noAdjustHandles="1" noChangeArrowheads="1" noChangeShapeType="1" noTextEdit="1"/>
              </p:cNvSpPr>
              <p:nvPr/>
            </p:nvSpPr>
            <p:spPr>
              <a:xfrm>
                <a:off x="295834" y="5146724"/>
                <a:ext cx="3493905" cy="513410"/>
              </a:xfrm>
              <a:prstGeom prst="rect">
                <a:avLst/>
              </a:prstGeom>
              <a:blipFill rotWithShape="0">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96819504"/>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385" y="154529"/>
            <a:ext cx="2520000" cy="793376"/>
          </a:xfrm>
          <a:prstGeom prst="rect">
            <a:avLst/>
          </a:prstGeom>
          <a:solidFill>
            <a:srgbClr val="BDD7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18967487</a:t>
            </a:r>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112385" y="1128368"/>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4" name="Rectangle 3"/>
          <p:cNvSpPr/>
          <p:nvPr/>
        </p:nvSpPr>
        <p:spPr>
          <a:xfrm>
            <a:off x="112385" y="2505373"/>
            <a:ext cx="2520000" cy="793376"/>
          </a:xfrm>
          <a:prstGeom prst="rect">
            <a:avLst/>
          </a:prstGeom>
          <a:solidFill>
            <a:srgbClr val="BDD7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18967487</a:t>
            </a:r>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5" name="Rectangle 4"/>
          <p:cNvSpPr/>
          <p:nvPr/>
        </p:nvSpPr>
        <p:spPr>
          <a:xfrm>
            <a:off x="2632385" y="2505373"/>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6" name="Rectangle 5"/>
          <p:cNvSpPr/>
          <p:nvPr/>
        </p:nvSpPr>
        <p:spPr>
          <a:xfrm>
            <a:off x="112385" y="3873373"/>
            <a:ext cx="2520000" cy="793376"/>
          </a:xfrm>
          <a:prstGeom prst="rect">
            <a:avLst/>
          </a:prstGeom>
          <a:solidFill>
            <a:srgbClr val="BDD7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18967487</a:t>
            </a:r>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7" name="Rectangle 6"/>
          <p:cNvSpPr/>
          <p:nvPr/>
        </p:nvSpPr>
        <p:spPr>
          <a:xfrm>
            <a:off x="2632385" y="3873373"/>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8" name="Rectangle 7"/>
          <p:cNvSpPr/>
          <p:nvPr/>
        </p:nvSpPr>
        <p:spPr>
          <a:xfrm>
            <a:off x="3856385" y="3873373"/>
            <a:ext cx="660575" cy="793376"/>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6">
                    <a:lumMod val="50000"/>
                  </a:schemeClr>
                </a:solidFill>
                <a:latin typeface="Times New Roman" panose="02020603050405020304" pitchFamily="18" charset="0"/>
                <a:cs typeface="Times New Roman" panose="02020603050405020304" pitchFamily="18" charset="0"/>
              </a:rPr>
              <a:t>gs</a:t>
            </a:r>
          </a:p>
        </p:txBody>
      </p:sp>
      <p:sp>
        <p:nvSpPr>
          <p:cNvPr id="9" name="Rectangle 8"/>
          <p:cNvSpPr/>
          <p:nvPr/>
        </p:nvSpPr>
        <p:spPr>
          <a:xfrm>
            <a:off x="4758886" y="154529"/>
            <a:ext cx="1656000" cy="7933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17471217</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0" name="Rectangle 9"/>
          <p:cNvSpPr/>
          <p:nvPr/>
        </p:nvSpPr>
        <p:spPr>
          <a:xfrm>
            <a:off x="4758885" y="1128368"/>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11" name="Rectangle 10"/>
          <p:cNvSpPr/>
          <p:nvPr/>
        </p:nvSpPr>
        <p:spPr>
          <a:xfrm>
            <a:off x="4758885" y="2506085"/>
            <a:ext cx="1656000" cy="7933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17471217</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6414885" y="2506085"/>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13" name="Rectangle 12"/>
          <p:cNvSpPr/>
          <p:nvPr/>
        </p:nvSpPr>
        <p:spPr>
          <a:xfrm>
            <a:off x="4758885" y="3873373"/>
            <a:ext cx="1656000" cy="7933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17471217</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6414885" y="3873373"/>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15" name="Rectangle 14"/>
          <p:cNvSpPr/>
          <p:nvPr/>
        </p:nvSpPr>
        <p:spPr>
          <a:xfrm>
            <a:off x="7633185" y="3873373"/>
            <a:ext cx="502275" cy="793376"/>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6">
                    <a:lumMod val="50000"/>
                  </a:schemeClr>
                </a:solidFill>
                <a:latin typeface="Times New Roman" panose="02020603050405020304" pitchFamily="18" charset="0"/>
                <a:cs typeface="Times New Roman" panose="02020603050405020304" pitchFamily="18" charset="0"/>
              </a:rPr>
              <a:t>gs</a:t>
            </a:r>
          </a:p>
        </p:txBody>
      </p:sp>
      <mc:AlternateContent xmlns:mc="http://schemas.openxmlformats.org/markup-compatibility/2006" xmlns:a14="http://schemas.microsoft.com/office/drawing/2010/main">
        <mc:Choice Requires="a14">
          <p:sp>
            <p:nvSpPr>
              <p:cNvPr id="16" name="Rectangle 15"/>
              <p:cNvSpPr/>
              <p:nvPr/>
            </p:nvSpPr>
            <p:spPr>
              <a:xfrm>
                <a:off x="7633185" y="355458"/>
                <a:ext cx="500137" cy="3915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FF"/>
                              </a:solidFill>
                              <a:latin typeface="Cambria Math" panose="02040503050406030204" pitchFamily="18" charset="0"/>
                            </a:rPr>
                          </m:ctrlPr>
                        </m:sSubPr>
                        <m:e>
                          <m:r>
                            <a:rPr lang="en-US" i="1">
                              <a:solidFill>
                                <a:srgbClr val="0000FF"/>
                              </a:solidFill>
                              <a:latin typeface="Cambria Math" panose="02040503050406030204" pitchFamily="18" charset="0"/>
                            </a:rPr>
                            <m:t>𝑁</m:t>
                          </m:r>
                        </m:e>
                        <m:sub>
                          <m:r>
                            <a:rPr lang="en-US" altLang="zh-CN" i="1">
                              <a:solidFill>
                                <a:srgbClr val="0000FF"/>
                              </a:solidFill>
                              <a:latin typeface="Cambria Math" panose="02040503050406030204" pitchFamily="18" charset="0"/>
                              <a:ea typeface="Cambria Math" panose="02040503050406030204" pitchFamily="18" charset="0"/>
                            </a:rPr>
                            <m:t>𝛾</m:t>
                          </m:r>
                        </m:sub>
                      </m:sSub>
                    </m:oMath>
                  </m:oMathPara>
                </a14:m>
                <a:endParaRPr lang="en-US" dirty="0">
                  <a:solidFill>
                    <a:srgbClr val="0000FF"/>
                  </a:solidFill>
                </a:endParaRPr>
              </a:p>
            </p:txBody>
          </p:sp>
        </mc:Choice>
        <mc:Fallback xmlns="">
          <p:sp>
            <p:nvSpPr>
              <p:cNvPr id="16" name="Rectangle 15"/>
              <p:cNvSpPr>
                <a:spLocks noRot="1" noChangeAspect="1" noMove="1" noResize="1" noEditPoints="1" noAdjustHandles="1" noChangeArrowheads="1" noChangeShapeType="1" noTextEdit="1"/>
              </p:cNvSpPr>
              <p:nvPr/>
            </p:nvSpPr>
            <p:spPr>
              <a:xfrm>
                <a:off x="7633185" y="355458"/>
                <a:ext cx="500137" cy="391517"/>
              </a:xfrm>
              <a:prstGeom prst="rect">
                <a:avLst/>
              </a:prstGeom>
              <a:blipFill rotWithShape="0">
                <a:blip r:embed="rId3"/>
                <a:stretch>
                  <a:fillRect b="-30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7633185" y="1329297"/>
                <a:ext cx="504112" cy="39074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𝑁</m:t>
                          </m:r>
                        </m:e>
                        <m:sub>
                          <m:r>
                            <a:rPr lang="en-US" b="0" i="1" smtClean="0">
                              <a:solidFill>
                                <a:srgbClr val="FF0000"/>
                              </a:solidFill>
                              <a:latin typeface="Cambria Math" panose="02040503050406030204" pitchFamily="18" charset="0"/>
                            </a:rPr>
                            <m:t>𝑝</m:t>
                          </m:r>
                        </m:sub>
                      </m:sSub>
                    </m:oMath>
                  </m:oMathPara>
                </a14:m>
                <a:endParaRPr lang="en-US" dirty="0">
                  <a:solidFill>
                    <a:srgbClr val="0000FF"/>
                  </a:solidFill>
                </a:endParaRPr>
              </a:p>
            </p:txBody>
          </p:sp>
        </mc:Choice>
        <mc:Fallback xmlns="">
          <p:sp>
            <p:nvSpPr>
              <p:cNvPr id="17" name="Rectangle 16"/>
              <p:cNvSpPr>
                <a:spLocks noRot="1" noChangeAspect="1" noMove="1" noResize="1" noEditPoints="1" noAdjustHandles="1" noChangeArrowheads="1" noChangeShapeType="1" noTextEdit="1"/>
              </p:cNvSpPr>
              <p:nvPr/>
            </p:nvSpPr>
            <p:spPr>
              <a:xfrm>
                <a:off x="7633185" y="1329297"/>
                <a:ext cx="504112" cy="390748"/>
              </a:xfrm>
              <a:prstGeom prst="rect">
                <a:avLst/>
              </a:prstGeom>
              <a:blipFill rotWithShape="0">
                <a:blip r:embed="rId4"/>
                <a:stretch>
                  <a:fillRect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7961048" y="2704544"/>
                <a:ext cx="1042401" cy="3915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solidFill>
                                <a:srgbClr val="0000FF"/>
                              </a:solidFill>
                              <a:latin typeface="Cambria Math" panose="02040503050406030204" pitchFamily="18" charset="0"/>
                            </a:rPr>
                          </m:ctrlPr>
                        </m:sSubPr>
                        <m:e>
                          <m:r>
                            <a:rPr lang="en-US" i="1">
                              <a:solidFill>
                                <a:srgbClr val="0000FF"/>
                              </a:solidFill>
                              <a:latin typeface="Cambria Math" panose="02040503050406030204" pitchFamily="18" charset="0"/>
                            </a:rPr>
                            <m:t>𝑁</m:t>
                          </m:r>
                        </m:e>
                        <m:sub>
                          <m:r>
                            <a:rPr lang="en-US" altLang="zh-CN" i="1">
                              <a:solidFill>
                                <a:srgbClr val="0000FF"/>
                              </a:solidFill>
                              <a:latin typeface="Cambria Math" panose="02040503050406030204" pitchFamily="18" charset="0"/>
                              <a:ea typeface="Cambria Math" panose="02040503050406030204" pitchFamily="18" charset="0"/>
                            </a:rPr>
                            <m:t>𝛾</m:t>
                          </m:r>
                        </m:sub>
                      </m:sSub>
                      <m:r>
                        <a:rPr lang="en-US" altLang="zh-CN" i="1">
                          <a:latin typeface="Cambria Math" panose="02040503050406030204" pitchFamily="18" charset="0"/>
                          <a:ea typeface="Cambria Math" panose="02040503050406030204" pitchFamily="18" charset="0"/>
                        </a:rPr>
                        <m:t>+</m:t>
                      </m:r>
                      <m:sSub>
                        <m:sSubPr>
                          <m:ctrlPr>
                            <a:rPr lang="en-US" i="1" smtClean="0">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𝑁</m:t>
                          </m:r>
                        </m:e>
                        <m:sub>
                          <m:r>
                            <a:rPr lang="en-US" b="0" i="1" smtClean="0">
                              <a:solidFill>
                                <a:srgbClr val="FF0000"/>
                              </a:solidFill>
                              <a:latin typeface="Cambria Math" panose="02040503050406030204" pitchFamily="18" charset="0"/>
                            </a:rPr>
                            <m:t>𝑝</m:t>
                          </m:r>
                        </m:sub>
                      </m:sSub>
                    </m:oMath>
                  </m:oMathPara>
                </a14:m>
                <a:endParaRPr lang="en-US" dirty="0">
                  <a:solidFill>
                    <a:srgbClr val="0000FF"/>
                  </a:solidFill>
                </a:endParaRPr>
              </a:p>
            </p:txBody>
          </p:sp>
        </mc:Choice>
        <mc:Fallback xmlns="">
          <p:sp>
            <p:nvSpPr>
              <p:cNvPr id="18" name="Rectangle 17"/>
              <p:cNvSpPr>
                <a:spLocks noRot="1" noChangeAspect="1" noMove="1" noResize="1" noEditPoints="1" noAdjustHandles="1" noChangeArrowheads="1" noChangeShapeType="1" noTextEdit="1"/>
              </p:cNvSpPr>
              <p:nvPr/>
            </p:nvSpPr>
            <p:spPr>
              <a:xfrm>
                <a:off x="7961048" y="2704544"/>
                <a:ext cx="1042401" cy="391517"/>
              </a:xfrm>
              <a:prstGeom prst="rect">
                <a:avLst/>
              </a:prstGeom>
              <a:blipFill rotWithShape="0">
                <a:blip r:embed="rId5"/>
                <a:stretch>
                  <a:fillRect b="-31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8355149" y="4085395"/>
                <a:ext cx="74090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𝑁</m:t>
                          </m:r>
                        </m:e>
                        <m:sub>
                          <m:r>
                            <a:rPr lang="en-US" b="0" i="1" smtClean="0">
                              <a:solidFill>
                                <a:schemeClr val="tx1"/>
                              </a:solidFill>
                              <a:latin typeface="Cambria Math" panose="02040503050406030204" pitchFamily="18" charset="0"/>
                            </a:rPr>
                            <m:t>25</m:t>
                          </m:r>
                          <m:r>
                            <m:rPr>
                              <m:sty m:val="p"/>
                            </m:rPr>
                            <a:rPr lang="en-US" b="0" i="0" smtClean="0">
                              <a:solidFill>
                                <a:schemeClr val="tx1"/>
                              </a:solidFill>
                              <a:latin typeface="Cambria Math" panose="02040503050406030204" pitchFamily="18" charset="0"/>
                            </a:rPr>
                            <m:t>Si</m:t>
                          </m:r>
                        </m:sub>
                      </m:sSub>
                    </m:oMath>
                  </m:oMathPara>
                </a14:m>
                <a:endParaRPr lang="en-US" dirty="0">
                  <a:solidFill>
                    <a:schemeClr val="tx1"/>
                  </a:solidFill>
                </a:endParaRPr>
              </a:p>
            </p:txBody>
          </p:sp>
        </mc:Choice>
        <mc:Fallback xmlns="">
          <p:sp>
            <p:nvSpPr>
              <p:cNvPr id="19" name="Rectangle 18"/>
              <p:cNvSpPr>
                <a:spLocks noRot="1" noChangeAspect="1" noMove="1" noResize="1" noEditPoints="1" noAdjustHandles="1" noChangeArrowheads="1" noChangeShapeType="1" noTextEdit="1"/>
              </p:cNvSpPr>
              <p:nvPr/>
            </p:nvSpPr>
            <p:spPr>
              <a:xfrm>
                <a:off x="8355149" y="4085395"/>
                <a:ext cx="740907" cy="369332"/>
              </a:xfrm>
              <a:prstGeom prst="rect">
                <a:avLst/>
              </a:prstGeom>
              <a:blipFill rotWithShape="0">
                <a:blip r:embed="rId6"/>
                <a:stretch>
                  <a:fillRect/>
                </a:stretch>
              </a:blipFill>
            </p:spPr>
            <p:txBody>
              <a:bodyPr/>
              <a:lstStyle/>
              <a:p>
                <a:r>
                  <a:rPr lang="en-US">
                    <a:noFill/>
                  </a:rPr>
                  <a:t> </a:t>
                </a:r>
              </a:p>
            </p:txBody>
          </p:sp>
        </mc:Fallback>
      </mc:AlternateContent>
      <p:cxnSp>
        <p:nvCxnSpPr>
          <p:cNvPr id="20" name="Straight Connector 19"/>
          <p:cNvCxnSpPr/>
          <p:nvPr/>
        </p:nvCxnSpPr>
        <p:spPr>
          <a:xfrm>
            <a:off x="4613451" y="0"/>
            <a:ext cx="0" cy="6858000"/>
          </a:xfrm>
          <a:prstGeom prst="line">
            <a:avLst/>
          </a:prstGeom>
          <a:ln>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1" name="Rectangle 20"/>
              <p:cNvSpPr/>
              <p:nvPr/>
            </p:nvSpPr>
            <p:spPr>
              <a:xfrm>
                <a:off x="1576993" y="5327288"/>
                <a:ext cx="1650516" cy="490199"/>
              </a:xfrm>
              <a:prstGeom prst="rect">
                <a:avLst/>
              </a:prstGeom>
            </p:spPr>
            <p:txBody>
              <a:bodyPr wrap="none">
                <a:spAutoFit/>
              </a:bodyPr>
              <a:lstStyle/>
              <a:p>
                <a:pPr algn="ctr" fontAlgn="b"/>
                <a14:m>
                  <m:oMathPara xmlns:m="http://schemas.openxmlformats.org/officeDocument/2006/math">
                    <m:oMathParaPr>
                      <m:jc m:val="centerGroup"/>
                    </m:oMathParaPr>
                    <m:oMath xmlns:m="http://schemas.openxmlformats.org/officeDocument/2006/math">
                      <m:sSub>
                        <m:sSubPr>
                          <m:ctrlPr>
                            <a:rPr lang="en-US" sz="2400" i="1" smtClean="0">
                              <a:solidFill>
                                <a:srgbClr val="C00000"/>
                              </a:solidFill>
                              <a:latin typeface="Cambria Math" panose="02040503050406030204" pitchFamily="18" charset="0"/>
                            </a:rPr>
                          </m:ctrlPr>
                        </m:sSubPr>
                        <m:e>
                          <m:r>
                            <a:rPr lang="en-US" sz="2400" b="0" i="1" smtClean="0">
                              <a:solidFill>
                                <a:srgbClr val="C00000"/>
                              </a:solidFill>
                              <a:latin typeface="Cambria Math" panose="02040503050406030204" pitchFamily="18" charset="0"/>
                            </a:rPr>
                            <m:t>𝐼</m:t>
                          </m:r>
                        </m:e>
                        <m:sub>
                          <m:r>
                            <a:rPr lang="en-US" altLang="zh-CN" sz="2400" b="0" i="1" smtClean="0">
                              <a:solidFill>
                                <a:srgbClr val="C00000"/>
                              </a:solidFill>
                              <a:latin typeface="Cambria Math" panose="02040503050406030204" pitchFamily="18" charset="0"/>
                              <a:ea typeface="Cambria Math" panose="02040503050406030204" pitchFamily="18" charset="0"/>
                            </a:rPr>
                            <m:t>𝑝</m:t>
                          </m:r>
                        </m:sub>
                      </m:sSub>
                      <m:r>
                        <m:rPr>
                          <m:nor/>
                        </m:rPr>
                        <a:rPr lang="en-US" altLang="zh-CN" sz="2400"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 29.1%</m:t>
                      </m:r>
                    </m:oMath>
                  </m:oMathPara>
                </a14:m>
                <a:endParaRPr lang="en-US" sz="2400"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1" name="Rectangle 20"/>
              <p:cNvSpPr>
                <a:spLocks noRot="1" noChangeAspect="1" noMove="1" noResize="1" noEditPoints="1" noAdjustHandles="1" noChangeArrowheads="1" noChangeShapeType="1" noTextEdit="1"/>
              </p:cNvSpPr>
              <p:nvPr/>
            </p:nvSpPr>
            <p:spPr>
              <a:xfrm>
                <a:off x="1576993" y="5327288"/>
                <a:ext cx="1650516" cy="490199"/>
              </a:xfrm>
              <a:prstGeom prst="rect">
                <a:avLst/>
              </a:prstGeom>
              <a:blipFill rotWithShape="0">
                <a:blip r:embed="rId7"/>
                <a:stretch>
                  <a:fillRect l="-370"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21"/>
              <p:cNvSpPr/>
              <p:nvPr/>
            </p:nvSpPr>
            <p:spPr>
              <a:xfrm>
                <a:off x="108145" y="5327287"/>
                <a:ext cx="1645772" cy="491160"/>
              </a:xfrm>
              <a:prstGeom prst="rect">
                <a:avLst/>
              </a:prstGeom>
            </p:spPr>
            <p:txBody>
              <a:bodyPr wrap="none">
                <a:spAutoFit/>
              </a:bodyPr>
              <a:lstStyle/>
              <a:p>
                <a:pPr algn="ctr" fontAlgn="b"/>
                <a14:m>
                  <m:oMathPara xmlns:m="http://schemas.openxmlformats.org/officeDocument/2006/math">
                    <m:oMathParaPr>
                      <m:jc m:val="centerGroup"/>
                    </m:oMathParaPr>
                    <m:oMath xmlns:m="http://schemas.openxmlformats.org/officeDocument/2006/math">
                      <m:sSub>
                        <m:sSubPr>
                          <m:ctrlPr>
                            <a:rPr lang="en-US" sz="2400" i="1" smtClean="0">
                              <a:solidFill>
                                <a:srgbClr val="0000FF"/>
                              </a:solidFill>
                              <a:latin typeface="Cambria Math" panose="02040503050406030204" pitchFamily="18" charset="0"/>
                            </a:rPr>
                          </m:ctrlPr>
                        </m:sSubPr>
                        <m:e>
                          <m:r>
                            <a:rPr lang="en-US" sz="2400" b="0" i="1" smtClean="0">
                              <a:solidFill>
                                <a:srgbClr val="0000FF"/>
                              </a:solidFill>
                              <a:latin typeface="Cambria Math" panose="02040503050406030204" pitchFamily="18" charset="0"/>
                            </a:rPr>
                            <m:t>𝐼</m:t>
                          </m:r>
                        </m:e>
                        <m:sub>
                          <m:r>
                            <a:rPr lang="en-US" altLang="zh-CN" sz="2400" i="1">
                              <a:solidFill>
                                <a:srgbClr val="0000FF"/>
                              </a:solidFill>
                              <a:latin typeface="Cambria Math" panose="02040503050406030204" pitchFamily="18" charset="0"/>
                              <a:ea typeface="Cambria Math" panose="02040503050406030204" pitchFamily="18" charset="0"/>
                            </a:rPr>
                            <m:t>𝛾</m:t>
                          </m:r>
                        </m:sub>
                      </m:sSub>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400" b="0" i="0" dirty="0"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49.4</m:t>
                      </m:r>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2" name="Rectangle 21"/>
              <p:cNvSpPr>
                <a:spLocks noRot="1" noChangeAspect="1" noMove="1" noResize="1" noEditPoints="1" noAdjustHandles="1" noChangeArrowheads="1" noChangeShapeType="1" noTextEdit="1"/>
              </p:cNvSpPr>
              <p:nvPr/>
            </p:nvSpPr>
            <p:spPr>
              <a:xfrm>
                <a:off x="108145" y="5327287"/>
                <a:ext cx="1645772" cy="491160"/>
              </a:xfrm>
              <a:prstGeom prst="rect">
                <a:avLst/>
              </a:prstGeom>
              <a:blipFill rotWithShape="0">
                <a:blip r:embed="rId8"/>
                <a:stretch>
                  <a:fillRect l="-370"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22"/>
              <p:cNvSpPr/>
              <p:nvPr/>
            </p:nvSpPr>
            <p:spPr>
              <a:xfrm>
                <a:off x="6871290" y="5327286"/>
                <a:ext cx="1650516" cy="490199"/>
              </a:xfrm>
              <a:prstGeom prst="rect">
                <a:avLst/>
              </a:prstGeom>
            </p:spPr>
            <p:txBody>
              <a:bodyPr wrap="none">
                <a:spAutoFit/>
              </a:bodyPr>
              <a:lstStyle/>
              <a:p>
                <a:pPr algn="ctr" fontAlgn="b"/>
                <a14:m>
                  <m:oMathPara xmlns:m="http://schemas.openxmlformats.org/officeDocument/2006/math">
                    <m:oMathParaPr>
                      <m:jc m:val="centerGroup"/>
                    </m:oMathParaPr>
                    <m:oMath xmlns:m="http://schemas.openxmlformats.org/officeDocument/2006/math">
                      <m:sSub>
                        <m:sSubPr>
                          <m:ctrlPr>
                            <a:rPr lang="en-US" sz="2400" i="1" smtClean="0">
                              <a:solidFill>
                                <a:srgbClr val="C00000"/>
                              </a:solidFill>
                              <a:latin typeface="Cambria Math" panose="02040503050406030204" pitchFamily="18" charset="0"/>
                            </a:rPr>
                          </m:ctrlPr>
                        </m:sSubPr>
                        <m:e>
                          <m:r>
                            <a:rPr lang="en-US" sz="2400" b="0" i="1" smtClean="0">
                              <a:solidFill>
                                <a:srgbClr val="C00000"/>
                              </a:solidFill>
                              <a:latin typeface="Cambria Math" panose="02040503050406030204" pitchFamily="18" charset="0"/>
                            </a:rPr>
                            <m:t>𝐼</m:t>
                          </m:r>
                        </m:e>
                        <m:sub>
                          <m:r>
                            <a:rPr lang="en-US" altLang="zh-CN" sz="2400" b="0" i="1" smtClean="0">
                              <a:solidFill>
                                <a:srgbClr val="C00000"/>
                              </a:solidFill>
                              <a:latin typeface="Cambria Math" panose="02040503050406030204" pitchFamily="18" charset="0"/>
                              <a:ea typeface="Cambria Math" panose="02040503050406030204" pitchFamily="18" charset="0"/>
                            </a:rPr>
                            <m:t>𝑝</m:t>
                          </m:r>
                        </m:sub>
                      </m:sSub>
                      <m:r>
                        <m:rPr>
                          <m:nor/>
                        </m:rPr>
                        <a:rPr lang="en-US" altLang="zh-CN" sz="2400"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400" b="0" i="0" dirty="0"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30.6</m:t>
                      </m:r>
                      <m:r>
                        <m:rPr>
                          <m:nor/>
                        </m:rPr>
                        <a:rPr lang="en-US" altLang="zh-CN" sz="2400"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3" name="Rectangle 22"/>
              <p:cNvSpPr>
                <a:spLocks noRot="1" noChangeAspect="1" noMove="1" noResize="1" noEditPoints="1" noAdjustHandles="1" noChangeArrowheads="1" noChangeShapeType="1" noTextEdit="1"/>
              </p:cNvSpPr>
              <p:nvPr/>
            </p:nvSpPr>
            <p:spPr>
              <a:xfrm>
                <a:off x="6871290" y="5327286"/>
                <a:ext cx="1650516" cy="490199"/>
              </a:xfrm>
              <a:prstGeom prst="rect">
                <a:avLst/>
              </a:prstGeom>
              <a:blipFill rotWithShape="0">
                <a:blip r:embed="rId9"/>
                <a:stretch>
                  <a:fillRect l="-369"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5059641" y="5327286"/>
                <a:ext cx="1645772" cy="491160"/>
              </a:xfrm>
              <a:prstGeom prst="rect">
                <a:avLst/>
              </a:prstGeom>
            </p:spPr>
            <p:txBody>
              <a:bodyPr wrap="none">
                <a:spAutoFit/>
              </a:bodyPr>
              <a:lstStyle/>
              <a:p>
                <a:pPr algn="ctr" fontAlgn="b"/>
                <a14:m>
                  <m:oMathPara xmlns:m="http://schemas.openxmlformats.org/officeDocument/2006/math">
                    <m:oMathParaPr>
                      <m:jc m:val="centerGroup"/>
                    </m:oMathParaPr>
                    <m:oMath xmlns:m="http://schemas.openxmlformats.org/officeDocument/2006/math">
                      <m:sSub>
                        <m:sSubPr>
                          <m:ctrlPr>
                            <a:rPr lang="en-US" sz="2400" i="1" smtClean="0">
                              <a:solidFill>
                                <a:srgbClr val="0000FF"/>
                              </a:solidFill>
                              <a:latin typeface="Cambria Math" panose="02040503050406030204" pitchFamily="18" charset="0"/>
                            </a:rPr>
                          </m:ctrlPr>
                        </m:sSubPr>
                        <m:e>
                          <m:r>
                            <a:rPr lang="en-US" sz="2400" b="0" i="1" smtClean="0">
                              <a:solidFill>
                                <a:srgbClr val="0000FF"/>
                              </a:solidFill>
                              <a:latin typeface="Cambria Math" panose="02040503050406030204" pitchFamily="18" charset="0"/>
                            </a:rPr>
                            <m:t>𝐼</m:t>
                          </m:r>
                        </m:e>
                        <m:sub>
                          <m:r>
                            <a:rPr lang="en-US" altLang="zh-CN" sz="2400" i="1">
                              <a:solidFill>
                                <a:srgbClr val="0000FF"/>
                              </a:solidFill>
                              <a:latin typeface="Cambria Math" panose="02040503050406030204" pitchFamily="18" charset="0"/>
                              <a:ea typeface="Cambria Math" panose="02040503050406030204" pitchFamily="18" charset="0"/>
                            </a:rPr>
                            <m:t>𝛾</m:t>
                          </m:r>
                        </m:sub>
                      </m:sSub>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400" b="0" i="0" dirty="0"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47.8</m:t>
                      </m:r>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4" name="Rectangle 23"/>
              <p:cNvSpPr>
                <a:spLocks noRot="1" noChangeAspect="1" noMove="1" noResize="1" noEditPoints="1" noAdjustHandles="1" noChangeArrowheads="1" noChangeShapeType="1" noTextEdit="1"/>
              </p:cNvSpPr>
              <p:nvPr/>
            </p:nvSpPr>
            <p:spPr>
              <a:xfrm>
                <a:off x="5059641" y="5327286"/>
                <a:ext cx="1645772" cy="491160"/>
              </a:xfrm>
              <a:prstGeom prst="rect">
                <a:avLst/>
              </a:prstGeom>
              <a:blipFill rotWithShape="0">
                <a:blip r:embed="rId10"/>
                <a:stretch>
                  <a:fillRect l="-370"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p:cNvSpPr/>
              <p:nvPr/>
            </p:nvSpPr>
            <p:spPr>
              <a:xfrm>
                <a:off x="5278656" y="6092643"/>
                <a:ext cx="1158202" cy="461665"/>
              </a:xfrm>
              <a:prstGeom prst="rect">
                <a:avLst/>
              </a:prstGeom>
            </p:spPr>
            <p:txBody>
              <a:bodyPr wrap="none">
                <a:spAutoFit/>
              </a:bodyPr>
              <a:lstStyle/>
              <a:p>
                <a:pPr algn="ctr" fontAlgn="b"/>
                <a14:m>
                  <m:oMathPara xmlns:m="http://schemas.openxmlformats.org/officeDocument/2006/math">
                    <m:oMathParaPr>
                      <m:jc m:val="centerGroup"/>
                    </m:oMathParaPr>
                    <m:oMath xmlns:m="http://schemas.openxmlformats.org/officeDocument/2006/math">
                      <m:r>
                        <a:rPr lang="en-US" sz="2400" i="1" smtClean="0">
                          <a:solidFill>
                            <a:srgbClr val="0000FF"/>
                          </a:solidFill>
                          <a:latin typeface="Cambria Math" panose="02040503050406030204" pitchFamily="18" charset="0"/>
                        </a:rPr>
                        <m:t>1</m:t>
                      </m:r>
                      <m:r>
                        <a:rPr lang="en-US" sz="2400" b="0" i="1" smtClean="0">
                          <a:solidFill>
                            <a:srgbClr val="0000FF"/>
                          </a:solidFill>
                          <a:latin typeface="Cambria Math" panose="02040503050406030204" pitchFamily="18" charset="0"/>
                        </a:rPr>
                        <m:t>.5</m:t>
                      </m:r>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i="1" dirty="0"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5" name="Rectangle 24"/>
              <p:cNvSpPr>
                <a:spLocks noRot="1" noChangeAspect="1" noMove="1" noResize="1" noEditPoints="1" noAdjustHandles="1" noChangeArrowheads="1" noChangeShapeType="1" noTextEdit="1"/>
              </p:cNvSpPr>
              <p:nvPr/>
            </p:nvSpPr>
            <p:spPr>
              <a:xfrm>
                <a:off x="5278656" y="6092643"/>
                <a:ext cx="1158202" cy="461665"/>
              </a:xfrm>
              <a:prstGeom prst="rect">
                <a:avLst/>
              </a:prstGeom>
              <a:blipFill rotWithShape="0">
                <a:blip r:embed="rId11"/>
                <a:stretch>
                  <a:fillRect l="-1053" b="-13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p:cNvSpPr/>
              <p:nvPr/>
            </p:nvSpPr>
            <p:spPr>
              <a:xfrm>
                <a:off x="7117447" y="6092643"/>
                <a:ext cx="1158202" cy="461665"/>
              </a:xfrm>
              <a:prstGeom prst="rect">
                <a:avLst/>
              </a:prstGeom>
            </p:spPr>
            <p:txBody>
              <a:bodyPr wrap="none">
                <a:spAutoFit/>
              </a:bodyPr>
              <a:lstStyle/>
              <a:p>
                <a:pPr algn="ctr" fontAlgn="b"/>
                <a14:m>
                  <m:oMathPara xmlns:m="http://schemas.openxmlformats.org/officeDocument/2006/math">
                    <m:oMathParaPr>
                      <m:jc m:val="centerGroup"/>
                    </m:oMathParaPr>
                    <m:oMath xmlns:m="http://schemas.openxmlformats.org/officeDocument/2006/math">
                      <m:r>
                        <a:rPr lang="en-US" sz="2400" i="1" smtClean="0">
                          <a:solidFill>
                            <a:srgbClr val="C00000"/>
                          </a:solidFill>
                          <a:latin typeface="Cambria Math" panose="02040503050406030204" pitchFamily="18" charset="0"/>
                        </a:rPr>
                        <m:t>1</m:t>
                      </m:r>
                      <m:r>
                        <a:rPr lang="en-US" sz="2400" b="0" i="1" smtClean="0">
                          <a:solidFill>
                            <a:srgbClr val="C00000"/>
                          </a:solidFill>
                          <a:latin typeface="Cambria Math" panose="02040503050406030204" pitchFamily="18" charset="0"/>
                        </a:rPr>
                        <m:t>.5</m:t>
                      </m:r>
                      <m:r>
                        <m:rPr>
                          <m:nor/>
                        </m:rPr>
                        <a:rPr lang="en-US" altLang="zh-CN" sz="2400"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i="1" dirty="0"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6" name="Rectangle 25"/>
              <p:cNvSpPr>
                <a:spLocks noRot="1" noChangeAspect="1" noMove="1" noResize="1" noEditPoints="1" noAdjustHandles="1" noChangeArrowheads="1" noChangeShapeType="1" noTextEdit="1"/>
              </p:cNvSpPr>
              <p:nvPr/>
            </p:nvSpPr>
            <p:spPr>
              <a:xfrm>
                <a:off x="7117447" y="6092643"/>
                <a:ext cx="1158202" cy="461665"/>
              </a:xfrm>
              <a:prstGeom prst="rect">
                <a:avLst/>
              </a:prstGeom>
              <a:blipFill rotWithShape="0">
                <a:blip r:embed="rId12"/>
                <a:stretch>
                  <a:fillRect l="-1053" b="-1316"/>
                </a:stretch>
              </a:blipFill>
            </p:spPr>
            <p:txBody>
              <a:bodyPr/>
              <a:lstStyle/>
              <a:p>
                <a:r>
                  <a:rPr lang="en-US">
                    <a:noFill/>
                  </a:rPr>
                  <a:t> </a:t>
                </a:r>
              </a:p>
            </p:txBody>
          </p:sp>
        </mc:Fallback>
      </mc:AlternateContent>
    </p:spTree>
    <p:extLst>
      <p:ext uri="{BB962C8B-B14F-4D97-AF65-F5344CB8AC3E}">
        <p14:creationId xmlns:p14="http://schemas.microsoft.com/office/powerpoint/2010/main" val="54342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8919715" cy="4447309"/>
          </a:xfrm>
          <a:prstGeom prst="rect">
            <a:avLst/>
          </a:prstGeom>
        </p:spPr>
      </p:pic>
      <p:sp>
        <p:nvSpPr>
          <p:cNvPr id="3" name="Rectangle 2"/>
          <p:cNvSpPr/>
          <p:nvPr/>
        </p:nvSpPr>
        <p:spPr>
          <a:xfrm>
            <a:off x="0" y="4447308"/>
            <a:ext cx="5577232" cy="2031325"/>
          </a:xfrm>
          <a:prstGeom prst="rect">
            <a:avLst/>
          </a:prstGeom>
        </p:spPr>
        <p:txBody>
          <a:bodyPr wrap="none">
            <a:spAutoFit/>
          </a:bodyPr>
          <a:lstStyle/>
          <a:p>
            <a:r>
              <a:rPr lang="en-US" altLang="zh-CN" dirty="0">
                <a:solidFill>
                  <a:srgbClr val="0000FF"/>
                </a:solidFill>
                <a:latin typeface="Times New Roman" panose="02020603050405020304" pitchFamily="18" charset="0"/>
                <a:cs typeface="Times New Roman" panose="02020603050405020304" pitchFamily="18" charset="0"/>
              </a:rPr>
              <a:t>root –l (new)</a:t>
            </a:r>
            <a:r>
              <a:rPr lang="en-US" altLang="zh-CN" dirty="0" err="1">
                <a:solidFill>
                  <a:srgbClr val="0000FF"/>
                </a:solidFill>
                <a:latin typeface="Times New Roman" panose="02020603050405020304" pitchFamily="18" charset="0"/>
                <a:cs typeface="Times New Roman" panose="02020603050405020304" pitchFamily="18" charset="0"/>
              </a:rPr>
              <a:t>peak_identification.C</a:t>
            </a:r>
            <a:endParaRPr lang="en-US" altLang="zh-CN" dirty="0">
              <a:solidFill>
                <a:srgbClr val="0000FF"/>
              </a:solidFill>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protons-si25_final.root</a:t>
            </a:r>
          </a:p>
          <a:p>
            <a:r>
              <a:rPr lang="en-US" altLang="zh-CN" dirty="0">
                <a:solidFill>
                  <a:srgbClr val="FF0000"/>
                </a:solidFill>
                <a:latin typeface="Times New Roman" panose="02020603050405020304" pitchFamily="18" charset="0"/>
                <a:cs typeface="Times New Roman" panose="02020603050405020304" pitchFamily="18" charset="0"/>
              </a:rPr>
              <a:t>h8-&gt;</a:t>
            </a:r>
            <a:r>
              <a:rPr lang="en-US" altLang="zh-CN" dirty="0" err="1">
                <a:solidFill>
                  <a:srgbClr val="FF0000"/>
                </a:solidFill>
                <a:latin typeface="Times New Roman" panose="02020603050405020304" pitchFamily="18" charset="0"/>
                <a:cs typeface="Times New Roman" panose="02020603050405020304" pitchFamily="18" charset="0"/>
              </a:rPr>
              <a:t>Rebin</a:t>
            </a:r>
            <a:r>
              <a:rPr lang="en-US" altLang="zh-CN" dirty="0">
                <a:solidFill>
                  <a:srgbClr val="FF0000"/>
                </a:solidFill>
                <a:latin typeface="Times New Roman" panose="02020603050405020304" pitchFamily="18" charset="0"/>
                <a:cs typeface="Times New Roman" panose="02020603050405020304" pitchFamily="18" charset="0"/>
              </a:rPr>
              <a:t>(5); h8-&gt;Draw(); event-level A+C+D combined</a:t>
            </a:r>
          </a:p>
          <a:p>
            <a:r>
              <a:rPr lang="en-US" altLang="zh-CN" dirty="0">
                <a:solidFill>
                  <a:srgbClr val="00B050"/>
                </a:solidFill>
                <a:latin typeface="Times New Roman" panose="02020603050405020304" pitchFamily="18" charset="0"/>
                <a:cs typeface="Times New Roman" panose="02020603050405020304" pitchFamily="18" charset="0"/>
              </a:rPr>
              <a:t>protons-si25_allruns_LowThreshold.root</a:t>
            </a:r>
          </a:p>
          <a:p>
            <a:r>
              <a:rPr lang="en-US" altLang="zh-CN" dirty="0">
                <a:solidFill>
                  <a:srgbClr val="00B050"/>
                </a:solidFill>
                <a:latin typeface="Times New Roman" panose="02020603050405020304" pitchFamily="18" charset="0"/>
                <a:cs typeface="Times New Roman" panose="02020603050405020304" pitchFamily="18" charset="0"/>
              </a:rPr>
              <a:t>h8-&gt;</a:t>
            </a:r>
            <a:r>
              <a:rPr lang="en-US" altLang="zh-CN" dirty="0" err="1">
                <a:solidFill>
                  <a:srgbClr val="00B050"/>
                </a:solidFill>
                <a:latin typeface="Times New Roman" panose="02020603050405020304" pitchFamily="18" charset="0"/>
                <a:cs typeface="Times New Roman" panose="02020603050405020304" pitchFamily="18" charset="0"/>
              </a:rPr>
              <a:t>Rebin</a:t>
            </a:r>
            <a:r>
              <a:rPr lang="en-US" altLang="zh-CN" dirty="0">
                <a:solidFill>
                  <a:srgbClr val="00B050"/>
                </a:solidFill>
                <a:latin typeface="Times New Roman" panose="02020603050405020304" pitchFamily="18" charset="0"/>
                <a:cs typeface="Times New Roman" panose="02020603050405020304" pitchFamily="18" charset="0"/>
              </a:rPr>
              <a:t>(5); h8-&gt;Draw(); event-level A+C+D combined</a:t>
            </a:r>
          </a:p>
          <a:p>
            <a:r>
              <a:rPr lang="en-US" altLang="zh-CN" dirty="0">
                <a:solidFill>
                  <a:srgbClr val="FF00FF"/>
                </a:solidFill>
                <a:latin typeface="Times New Roman" panose="02020603050405020304" pitchFamily="18" charset="0"/>
                <a:cs typeface="Times New Roman" panose="02020603050405020304" pitchFamily="18" charset="0"/>
              </a:rPr>
              <a:t>protons-si25_allruns_highThreshold.root</a:t>
            </a:r>
          </a:p>
          <a:p>
            <a:r>
              <a:rPr lang="en-US" altLang="zh-CN" dirty="0">
                <a:solidFill>
                  <a:srgbClr val="FF00FF"/>
                </a:solidFill>
                <a:latin typeface="Times New Roman" panose="02020603050405020304" pitchFamily="18" charset="0"/>
                <a:cs typeface="Times New Roman" panose="02020603050405020304" pitchFamily="18" charset="0"/>
              </a:rPr>
              <a:t>h8-&gt;</a:t>
            </a:r>
            <a:r>
              <a:rPr lang="en-US" altLang="zh-CN" dirty="0" err="1">
                <a:solidFill>
                  <a:srgbClr val="FF00FF"/>
                </a:solidFill>
                <a:latin typeface="Times New Roman" panose="02020603050405020304" pitchFamily="18" charset="0"/>
                <a:cs typeface="Times New Roman" panose="02020603050405020304" pitchFamily="18" charset="0"/>
              </a:rPr>
              <a:t>Rebin</a:t>
            </a:r>
            <a:r>
              <a:rPr lang="en-US" altLang="zh-CN" dirty="0">
                <a:solidFill>
                  <a:srgbClr val="FF00FF"/>
                </a:solidFill>
                <a:latin typeface="Times New Roman" panose="02020603050405020304" pitchFamily="18" charset="0"/>
                <a:cs typeface="Times New Roman" panose="02020603050405020304" pitchFamily="18" charset="0"/>
              </a:rPr>
              <a:t>(5); h8-&gt;Draw(); event-level A+C+D combined</a:t>
            </a:r>
          </a:p>
        </p:txBody>
      </p:sp>
    </p:spTree>
    <p:extLst>
      <p:ext uri="{BB962C8B-B14F-4D97-AF65-F5344CB8AC3E}">
        <p14:creationId xmlns:p14="http://schemas.microsoft.com/office/powerpoint/2010/main" val="856021063"/>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385" y="154529"/>
            <a:ext cx="2520000" cy="793376"/>
          </a:xfrm>
          <a:prstGeom prst="rect">
            <a:avLst/>
          </a:prstGeom>
          <a:solidFill>
            <a:srgbClr val="BDD7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18967487</a:t>
            </a:r>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112385" y="1128368"/>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4" name="Rectangle 3"/>
          <p:cNvSpPr/>
          <p:nvPr/>
        </p:nvSpPr>
        <p:spPr>
          <a:xfrm>
            <a:off x="112385" y="2505373"/>
            <a:ext cx="2520000" cy="793376"/>
          </a:xfrm>
          <a:prstGeom prst="rect">
            <a:avLst/>
          </a:prstGeom>
          <a:solidFill>
            <a:srgbClr val="BDD7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18967487</a:t>
            </a:r>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5" name="Rectangle 4"/>
          <p:cNvSpPr/>
          <p:nvPr/>
        </p:nvSpPr>
        <p:spPr>
          <a:xfrm>
            <a:off x="2632385" y="2505373"/>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6" name="Rectangle 5"/>
          <p:cNvSpPr/>
          <p:nvPr/>
        </p:nvSpPr>
        <p:spPr>
          <a:xfrm>
            <a:off x="112385" y="3873373"/>
            <a:ext cx="2520000" cy="793376"/>
          </a:xfrm>
          <a:prstGeom prst="rect">
            <a:avLst/>
          </a:prstGeom>
          <a:solidFill>
            <a:srgbClr val="BDD7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18967487</a:t>
            </a:r>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7" name="Rectangle 6"/>
          <p:cNvSpPr/>
          <p:nvPr/>
        </p:nvSpPr>
        <p:spPr>
          <a:xfrm>
            <a:off x="2632385" y="3873373"/>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8" name="Rectangle 7"/>
          <p:cNvSpPr/>
          <p:nvPr/>
        </p:nvSpPr>
        <p:spPr>
          <a:xfrm>
            <a:off x="3856385" y="3873373"/>
            <a:ext cx="660575" cy="793376"/>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6">
                    <a:lumMod val="50000"/>
                  </a:schemeClr>
                </a:solidFill>
                <a:latin typeface="Times New Roman" panose="02020603050405020304" pitchFamily="18" charset="0"/>
                <a:cs typeface="Times New Roman" panose="02020603050405020304" pitchFamily="18" charset="0"/>
              </a:rPr>
              <a:t>gs</a:t>
            </a:r>
          </a:p>
        </p:txBody>
      </p:sp>
      <p:sp>
        <p:nvSpPr>
          <p:cNvPr id="9" name="Rectangle 8"/>
          <p:cNvSpPr/>
          <p:nvPr/>
        </p:nvSpPr>
        <p:spPr>
          <a:xfrm>
            <a:off x="4758886" y="154529"/>
            <a:ext cx="1656000" cy="7933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17471217</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0" name="Rectangle 9"/>
          <p:cNvSpPr/>
          <p:nvPr/>
        </p:nvSpPr>
        <p:spPr>
          <a:xfrm>
            <a:off x="4758885" y="1128368"/>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11" name="Rectangle 10"/>
          <p:cNvSpPr/>
          <p:nvPr/>
        </p:nvSpPr>
        <p:spPr>
          <a:xfrm>
            <a:off x="4758885" y="2506085"/>
            <a:ext cx="1656000" cy="7933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17471217</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6414885" y="2506085"/>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13" name="Rectangle 12"/>
          <p:cNvSpPr/>
          <p:nvPr/>
        </p:nvSpPr>
        <p:spPr>
          <a:xfrm>
            <a:off x="4758885" y="3873373"/>
            <a:ext cx="1656000" cy="7933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17471217</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6414885" y="3873373"/>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15" name="Rectangle 14"/>
          <p:cNvSpPr/>
          <p:nvPr/>
        </p:nvSpPr>
        <p:spPr>
          <a:xfrm>
            <a:off x="7633185" y="3873373"/>
            <a:ext cx="502275" cy="793376"/>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6">
                    <a:lumMod val="50000"/>
                  </a:schemeClr>
                </a:solidFill>
                <a:latin typeface="Times New Roman" panose="02020603050405020304" pitchFamily="18" charset="0"/>
                <a:cs typeface="Times New Roman" panose="02020603050405020304" pitchFamily="18" charset="0"/>
              </a:rPr>
              <a:t>gs</a:t>
            </a:r>
          </a:p>
        </p:txBody>
      </p:sp>
      <mc:AlternateContent xmlns:mc="http://schemas.openxmlformats.org/markup-compatibility/2006" xmlns:a14="http://schemas.microsoft.com/office/drawing/2010/main">
        <mc:Choice Requires="a14">
          <p:sp>
            <p:nvSpPr>
              <p:cNvPr id="16" name="Rectangle 15"/>
              <p:cNvSpPr/>
              <p:nvPr/>
            </p:nvSpPr>
            <p:spPr>
              <a:xfrm>
                <a:off x="8195595" y="355458"/>
                <a:ext cx="500137" cy="3915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FF"/>
                              </a:solidFill>
                              <a:latin typeface="Cambria Math" panose="02040503050406030204" pitchFamily="18" charset="0"/>
                            </a:rPr>
                          </m:ctrlPr>
                        </m:sSubPr>
                        <m:e>
                          <m:r>
                            <a:rPr lang="en-US" i="1">
                              <a:solidFill>
                                <a:srgbClr val="0000FF"/>
                              </a:solidFill>
                              <a:latin typeface="Cambria Math" panose="02040503050406030204" pitchFamily="18" charset="0"/>
                            </a:rPr>
                            <m:t>𝑁</m:t>
                          </m:r>
                        </m:e>
                        <m:sub>
                          <m:r>
                            <a:rPr lang="en-US" altLang="zh-CN" i="1">
                              <a:solidFill>
                                <a:srgbClr val="0000FF"/>
                              </a:solidFill>
                              <a:latin typeface="Cambria Math" panose="02040503050406030204" pitchFamily="18" charset="0"/>
                              <a:ea typeface="Cambria Math" panose="02040503050406030204" pitchFamily="18" charset="0"/>
                            </a:rPr>
                            <m:t>𝛾</m:t>
                          </m:r>
                        </m:sub>
                      </m:sSub>
                    </m:oMath>
                  </m:oMathPara>
                </a14:m>
                <a:endParaRPr lang="en-US" dirty="0">
                  <a:solidFill>
                    <a:srgbClr val="0000FF"/>
                  </a:solidFill>
                </a:endParaRPr>
              </a:p>
            </p:txBody>
          </p:sp>
        </mc:Choice>
        <mc:Fallback xmlns="">
          <p:sp>
            <p:nvSpPr>
              <p:cNvPr id="16" name="Rectangle 15"/>
              <p:cNvSpPr>
                <a:spLocks noRot="1" noChangeAspect="1" noMove="1" noResize="1" noEditPoints="1" noAdjustHandles="1" noChangeArrowheads="1" noChangeShapeType="1" noTextEdit="1"/>
              </p:cNvSpPr>
              <p:nvPr/>
            </p:nvSpPr>
            <p:spPr>
              <a:xfrm>
                <a:off x="8195595" y="355458"/>
                <a:ext cx="500137" cy="391517"/>
              </a:xfrm>
              <a:prstGeom prst="rect">
                <a:avLst/>
              </a:prstGeom>
              <a:blipFill rotWithShape="0">
                <a:blip r:embed="rId3"/>
                <a:stretch>
                  <a:fillRect b="-30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8195595" y="1329297"/>
                <a:ext cx="504112" cy="39074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𝑁</m:t>
                          </m:r>
                        </m:e>
                        <m:sub>
                          <m:r>
                            <a:rPr lang="en-US" b="0" i="1" smtClean="0">
                              <a:solidFill>
                                <a:srgbClr val="FF0000"/>
                              </a:solidFill>
                              <a:latin typeface="Cambria Math" panose="02040503050406030204" pitchFamily="18" charset="0"/>
                            </a:rPr>
                            <m:t>𝑝</m:t>
                          </m:r>
                        </m:sub>
                      </m:sSub>
                    </m:oMath>
                  </m:oMathPara>
                </a14:m>
                <a:endParaRPr lang="en-US" dirty="0">
                  <a:solidFill>
                    <a:srgbClr val="0000FF"/>
                  </a:solidFill>
                </a:endParaRPr>
              </a:p>
            </p:txBody>
          </p:sp>
        </mc:Choice>
        <mc:Fallback xmlns="">
          <p:sp>
            <p:nvSpPr>
              <p:cNvPr id="17" name="Rectangle 16"/>
              <p:cNvSpPr>
                <a:spLocks noRot="1" noChangeAspect="1" noMove="1" noResize="1" noEditPoints="1" noAdjustHandles="1" noChangeArrowheads="1" noChangeShapeType="1" noTextEdit="1"/>
              </p:cNvSpPr>
              <p:nvPr/>
            </p:nvSpPr>
            <p:spPr>
              <a:xfrm>
                <a:off x="8195595" y="1329297"/>
                <a:ext cx="504112" cy="390748"/>
              </a:xfrm>
              <a:prstGeom prst="rect">
                <a:avLst/>
              </a:prstGeom>
              <a:blipFill rotWithShape="0">
                <a:blip r:embed="rId4"/>
                <a:stretch>
                  <a:fillRect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7961048" y="2704544"/>
                <a:ext cx="1042401" cy="3915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solidFill>
                                <a:srgbClr val="0000FF"/>
                              </a:solidFill>
                              <a:latin typeface="Cambria Math" panose="02040503050406030204" pitchFamily="18" charset="0"/>
                            </a:rPr>
                          </m:ctrlPr>
                        </m:sSubPr>
                        <m:e>
                          <m:r>
                            <a:rPr lang="en-US" i="1">
                              <a:solidFill>
                                <a:srgbClr val="0000FF"/>
                              </a:solidFill>
                              <a:latin typeface="Cambria Math" panose="02040503050406030204" pitchFamily="18" charset="0"/>
                            </a:rPr>
                            <m:t>𝑁</m:t>
                          </m:r>
                        </m:e>
                        <m:sub>
                          <m:r>
                            <a:rPr lang="en-US" altLang="zh-CN" i="1">
                              <a:solidFill>
                                <a:srgbClr val="0000FF"/>
                              </a:solidFill>
                              <a:latin typeface="Cambria Math" panose="02040503050406030204" pitchFamily="18" charset="0"/>
                              <a:ea typeface="Cambria Math" panose="02040503050406030204" pitchFamily="18" charset="0"/>
                            </a:rPr>
                            <m:t>𝛾</m:t>
                          </m:r>
                        </m:sub>
                      </m:sSub>
                      <m:r>
                        <a:rPr lang="en-US" altLang="zh-CN" i="1">
                          <a:latin typeface="Cambria Math" panose="02040503050406030204" pitchFamily="18" charset="0"/>
                          <a:ea typeface="Cambria Math" panose="02040503050406030204" pitchFamily="18" charset="0"/>
                        </a:rPr>
                        <m:t>+</m:t>
                      </m:r>
                      <m:sSub>
                        <m:sSubPr>
                          <m:ctrlPr>
                            <a:rPr lang="en-US" i="1" smtClean="0">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𝑁</m:t>
                          </m:r>
                        </m:e>
                        <m:sub>
                          <m:r>
                            <a:rPr lang="en-US" b="0" i="1" smtClean="0">
                              <a:solidFill>
                                <a:srgbClr val="FF0000"/>
                              </a:solidFill>
                              <a:latin typeface="Cambria Math" panose="02040503050406030204" pitchFamily="18" charset="0"/>
                            </a:rPr>
                            <m:t>𝑝</m:t>
                          </m:r>
                        </m:sub>
                      </m:sSub>
                    </m:oMath>
                  </m:oMathPara>
                </a14:m>
                <a:endParaRPr lang="en-US" dirty="0">
                  <a:solidFill>
                    <a:srgbClr val="0000FF"/>
                  </a:solidFill>
                </a:endParaRPr>
              </a:p>
            </p:txBody>
          </p:sp>
        </mc:Choice>
        <mc:Fallback xmlns="">
          <p:sp>
            <p:nvSpPr>
              <p:cNvPr id="18" name="Rectangle 17"/>
              <p:cNvSpPr>
                <a:spLocks noRot="1" noChangeAspect="1" noMove="1" noResize="1" noEditPoints="1" noAdjustHandles="1" noChangeArrowheads="1" noChangeShapeType="1" noTextEdit="1"/>
              </p:cNvSpPr>
              <p:nvPr/>
            </p:nvSpPr>
            <p:spPr>
              <a:xfrm>
                <a:off x="7961048" y="2704544"/>
                <a:ext cx="1042401" cy="391517"/>
              </a:xfrm>
              <a:prstGeom prst="rect">
                <a:avLst/>
              </a:prstGeom>
              <a:blipFill rotWithShape="0">
                <a:blip r:embed="rId5"/>
                <a:stretch>
                  <a:fillRect b="-31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8355149" y="4085395"/>
                <a:ext cx="74090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𝑁</m:t>
                          </m:r>
                        </m:e>
                        <m:sub>
                          <m:r>
                            <a:rPr lang="en-US" b="0" i="1" smtClean="0">
                              <a:solidFill>
                                <a:schemeClr val="tx1"/>
                              </a:solidFill>
                              <a:latin typeface="Cambria Math" panose="02040503050406030204" pitchFamily="18" charset="0"/>
                            </a:rPr>
                            <m:t>25</m:t>
                          </m:r>
                          <m:r>
                            <m:rPr>
                              <m:sty m:val="p"/>
                            </m:rPr>
                            <a:rPr lang="en-US" b="0" i="0" smtClean="0">
                              <a:solidFill>
                                <a:schemeClr val="tx1"/>
                              </a:solidFill>
                              <a:latin typeface="Cambria Math" panose="02040503050406030204" pitchFamily="18" charset="0"/>
                            </a:rPr>
                            <m:t>Si</m:t>
                          </m:r>
                        </m:sub>
                      </m:sSub>
                    </m:oMath>
                  </m:oMathPara>
                </a14:m>
                <a:endParaRPr lang="en-US" dirty="0">
                  <a:solidFill>
                    <a:schemeClr val="tx1"/>
                  </a:solidFill>
                </a:endParaRPr>
              </a:p>
            </p:txBody>
          </p:sp>
        </mc:Choice>
        <mc:Fallback xmlns="">
          <p:sp>
            <p:nvSpPr>
              <p:cNvPr id="19" name="Rectangle 18"/>
              <p:cNvSpPr>
                <a:spLocks noRot="1" noChangeAspect="1" noMove="1" noResize="1" noEditPoints="1" noAdjustHandles="1" noChangeArrowheads="1" noChangeShapeType="1" noTextEdit="1"/>
              </p:cNvSpPr>
              <p:nvPr/>
            </p:nvSpPr>
            <p:spPr>
              <a:xfrm>
                <a:off x="8355149" y="4085395"/>
                <a:ext cx="740907" cy="369332"/>
              </a:xfrm>
              <a:prstGeom prst="rect">
                <a:avLst/>
              </a:prstGeom>
              <a:blipFill rotWithShape="0">
                <a:blip r:embed="rId6"/>
                <a:stretch>
                  <a:fillRect/>
                </a:stretch>
              </a:blipFill>
            </p:spPr>
            <p:txBody>
              <a:bodyPr/>
              <a:lstStyle/>
              <a:p>
                <a:r>
                  <a:rPr lang="en-US">
                    <a:noFill/>
                  </a:rPr>
                  <a:t> </a:t>
                </a:r>
              </a:p>
            </p:txBody>
          </p:sp>
        </mc:Fallback>
      </mc:AlternateContent>
      <p:cxnSp>
        <p:nvCxnSpPr>
          <p:cNvPr id="20" name="Straight Connector 19"/>
          <p:cNvCxnSpPr/>
          <p:nvPr/>
        </p:nvCxnSpPr>
        <p:spPr>
          <a:xfrm>
            <a:off x="4613451" y="0"/>
            <a:ext cx="0" cy="6858000"/>
          </a:xfrm>
          <a:prstGeom prst="line">
            <a:avLst/>
          </a:prstGeom>
          <a:ln>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Rectangle 21"/>
              <p:cNvSpPr/>
              <p:nvPr/>
            </p:nvSpPr>
            <p:spPr>
              <a:xfrm>
                <a:off x="23188" y="5327287"/>
                <a:ext cx="1815690" cy="491160"/>
              </a:xfrm>
              <a:prstGeom prst="rect">
                <a:avLst/>
              </a:prstGeom>
            </p:spPr>
            <p:txBody>
              <a:bodyPr wrap="none">
                <a:spAutoFit/>
              </a:bodyPr>
              <a:lstStyle/>
              <a:p>
                <a:pPr algn="ctr" fontAlgn="b"/>
                <a14:m>
                  <m:oMathPara xmlns:m="http://schemas.openxmlformats.org/officeDocument/2006/math">
                    <m:oMathParaPr>
                      <m:jc m:val="centerGroup"/>
                    </m:oMathParaPr>
                    <m:oMath xmlns:m="http://schemas.openxmlformats.org/officeDocument/2006/math">
                      <m:sSub>
                        <m:sSubPr>
                          <m:ctrlPr>
                            <a:rPr lang="en-US" sz="2400" i="1" smtClean="0">
                              <a:solidFill>
                                <a:srgbClr val="0000FF"/>
                              </a:solidFill>
                              <a:latin typeface="Cambria Math" panose="02040503050406030204" pitchFamily="18" charset="0"/>
                            </a:rPr>
                          </m:ctrlPr>
                        </m:sSubPr>
                        <m:e>
                          <m:r>
                            <a:rPr lang="en-US" sz="2400" b="0" i="1" smtClean="0">
                              <a:solidFill>
                                <a:srgbClr val="0000FF"/>
                              </a:solidFill>
                              <a:latin typeface="Cambria Math" panose="02040503050406030204" pitchFamily="18" charset="0"/>
                            </a:rPr>
                            <m:t>𝐼</m:t>
                          </m:r>
                        </m:e>
                        <m:sub>
                          <m:r>
                            <a:rPr lang="en-US" altLang="zh-CN" sz="2400" i="1">
                              <a:solidFill>
                                <a:srgbClr val="0000FF"/>
                              </a:solidFill>
                              <a:latin typeface="Cambria Math" panose="02040503050406030204" pitchFamily="18" charset="0"/>
                              <a:ea typeface="Cambria Math" panose="02040503050406030204" pitchFamily="18" charset="0"/>
                            </a:rPr>
                            <m:t>𝛾</m:t>
                          </m:r>
                        </m:sub>
                      </m:sSub>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400" b="0" i="0" dirty="0"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12.36</m:t>
                      </m:r>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2" name="Rectangle 21"/>
              <p:cNvSpPr>
                <a:spLocks noRot="1" noChangeAspect="1" noMove="1" noResize="1" noEditPoints="1" noAdjustHandles="1" noChangeArrowheads="1" noChangeShapeType="1" noTextEdit="1"/>
              </p:cNvSpPr>
              <p:nvPr/>
            </p:nvSpPr>
            <p:spPr>
              <a:xfrm>
                <a:off x="23188" y="5327287"/>
                <a:ext cx="1815690" cy="491160"/>
              </a:xfrm>
              <a:prstGeom prst="rect">
                <a:avLst/>
              </a:prstGeom>
              <a:blipFill rotWithShape="0">
                <a:blip r:embed="rId7"/>
                <a:stretch>
                  <a:fillRect l="-336"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4974684" y="5327286"/>
                <a:ext cx="1815690" cy="491160"/>
              </a:xfrm>
              <a:prstGeom prst="rect">
                <a:avLst/>
              </a:prstGeom>
            </p:spPr>
            <p:txBody>
              <a:bodyPr wrap="none">
                <a:spAutoFit/>
              </a:bodyPr>
              <a:lstStyle/>
              <a:p>
                <a:pPr algn="ctr" fontAlgn="b"/>
                <a14:m>
                  <m:oMathPara xmlns:m="http://schemas.openxmlformats.org/officeDocument/2006/math">
                    <m:oMathParaPr>
                      <m:jc m:val="centerGroup"/>
                    </m:oMathParaPr>
                    <m:oMath xmlns:m="http://schemas.openxmlformats.org/officeDocument/2006/math">
                      <m:sSub>
                        <m:sSubPr>
                          <m:ctrlPr>
                            <a:rPr lang="en-US" sz="2400" i="1" smtClean="0">
                              <a:solidFill>
                                <a:srgbClr val="0000FF"/>
                              </a:solidFill>
                              <a:latin typeface="Cambria Math" panose="02040503050406030204" pitchFamily="18" charset="0"/>
                            </a:rPr>
                          </m:ctrlPr>
                        </m:sSubPr>
                        <m:e>
                          <m:r>
                            <a:rPr lang="en-US" sz="2400" b="0" i="1" smtClean="0">
                              <a:solidFill>
                                <a:srgbClr val="0000FF"/>
                              </a:solidFill>
                              <a:latin typeface="Cambria Math" panose="02040503050406030204" pitchFamily="18" charset="0"/>
                            </a:rPr>
                            <m:t>𝐼</m:t>
                          </m:r>
                        </m:e>
                        <m:sub>
                          <m:r>
                            <a:rPr lang="en-US" altLang="zh-CN" sz="2400" i="1">
                              <a:solidFill>
                                <a:srgbClr val="0000FF"/>
                              </a:solidFill>
                              <a:latin typeface="Cambria Math" panose="02040503050406030204" pitchFamily="18" charset="0"/>
                              <a:ea typeface="Cambria Math" panose="02040503050406030204" pitchFamily="18" charset="0"/>
                            </a:rPr>
                            <m:t>𝛾</m:t>
                          </m:r>
                        </m:sub>
                      </m:sSub>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 </m:t>
                      </m:r>
                      <m:r>
                        <m:rPr>
                          <m:nor/>
                        </m:rPr>
                        <a:rPr lang="en-US" altLang="zh-CN" sz="2400" b="0" i="0" dirty="0"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11.98</m:t>
                      </m:r>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4" name="Rectangle 23"/>
              <p:cNvSpPr>
                <a:spLocks noRot="1" noChangeAspect="1" noMove="1" noResize="1" noEditPoints="1" noAdjustHandles="1" noChangeArrowheads="1" noChangeShapeType="1" noTextEdit="1"/>
              </p:cNvSpPr>
              <p:nvPr/>
            </p:nvSpPr>
            <p:spPr>
              <a:xfrm>
                <a:off x="4974684" y="5327286"/>
                <a:ext cx="1815690" cy="491160"/>
              </a:xfrm>
              <a:prstGeom prst="rect">
                <a:avLst/>
              </a:prstGeom>
              <a:blipFill rotWithShape="0">
                <a:blip r:embed="rId8"/>
                <a:stretch>
                  <a:fillRect l="-336"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p:cNvSpPr/>
              <p:nvPr/>
            </p:nvSpPr>
            <p:spPr>
              <a:xfrm>
                <a:off x="5193697" y="6092643"/>
                <a:ext cx="1328120" cy="461665"/>
              </a:xfrm>
              <a:prstGeom prst="rect">
                <a:avLst/>
              </a:prstGeom>
            </p:spPr>
            <p:txBody>
              <a:bodyPr wrap="none">
                <a:spAutoFit/>
              </a:bodyPr>
              <a:lstStyle/>
              <a:p>
                <a:pPr algn="ctr" fontAlgn="b"/>
                <a14:m>
                  <m:oMathPara xmlns:m="http://schemas.openxmlformats.org/officeDocument/2006/math">
                    <m:oMathParaPr>
                      <m:jc m:val="centerGroup"/>
                    </m:oMathParaPr>
                    <m:oMath xmlns:m="http://schemas.openxmlformats.org/officeDocument/2006/math">
                      <m:r>
                        <m:rPr>
                          <m:nor/>
                        </m:rPr>
                        <a:rPr lang="en-US" sz="2400" b="0" i="0" smtClean="0">
                          <a:solidFill>
                            <a:srgbClr val="0000FF"/>
                          </a:solidFill>
                          <a:latin typeface="Cambria Math" panose="02040503050406030204" pitchFamily="18" charset="0"/>
                        </a:rPr>
                        <m:t>0.38</m:t>
                      </m:r>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i="1" dirty="0"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5" name="Rectangle 24"/>
              <p:cNvSpPr>
                <a:spLocks noRot="1" noChangeAspect="1" noMove="1" noResize="1" noEditPoints="1" noAdjustHandles="1" noChangeArrowheads="1" noChangeShapeType="1" noTextEdit="1"/>
              </p:cNvSpPr>
              <p:nvPr/>
            </p:nvSpPr>
            <p:spPr>
              <a:xfrm>
                <a:off x="5193697" y="6092643"/>
                <a:ext cx="1328120" cy="461665"/>
              </a:xfrm>
              <a:prstGeom prst="rect">
                <a:avLst/>
              </a:prstGeom>
              <a:blipFill rotWithShape="0">
                <a:blip r:embed="rId9"/>
                <a:stretch>
                  <a:fillRect l="-917" b="-1316"/>
                </a:stretch>
              </a:blipFill>
            </p:spPr>
            <p:txBody>
              <a:bodyPr/>
              <a:lstStyle/>
              <a:p>
                <a:r>
                  <a:rPr lang="en-US">
                    <a:noFill/>
                  </a:rPr>
                  <a:t> </a:t>
                </a:r>
              </a:p>
            </p:txBody>
          </p:sp>
        </mc:Fallback>
      </mc:AlternateContent>
      <p:sp>
        <p:nvSpPr>
          <p:cNvPr id="28" name="Rectangle 27"/>
          <p:cNvSpPr/>
          <p:nvPr/>
        </p:nvSpPr>
        <p:spPr>
          <a:xfrm>
            <a:off x="110155" y="746975"/>
            <a:ext cx="935547"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20520" y="3096061"/>
            <a:ext cx="935547"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106170" y="4454727"/>
            <a:ext cx="935547"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4765654" y="732907"/>
            <a:ext cx="582691"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4762164" y="3096061"/>
            <a:ext cx="582691"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761669" y="4454727"/>
            <a:ext cx="582691"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3046045" y="355458"/>
            <a:ext cx="1470915"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945 </a:t>
            </a:r>
            <a:r>
              <a:rPr lang="en-US" altLang="zh-CN" dirty="0">
                <a:latin typeface="Times New Roman" panose="02020603050405020304" pitchFamily="18" charset="0"/>
                <a:cs typeface="Times New Roman" panose="02020603050405020304" pitchFamily="18" charset="0"/>
              </a:rPr>
              <a:t>keV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293141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385" y="154529"/>
            <a:ext cx="2520000" cy="793376"/>
          </a:xfrm>
          <a:prstGeom prst="rect">
            <a:avLst/>
          </a:prstGeom>
          <a:solidFill>
            <a:srgbClr val="BDD7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18967487</a:t>
            </a:r>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112385" y="1128368"/>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4" name="Rectangle 3"/>
          <p:cNvSpPr/>
          <p:nvPr/>
        </p:nvSpPr>
        <p:spPr>
          <a:xfrm>
            <a:off x="112385" y="2505373"/>
            <a:ext cx="2520000" cy="793376"/>
          </a:xfrm>
          <a:prstGeom prst="rect">
            <a:avLst/>
          </a:prstGeom>
          <a:solidFill>
            <a:srgbClr val="BDD7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18967487</a:t>
            </a:r>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5" name="Rectangle 4"/>
          <p:cNvSpPr/>
          <p:nvPr/>
        </p:nvSpPr>
        <p:spPr>
          <a:xfrm>
            <a:off x="2632385" y="2505373"/>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6" name="Rectangle 5"/>
          <p:cNvSpPr/>
          <p:nvPr/>
        </p:nvSpPr>
        <p:spPr>
          <a:xfrm>
            <a:off x="112385" y="3873373"/>
            <a:ext cx="2520000" cy="793376"/>
          </a:xfrm>
          <a:prstGeom prst="rect">
            <a:avLst/>
          </a:prstGeom>
          <a:solidFill>
            <a:srgbClr val="BDD7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18967487</a:t>
            </a:r>
            <a:endParaRPr lang="en-US" sz="2000" dirty="0">
              <a:solidFill>
                <a:schemeClr val="accent2">
                  <a:lumMod val="50000"/>
                </a:schemeClr>
              </a:solidFill>
              <a:latin typeface="Times New Roman" panose="02020603050405020304" pitchFamily="18" charset="0"/>
              <a:cs typeface="Times New Roman" panose="02020603050405020304" pitchFamily="18" charset="0"/>
            </a:endParaRPr>
          </a:p>
        </p:txBody>
      </p:sp>
      <p:sp>
        <p:nvSpPr>
          <p:cNvPr id="7" name="Rectangle 6"/>
          <p:cNvSpPr/>
          <p:nvPr/>
        </p:nvSpPr>
        <p:spPr>
          <a:xfrm>
            <a:off x="2632385" y="3873373"/>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8" name="Rectangle 7"/>
          <p:cNvSpPr/>
          <p:nvPr/>
        </p:nvSpPr>
        <p:spPr>
          <a:xfrm>
            <a:off x="3856385" y="3873373"/>
            <a:ext cx="660575" cy="793376"/>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6">
                    <a:lumMod val="50000"/>
                  </a:schemeClr>
                </a:solidFill>
                <a:latin typeface="Times New Roman" panose="02020603050405020304" pitchFamily="18" charset="0"/>
                <a:cs typeface="Times New Roman" panose="02020603050405020304" pitchFamily="18" charset="0"/>
              </a:rPr>
              <a:t>gs</a:t>
            </a:r>
          </a:p>
        </p:txBody>
      </p:sp>
      <p:sp>
        <p:nvSpPr>
          <p:cNvPr id="9" name="Rectangle 8"/>
          <p:cNvSpPr/>
          <p:nvPr/>
        </p:nvSpPr>
        <p:spPr>
          <a:xfrm>
            <a:off x="4758886" y="154529"/>
            <a:ext cx="1656000" cy="7933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17471217</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0" name="Rectangle 9"/>
          <p:cNvSpPr/>
          <p:nvPr/>
        </p:nvSpPr>
        <p:spPr>
          <a:xfrm>
            <a:off x="4758885" y="1128368"/>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11" name="Rectangle 10"/>
          <p:cNvSpPr/>
          <p:nvPr/>
        </p:nvSpPr>
        <p:spPr>
          <a:xfrm>
            <a:off x="4758885" y="2506085"/>
            <a:ext cx="1656000" cy="7933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17471217</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6414885" y="2506085"/>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13" name="Rectangle 12"/>
          <p:cNvSpPr/>
          <p:nvPr/>
        </p:nvSpPr>
        <p:spPr>
          <a:xfrm>
            <a:off x="4758885" y="3873373"/>
            <a:ext cx="1656000" cy="7933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FF"/>
                </a:solidFill>
                <a:latin typeface="Times New Roman" panose="02020603050405020304" pitchFamily="18" charset="0"/>
                <a:cs typeface="Times New Roman" panose="02020603050405020304" pitchFamily="18" charset="0"/>
              </a:rPr>
              <a:t>17471217</a:t>
            </a:r>
            <a:endParaRPr lang="en-US" sz="1600" dirty="0">
              <a:solidFill>
                <a:srgbClr val="0000FF"/>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6414885" y="3873373"/>
            <a:ext cx="1224000" cy="793376"/>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C00000"/>
                </a:solidFill>
                <a:latin typeface="Times New Roman" panose="02020603050405020304" pitchFamily="18" charset="0"/>
                <a:cs typeface="Times New Roman" panose="02020603050405020304" pitchFamily="18" charset="0"/>
              </a:rPr>
              <a:t>11180998</a:t>
            </a:r>
          </a:p>
        </p:txBody>
      </p:sp>
      <p:sp>
        <p:nvSpPr>
          <p:cNvPr id="15" name="Rectangle 14"/>
          <p:cNvSpPr/>
          <p:nvPr/>
        </p:nvSpPr>
        <p:spPr>
          <a:xfrm>
            <a:off x="7633185" y="3873373"/>
            <a:ext cx="502275" cy="793376"/>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6">
                    <a:lumMod val="50000"/>
                  </a:schemeClr>
                </a:solidFill>
                <a:latin typeface="Times New Roman" panose="02020603050405020304" pitchFamily="18" charset="0"/>
                <a:cs typeface="Times New Roman" panose="02020603050405020304" pitchFamily="18" charset="0"/>
              </a:rPr>
              <a:t>gs</a:t>
            </a:r>
          </a:p>
        </p:txBody>
      </p:sp>
      <mc:AlternateContent xmlns:mc="http://schemas.openxmlformats.org/markup-compatibility/2006" xmlns:a14="http://schemas.microsoft.com/office/drawing/2010/main">
        <mc:Choice Requires="a14">
          <p:sp>
            <p:nvSpPr>
              <p:cNvPr id="16" name="Rectangle 15"/>
              <p:cNvSpPr/>
              <p:nvPr/>
            </p:nvSpPr>
            <p:spPr>
              <a:xfrm>
                <a:off x="8195595" y="355458"/>
                <a:ext cx="500137" cy="3915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FF"/>
                              </a:solidFill>
                              <a:latin typeface="Cambria Math" panose="02040503050406030204" pitchFamily="18" charset="0"/>
                            </a:rPr>
                          </m:ctrlPr>
                        </m:sSubPr>
                        <m:e>
                          <m:r>
                            <a:rPr lang="en-US" i="1">
                              <a:solidFill>
                                <a:srgbClr val="0000FF"/>
                              </a:solidFill>
                              <a:latin typeface="Cambria Math" panose="02040503050406030204" pitchFamily="18" charset="0"/>
                            </a:rPr>
                            <m:t>𝑁</m:t>
                          </m:r>
                        </m:e>
                        <m:sub>
                          <m:r>
                            <a:rPr lang="en-US" altLang="zh-CN" i="1">
                              <a:solidFill>
                                <a:srgbClr val="0000FF"/>
                              </a:solidFill>
                              <a:latin typeface="Cambria Math" panose="02040503050406030204" pitchFamily="18" charset="0"/>
                              <a:ea typeface="Cambria Math" panose="02040503050406030204" pitchFamily="18" charset="0"/>
                            </a:rPr>
                            <m:t>𝛾</m:t>
                          </m:r>
                        </m:sub>
                      </m:sSub>
                    </m:oMath>
                  </m:oMathPara>
                </a14:m>
                <a:endParaRPr lang="en-US" dirty="0">
                  <a:solidFill>
                    <a:srgbClr val="0000FF"/>
                  </a:solidFill>
                </a:endParaRPr>
              </a:p>
            </p:txBody>
          </p:sp>
        </mc:Choice>
        <mc:Fallback xmlns="">
          <p:sp>
            <p:nvSpPr>
              <p:cNvPr id="16" name="Rectangle 15"/>
              <p:cNvSpPr>
                <a:spLocks noRot="1" noChangeAspect="1" noMove="1" noResize="1" noEditPoints="1" noAdjustHandles="1" noChangeArrowheads="1" noChangeShapeType="1" noTextEdit="1"/>
              </p:cNvSpPr>
              <p:nvPr/>
            </p:nvSpPr>
            <p:spPr>
              <a:xfrm>
                <a:off x="8195595" y="355458"/>
                <a:ext cx="500137" cy="391517"/>
              </a:xfrm>
              <a:prstGeom prst="rect">
                <a:avLst/>
              </a:prstGeom>
              <a:blipFill rotWithShape="0">
                <a:blip r:embed="rId2"/>
                <a:stretch>
                  <a:fillRect b="-30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8195595" y="1329297"/>
                <a:ext cx="504112" cy="39074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𝑁</m:t>
                          </m:r>
                        </m:e>
                        <m:sub>
                          <m:r>
                            <a:rPr lang="en-US" b="0" i="1" smtClean="0">
                              <a:solidFill>
                                <a:srgbClr val="FF0000"/>
                              </a:solidFill>
                              <a:latin typeface="Cambria Math" panose="02040503050406030204" pitchFamily="18" charset="0"/>
                            </a:rPr>
                            <m:t>𝑝</m:t>
                          </m:r>
                        </m:sub>
                      </m:sSub>
                    </m:oMath>
                  </m:oMathPara>
                </a14:m>
                <a:endParaRPr lang="en-US" dirty="0">
                  <a:solidFill>
                    <a:srgbClr val="0000FF"/>
                  </a:solidFill>
                </a:endParaRPr>
              </a:p>
            </p:txBody>
          </p:sp>
        </mc:Choice>
        <mc:Fallback xmlns="">
          <p:sp>
            <p:nvSpPr>
              <p:cNvPr id="17" name="Rectangle 16"/>
              <p:cNvSpPr>
                <a:spLocks noRot="1" noChangeAspect="1" noMove="1" noResize="1" noEditPoints="1" noAdjustHandles="1" noChangeArrowheads="1" noChangeShapeType="1" noTextEdit="1"/>
              </p:cNvSpPr>
              <p:nvPr/>
            </p:nvSpPr>
            <p:spPr>
              <a:xfrm>
                <a:off x="8195595" y="1329297"/>
                <a:ext cx="504112" cy="390748"/>
              </a:xfrm>
              <a:prstGeom prst="rect">
                <a:avLst/>
              </a:prstGeom>
              <a:blipFill rotWithShape="0">
                <a:blip r:embed="rId3"/>
                <a:stretch>
                  <a:fillRect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7961048" y="2704544"/>
                <a:ext cx="1042401" cy="3915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solidFill>
                                <a:srgbClr val="0000FF"/>
                              </a:solidFill>
                              <a:latin typeface="Cambria Math" panose="02040503050406030204" pitchFamily="18" charset="0"/>
                            </a:rPr>
                          </m:ctrlPr>
                        </m:sSubPr>
                        <m:e>
                          <m:r>
                            <a:rPr lang="en-US" i="1">
                              <a:solidFill>
                                <a:srgbClr val="0000FF"/>
                              </a:solidFill>
                              <a:latin typeface="Cambria Math" panose="02040503050406030204" pitchFamily="18" charset="0"/>
                            </a:rPr>
                            <m:t>𝑁</m:t>
                          </m:r>
                        </m:e>
                        <m:sub>
                          <m:r>
                            <a:rPr lang="en-US" altLang="zh-CN" i="1">
                              <a:solidFill>
                                <a:srgbClr val="0000FF"/>
                              </a:solidFill>
                              <a:latin typeface="Cambria Math" panose="02040503050406030204" pitchFamily="18" charset="0"/>
                              <a:ea typeface="Cambria Math" panose="02040503050406030204" pitchFamily="18" charset="0"/>
                            </a:rPr>
                            <m:t>𝛾</m:t>
                          </m:r>
                        </m:sub>
                      </m:sSub>
                      <m:r>
                        <a:rPr lang="en-US" altLang="zh-CN" i="1">
                          <a:latin typeface="Cambria Math" panose="02040503050406030204" pitchFamily="18" charset="0"/>
                          <a:ea typeface="Cambria Math" panose="02040503050406030204" pitchFamily="18" charset="0"/>
                        </a:rPr>
                        <m:t>+</m:t>
                      </m:r>
                      <m:sSub>
                        <m:sSubPr>
                          <m:ctrlPr>
                            <a:rPr lang="en-US" i="1" smtClean="0">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𝑁</m:t>
                          </m:r>
                        </m:e>
                        <m:sub>
                          <m:r>
                            <a:rPr lang="en-US" b="0" i="1" smtClean="0">
                              <a:solidFill>
                                <a:srgbClr val="FF0000"/>
                              </a:solidFill>
                              <a:latin typeface="Cambria Math" panose="02040503050406030204" pitchFamily="18" charset="0"/>
                            </a:rPr>
                            <m:t>𝑝</m:t>
                          </m:r>
                        </m:sub>
                      </m:sSub>
                    </m:oMath>
                  </m:oMathPara>
                </a14:m>
                <a:endParaRPr lang="en-US" dirty="0">
                  <a:solidFill>
                    <a:srgbClr val="0000FF"/>
                  </a:solidFill>
                </a:endParaRPr>
              </a:p>
            </p:txBody>
          </p:sp>
        </mc:Choice>
        <mc:Fallback xmlns="">
          <p:sp>
            <p:nvSpPr>
              <p:cNvPr id="18" name="Rectangle 17"/>
              <p:cNvSpPr>
                <a:spLocks noRot="1" noChangeAspect="1" noMove="1" noResize="1" noEditPoints="1" noAdjustHandles="1" noChangeArrowheads="1" noChangeShapeType="1" noTextEdit="1"/>
              </p:cNvSpPr>
              <p:nvPr/>
            </p:nvSpPr>
            <p:spPr>
              <a:xfrm>
                <a:off x="7961048" y="2704544"/>
                <a:ext cx="1042401" cy="391517"/>
              </a:xfrm>
              <a:prstGeom prst="rect">
                <a:avLst/>
              </a:prstGeom>
              <a:blipFill rotWithShape="0">
                <a:blip r:embed="rId4"/>
                <a:stretch>
                  <a:fillRect b="-31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8355149" y="4085395"/>
                <a:ext cx="74090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𝑁</m:t>
                          </m:r>
                        </m:e>
                        <m:sub>
                          <m:r>
                            <a:rPr lang="en-US" b="0" i="1" smtClean="0">
                              <a:solidFill>
                                <a:schemeClr val="tx1"/>
                              </a:solidFill>
                              <a:latin typeface="Cambria Math" panose="02040503050406030204" pitchFamily="18" charset="0"/>
                            </a:rPr>
                            <m:t>25</m:t>
                          </m:r>
                          <m:r>
                            <m:rPr>
                              <m:sty m:val="p"/>
                            </m:rPr>
                            <a:rPr lang="en-US" b="0" i="0" smtClean="0">
                              <a:solidFill>
                                <a:schemeClr val="tx1"/>
                              </a:solidFill>
                              <a:latin typeface="Cambria Math" panose="02040503050406030204" pitchFamily="18" charset="0"/>
                            </a:rPr>
                            <m:t>Si</m:t>
                          </m:r>
                        </m:sub>
                      </m:sSub>
                    </m:oMath>
                  </m:oMathPara>
                </a14:m>
                <a:endParaRPr lang="en-US" dirty="0">
                  <a:solidFill>
                    <a:schemeClr val="tx1"/>
                  </a:solidFill>
                </a:endParaRPr>
              </a:p>
            </p:txBody>
          </p:sp>
        </mc:Choice>
        <mc:Fallback xmlns="">
          <p:sp>
            <p:nvSpPr>
              <p:cNvPr id="19" name="Rectangle 18"/>
              <p:cNvSpPr>
                <a:spLocks noRot="1" noChangeAspect="1" noMove="1" noResize="1" noEditPoints="1" noAdjustHandles="1" noChangeArrowheads="1" noChangeShapeType="1" noTextEdit="1"/>
              </p:cNvSpPr>
              <p:nvPr/>
            </p:nvSpPr>
            <p:spPr>
              <a:xfrm>
                <a:off x="8355149" y="4085395"/>
                <a:ext cx="740907" cy="369332"/>
              </a:xfrm>
              <a:prstGeom prst="rect">
                <a:avLst/>
              </a:prstGeom>
              <a:blipFill rotWithShape="0">
                <a:blip r:embed="rId5"/>
                <a:stretch>
                  <a:fillRect/>
                </a:stretch>
              </a:blipFill>
            </p:spPr>
            <p:txBody>
              <a:bodyPr/>
              <a:lstStyle/>
              <a:p>
                <a:r>
                  <a:rPr lang="en-US">
                    <a:noFill/>
                  </a:rPr>
                  <a:t> </a:t>
                </a:r>
              </a:p>
            </p:txBody>
          </p:sp>
        </mc:Fallback>
      </mc:AlternateContent>
      <p:cxnSp>
        <p:nvCxnSpPr>
          <p:cNvPr id="20" name="Straight Connector 19"/>
          <p:cNvCxnSpPr/>
          <p:nvPr/>
        </p:nvCxnSpPr>
        <p:spPr>
          <a:xfrm>
            <a:off x="4613451" y="0"/>
            <a:ext cx="0" cy="4945487"/>
          </a:xfrm>
          <a:prstGeom prst="line">
            <a:avLst/>
          </a:prstGeom>
          <a:ln>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1" name="Rectangle 20"/>
              <p:cNvSpPr/>
              <p:nvPr/>
            </p:nvSpPr>
            <p:spPr>
              <a:xfrm>
                <a:off x="2892541" y="5286012"/>
                <a:ext cx="3248838" cy="549766"/>
              </a:xfrm>
              <a:prstGeom prst="rect">
                <a:avLst/>
              </a:prstGeom>
            </p:spPr>
            <p:txBody>
              <a:bodyPr wrap="none" anchor="ctr">
                <a:spAutoFit/>
              </a:bodyPr>
              <a:lstStyle/>
              <a:p>
                <a:pPr algn="ctr" fontAlgn="b"/>
                <a14:m>
                  <m:oMathPara xmlns:m="http://schemas.openxmlformats.org/officeDocument/2006/math">
                    <m:oMathParaPr>
                      <m:jc m:val="centerGroup"/>
                    </m:oMathParaPr>
                    <m:oMath xmlns:m="http://schemas.openxmlformats.org/officeDocument/2006/math">
                      <m:rad>
                        <m:radPr>
                          <m:degHide m:val="on"/>
                          <m:ctrlPr>
                            <a:rPr lang="en-US" sz="2400" i="1" smtClean="0">
                              <a:solidFill>
                                <a:srgbClr val="0000FF"/>
                              </a:solidFill>
                              <a:latin typeface="Cambria Math" panose="02040503050406030204" pitchFamily="18" charset="0"/>
                            </a:rPr>
                          </m:ctrlPr>
                        </m:radPr>
                        <m:deg/>
                        <m:e>
                          <m:sSup>
                            <m:sSupPr>
                              <m:ctrlPr>
                                <a:rPr lang="en-US" sz="2400" i="1" smtClean="0">
                                  <a:solidFill>
                                    <a:srgbClr val="0000FF"/>
                                  </a:solidFill>
                                  <a:latin typeface="Cambria Math" panose="02040503050406030204" pitchFamily="18" charset="0"/>
                                </a:rPr>
                              </m:ctrlPr>
                            </m:sSupPr>
                            <m:e>
                              <m:r>
                                <a:rPr lang="en-US" sz="2400" b="0" i="1" smtClean="0">
                                  <a:solidFill>
                                    <a:srgbClr val="0000FF"/>
                                  </a:solidFill>
                                  <a:latin typeface="Cambria Math" panose="02040503050406030204" pitchFamily="18" charset="0"/>
                                </a:rPr>
                                <m:t>1.47</m:t>
                              </m:r>
                            </m:e>
                            <m:sup>
                              <m:r>
                                <a:rPr lang="en-US" sz="2400" b="0" i="1" smtClean="0">
                                  <a:solidFill>
                                    <a:srgbClr val="0000FF"/>
                                  </a:solidFill>
                                  <a:latin typeface="Cambria Math" panose="02040503050406030204" pitchFamily="18" charset="0"/>
                                </a:rPr>
                                <m:t>2</m:t>
                              </m:r>
                            </m:sup>
                          </m:sSup>
                          <m:r>
                            <a:rPr lang="en-US" sz="2400" b="0" i="1" smtClean="0">
                              <a:solidFill>
                                <a:srgbClr val="0000FF"/>
                              </a:solidFill>
                              <a:latin typeface="Cambria Math" panose="02040503050406030204" pitchFamily="18" charset="0"/>
                            </a:rPr>
                            <m:t>+</m:t>
                          </m:r>
                          <m:sSup>
                            <m:sSupPr>
                              <m:ctrlPr>
                                <a:rPr lang="en-US" sz="2400" b="0" i="1" smtClean="0">
                                  <a:solidFill>
                                    <a:srgbClr val="0000FF"/>
                                  </a:solidFill>
                                  <a:latin typeface="Cambria Math" panose="02040503050406030204" pitchFamily="18" charset="0"/>
                                </a:rPr>
                              </m:ctrlPr>
                            </m:sSupPr>
                            <m:e>
                              <m:r>
                                <a:rPr lang="en-US" sz="2400" b="0" i="1" smtClean="0">
                                  <a:solidFill>
                                    <a:srgbClr val="0000FF"/>
                                  </a:solidFill>
                                  <a:latin typeface="Cambria Math" panose="02040503050406030204" pitchFamily="18" charset="0"/>
                                </a:rPr>
                                <m:t>0.38</m:t>
                              </m:r>
                            </m:e>
                            <m:sup>
                              <m:r>
                                <a:rPr lang="en-US" sz="2400" b="0" i="1" smtClean="0">
                                  <a:solidFill>
                                    <a:srgbClr val="0000FF"/>
                                  </a:solidFill>
                                  <a:latin typeface="Cambria Math" panose="02040503050406030204" pitchFamily="18" charset="0"/>
                                </a:rPr>
                                <m:t>2</m:t>
                              </m:r>
                            </m:sup>
                          </m:sSup>
                        </m:e>
                      </m:rad>
                      <m:r>
                        <a:rPr lang="en-US" sz="2400" b="0" i="1" smtClean="0">
                          <a:solidFill>
                            <a:srgbClr val="0000FF"/>
                          </a:solidFill>
                          <a:latin typeface="Cambria Math" panose="02040503050406030204" pitchFamily="18" charset="0"/>
                        </a:rPr>
                        <m:t>=1.52</m:t>
                      </m:r>
                    </m:oMath>
                  </m:oMathPara>
                </a14:m>
                <a:endParaRPr lang="en-US"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21" name="Rectangle 20"/>
              <p:cNvSpPr>
                <a:spLocks noRot="1" noChangeAspect="1" noMove="1" noResize="1" noEditPoints="1" noAdjustHandles="1" noChangeArrowheads="1" noChangeShapeType="1" noTextEdit="1"/>
              </p:cNvSpPr>
              <p:nvPr/>
            </p:nvSpPr>
            <p:spPr>
              <a:xfrm>
                <a:off x="2892541" y="5286012"/>
                <a:ext cx="3248838" cy="549766"/>
              </a:xfrm>
              <a:prstGeom prst="rect">
                <a:avLst/>
              </a:prstGeom>
              <a:blipFill rotWithShape="0">
                <a:blip r:embed="rId6"/>
                <a:stretch>
                  <a:fillRect/>
                </a:stretch>
              </a:blipFill>
            </p:spPr>
            <p:txBody>
              <a:bodyPr/>
              <a:lstStyle/>
              <a:p>
                <a:r>
                  <a:rPr lang="en-US">
                    <a:noFill/>
                  </a:rPr>
                  <a:t> </a:t>
                </a:r>
              </a:p>
            </p:txBody>
          </p:sp>
        </mc:Fallback>
      </mc:AlternateContent>
      <p:sp>
        <p:nvSpPr>
          <p:cNvPr id="24" name="Rectangle 23"/>
          <p:cNvSpPr/>
          <p:nvPr/>
        </p:nvSpPr>
        <p:spPr>
          <a:xfrm>
            <a:off x="110155" y="746975"/>
            <a:ext cx="935547"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120520" y="3096061"/>
            <a:ext cx="935547"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06170" y="4454727"/>
            <a:ext cx="935547"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4765654" y="732907"/>
            <a:ext cx="582691"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4762164" y="3096061"/>
            <a:ext cx="582691"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4761669" y="4454727"/>
            <a:ext cx="582691" cy="206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046045" y="355458"/>
            <a:ext cx="1470915"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452 </a:t>
            </a:r>
            <a:r>
              <a:rPr lang="en-US" altLang="zh-CN" dirty="0">
                <a:latin typeface="Times New Roman" panose="02020603050405020304" pitchFamily="18" charset="0"/>
                <a:cs typeface="Times New Roman" panose="02020603050405020304" pitchFamily="18" charset="0"/>
              </a:rPr>
              <a:t>keV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a:t>
            </a:r>
            <a:endParaRPr 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1" name="Rectangle 30"/>
              <p:cNvSpPr/>
              <p:nvPr/>
            </p:nvSpPr>
            <p:spPr>
              <a:xfrm>
                <a:off x="3498050" y="6080740"/>
                <a:ext cx="2230802" cy="513410"/>
              </a:xfrm>
              <a:prstGeom prst="rect">
                <a:avLst/>
              </a:prstGeom>
            </p:spPr>
            <p:txBody>
              <a:bodyPr wrap="none">
                <a:spAutoFit/>
              </a:bodyPr>
              <a:lstStyle/>
              <a:p>
                <a:pPr algn="ctr" fontAlgn="b"/>
                <a14:m>
                  <m:oMathPara xmlns:m="http://schemas.openxmlformats.org/officeDocument/2006/math">
                    <m:oMathParaPr>
                      <m:jc m:val="centerGroup"/>
                    </m:oMathParaPr>
                    <m:oMath xmlns:m="http://schemas.openxmlformats.org/officeDocument/2006/math">
                      <m:sSub>
                        <m:sSubPr>
                          <m:ctrlPr>
                            <a:rPr lang="en-US" sz="2400" i="1" smtClean="0">
                              <a:solidFill>
                                <a:srgbClr val="0000FF"/>
                              </a:solidFill>
                              <a:latin typeface="Cambria Math" panose="02040503050406030204" pitchFamily="18" charset="0"/>
                            </a:rPr>
                          </m:ctrlPr>
                        </m:sSubPr>
                        <m:e>
                          <m:r>
                            <a:rPr lang="en-US" sz="2400" i="1">
                              <a:solidFill>
                                <a:srgbClr val="0000FF"/>
                              </a:solidFill>
                              <a:latin typeface="Cambria Math" panose="02040503050406030204" pitchFamily="18" charset="0"/>
                            </a:rPr>
                            <m:t>𝐼</m:t>
                          </m:r>
                        </m:e>
                        <m:sub>
                          <m:r>
                            <a:rPr lang="en-US" altLang="zh-CN" sz="2400" i="1">
                              <a:solidFill>
                                <a:srgbClr val="0000FF"/>
                              </a:solidFill>
                              <a:latin typeface="Cambria Math" panose="02040503050406030204" pitchFamily="18" charset="0"/>
                              <a:ea typeface="Cambria Math" panose="02040503050406030204" pitchFamily="18" charset="0"/>
                            </a:rPr>
                            <m:t>𝛾</m:t>
                          </m:r>
                        </m:sub>
                      </m:sSub>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en-US" altLang="zh-CN" sz="24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ctrlPr>
                        </m:sSubSupPr>
                        <m:e>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12.36</m:t>
                          </m:r>
                        </m:e>
                        <m:sub>
                          <m:r>
                            <a:rPr lang="en-US" altLang="zh-CN" sz="24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dirty="0"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1.5</m:t>
                          </m:r>
                        </m:sub>
                        <m:sup>
                          <m:r>
                            <a:rPr lang="en-US" altLang="zh-CN" sz="24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dirty="0"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1.5</m:t>
                          </m:r>
                        </m:sup>
                      </m:sSubSup>
                      <m:r>
                        <m:rPr>
                          <m:nor/>
                        </m:rPr>
                        <a:rPr lang="en-US" altLang="zh-CN"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31" name="Rectangle 30"/>
              <p:cNvSpPr>
                <a:spLocks noRot="1" noChangeAspect="1" noMove="1" noResize="1" noEditPoints="1" noAdjustHandles="1" noChangeArrowheads="1" noChangeShapeType="1" noTextEdit="1"/>
              </p:cNvSpPr>
              <p:nvPr/>
            </p:nvSpPr>
            <p:spPr>
              <a:xfrm>
                <a:off x="3498050" y="6080740"/>
                <a:ext cx="2230802" cy="513410"/>
              </a:xfrm>
              <a:prstGeom prst="rect">
                <a:avLst/>
              </a:prstGeom>
              <a:blipFill rotWithShape="0">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30663707"/>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3" name="Table 2"/>
              <p:cNvGraphicFramePr>
                <a:graphicFrameLocks noGrp="1"/>
              </p:cNvGraphicFramePr>
              <p:nvPr/>
            </p:nvGraphicFramePr>
            <p:xfrm>
              <a:off x="53788" y="484888"/>
              <a:ext cx="9090211" cy="2567596"/>
            </p:xfrm>
            <a:graphic>
              <a:graphicData uri="http://schemas.openxmlformats.org/drawingml/2006/table">
                <a:tbl>
                  <a:tblPr/>
                  <a:tblGrid>
                    <a:gridCol w="1196788">
                      <a:extLst>
                        <a:ext uri="{9D8B030D-6E8A-4147-A177-3AD203B41FA5}">
                          <a16:colId xmlns:a16="http://schemas.microsoft.com/office/drawing/2014/main" val="20000"/>
                        </a:ext>
                      </a:extLst>
                    </a:gridCol>
                    <a:gridCol w="1379754">
                      <a:extLst>
                        <a:ext uri="{9D8B030D-6E8A-4147-A177-3AD203B41FA5}">
                          <a16:colId xmlns:a16="http://schemas.microsoft.com/office/drawing/2014/main" val="20001"/>
                        </a:ext>
                      </a:extLst>
                    </a:gridCol>
                    <a:gridCol w="414351">
                      <a:extLst>
                        <a:ext uri="{9D8B030D-6E8A-4147-A177-3AD203B41FA5}">
                          <a16:colId xmlns:a16="http://schemas.microsoft.com/office/drawing/2014/main" val="20002"/>
                        </a:ext>
                      </a:extLst>
                    </a:gridCol>
                    <a:gridCol w="1308824">
                      <a:extLst>
                        <a:ext uri="{9D8B030D-6E8A-4147-A177-3AD203B41FA5}">
                          <a16:colId xmlns:a16="http://schemas.microsoft.com/office/drawing/2014/main" val="20003"/>
                        </a:ext>
                      </a:extLst>
                    </a:gridCol>
                    <a:gridCol w="256503">
                      <a:extLst>
                        <a:ext uri="{9D8B030D-6E8A-4147-A177-3AD203B41FA5}">
                          <a16:colId xmlns:a16="http://schemas.microsoft.com/office/drawing/2014/main" val="20004"/>
                        </a:ext>
                      </a:extLst>
                    </a:gridCol>
                    <a:gridCol w="1308824">
                      <a:extLst>
                        <a:ext uri="{9D8B030D-6E8A-4147-A177-3AD203B41FA5}">
                          <a16:colId xmlns:a16="http://schemas.microsoft.com/office/drawing/2014/main" val="20005"/>
                        </a:ext>
                      </a:extLst>
                    </a:gridCol>
                    <a:gridCol w="3225167">
                      <a:extLst>
                        <a:ext uri="{9D8B030D-6E8A-4147-A177-3AD203B41FA5}">
                          <a16:colId xmlns:a16="http://schemas.microsoft.com/office/drawing/2014/main" val="20006"/>
                        </a:ext>
                      </a:extLst>
                    </a:gridCol>
                  </a:tblGrid>
                  <a:tr h="641899">
                    <a:tc>
                      <a:txBody>
                        <a:bodyPr/>
                        <a:lstStyle/>
                        <a:p>
                          <a:pPr algn="ctr" fontAlgn="b"/>
                          <a:r>
                            <a:rPr lang="en-US" sz="2400" b="0" i="1" u="none" strike="noStrike" dirty="0" err="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p</a:t>
                          </a:r>
                          <a:endPar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11180998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1858527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1899">
                    <a:tc>
                      <a:txBody>
                        <a:bodyPr/>
                        <a:lstStyle/>
                        <a:p>
                          <a:pPr algn="ctr" fontAlgn="b"/>
                          <a:r>
                            <a:rPr lang="en-US" sz="2400" b="0" i="1" u="none" strike="noStrike" dirty="0" err="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18967487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2075157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1496270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sSubSupPr>
                                  <m:e>
                                    <m:r>
                                      <m:rPr>
                                        <m:nor/>
                                      </m:rP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18967487</m:t>
                                    </m:r>
                                  </m:e>
                                  <m:sub>
                                    <m:r>
                                      <a:rPr lang="en-US" altLang="zh-CN" sz="240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2558339 </m:t>
                                    </m:r>
                                  </m:sub>
                                  <m:sup>
                                    <m:r>
                                      <a:rPr lang="en-US" altLang="zh-CN" sz="240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2075157</m:t>
                                    </m:r>
                                  </m:sup>
                                </m:sSubSup>
                              </m:oMath>
                            </m:oMathPara>
                          </a14:m>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1899">
                    <a:tc>
                      <a:txBody>
                        <a:bodyPr/>
                        <a:lstStyle/>
                        <a:p>
                          <a:pPr algn="ctr" fontAlgn="b"/>
                          <a:r>
                            <a:rPr lang="en-US" sz="2400" b="0" i="1" u="none" strike="noStrike" baseline="0" dirty="0" err="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1" u="none" strike="noStrike" baseline="-25000" dirty="0" err="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p</a:t>
                          </a:r>
                          <a:r>
                            <a:rPr lang="en-US" sz="2400" b="0" i="0" u="none" strike="noStrike" baseline="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 + </a:t>
                          </a:r>
                          <a:r>
                            <a:rPr lang="en-US" sz="2400" b="0" i="1" u="none" strike="noStrike" baseline="0" dirty="0" err="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30148485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2785749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1496270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sSubSupPr>
                                  <m:e>
                                    <m:r>
                                      <m:rPr>
                                        <m:nor/>
                                      </m:rP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30148485</m:t>
                                    </m:r>
                                  </m:e>
                                  <m:sub>
                                    <m:r>
                                      <a:rPr lang="en-US" altLang="zh-CN" sz="240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3162155</m:t>
                                    </m:r>
                                  </m:sub>
                                  <m:sup>
                                    <m:r>
                                      <a:rPr lang="en-US" altLang="zh-CN" sz="240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2785749</m:t>
                                    </m:r>
                                  </m:sup>
                                </m:sSubSup>
                              </m:oMath>
                            </m:oMathPara>
                          </a14:m>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1899">
                    <a:tc>
                      <a:txBody>
                        <a:bodyPr/>
                        <a:lstStyle/>
                        <a:p>
                          <a:pPr algn="ctr" fontAlgn="b"/>
                          <a:r>
                            <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0"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25Si</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38422562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3602234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nb-NO" sz="24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1906913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i="1">
                                        <a:latin typeface="Cambria Math" panose="02040503050406030204" pitchFamily="18" charset="0"/>
                                        <a:ea typeface="Cambria Math" panose="02040503050406030204" pitchFamily="18" charset="0"/>
                                        <a:cs typeface="Times New Roman" panose="02020603050405020304" pitchFamily="18" charset="0"/>
                                      </a:rPr>
                                      <m:t>38422562</m:t>
                                    </m:r>
                                  </m:e>
                                  <m:sub>
                                    <m:r>
                                      <a:rPr lang="en-US" altLang="zh-CN" sz="2400" i="1">
                                        <a:latin typeface="Cambria Math" panose="02040503050406030204" pitchFamily="18" charset="0"/>
                                        <a:ea typeface="Cambria Math" panose="02040503050406030204" pitchFamily="18" charset="0"/>
                                        <a:cs typeface="Times New Roman" panose="02020603050405020304" pitchFamily="18" charset="0"/>
                                      </a:rPr>
                                      <m:t>−4075832</m:t>
                                    </m:r>
                                  </m:sub>
                                  <m:sup>
                                    <m:r>
                                      <a:rPr lang="en-US" altLang="zh-CN" sz="2400" i="1">
                                        <a:latin typeface="Cambria Math" panose="02040503050406030204" pitchFamily="18" charset="0"/>
                                        <a:ea typeface="Cambria Math" panose="02040503050406030204" pitchFamily="18" charset="0"/>
                                        <a:cs typeface="Times New Roman" panose="02020603050405020304" pitchFamily="18" charset="0"/>
                                      </a:rPr>
                                      <m:t>+3602234</m:t>
                                    </m:r>
                                  </m:sup>
                                </m:sSubSup>
                              </m:oMath>
                            </m:oMathPara>
                          </a14:m>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3" name="Table 2"/>
              <p:cNvGraphicFramePr>
                <a:graphicFrameLocks noGrp="1"/>
              </p:cNvGraphicFramePr>
              <p:nvPr>
                <p:extLst>
                  <p:ext uri="{D42A27DB-BD31-4B8C-83A1-F6EECF244321}">
                    <p14:modId xmlns:p14="http://schemas.microsoft.com/office/powerpoint/2010/main" val="2054472892"/>
                  </p:ext>
                </p:extLst>
              </p:nvPr>
            </p:nvGraphicFramePr>
            <p:xfrm>
              <a:off x="53788" y="484888"/>
              <a:ext cx="9090211" cy="2567596"/>
            </p:xfrm>
            <a:graphic>
              <a:graphicData uri="http://schemas.openxmlformats.org/drawingml/2006/table">
                <a:tbl>
                  <a:tblPr/>
                  <a:tblGrid>
                    <a:gridCol w="1196788"/>
                    <a:gridCol w="1379754"/>
                    <a:gridCol w="414351"/>
                    <a:gridCol w="1308824"/>
                    <a:gridCol w="256503"/>
                    <a:gridCol w="1308824"/>
                    <a:gridCol w="3225167"/>
                  </a:tblGrid>
                  <a:tr h="641899">
                    <a:tc>
                      <a:txBody>
                        <a:bodyPr/>
                        <a:lstStyle/>
                        <a:p>
                          <a:pPr algn="ctr" fontAlgn="b"/>
                          <a:r>
                            <a:rPr lang="en-US" sz="2400" b="0" i="1" u="none" strike="noStrike"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p</a:t>
                          </a:r>
                          <a:endPar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11180998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1858527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41899">
                    <a:tc>
                      <a:txBody>
                        <a:bodyPr/>
                        <a:lstStyle/>
                        <a:p>
                          <a:pPr algn="ctr" fontAlgn="b"/>
                          <a:r>
                            <a:rPr lang="en-US" sz="2400" b="0" i="1" u="none" strike="noStrike"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18967487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2075157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kern="1200" dirty="0"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1496270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2"/>
                          <a:stretch>
                            <a:fillRect l="-182042" t="-101905" r="-378" b="-208571"/>
                          </a:stretch>
                        </a:blipFill>
                      </a:tcPr>
                    </a:tc>
                  </a:tr>
                  <a:tr h="641899">
                    <a:tc>
                      <a:txBody>
                        <a:bodyPr/>
                        <a:lstStyle/>
                        <a:p>
                          <a:pPr algn="ctr" fontAlgn="b"/>
                          <a:r>
                            <a:rPr lang="en-US" sz="2400" b="0" i="1" u="none" strike="noStrike" baseline="0"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1" u="none" strike="noStrike" baseline="-25000"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p</a:t>
                          </a:r>
                          <a:r>
                            <a:rPr lang="en-US" sz="2400" b="0" i="0" u="none" strike="noStrike" baseline="0"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 + </a:t>
                          </a:r>
                          <a:r>
                            <a:rPr lang="en-US" sz="2400" b="0" i="1" u="none" strike="noStrike" baseline="0"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30148485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2785749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kern="1200" dirty="0"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1496270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2"/>
                          <a:stretch>
                            <a:fillRect l="-182042" t="-200000" r="-378" b="-106604"/>
                          </a:stretch>
                        </a:blipFill>
                      </a:tcPr>
                    </a:tc>
                  </a:tr>
                  <a:tr h="641899">
                    <a:tc>
                      <a:txBody>
                        <a:bodyPr/>
                        <a:lstStyle/>
                        <a:p>
                          <a:pPr algn="ctr" fontAlgn="b"/>
                          <a:r>
                            <a:rPr lang="en-US" sz="2400" b="0" i="1"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0" u="none" strike="noStrike" baseline="-25000"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25Si</a:t>
                          </a:r>
                          <a:endParaRPr lang="en-US" sz="2400" b="0" i="0"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38422562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3602234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nb-NO" sz="2400" kern="1200" dirty="0"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1906913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2"/>
                          <a:stretch>
                            <a:fillRect l="-182042" t="-302857" r="-378" b="-7619"/>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4" name="Table 3"/>
              <p:cNvGraphicFramePr>
                <a:graphicFrameLocks noGrp="1"/>
              </p:cNvGraphicFramePr>
              <p:nvPr/>
            </p:nvGraphicFramePr>
            <p:xfrm>
              <a:off x="443753" y="3757006"/>
              <a:ext cx="8229600" cy="1283798"/>
            </p:xfrm>
            <a:graphic>
              <a:graphicData uri="http://schemas.openxmlformats.org/drawingml/2006/table">
                <a:tbl>
                  <a:tblPr/>
                  <a:tblGrid>
                    <a:gridCol w="1622876">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312738">
                      <a:extLst>
                        <a:ext uri="{9D8B030D-6E8A-4147-A177-3AD203B41FA5}">
                          <a16:colId xmlns:a16="http://schemas.microsoft.com/office/drawing/2014/main" val="20002"/>
                        </a:ext>
                      </a:extLst>
                    </a:gridCol>
                    <a:gridCol w="784614">
                      <a:extLst>
                        <a:ext uri="{9D8B030D-6E8A-4147-A177-3AD203B41FA5}">
                          <a16:colId xmlns:a16="http://schemas.microsoft.com/office/drawing/2014/main" val="20003"/>
                        </a:ext>
                      </a:extLst>
                    </a:gridCol>
                    <a:gridCol w="218686">
                      <a:extLst>
                        <a:ext uri="{9D8B030D-6E8A-4147-A177-3AD203B41FA5}">
                          <a16:colId xmlns:a16="http://schemas.microsoft.com/office/drawing/2014/main" val="20004"/>
                        </a:ext>
                      </a:extLst>
                    </a:gridCol>
                    <a:gridCol w="755650">
                      <a:extLst>
                        <a:ext uri="{9D8B030D-6E8A-4147-A177-3AD203B41FA5}">
                          <a16:colId xmlns:a16="http://schemas.microsoft.com/office/drawing/2014/main" val="20005"/>
                        </a:ext>
                      </a:extLst>
                    </a:gridCol>
                    <a:gridCol w="3611111">
                      <a:extLst>
                        <a:ext uri="{9D8B030D-6E8A-4147-A177-3AD203B41FA5}">
                          <a16:colId xmlns:a16="http://schemas.microsoft.com/office/drawing/2014/main" val="20006"/>
                        </a:ext>
                      </a:extLst>
                    </a:gridCol>
                  </a:tblGrid>
                  <a:tr h="641899">
                    <a:tc>
                      <a:txBody>
                        <a:bodyPr/>
                        <a:lstStyle/>
                        <a:p>
                          <a:pPr algn="ctr" fontAlgn="b"/>
                          <a:r>
                            <a:rPr lang="en-US" altLang="zh-CN"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p</a:t>
                          </a:r>
                          <a:endPar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29.1</a:t>
                          </a:r>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5.6</a:t>
                          </a:r>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1.5</a:t>
                          </a:r>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29.1</m:t>
                                    </m:r>
                                  </m:e>
                                  <m:sub>
                                    <m:r>
                                      <a:rPr lang="en-US" altLang="zh-CN" sz="240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5.6</m:t>
                                    </m:r>
                                  </m:sub>
                                  <m:sup>
                                    <m:r>
                                      <a:rPr lang="en-US" altLang="zh-CN" sz="240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5.8</m:t>
                                    </m:r>
                                  </m:sup>
                                </m:sSubSup>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1899">
                    <a:tc>
                      <a:txBody>
                        <a:bodyPr/>
                        <a:lstStyle/>
                        <a:p>
                          <a:pPr algn="ctr" fontAlgn="b"/>
                          <a:r>
                            <a:rPr lang="en-US" sz="2400" b="0" i="1" u="none" strike="noStrike" dirty="0" err="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err="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49.4</a:t>
                          </a:r>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7.1</a:t>
                          </a:r>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kern="1200"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baseline="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1.5</a:t>
                          </a:r>
                          <a:r>
                            <a:rPr lang="en-US" altLang="zh-CN"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4</m:t>
                                    </m:r>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9.</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4</m:t>
                                    </m:r>
                                  </m:e>
                                  <m:sub>
                                    <m:r>
                                      <a:rPr lang="en-US" altLang="zh-CN" sz="240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7.3</m:t>
                                    </m:r>
                                  </m:sub>
                                  <m:sup>
                                    <m:r>
                                      <a:rPr lang="en-US" altLang="zh-CN" sz="240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7.1</m:t>
                                    </m:r>
                                  </m:sup>
                                </m:sSubSup>
                                <m:r>
                                  <a:rPr lang="en-US" altLang="zh-CN" sz="2400" i="1" smtClean="0">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1964774126"/>
                  </p:ext>
                </p:extLst>
              </p:nvPr>
            </p:nvGraphicFramePr>
            <p:xfrm>
              <a:off x="443753" y="3757006"/>
              <a:ext cx="8229600" cy="1283798"/>
            </p:xfrm>
            <a:graphic>
              <a:graphicData uri="http://schemas.openxmlformats.org/drawingml/2006/table">
                <a:tbl>
                  <a:tblPr/>
                  <a:tblGrid>
                    <a:gridCol w="1622876"/>
                    <a:gridCol w="923925"/>
                    <a:gridCol w="312738"/>
                    <a:gridCol w="784614"/>
                    <a:gridCol w="218686"/>
                    <a:gridCol w="755650"/>
                    <a:gridCol w="3611111"/>
                  </a:tblGrid>
                  <a:tr h="641899">
                    <a:tc>
                      <a:txBody>
                        <a:bodyPr/>
                        <a:lstStyle/>
                        <a:p>
                          <a:pPr algn="ctr" fontAlgn="b"/>
                          <a:r>
                            <a:rPr lang="en-US" altLang="zh-CN" sz="2400" b="0" i="1" u="none" strike="noStrike"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p</a:t>
                          </a:r>
                          <a:endPar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29.1</a:t>
                          </a:r>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5.6</a:t>
                          </a:r>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1.5</a:t>
                          </a:r>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127825" t="-943" r="-169" b="-107547"/>
                          </a:stretch>
                        </a:blipFill>
                      </a:tcPr>
                    </a:tc>
                  </a:tr>
                  <a:tr h="641899">
                    <a:tc>
                      <a:txBody>
                        <a:bodyPr/>
                        <a:lstStyle/>
                        <a:p>
                          <a:pPr algn="ctr" fontAlgn="b"/>
                          <a:r>
                            <a:rPr lang="en-US" sz="2400" b="0" i="1" u="none" strike="noStrike"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err="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49.4</a:t>
                          </a:r>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7.1</a:t>
                          </a:r>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kern="1200" baseline="0" dirty="0"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baseline="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1.5</a:t>
                          </a:r>
                          <a:r>
                            <a:rPr lang="en-US" altLang="zh-CN"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127825" t="-101905" r="-169" b="-8571"/>
                          </a:stretch>
                        </a:blipFill>
                      </a:tcPr>
                    </a:tc>
                  </a:tr>
                </a:tbl>
              </a:graphicData>
            </a:graphic>
          </p:graphicFrame>
        </mc:Fallback>
      </mc:AlternateContent>
      <p:sp>
        <p:nvSpPr>
          <p:cNvPr id="2" name="TextBox 1"/>
          <p:cNvSpPr txBox="1"/>
          <p:nvPr/>
        </p:nvSpPr>
        <p:spPr>
          <a:xfrm>
            <a:off x="0" y="0"/>
            <a:ext cx="1007840" cy="369332"/>
          </a:xfrm>
          <a:prstGeom prst="rect">
            <a:avLst/>
          </a:prstGeom>
          <a:noFill/>
        </p:spPr>
        <p:txBody>
          <a:bodyPr wrap="none" rtlCol="0">
            <a:spAutoFit/>
          </a:bodyPr>
          <a:lstStyle/>
          <a:p>
            <a:r>
              <a:rPr lang="en-US" b="1" dirty="0"/>
              <a:t>obsolete</a:t>
            </a:r>
          </a:p>
        </p:txBody>
      </p:sp>
      <p:cxnSp>
        <p:nvCxnSpPr>
          <p:cNvPr id="6" name="Straight Connector 5">
            <a:extLst>
              <a:ext uri="{FF2B5EF4-FFF2-40B4-BE49-F238E27FC236}">
                <a16:creationId xmlns:a16="http://schemas.microsoft.com/office/drawing/2014/main" id="{A21C5D5C-B922-4E87-9DF8-C5AB36EDD4C8}"/>
              </a:ext>
            </a:extLst>
          </p:cNvPr>
          <p:cNvCxnSpPr/>
          <p:nvPr/>
        </p:nvCxnSpPr>
        <p:spPr>
          <a:xfrm>
            <a:off x="0" y="0"/>
            <a:ext cx="914400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37579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Table 3"/>
              <p:cNvGraphicFramePr>
                <a:graphicFrameLocks noGrp="1"/>
              </p:cNvGraphicFramePr>
              <p:nvPr/>
            </p:nvGraphicFramePr>
            <p:xfrm>
              <a:off x="60719" y="476125"/>
              <a:ext cx="9028689" cy="3564000"/>
            </p:xfrm>
            <a:graphic>
              <a:graphicData uri="http://schemas.openxmlformats.org/drawingml/2006/table">
                <a:tbl>
                  <a:tblPr/>
                  <a:tblGrid>
                    <a:gridCol w="2163497">
                      <a:extLst>
                        <a:ext uri="{9D8B030D-6E8A-4147-A177-3AD203B41FA5}">
                          <a16:colId xmlns:a16="http://schemas.microsoft.com/office/drawing/2014/main" val="20000"/>
                        </a:ext>
                      </a:extLst>
                    </a:gridCol>
                    <a:gridCol w="1594022">
                      <a:extLst>
                        <a:ext uri="{9D8B030D-6E8A-4147-A177-3AD203B41FA5}">
                          <a16:colId xmlns:a16="http://schemas.microsoft.com/office/drawing/2014/main" val="20001"/>
                        </a:ext>
                      </a:extLst>
                    </a:gridCol>
                    <a:gridCol w="1804086">
                      <a:extLst>
                        <a:ext uri="{9D8B030D-6E8A-4147-A177-3AD203B41FA5}">
                          <a16:colId xmlns:a16="http://schemas.microsoft.com/office/drawing/2014/main" val="20002"/>
                        </a:ext>
                      </a:extLst>
                    </a:gridCol>
                    <a:gridCol w="1767017">
                      <a:extLst>
                        <a:ext uri="{9D8B030D-6E8A-4147-A177-3AD203B41FA5}">
                          <a16:colId xmlns:a16="http://schemas.microsoft.com/office/drawing/2014/main" val="20003"/>
                        </a:ext>
                      </a:extLst>
                    </a:gridCol>
                    <a:gridCol w="1700067">
                      <a:extLst>
                        <a:ext uri="{9D8B030D-6E8A-4147-A177-3AD203B41FA5}">
                          <a16:colId xmlns:a16="http://schemas.microsoft.com/office/drawing/2014/main" val="20004"/>
                        </a:ext>
                      </a:extLst>
                    </a:gridCol>
                  </a:tblGrid>
                  <a:tr h="396000">
                    <a:tc>
                      <a:txBody>
                        <a:bodyPr/>
                        <a:lstStyle/>
                        <a:p>
                          <a:pPr algn="ctr" fontAlgn="ctr"/>
                          <a:r>
                            <a:rPr lang="en-US" altLang="zh-CN" sz="2000" b="0" i="0" u="none" strike="noStrike" baseline="0" dirty="0">
                              <a:solidFill>
                                <a:srgbClr val="000000"/>
                              </a:solidFill>
                              <a:effectLst/>
                              <a:latin typeface="Cambria Math" panose="02040503050406030204" pitchFamily="18" charset="0"/>
                              <a:ea typeface="Cambria Math" panose="02040503050406030204" pitchFamily="18" charset="0"/>
                            </a:rPr>
                            <a:t>Reference</a:t>
                          </a:r>
                          <a:endParaRPr lang="en-US" sz="2000" b="0" i="0" u="none" strike="noStrike" baseline="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aseline="-25000" dirty="0">
                              <a:latin typeface="Cambria Math" panose="02040503050406030204" pitchFamily="18" charset="0"/>
                              <a:ea typeface="Cambria Math" panose="02040503050406030204" pitchFamily="18" charset="0"/>
                              <a:cs typeface="Times New Roman" panose="02020603050405020304" pitchFamily="18" charset="0"/>
                            </a:rPr>
                            <a:t>gs</a:t>
                          </a:r>
                          <a:endParaRPr lang="en-US" sz="2000" b="0" i="1"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0" baseline="-25000" dirty="0">
                              <a:latin typeface="Cambria Math" panose="02040503050406030204" pitchFamily="18" charset="0"/>
                              <a:ea typeface="Cambria Math" panose="02040503050406030204" pitchFamily="18" charset="0"/>
                              <a:cs typeface="Times New Roman" panose="02020603050405020304" pitchFamily="18" charset="0"/>
                            </a:rPr>
                            <a:t>un</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0" baseline="-25000" dirty="0">
                              <a:latin typeface="Cambria Math" panose="02040503050406030204" pitchFamily="18" charset="0"/>
                              <a:ea typeface="Cambria Math" panose="02040503050406030204" pitchFamily="18" charset="0"/>
                              <a:cs typeface="Times New Roman" panose="02020603050405020304" pitchFamily="18" charset="0"/>
                            </a:rPr>
                            <a:t>b</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I</a:t>
                          </a:r>
                          <a:r>
                            <a:rPr lang="en-US" sz="2000" b="0" i="0" u="none" strike="noStrike" baseline="-25000" dirty="0">
                              <a:solidFill>
                                <a:srgbClr val="000000"/>
                              </a:solidFill>
                              <a:effectLst/>
                              <a:latin typeface="Cambria Math" panose="02040503050406030204" pitchFamily="18" charset="0"/>
                              <a:ea typeface="Cambria Math" panose="02040503050406030204" pitchFamily="18" charset="0"/>
                            </a:rPr>
                            <a:t>tot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r>
                            <a:rPr lang="en-US" altLang="zh-CN" sz="2000" b="0" i="0" u="none" strike="noStrike" baseline="0" dirty="0">
                              <a:solidFill>
                                <a:srgbClr val="CC00CC"/>
                              </a:solidFill>
                              <a:effectLst/>
                              <a:latin typeface="Cambria Math" panose="02040503050406030204" pitchFamily="18" charset="0"/>
                              <a:ea typeface="Cambria Math" panose="02040503050406030204" pitchFamily="18" charset="0"/>
                            </a:rPr>
                            <a:t>Hatori</a:t>
                          </a:r>
                          <a:endParaRPr lang="en-US" sz="2000" b="0" i="0" u="none" strike="noStrike" baseline="0"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19.8(7)</a:t>
                          </a:r>
                          <a:r>
                            <a:rPr lang="en-US" altLang="zh-CN" sz="2000" b="0" i="0" u="none" strike="noStrike" dirty="0">
                              <a:solidFill>
                                <a:srgbClr val="CC00CC"/>
                              </a:solidFill>
                              <a:effectLst/>
                              <a:latin typeface="Cambria Math" panose="02040503050406030204" pitchFamily="18" charset="0"/>
                              <a:ea typeface="Cambria Math" panose="02040503050406030204" pitchFamily="18" charset="0"/>
                            </a:rPr>
                            <a:t>%</a:t>
                          </a:r>
                          <a:endParaRPr lang="en-US" sz="2000" b="0" i="0" u="none" strike="noStrike" baseline="30000"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40.5(</a:t>
                          </a:r>
                          <a:r>
                            <a:rPr lang="en-US" altLang="zh-CN" sz="2000" b="0" i="0" u="none" strike="noStrike" dirty="0">
                              <a:solidFill>
                                <a:srgbClr val="CC00CC"/>
                              </a:solidFill>
                              <a:effectLst/>
                              <a:latin typeface="Cambria Math" panose="02040503050406030204" pitchFamily="18" charset="0"/>
                              <a:ea typeface="Cambria Math" panose="02040503050406030204" pitchFamily="18" charset="0"/>
                            </a:rPr>
                            <a:t>14)%</a:t>
                          </a:r>
                          <a:endParaRPr lang="en-US" sz="20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38.9(11)%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99.2(14)%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396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20.9(12)%</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37.73(16)%</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41.0(23)%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99.6(26)%</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96000">
                    <a:tc>
                      <a:txBody>
                        <a:bodyPr/>
                        <a:lstStyle/>
                        <a:p>
                          <a:pPr algn="ctr" fontAlgn="ctr"/>
                          <a:r>
                            <a:rPr lang="en-US" altLang="zh-CN" sz="2000" b="0" i="0" u="none" strike="noStrike" baseline="0" dirty="0">
                              <a:solidFill>
                                <a:srgbClr val="008000"/>
                              </a:solidFill>
                              <a:effectLst/>
                              <a:latin typeface="Cambria Math" panose="02040503050406030204" pitchFamily="18" charset="0"/>
                              <a:ea typeface="Cambria Math" panose="02040503050406030204" pitchFamily="18" charset="0"/>
                            </a:rPr>
                            <a:t>Thomas</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25(7)%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35.2(12)%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41(5)%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100.9(87)%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96000">
                    <a:tc>
                      <a:txBody>
                        <a:bodyPr/>
                        <a:lstStyle/>
                        <a:p>
                          <a:pPr algn="ctr" fontAlgn="ctr"/>
                          <a:r>
                            <a:rPr lang="en-US" altLang="zh-CN" sz="2000" b="0" i="0" u="none" strike="noStrike" baseline="0"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rPr>
                            <a:t>Normalization1</a:t>
                          </a:r>
                          <a:endParaRPr lang="en-US" sz="2000" b="0" i="0" u="none" strike="noStrike" baseline="0"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14:m>
                            <m:oMath xmlns:m="http://schemas.openxmlformats.org/officeDocument/2006/math">
                              <m:r>
                                <a:rPr lang="en-US" sz="2000" b="0" i="1" u="none" strike="noStrike" smtClean="0">
                                  <a:solidFill>
                                    <a:srgbClr val="FF7C80"/>
                                  </a:solidFill>
                                  <a:effectLst/>
                                  <a:latin typeface="Cambria Math" panose="02040503050406030204" pitchFamily="18" charset="0"/>
                                  <a:ea typeface="Cambria Math" panose="02040503050406030204" pitchFamily="18" charset="0"/>
                                </a:rPr>
                                <m:t>31.5</m:t>
                              </m:r>
                            </m:oMath>
                          </a14:m>
                          <a:r>
                            <a:rPr lang="en-US" sz="2000" b="0" i="0" u="none" strike="noStrike"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rPr>
                            <a:t>(33)%</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rPr>
                            <a:t>46.9(62)%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4"/>
                      </a:ext>
                    </a:extLst>
                  </a:tr>
                  <a:tr h="396000">
                    <a:tc>
                      <a:txBody>
                        <a:bodyPr/>
                        <a:lstStyle/>
                        <a:p>
                          <a:pPr algn="ctr" fontAlgn="ctr"/>
                          <a:r>
                            <a:rPr lang="en-US" altLang="zh-CN" sz="2000" b="0" i="0" u="none" strike="noStrike" baseline="0"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rPr>
                            <a:t>Normalization2</a:t>
                          </a:r>
                          <a:endParaRPr lang="en-US" sz="2000" b="0" i="0" u="none" strike="noStrike" baseline="0"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rPr>
                            <a:t>31.6(31)%</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rPr>
                            <a:t>46.9(61)%</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396000">
                    <a:tc>
                      <a:txBody>
                        <a:bodyPr/>
                        <a:lstStyle/>
                        <a:p>
                          <a:pPr algn="ctr" fontAlgn="ctr"/>
                          <a:r>
                            <a:rPr lang="en-US" altLang="zh-CN" sz="2000" b="0" i="0" u="none" strike="noStrike" baseline="0"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rPr>
                            <a:t>Normalization3</a:t>
                          </a:r>
                          <a:endParaRPr lang="en-US" sz="2000" b="0" i="0" u="none" strike="noStrike" baseline="0"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rPr>
                            <a:t>31.9(29)%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rPr>
                            <a:t>46.6(61)%</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39600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dirty="0">
                              <a:solidFill>
                                <a:srgbClr val="FF0000"/>
                              </a:solidFill>
                              <a:latin typeface="Cambria Math" panose="02040503050406030204" pitchFamily="18" charset="0"/>
                              <a:ea typeface="Cambria Math" panose="02040503050406030204" pitchFamily="18" charset="0"/>
                            </a:rPr>
                            <a:t>Normalization4</a:t>
                          </a:r>
                          <a:endParaRPr lang="en-US" sz="2000" dirty="0">
                            <a:solidFill>
                              <a:srgbClr val="FF0000"/>
                            </a:solidFill>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29.3(67)%</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49.2(75)%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9600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baseline="0" dirty="0">
                              <a:solidFill>
                                <a:srgbClr val="CC9900"/>
                              </a:solidFill>
                              <a:latin typeface="Cambria Math" panose="02040503050406030204" pitchFamily="18" charset="0"/>
                              <a:ea typeface="Cambria Math" panose="02040503050406030204" pitchFamily="18" charset="0"/>
                            </a:rPr>
                            <a:t>Normalization5</a:t>
                          </a:r>
                          <a:endParaRPr lang="en-US" sz="2000" baseline="0" dirty="0">
                            <a:solidFill>
                              <a:srgbClr val="CC9900"/>
                            </a:solidFill>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rPr>
                            <a:t>29.0(67)%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rPr>
                            <a:t>49.5(75)%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2798719613"/>
                  </p:ext>
                </p:extLst>
              </p:nvPr>
            </p:nvGraphicFramePr>
            <p:xfrm>
              <a:off x="60719" y="476125"/>
              <a:ext cx="9028689" cy="3564000"/>
            </p:xfrm>
            <a:graphic>
              <a:graphicData uri="http://schemas.openxmlformats.org/drawingml/2006/table">
                <a:tbl>
                  <a:tblPr/>
                  <a:tblGrid>
                    <a:gridCol w="2163497"/>
                    <a:gridCol w="1594022"/>
                    <a:gridCol w="1804086"/>
                    <a:gridCol w="1767017"/>
                    <a:gridCol w="1700067"/>
                  </a:tblGrid>
                  <a:tr h="396000">
                    <a:tc>
                      <a:txBody>
                        <a:bodyPr/>
                        <a:lstStyle/>
                        <a:p>
                          <a:pPr algn="ctr" fontAlgn="ctr"/>
                          <a:r>
                            <a:rPr lang="en-US" altLang="zh-CN" sz="2000" b="0" i="0" u="none" strike="noStrike" baseline="0" dirty="0" smtClean="0">
                              <a:solidFill>
                                <a:srgbClr val="000000"/>
                              </a:solidFill>
                              <a:effectLst/>
                              <a:latin typeface="Cambria Math" panose="02040503050406030204" pitchFamily="18" charset="0"/>
                              <a:ea typeface="Cambria Math" panose="02040503050406030204" pitchFamily="18" charset="0"/>
                            </a:rPr>
                            <a:t>Reference</a:t>
                          </a:r>
                          <a:endParaRPr lang="en-US" sz="2000" b="0" i="0" u="none" strike="noStrike" baseline="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smtClean="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aseline="-25000" dirty="0" smtClean="0">
                              <a:latin typeface="Cambria Math" panose="02040503050406030204" pitchFamily="18" charset="0"/>
                              <a:ea typeface="Cambria Math" panose="02040503050406030204" pitchFamily="18" charset="0"/>
                              <a:cs typeface="Times New Roman" panose="02020603050405020304" pitchFamily="18" charset="0"/>
                            </a:rPr>
                            <a:t>gs</a:t>
                          </a:r>
                          <a:endParaRPr lang="en-US" sz="2000" b="0" i="1"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smtClean="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0" baseline="-25000" dirty="0" smtClean="0">
                              <a:latin typeface="Cambria Math" panose="02040503050406030204" pitchFamily="18" charset="0"/>
                              <a:ea typeface="Cambria Math" panose="02040503050406030204" pitchFamily="18" charset="0"/>
                              <a:cs typeface="Times New Roman" panose="02020603050405020304" pitchFamily="18" charset="0"/>
                            </a:rPr>
                            <a:t>un</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smtClean="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0" baseline="-25000" dirty="0" smtClean="0">
                              <a:latin typeface="Cambria Math" panose="02040503050406030204" pitchFamily="18" charset="0"/>
                              <a:ea typeface="Cambria Math" panose="02040503050406030204" pitchFamily="18" charset="0"/>
                              <a:cs typeface="Times New Roman" panose="02020603050405020304" pitchFamily="18" charset="0"/>
                            </a:rPr>
                            <a:t>b</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smtClean="0">
                              <a:solidFill>
                                <a:srgbClr val="000000"/>
                              </a:solidFill>
                              <a:effectLst/>
                              <a:latin typeface="Cambria Math" panose="02040503050406030204" pitchFamily="18" charset="0"/>
                              <a:ea typeface="Cambria Math" panose="02040503050406030204" pitchFamily="18" charset="0"/>
                            </a:rPr>
                            <a:t>I</a:t>
                          </a:r>
                          <a:r>
                            <a:rPr lang="en-US" sz="2000" b="0" i="0" u="none" strike="noStrike" baseline="-25000" dirty="0" smtClean="0">
                              <a:solidFill>
                                <a:srgbClr val="000000"/>
                              </a:solidFill>
                              <a:effectLst/>
                              <a:latin typeface="Cambria Math" panose="02040503050406030204" pitchFamily="18" charset="0"/>
                              <a:ea typeface="Cambria Math" panose="02040503050406030204" pitchFamily="18" charset="0"/>
                            </a:rPr>
                            <a:t>tot</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000">
                    <a:tc>
                      <a:txBody>
                        <a:bodyPr/>
                        <a:lstStyle/>
                        <a:p>
                          <a:pPr algn="ctr" fontAlgn="ctr"/>
                          <a:r>
                            <a:rPr lang="en-US" altLang="zh-CN" sz="2000" b="0" i="0" u="none" strike="noStrike" baseline="0" dirty="0" smtClean="0">
                              <a:solidFill>
                                <a:srgbClr val="CC00CC"/>
                              </a:solidFill>
                              <a:effectLst/>
                              <a:latin typeface="Cambria Math" panose="02040503050406030204" pitchFamily="18" charset="0"/>
                              <a:ea typeface="Cambria Math" panose="02040503050406030204" pitchFamily="18" charset="0"/>
                            </a:rPr>
                            <a:t>Hatori</a:t>
                          </a:r>
                          <a:endParaRPr lang="en-US" sz="2000" b="0" i="0" u="none" strike="noStrike" baseline="0"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CC00CC"/>
                              </a:solidFill>
                              <a:effectLst/>
                              <a:latin typeface="Cambria Math" panose="02040503050406030204" pitchFamily="18" charset="0"/>
                              <a:ea typeface="Cambria Math" panose="02040503050406030204" pitchFamily="18" charset="0"/>
                            </a:rPr>
                            <a:t>19.8(7)</a:t>
                          </a:r>
                          <a:r>
                            <a:rPr lang="en-US" altLang="zh-CN" sz="2000" b="0" i="0" u="none" strike="noStrike" dirty="0" smtClean="0">
                              <a:solidFill>
                                <a:srgbClr val="CC00CC"/>
                              </a:solidFill>
                              <a:effectLst/>
                              <a:latin typeface="Cambria Math" panose="02040503050406030204" pitchFamily="18" charset="0"/>
                              <a:ea typeface="Cambria Math" panose="02040503050406030204" pitchFamily="18" charset="0"/>
                            </a:rPr>
                            <a:t>%</a:t>
                          </a:r>
                          <a:endParaRPr lang="en-US" sz="2000" b="0" i="0" u="none" strike="noStrike" baseline="30000"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CC00CC"/>
                              </a:solidFill>
                              <a:effectLst/>
                              <a:latin typeface="Cambria Math" panose="02040503050406030204" pitchFamily="18" charset="0"/>
                              <a:ea typeface="Cambria Math" panose="02040503050406030204" pitchFamily="18" charset="0"/>
                            </a:rPr>
                            <a:t>40.5(</a:t>
                          </a:r>
                          <a:r>
                            <a:rPr lang="en-US" altLang="zh-CN" sz="2000" b="0" i="0" u="none" strike="noStrike" dirty="0" smtClean="0">
                              <a:solidFill>
                                <a:srgbClr val="CC00CC"/>
                              </a:solidFill>
                              <a:effectLst/>
                              <a:latin typeface="Cambria Math" panose="02040503050406030204" pitchFamily="18" charset="0"/>
                              <a:ea typeface="Cambria Math" panose="02040503050406030204" pitchFamily="18" charset="0"/>
                            </a:rPr>
                            <a:t>14)%</a:t>
                          </a:r>
                          <a:endParaRPr lang="en-US" sz="20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CC00CC"/>
                              </a:solidFill>
                              <a:effectLst/>
                              <a:latin typeface="Cambria Math" panose="02040503050406030204" pitchFamily="18" charset="0"/>
                              <a:ea typeface="Cambria Math" panose="02040503050406030204" pitchFamily="18" charset="0"/>
                            </a:rPr>
                            <a:t>38.9(11)%</a:t>
                          </a:r>
                          <a:endParaRPr lang="en-US" sz="20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CC00CC"/>
                              </a:solidFill>
                              <a:effectLst/>
                              <a:latin typeface="Cambria Math" panose="02040503050406030204" pitchFamily="18" charset="0"/>
                              <a:ea typeface="Cambria Math" panose="02040503050406030204" pitchFamily="18" charset="0"/>
                            </a:rPr>
                            <a:t>99.2(14)%</a:t>
                          </a:r>
                          <a:endParaRPr lang="en-US" sz="20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r>
                  <a:tr h="396000">
                    <a:tc>
                      <a:txBody>
                        <a:bodyPr/>
                        <a:lstStyle/>
                        <a:p>
                          <a:pPr algn="ctr" fontAlgn="ctr"/>
                          <a:r>
                            <a:rPr lang="en-US" altLang="zh-CN" sz="2000" b="0" i="0" u="none" strike="noStrike" baseline="0" dirty="0" smtClean="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20.9(12)%</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37.73(16)%</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41.0(23)%</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99.6(26)%</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r>
                  <a:tr h="396000">
                    <a:tc>
                      <a:txBody>
                        <a:bodyPr/>
                        <a:lstStyle/>
                        <a:p>
                          <a:pPr algn="ctr" fontAlgn="ctr"/>
                          <a:r>
                            <a:rPr lang="en-US" altLang="zh-CN" sz="2000" b="0" i="0" u="none" strike="noStrike" baseline="0" dirty="0" smtClean="0">
                              <a:solidFill>
                                <a:srgbClr val="008000"/>
                              </a:solidFill>
                              <a:effectLst/>
                              <a:latin typeface="Cambria Math" panose="02040503050406030204" pitchFamily="18" charset="0"/>
                              <a:ea typeface="Cambria Math" panose="02040503050406030204" pitchFamily="18" charset="0"/>
                            </a:rPr>
                            <a:t>Thomas</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25(7)%</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35.2(12)%</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41(5)%</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100.9(87)%</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r>
                  <a:tr h="396000">
                    <a:tc>
                      <a:txBody>
                        <a:bodyPr/>
                        <a:lstStyle/>
                        <a:p>
                          <a:pPr algn="ctr" fontAlgn="ctr"/>
                          <a:r>
                            <a:rPr lang="en-US" altLang="zh-CN" sz="2000" b="0" i="0" u="none" strike="noStrike" baseline="0" dirty="0" smtClean="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rPr>
                            <a:t>Normalization1</a:t>
                          </a:r>
                          <a:endParaRPr lang="en-US" sz="2000" b="0" i="0" u="none" strike="noStrike" baseline="0"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endParaRPr lang="en-US"/>
                        </a:p>
                      </a:txBody>
                      <a:tcPr marL="9525" marR="9525" marT="9525" marB="0" anchor="ctr">
                        <a:lnL>
                          <a:noFill/>
                        </a:lnL>
                        <a:lnR>
                          <a:noFill/>
                        </a:lnR>
                        <a:lnT>
                          <a:noFill/>
                        </a:lnT>
                        <a:lnB w="12700" cap="flat" cmpd="sng" algn="ctr">
                          <a:noFill/>
                          <a:prstDash val="solid"/>
                          <a:round/>
                          <a:headEnd type="none" w="med" len="med"/>
                          <a:tailEnd type="none" w="med" len="med"/>
                        </a:lnB>
                        <a:blipFill rotWithShape="0">
                          <a:blip r:embed="rId3"/>
                          <a:stretch>
                            <a:fillRect l="-207744" t="-409231" r="-191919" b="-427692"/>
                          </a:stretch>
                        </a:blipFill>
                      </a:tcPr>
                    </a:tc>
                    <a:tc>
                      <a:txBody>
                        <a:bodyPr/>
                        <a:lstStyle/>
                        <a:p>
                          <a:pPr algn="ctr" fontAlgn="ctr"/>
                          <a:r>
                            <a:rPr lang="en-US" sz="2000" b="0" i="0" u="none" strike="noStrike" dirty="0" smtClean="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rPr>
                            <a:t>46.9(62)%</a:t>
                          </a:r>
                          <a:endParaRPr lang="en-US" sz="2000" b="0" i="0" u="none" strike="noStrike"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dirty="0">
                            <a:solidFill>
                              <a:srgbClr val="FF7C8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r>
                  <a:tr h="396000">
                    <a:tc>
                      <a:txBody>
                        <a:bodyPr/>
                        <a:lstStyle/>
                        <a:p>
                          <a:pPr algn="ctr" fontAlgn="ctr"/>
                          <a:r>
                            <a:rPr lang="en-US" altLang="zh-CN" sz="2000" b="0" i="0" u="none" strike="noStrike" baseline="0" dirty="0" smtClean="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rPr>
                            <a:t>Normalization2</a:t>
                          </a:r>
                          <a:endParaRPr lang="en-US" sz="2000" b="0" i="0" u="none" strike="noStrike" baseline="0"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rPr>
                            <a:t>31.6(31)%</a:t>
                          </a:r>
                          <a:endParaRPr lang="en-US" sz="2000" b="0" i="0" u="none" strike="noStrike"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rPr>
                            <a:t>46.9(61)%</a:t>
                          </a:r>
                          <a:endParaRPr lang="en-US" sz="2000" b="0" i="0" u="none" strike="noStrike"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dirty="0">
                            <a:solidFill>
                              <a:srgbClr val="7030A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r>
                  <a:tr h="396000">
                    <a:tc>
                      <a:txBody>
                        <a:bodyPr/>
                        <a:lstStyle/>
                        <a:p>
                          <a:pPr algn="ctr" fontAlgn="ctr"/>
                          <a:r>
                            <a:rPr lang="en-US" altLang="zh-CN" sz="2000" b="0" i="0" u="none" strike="noStrike" baseline="0" dirty="0" smtClean="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rPr>
                            <a:t>Normalization3</a:t>
                          </a:r>
                          <a:endParaRPr lang="en-US" sz="2000" b="0" i="0" u="none" strike="noStrike" baseline="0"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rPr>
                            <a:t>31.9(29)%</a:t>
                          </a:r>
                          <a:endParaRPr lang="en-US" sz="2000" b="0" i="0" u="none" strike="noStrike"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rPr>
                            <a:t>46.6(61)%</a:t>
                          </a:r>
                          <a:endParaRPr lang="en-US" sz="2000" b="0" i="0" u="none" strike="noStrike"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dirty="0">
                            <a:solidFill>
                              <a:srgbClr val="00B0F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r>
                  <a:tr h="39600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dirty="0" smtClean="0">
                              <a:solidFill>
                                <a:srgbClr val="FF0000"/>
                              </a:solidFill>
                              <a:latin typeface="Cambria Math" panose="02040503050406030204" pitchFamily="18" charset="0"/>
                              <a:ea typeface="Cambria Math" panose="02040503050406030204" pitchFamily="18" charset="0"/>
                            </a:rPr>
                            <a:t>Normalization4</a:t>
                          </a:r>
                          <a:endParaRPr lang="en-US" sz="2000" dirty="0" smtClean="0">
                            <a:solidFill>
                              <a:srgbClr val="FF0000"/>
                            </a:solidFill>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29.3(67)%</a:t>
                          </a:r>
                          <a:endPar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49.2(75)%</a:t>
                          </a:r>
                          <a:endPar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r>
                  <a:tr h="39600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baseline="0" dirty="0" smtClean="0">
                              <a:solidFill>
                                <a:srgbClr val="CC9900"/>
                              </a:solidFill>
                              <a:latin typeface="Cambria Math" panose="02040503050406030204" pitchFamily="18" charset="0"/>
                              <a:ea typeface="Cambria Math" panose="02040503050406030204" pitchFamily="18" charset="0"/>
                            </a:rPr>
                            <a:t>Normalization5</a:t>
                          </a:r>
                          <a:endParaRPr lang="en-US" sz="2000" baseline="0" dirty="0" smtClean="0">
                            <a:solidFill>
                              <a:srgbClr val="CC9900"/>
                            </a:solidFill>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smtClean="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0" dirty="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smtClean="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rPr>
                            <a:t>29.0(67)%</a:t>
                          </a:r>
                          <a:endParaRPr lang="en-US" sz="2000" b="0" i="0" u="none" strike="noStrike" baseline="0" dirty="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smtClean="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rPr>
                            <a:t>49.5(75)%</a:t>
                          </a:r>
                          <a:endParaRPr lang="en-US" sz="2000" b="0" i="0" u="none" strike="noStrike" baseline="0" dirty="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smtClean="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baseline="0" dirty="0">
                            <a:solidFill>
                              <a:srgbClr val="CC99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r>
                </a:tbl>
              </a:graphicData>
            </a:graphic>
          </p:graphicFrame>
        </mc:Fallback>
      </mc:AlternateContent>
      <p:sp>
        <p:nvSpPr>
          <p:cNvPr id="3" name="TextBox 2"/>
          <p:cNvSpPr txBox="1"/>
          <p:nvPr/>
        </p:nvSpPr>
        <p:spPr>
          <a:xfrm>
            <a:off x="279225" y="4204524"/>
            <a:ext cx="6611425" cy="2400657"/>
          </a:xfrm>
          <a:prstGeom prst="rect">
            <a:avLst/>
          </a:prstGeom>
          <a:noFill/>
        </p:spPr>
        <p:txBody>
          <a:bodyPr wrap="none" rtlCol="0">
            <a:spAutoFit/>
          </a:bodyPr>
          <a:lstStyle/>
          <a:p>
            <a:pPr>
              <a:lnSpc>
                <a:spcPct val="150000"/>
              </a:lnSpc>
            </a:pPr>
            <a:r>
              <a:rPr lang="en-US" altLang="zh-CN" sz="2000" dirty="0">
                <a:solidFill>
                  <a:srgbClr val="FF7C80"/>
                </a:solidFill>
                <a:latin typeface="Cambria Math" panose="02040503050406030204" pitchFamily="18" charset="0"/>
                <a:ea typeface="Cambria Math" panose="02040503050406030204" pitchFamily="18" charset="0"/>
              </a:rPr>
              <a:t>Normalization1: relative </a:t>
            </a:r>
            <a:r>
              <a:rPr lang="en-US" altLang="zh-CN" sz="2000" i="1" dirty="0">
                <a:solidFill>
                  <a:srgbClr val="FF7C80"/>
                </a:solidFill>
                <a:latin typeface="Cambria Math" panose="02040503050406030204" pitchFamily="18" charset="0"/>
                <a:ea typeface="Cambria Math" panose="02040503050406030204" pitchFamily="18" charset="0"/>
              </a:rPr>
              <a:t>I</a:t>
            </a:r>
            <a:r>
              <a:rPr lang="en-US" altLang="zh-CN" sz="2000" i="1" baseline="-25000" dirty="0">
                <a:solidFill>
                  <a:srgbClr val="FF7C80"/>
                </a:solidFill>
                <a:latin typeface="Cambria Math" panose="02040503050406030204" pitchFamily="18" charset="0"/>
                <a:ea typeface="Cambria Math" panose="02040503050406030204" pitchFamily="18" charset="0"/>
              </a:rPr>
              <a:t>p</a:t>
            </a:r>
            <a:r>
              <a:rPr lang="en-US" altLang="zh-CN" sz="2000" baseline="-25000" dirty="0">
                <a:solidFill>
                  <a:srgbClr val="FF7C80"/>
                </a:solidFill>
                <a:latin typeface="Cambria Math" panose="02040503050406030204" pitchFamily="18" charset="0"/>
                <a:ea typeface="Cambria Math" panose="02040503050406030204" pitchFamily="18" charset="0"/>
              </a:rPr>
              <a:t>401</a:t>
            </a:r>
            <a:r>
              <a:rPr lang="en-US" altLang="zh-CN" sz="2000" dirty="0">
                <a:solidFill>
                  <a:srgbClr val="FF7C80"/>
                </a:solidFill>
                <a:latin typeface="Cambria Math" panose="02040503050406030204" pitchFamily="18" charset="0"/>
                <a:ea typeface="Cambria Math" panose="02040503050406030204" pitchFamily="18" charset="0"/>
              </a:rPr>
              <a:t>/</a:t>
            </a:r>
            <a:r>
              <a:rPr lang="en-US" altLang="zh-CN" sz="2000" i="1" dirty="0" err="1">
                <a:solidFill>
                  <a:srgbClr val="FF7C80"/>
                </a:solidFill>
                <a:latin typeface="Cambria Math" panose="02040503050406030204" pitchFamily="18" charset="0"/>
                <a:ea typeface="Cambria Math" panose="02040503050406030204" pitchFamily="18" charset="0"/>
              </a:rPr>
              <a:t>I</a:t>
            </a:r>
            <a:r>
              <a:rPr lang="en-US" altLang="zh-CN" sz="2000" i="1" baseline="-25000" dirty="0" err="1">
                <a:solidFill>
                  <a:srgbClr val="FF7C80"/>
                </a:solidFill>
                <a:latin typeface="Cambria Math" panose="02040503050406030204" pitchFamily="18" charset="0"/>
                <a:ea typeface="Cambria Math" panose="02040503050406030204" pitchFamily="18" charset="0"/>
              </a:rPr>
              <a:t>p</a:t>
            </a:r>
            <a:r>
              <a:rPr lang="en-US" altLang="zh-CN" sz="2000" baseline="-25000" dirty="0" err="1">
                <a:solidFill>
                  <a:srgbClr val="FF7C80"/>
                </a:solidFill>
                <a:latin typeface="Cambria Math" panose="02040503050406030204" pitchFamily="18" charset="0"/>
                <a:ea typeface="Cambria Math" panose="02040503050406030204" pitchFamily="18" charset="0"/>
              </a:rPr>
              <a:t>tot</a:t>
            </a:r>
            <a:r>
              <a:rPr lang="en-US" altLang="zh-CN" sz="2000" baseline="-25000" dirty="0">
                <a:solidFill>
                  <a:srgbClr val="FF7C80"/>
                </a:solidFill>
                <a:latin typeface="Cambria Math" panose="02040503050406030204" pitchFamily="18" charset="0"/>
                <a:ea typeface="Cambria Math" panose="02040503050406030204" pitchFamily="18" charset="0"/>
              </a:rPr>
              <a:t> </a:t>
            </a:r>
            <a:r>
              <a:rPr lang="en-US" altLang="zh-CN" sz="2000" dirty="0">
                <a:solidFill>
                  <a:srgbClr val="FF7C80"/>
                </a:solidFill>
                <a:latin typeface="Cambria Math" panose="02040503050406030204" pitchFamily="18" charset="0"/>
                <a:ea typeface="Cambria Math" panose="02040503050406030204" pitchFamily="18" charset="0"/>
              </a:rPr>
              <a:t>(weighted average of 2)</a:t>
            </a:r>
          </a:p>
          <a:p>
            <a:pPr>
              <a:lnSpc>
                <a:spcPct val="150000"/>
              </a:lnSpc>
            </a:pPr>
            <a:r>
              <a:rPr lang="en-US" altLang="zh-CN" sz="2000" dirty="0">
                <a:solidFill>
                  <a:srgbClr val="7030A0"/>
                </a:solidFill>
                <a:latin typeface="Cambria Math" panose="02040503050406030204" pitchFamily="18" charset="0"/>
                <a:ea typeface="Cambria Math" panose="02040503050406030204" pitchFamily="18" charset="0"/>
              </a:rPr>
              <a:t>Normalization2: absolute </a:t>
            </a:r>
            <a:r>
              <a:rPr lang="en-US" altLang="zh-CN" sz="2000" i="1" dirty="0">
                <a:solidFill>
                  <a:srgbClr val="7030A0"/>
                </a:solidFill>
                <a:latin typeface="Cambria Math" panose="02040503050406030204" pitchFamily="18" charset="0"/>
                <a:ea typeface="Cambria Math" panose="02040503050406030204" pitchFamily="18" charset="0"/>
              </a:rPr>
              <a:t>I</a:t>
            </a:r>
            <a:r>
              <a:rPr lang="en-US" altLang="zh-CN" sz="2000" i="1" baseline="-25000" dirty="0">
                <a:solidFill>
                  <a:srgbClr val="7030A0"/>
                </a:solidFill>
                <a:latin typeface="Cambria Math" panose="02040503050406030204" pitchFamily="18" charset="0"/>
                <a:ea typeface="Cambria Math" panose="02040503050406030204" pitchFamily="18" charset="0"/>
              </a:rPr>
              <a:t>p</a:t>
            </a:r>
            <a:r>
              <a:rPr lang="en-US" altLang="zh-CN" sz="2000" baseline="-25000" dirty="0">
                <a:solidFill>
                  <a:srgbClr val="7030A0"/>
                </a:solidFill>
                <a:latin typeface="Cambria Math" panose="02040503050406030204" pitchFamily="18" charset="0"/>
                <a:ea typeface="Cambria Math" panose="02040503050406030204" pitchFamily="18" charset="0"/>
              </a:rPr>
              <a:t>401</a:t>
            </a:r>
            <a:r>
              <a:rPr lang="en-US" altLang="zh-CN" sz="2000" dirty="0">
                <a:solidFill>
                  <a:srgbClr val="7030A0"/>
                </a:solidFill>
                <a:latin typeface="Cambria Math" panose="02040503050406030204" pitchFamily="18" charset="0"/>
                <a:ea typeface="Cambria Math" panose="02040503050406030204" pitchFamily="18" charset="0"/>
              </a:rPr>
              <a:t>/</a:t>
            </a:r>
            <a:r>
              <a:rPr lang="en-US" altLang="zh-CN" sz="2000" i="1" dirty="0">
                <a:solidFill>
                  <a:srgbClr val="7030A0"/>
                </a:solidFill>
                <a:latin typeface="Cambria Math" panose="02040503050406030204" pitchFamily="18" charset="0"/>
                <a:ea typeface="Cambria Math" panose="02040503050406030204" pitchFamily="18" charset="0"/>
              </a:rPr>
              <a:t>I</a:t>
            </a:r>
            <a:r>
              <a:rPr lang="en-US" altLang="zh-CN" sz="2000" i="1" baseline="-25000" dirty="0">
                <a:solidFill>
                  <a:srgbClr val="7030A0"/>
                </a:solidFill>
                <a:latin typeface="Cambria Math" panose="02040503050406030204" pitchFamily="18" charset="0"/>
                <a:ea typeface="Cambria Math" panose="02040503050406030204" pitchFamily="18" charset="0"/>
              </a:rPr>
              <a:t>β</a:t>
            </a:r>
            <a:r>
              <a:rPr lang="en-US" altLang="zh-CN" sz="2000" baseline="-25000" dirty="0">
                <a:solidFill>
                  <a:srgbClr val="7030A0"/>
                </a:solidFill>
                <a:latin typeface="Cambria Math" panose="02040503050406030204" pitchFamily="18" charset="0"/>
                <a:ea typeface="Cambria Math" panose="02040503050406030204" pitchFamily="18" charset="0"/>
              </a:rPr>
              <a:t>un </a:t>
            </a:r>
            <a:r>
              <a:rPr lang="en-US" altLang="zh-CN" sz="2000" dirty="0">
                <a:solidFill>
                  <a:srgbClr val="7030A0"/>
                </a:solidFill>
                <a:latin typeface="Cambria Math" panose="02040503050406030204" pitchFamily="18" charset="0"/>
                <a:ea typeface="Cambria Math" panose="02040503050406030204" pitchFamily="18" charset="0"/>
              </a:rPr>
              <a:t>(weighted average of 2)</a:t>
            </a:r>
          </a:p>
          <a:p>
            <a:pPr>
              <a:lnSpc>
                <a:spcPct val="150000"/>
              </a:lnSpc>
            </a:pPr>
            <a:r>
              <a:rPr lang="en-US" altLang="zh-CN" sz="2000" dirty="0">
                <a:solidFill>
                  <a:srgbClr val="00B0F0"/>
                </a:solidFill>
                <a:latin typeface="Cambria Math" panose="02040503050406030204" pitchFamily="18" charset="0"/>
                <a:ea typeface="Cambria Math" panose="02040503050406030204" pitchFamily="18" charset="0"/>
              </a:rPr>
              <a:t>Normalization3: absolute </a:t>
            </a:r>
            <a:r>
              <a:rPr lang="en-US" altLang="zh-CN" sz="2000" i="1" dirty="0">
                <a:solidFill>
                  <a:srgbClr val="00B0F0"/>
                </a:solidFill>
                <a:latin typeface="Cambria Math" panose="02040503050406030204" pitchFamily="18" charset="0"/>
                <a:ea typeface="Cambria Math" panose="02040503050406030204" pitchFamily="18" charset="0"/>
              </a:rPr>
              <a:t>I</a:t>
            </a:r>
            <a:r>
              <a:rPr lang="en-US" altLang="zh-CN" sz="2000" i="1" baseline="-25000" dirty="0">
                <a:solidFill>
                  <a:srgbClr val="00B0F0"/>
                </a:solidFill>
                <a:latin typeface="Cambria Math" panose="02040503050406030204" pitchFamily="18" charset="0"/>
                <a:ea typeface="Cambria Math" panose="02040503050406030204" pitchFamily="18" charset="0"/>
              </a:rPr>
              <a:t>p</a:t>
            </a:r>
            <a:r>
              <a:rPr lang="en-US" altLang="zh-CN" sz="2000" baseline="-25000" dirty="0">
                <a:solidFill>
                  <a:srgbClr val="00B0F0"/>
                </a:solidFill>
                <a:latin typeface="Cambria Math" panose="02040503050406030204" pitchFamily="18" charset="0"/>
                <a:ea typeface="Cambria Math" panose="02040503050406030204" pitchFamily="18" charset="0"/>
              </a:rPr>
              <a:t>401</a:t>
            </a:r>
            <a:r>
              <a:rPr lang="en-US" altLang="zh-CN" sz="2000" dirty="0">
                <a:solidFill>
                  <a:srgbClr val="00B0F0"/>
                </a:solidFill>
                <a:latin typeface="Cambria Math" panose="02040503050406030204" pitchFamily="18" charset="0"/>
                <a:ea typeface="Cambria Math" panose="02040503050406030204" pitchFamily="18" charset="0"/>
              </a:rPr>
              <a:t>/</a:t>
            </a:r>
            <a:r>
              <a:rPr lang="en-US" altLang="zh-CN" sz="2000" i="1" dirty="0" err="1">
                <a:solidFill>
                  <a:srgbClr val="00B0F0"/>
                </a:solidFill>
                <a:latin typeface="Cambria Math" panose="02040503050406030204" pitchFamily="18" charset="0"/>
                <a:ea typeface="Cambria Math" panose="02040503050406030204" pitchFamily="18" charset="0"/>
              </a:rPr>
              <a:t>I</a:t>
            </a:r>
            <a:r>
              <a:rPr lang="en-US" altLang="zh-CN" sz="2000" i="1" baseline="-25000" dirty="0" err="1">
                <a:solidFill>
                  <a:srgbClr val="00B0F0"/>
                </a:solidFill>
                <a:latin typeface="Cambria Math" panose="02040503050406030204" pitchFamily="18" charset="0"/>
                <a:ea typeface="Cambria Math" panose="02040503050406030204" pitchFamily="18" charset="0"/>
              </a:rPr>
              <a:t>p</a:t>
            </a:r>
            <a:r>
              <a:rPr lang="en-US" altLang="zh-CN" sz="2000" baseline="-25000" dirty="0" err="1">
                <a:solidFill>
                  <a:srgbClr val="00B0F0"/>
                </a:solidFill>
                <a:latin typeface="Cambria Math" panose="02040503050406030204" pitchFamily="18" charset="0"/>
                <a:ea typeface="Cambria Math" panose="02040503050406030204" pitchFamily="18" charset="0"/>
              </a:rPr>
              <a:t>tot</a:t>
            </a:r>
            <a:r>
              <a:rPr lang="en-US" altLang="zh-CN" sz="2000" baseline="-25000" dirty="0">
                <a:solidFill>
                  <a:srgbClr val="00B0F0"/>
                </a:solidFill>
                <a:latin typeface="Cambria Math" panose="02040503050406030204" pitchFamily="18" charset="0"/>
                <a:ea typeface="Cambria Math" panose="02040503050406030204" pitchFamily="18" charset="0"/>
              </a:rPr>
              <a:t> </a:t>
            </a:r>
            <a:r>
              <a:rPr lang="en-US" altLang="zh-CN" sz="2000" dirty="0">
                <a:solidFill>
                  <a:srgbClr val="00B0F0"/>
                </a:solidFill>
                <a:latin typeface="Cambria Math" panose="02040503050406030204" pitchFamily="18" charset="0"/>
                <a:ea typeface="Cambria Math" panose="02040503050406030204" pitchFamily="18" charset="0"/>
              </a:rPr>
              <a:t>(weighted average of 2)</a:t>
            </a:r>
            <a:endParaRPr lang="en-US" sz="2000" dirty="0">
              <a:solidFill>
                <a:srgbClr val="00B0F0"/>
              </a:solidFill>
              <a:latin typeface="Cambria Math" panose="02040503050406030204" pitchFamily="18" charset="0"/>
              <a:ea typeface="Cambria Math" panose="02040503050406030204" pitchFamily="18" charset="0"/>
            </a:endParaRPr>
          </a:p>
          <a:p>
            <a:pPr>
              <a:lnSpc>
                <a:spcPct val="150000"/>
              </a:lnSpc>
            </a:pPr>
            <a:r>
              <a:rPr lang="en-US" altLang="zh-CN" sz="2000" dirty="0">
                <a:solidFill>
                  <a:srgbClr val="FF0000"/>
                </a:solidFill>
                <a:latin typeface="Cambria Math" panose="02040503050406030204" pitchFamily="18" charset="0"/>
                <a:ea typeface="Cambria Math" panose="02040503050406030204" pitchFamily="18" charset="0"/>
              </a:rPr>
              <a:t>Normalization4: relative </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401</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err="1">
                <a:solidFill>
                  <a:srgbClr val="FF0000"/>
                </a:solidFill>
                <a:latin typeface="Cambria Math" panose="02040503050406030204" pitchFamily="18" charset="0"/>
                <a:ea typeface="Cambria Math" panose="02040503050406030204" pitchFamily="18" charset="0"/>
              </a:rPr>
              <a:t>I</a:t>
            </a:r>
            <a:r>
              <a:rPr lang="en-US" altLang="zh-CN" sz="2000" i="1" baseline="-25000" dirty="0" err="1">
                <a:solidFill>
                  <a:srgbClr val="FF0000"/>
                </a:solidFill>
                <a:latin typeface="Cambria Math" panose="02040503050406030204" pitchFamily="18" charset="0"/>
                <a:ea typeface="Cambria Math" panose="02040503050406030204" pitchFamily="18" charset="0"/>
              </a:rPr>
              <a:t>p</a:t>
            </a:r>
            <a:r>
              <a:rPr lang="en-US" altLang="zh-CN" sz="2000" baseline="-25000" dirty="0" err="1">
                <a:solidFill>
                  <a:srgbClr val="FF0000"/>
                </a:solidFill>
                <a:latin typeface="Cambria Math" panose="02040503050406030204" pitchFamily="18" charset="0"/>
                <a:ea typeface="Cambria Math" panose="02040503050406030204" pitchFamily="18" charset="0"/>
              </a:rPr>
              <a:t>tot</a:t>
            </a:r>
            <a:r>
              <a:rPr lang="en-US" altLang="zh-CN" sz="2000" dirty="0">
                <a:solidFill>
                  <a:srgbClr val="FF0000"/>
                </a:solidFill>
                <a:latin typeface="Cambria Math" panose="02040503050406030204" pitchFamily="18" charset="0"/>
                <a:ea typeface="Cambria Math" panose="02040503050406030204" pitchFamily="18" charset="0"/>
              </a:rPr>
              <a:t> (ordinary average of 3)</a:t>
            </a:r>
          </a:p>
          <a:p>
            <a:pPr>
              <a:lnSpc>
                <a:spcPct val="150000"/>
              </a:lnSpc>
            </a:pPr>
            <a:r>
              <a:rPr lang="en-US" altLang="zh-CN" sz="2000" dirty="0">
                <a:solidFill>
                  <a:srgbClr val="CC9900"/>
                </a:solidFill>
                <a:latin typeface="Cambria Math" panose="02040503050406030204" pitchFamily="18" charset="0"/>
                <a:ea typeface="Cambria Math" panose="02040503050406030204" pitchFamily="18" charset="0"/>
              </a:rPr>
              <a:t>Normalization5: relative </a:t>
            </a:r>
            <a:r>
              <a:rPr lang="en-US" altLang="zh-CN" sz="2000" i="1" dirty="0">
                <a:solidFill>
                  <a:srgbClr val="CC9900"/>
                </a:solidFill>
                <a:latin typeface="Cambria Math" panose="02040503050406030204" pitchFamily="18" charset="0"/>
                <a:ea typeface="Cambria Math" panose="02040503050406030204" pitchFamily="18" charset="0"/>
              </a:rPr>
              <a:t>I</a:t>
            </a:r>
            <a:r>
              <a:rPr lang="en-US" altLang="zh-CN" sz="2000" i="1" baseline="-25000" dirty="0">
                <a:solidFill>
                  <a:srgbClr val="CC9900"/>
                </a:solidFill>
                <a:latin typeface="Cambria Math" panose="02040503050406030204" pitchFamily="18" charset="0"/>
                <a:ea typeface="Cambria Math" panose="02040503050406030204" pitchFamily="18" charset="0"/>
              </a:rPr>
              <a:t>p</a:t>
            </a:r>
            <a:r>
              <a:rPr lang="en-US" altLang="zh-CN" sz="2000" baseline="-25000" dirty="0">
                <a:solidFill>
                  <a:srgbClr val="CC9900"/>
                </a:solidFill>
                <a:latin typeface="Cambria Math" panose="02040503050406030204" pitchFamily="18" charset="0"/>
                <a:ea typeface="Cambria Math" panose="02040503050406030204" pitchFamily="18" charset="0"/>
              </a:rPr>
              <a:t>401</a:t>
            </a:r>
            <a:r>
              <a:rPr lang="en-US" altLang="zh-CN" sz="2000" dirty="0">
                <a:solidFill>
                  <a:srgbClr val="CC9900"/>
                </a:solidFill>
                <a:latin typeface="Cambria Math" panose="02040503050406030204" pitchFamily="18" charset="0"/>
                <a:ea typeface="Cambria Math" panose="02040503050406030204" pitchFamily="18" charset="0"/>
              </a:rPr>
              <a:t>/</a:t>
            </a:r>
            <a:r>
              <a:rPr lang="en-US" altLang="zh-CN" sz="2000" i="1" dirty="0">
                <a:solidFill>
                  <a:srgbClr val="CC9900"/>
                </a:solidFill>
                <a:latin typeface="Cambria Math" panose="02040503050406030204" pitchFamily="18" charset="0"/>
                <a:ea typeface="Cambria Math" panose="02040503050406030204" pitchFamily="18" charset="0"/>
              </a:rPr>
              <a:t>I</a:t>
            </a:r>
            <a:r>
              <a:rPr lang="en-US" altLang="zh-CN" sz="2000" i="1" baseline="-25000" dirty="0">
                <a:solidFill>
                  <a:srgbClr val="CC9900"/>
                </a:solidFill>
                <a:latin typeface="Cambria Math" panose="02040503050406030204" pitchFamily="18" charset="0"/>
                <a:ea typeface="Cambria Math" panose="02040503050406030204" pitchFamily="18" charset="0"/>
              </a:rPr>
              <a:t>β</a:t>
            </a:r>
            <a:r>
              <a:rPr lang="en-US" altLang="zh-CN" sz="2000" baseline="-25000" dirty="0">
                <a:solidFill>
                  <a:srgbClr val="CC9900"/>
                </a:solidFill>
                <a:latin typeface="Cambria Math" panose="02040503050406030204" pitchFamily="18" charset="0"/>
                <a:ea typeface="Cambria Math" panose="02040503050406030204" pitchFamily="18" charset="0"/>
              </a:rPr>
              <a:t>un</a:t>
            </a:r>
            <a:r>
              <a:rPr lang="en-US" altLang="zh-CN" sz="2000" dirty="0">
                <a:solidFill>
                  <a:srgbClr val="CC9900"/>
                </a:solidFill>
                <a:latin typeface="Cambria Math" panose="02040503050406030204" pitchFamily="18" charset="0"/>
                <a:ea typeface="Cambria Math" panose="02040503050406030204" pitchFamily="18" charset="0"/>
              </a:rPr>
              <a:t> (ordinary average of 3)</a:t>
            </a:r>
            <a:endParaRPr lang="en-US" sz="2000" dirty="0">
              <a:solidFill>
                <a:srgbClr val="CC9900"/>
              </a:solidFill>
              <a:latin typeface="Cambria Math" panose="02040503050406030204" pitchFamily="18" charset="0"/>
              <a:ea typeface="Cambria Math" panose="02040503050406030204" pitchFamily="18" charset="0"/>
            </a:endParaRPr>
          </a:p>
        </p:txBody>
      </p:sp>
      <p:sp>
        <p:nvSpPr>
          <p:cNvPr id="5" name="TextBox 4"/>
          <p:cNvSpPr txBox="1"/>
          <p:nvPr/>
        </p:nvSpPr>
        <p:spPr>
          <a:xfrm>
            <a:off x="7162500" y="5697160"/>
            <a:ext cx="1697901" cy="400110"/>
          </a:xfrm>
          <a:prstGeom prst="rect">
            <a:avLst/>
          </a:prstGeom>
          <a:noFill/>
        </p:spPr>
        <p:txBody>
          <a:bodyPr wrap="none" rtlCol="0">
            <a:spAutoFit/>
          </a:bodyPr>
          <a:lstStyle/>
          <a:p>
            <a:r>
              <a:rPr lang="en-US" altLang="zh-CN" sz="2000" dirty="0">
                <a:latin typeface="Cambria Math" panose="02040503050406030204" pitchFamily="18" charset="0"/>
                <a:ea typeface="Cambria Math" panose="02040503050406030204" pitchFamily="18" charset="0"/>
              </a:rPr>
              <a:t>Final decision</a:t>
            </a:r>
            <a:endParaRPr lang="en-US" sz="2000" dirty="0">
              <a:latin typeface="Cambria Math" panose="02040503050406030204" pitchFamily="18" charset="0"/>
              <a:ea typeface="Cambria Math" panose="02040503050406030204" pitchFamily="18" charset="0"/>
            </a:endParaRPr>
          </a:p>
        </p:txBody>
      </p:sp>
      <p:cxnSp>
        <p:nvCxnSpPr>
          <p:cNvPr id="7" name="Straight Arrow Connector 6"/>
          <p:cNvCxnSpPr/>
          <p:nvPr/>
        </p:nvCxnSpPr>
        <p:spPr>
          <a:xfrm>
            <a:off x="6796216" y="5897215"/>
            <a:ext cx="2594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0" y="0"/>
            <a:ext cx="1763624"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cs typeface="Times New Roman" panose="02020603050405020304" pitchFamily="18" charset="0"/>
              </a:rPr>
              <a:t>Normalization</a:t>
            </a:r>
          </a:p>
        </p:txBody>
      </p:sp>
      <p:sp>
        <p:nvSpPr>
          <p:cNvPr id="8" name="TextBox 7">
            <a:extLst>
              <a:ext uri="{FF2B5EF4-FFF2-40B4-BE49-F238E27FC236}">
                <a16:creationId xmlns:a16="http://schemas.microsoft.com/office/drawing/2014/main" id="{2DE9E6DA-DEED-4ADD-A19A-893D38B7032F}"/>
              </a:ext>
            </a:extLst>
          </p:cNvPr>
          <p:cNvSpPr txBox="1"/>
          <p:nvPr/>
        </p:nvSpPr>
        <p:spPr>
          <a:xfrm>
            <a:off x="8081568" y="30778"/>
            <a:ext cx="1007840" cy="369332"/>
          </a:xfrm>
          <a:prstGeom prst="rect">
            <a:avLst/>
          </a:prstGeom>
          <a:noFill/>
        </p:spPr>
        <p:txBody>
          <a:bodyPr wrap="none" rtlCol="0">
            <a:spAutoFit/>
          </a:bodyPr>
          <a:lstStyle/>
          <a:p>
            <a:r>
              <a:rPr lang="en-US" b="1" dirty="0"/>
              <a:t>obsolete</a:t>
            </a:r>
          </a:p>
        </p:txBody>
      </p:sp>
      <p:cxnSp>
        <p:nvCxnSpPr>
          <p:cNvPr id="9" name="Straight Connector 8">
            <a:extLst>
              <a:ext uri="{FF2B5EF4-FFF2-40B4-BE49-F238E27FC236}">
                <a16:creationId xmlns:a16="http://schemas.microsoft.com/office/drawing/2014/main" id="{B893D3B4-7458-4563-8DDB-B5A13A095FB4}"/>
              </a:ext>
            </a:extLst>
          </p:cNvPr>
          <p:cNvCxnSpPr/>
          <p:nvPr/>
        </p:nvCxnSpPr>
        <p:spPr>
          <a:xfrm>
            <a:off x="0" y="0"/>
            <a:ext cx="914400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068029"/>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8" name="Table 7"/>
              <p:cNvGraphicFramePr>
                <a:graphicFrameLocks noGrp="1"/>
              </p:cNvGraphicFramePr>
              <p:nvPr/>
            </p:nvGraphicFramePr>
            <p:xfrm>
              <a:off x="266391" y="1387615"/>
              <a:ext cx="8649092" cy="1980000"/>
            </p:xfrm>
            <a:graphic>
              <a:graphicData uri="http://schemas.openxmlformats.org/drawingml/2006/table">
                <a:tbl>
                  <a:tblPr/>
                  <a:tblGrid>
                    <a:gridCol w="1552457">
                      <a:extLst>
                        <a:ext uri="{9D8B030D-6E8A-4147-A177-3AD203B41FA5}">
                          <a16:colId xmlns:a16="http://schemas.microsoft.com/office/drawing/2014/main" val="20000"/>
                        </a:ext>
                      </a:extLst>
                    </a:gridCol>
                    <a:gridCol w="1569245">
                      <a:extLst>
                        <a:ext uri="{9D8B030D-6E8A-4147-A177-3AD203B41FA5}">
                          <a16:colId xmlns:a16="http://schemas.microsoft.com/office/drawing/2014/main" val="20001"/>
                        </a:ext>
                      </a:extLst>
                    </a:gridCol>
                    <a:gridCol w="1893798">
                      <a:extLst>
                        <a:ext uri="{9D8B030D-6E8A-4147-A177-3AD203B41FA5}">
                          <a16:colId xmlns:a16="http://schemas.microsoft.com/office/drawing/2014/main" val="20002"/>
                        </a:ext>
                      </a:extLst>
                    </a:gridCol>
                    <a:gridCol w="1816796">
                      <a:extLst>
                        <a:ext uri="{9D8B030D-6E8A-4147-A177-3AD203B41FA5}">
                          <a16:colId xmlns:a16="http://schemas.microsoft.com/office/drawing/2014/main" val="20003"/>
                        </a:ext>
                      </a:extLst>
                    </a:gridCol>
                    <a:gridCol w="1816796">
                      <a:extLst>
                        <a:ext uri="{9D8B030D-6E8A-4147-A177-3AD203B41FA5}">
                          <a16:colId xmlns:a16="http://schemas.microsoft.com/office/drawing/2014/main" val="20004"/>
                        </a:ext>
                      </a:extLst>
                    </a:gridCol>
                  </a:tblGrid>
                  <a:tr h="396000">
                    <a:tc>
                      <a:txBody>
                        <a:bodyPr/>
                        <a:lstStyle/>
                        <a:p>
                          <a:pPr algn="ctr" fontAlgn="ctr"/>
                          <a:endParaRPr lang="en-US" sz="2000" b="0" i="1" u="none" strike="noStrike" baseline="30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aseline="-25000" dirty="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gs</a:t>
                          </a:r>
                          <a:endParaRPr lang="en-US" sz="2000" b="0" i="1" u="none" strike="noStrike" baseline="30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0" baseline="-25000" dirty="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un</a:t>
                          </a:r>
                          <a:endParaRPr lang="en-US" sz="2000" b="0" i="0" u="none" strike="noStrike" baseline="-25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0" baseline="-25000" dirty="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b</a:t>
                          </a:r>
                          <a:endParaRPr lang="en-US" sz="2000" b="0" i="0" u="none" strike="noStrike" baseline="-25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I</a:t>
                          </a:r>
                          <a:r>
                            <a:rPr lang="en-US" sz="2000" b="0" i="0" u="none" strike="noStrike" baseline="-25000" dirty="0">
                              <a:solidFill>
                                <a:schemeClr val="tx1">
                                  <a:lumMod val="50000"/>
                                  <a:lumOff val="50000"/>
                                </a:schemeClr>
                              </a:solidFill>
                              <a:effectLst/>
                              <a:latin typeface="Cambria Math" panose="02040503050406030204" pitchFamily="18" charset="0"/>
                              <a:ea typeface="Cambria Math" panose="02040503050406030204" pitchFamily="18" charset="0"/>
                            </a:rPr>
                            <a:t>tot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r>
                            <a:rPr lang="en-US" altLang="zh-CN"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rPr>
                            <a:t>Hatori</a:t>
                          </a:r>
                          <a:endParaRPr lang="en-US"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19.8(7)</a:t>
                          </a:r>
                          <a:r>
                            <a:rPr lang="en-US" altLang="zh-CN"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a:t>
                          </a:r>
                          <a:endParaRPr lang="en-US" sz="2000" b="0" i="0" u="none" strike="noStrike" baseline="30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40.5(</a:t>
                          </a:r>
                          <a:r>
                            <a:rPr lang="en-US" altLang="zh-CN"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14)%</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38.9(11)%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99.2(19)%</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396000">
                    <a:tc>
                      <a:txBody>
                        <a:bodyPr/>
                        <a:lstStyle/>
                        <a:p>
                          <a:pPr algn="ctr" fontAlgn="ctr"/>
                          <a:r>
                            <a:rPr lang="en-US" altLang="zh-CN"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rPr>
                            <a:t>Robertson</a:t>
                          </a:r>
                          <a:endParaRPr lang="en-US"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20.9(12)%</a:t>
                          </a:r>
                          <a:endParaRPr lang="en-US" sz="2000" b="0" i="0" u="none" strike="noStrike" baseline="30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37.7(15)%</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41.0(23)%</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99.6(30)%</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96000">
                    <a:tc>
                      <a:txBody>
                        <a:bodyPr/>
                        <a:lstStyle/>
                        <a:p>
                          <a:pPr algn="ctr" fontAlgn="ctr"/>
                          <a:r>
                            <a:rPr lang="en-US" altLang="zh-CN"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rPr>
                            <a:t>Thomas</a:t>
                          </a:r>
                          <a:endParaRPr lang="en-US"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25(7)%</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34.4(12)%</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41(5)%</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rPr>
                            <a:t>100.4(87)%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96000">
                    <a:tc>
                      <a:txBody>
                        <a:bodyPr/>
                        <a:lstStyle/>
                        <a:p>
                          <a:pPr algn="ctr" fontAlgn="ctr"/>
                          <a:r>
                            <a:rPr lang="en-US"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rPr>
                            <a:t>Present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14:m>
                            <m:oMath xmlns:m="http://schemas.openxmlformats.org/officeDocument/2006/math">
                              <m:sSubSup>
                                <m:sSubSupPr>
                                  <m:ctrlPr>
                                    <a:rPr lang="en-US" sz="2000" b="0" i="1" u="none" strike="noStrike" smtClean="0">
                                      <a:solidFill>
                                        <a:schemeClr val="tx1">
                                          <a:lumMod val="50000"/>
                                          <a:lumOff val="50000"/>
                                        </a:schemeClr>
                                      </a:solidFill>
                                      <a:effectLst/>
                                      <a:latin typeface="Cambria Math" panose="02040503050406030204" pitchFamily="18" charset="0"/>
                                      <a:ea typeface="Cambria Math" panose="02040503050406030204" pitchFamily="18" charset="0"/>
                                    </a:rPr>
                                  </m:ctrlPr>
                                </m:sSubSupPr>
                                <m:e>
                                  <m:r>
                                    <a:rPr lang="en-US" sz="2000" b="0" i="1" u="none" strike="noStrike" smtClean="0">
                                      <a:solidFill>
                                        <a:schemeClr val="tx1">
                                          <a:lumMod val="50000"/>
                                          <a:lumOff val="50000"/>
                                        </a:schemeClr>
                                      </a:solidFill>
                                      <a:effectLst/>
                                      <a:latin typeface="Cambria Math" panose="02040503050406030204" pitchFamily="18" charset="0"/>
                                      <a:ea typeface="Cambria Math" panose="02040503050406030204" pitchFamily="18" charset="0"/>
                                    </a:rPr>
                                    <m:t>29.1</m:t>
                                  </m:r>
                                </m:e>
                                <m:sub>
                                  <m:r>
                                    <a:rPr lang="en-US" altLang="zh-CN" sz="2000" b="0" i="1" u="none" strike="noStrike" smtClean="0">
                                      <a:solidFill>
                                        <a:schemeClr val="tx1">
                                          <a:lumMod val="50000"/>
                                          <a:lumOff val="50000"/>
                                        </a:schemeClr>
                                      </a:solidFill>
                                      <a:effectLst/>
                                      <a:latin typeface="Cambria Math" panose="02040503050406030204" pitchFamily="18" charset="0"/>
                                      <a:ea typeface="Cambria Math" panose="02040503050406030204" pitchFamily="18" charset="0"/>
                                    </a:rPr>
                                    <m:t>−5.6</m:t>
                                  </m:r>
                                </m:sub>
                                <m:sup>
                                  <m:r>
                                    <a:rPr lang="en-US" altLang="zh-CN" sz="2000" b="0" i="1" u="none" strike="noStrike" smtClean="0">
                                      <a:solidFill>
                                        <a:schemeClr val="tx1">
                                          <a:lumMod val="50000"/>
                                          <a:lumOff val="50000"/>
                                        </a:schemeClr>
                                      </a:solidFill>
                                      <a:effectLst/>
                                      <a:latin typeface="Cambria Math" panose="02040503050406030204" pitchFamily="18" charset="0"/>
                                      <a:ea typeface="Cambria Math" panose="02040503050406030204" pitchFamily="18" charset="0"/>
                                    </a:rPr>
                                    <m:t>+5.8</m:t>
                                  </m:r>
                                </m:sup>
                              </m:sSubSup>
                              <m:r>
                                <a:rPr lang="en-US" sz="2000" b="0" i="1" u="none" strike="noStrike" smtClean="0">
                                  <a:solidFill>
                                    <a:schemeClr val="tx1">
                                      <a:lumMod val="50000"/>
                                      <a:lumOff val="50000"/>
                                    </a:schemeClr>
                                  </a:solidFill>
                                  <a:effectLst/>
                                  <a:latin typeface="Cambria Math" panose="02040503050406030204" pitchFamily="18" charset="0"/>
                                  <a:ea typeface="Cambria Math" panose="02040503050406030204" pitchFamily="18" charset="0"/>
                                </a:rPr>
                                <m:t> </m:t>
                              </m:r>
                            </m:oMath>
                          </a14:m>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14:m>
                            <m:oMath xmlns:m="http://schemas.openxmlformats.org/officeDocument/2006/math">
                              <m:sSubSup>
                                <m:sSubSupPr>
                                  <m:ctrlPr>
                                    <a:rPr lang="en-US" sz="2000" b="0" i="1" u="none" strike="noStrike" smtClean="0">
                                      <a:solidFill>
                                        <a:schemeClr val="tx1">
                                          <a:lumMod val="50000"/>
                                          <a:lumOff val="50000"/>
                                        </a:schemeClr>
                                      </a:solidFill>
                                      <a:effectLst/>
                                      <a:latin typeface="Cambria Math" panose="02040503050406030204" pitchFamily="18" charset="0"/>
                                      <a:ea typeface="Cambria Math" panose="02040503050406030204" pitchFamily="18" charset="0"/>
                                    </a:rPr>
                                  </m:ctrlPr>
                                </m:sSubSupPr>
                                <m:e>
                                  <m:r>
                                    <a:rPr lang="en-US" sz="2000" b="0" i="1" u="none" strike="noStrike" smtClean="0">
                                      <a:solidFill>
                                        <a:schemeClr val="tx1">
                                          <a:lumMod val="50000"/>
                                          <a:lumOff val="50000"/>
                                        </a:schemeClr>
                                      </a:solidFill>
                                      <a:effectLst/>
                                      <a:latin typeface="Cambria Math" panose="02040503050406030204" pitchFamily="18" charset="0"/>
                                      <a:ea typeface="Cambria Math" panose="02040503050406030204" pitchFamily="18" charset="0"/>
                                    </a:rPr>
                                    <m:t>49.4</m:t>
                                  </m:r>
                                </m:e>
                                <m:sub>
                                  <m:r>
                                    <a:rPr lang="en-US" altLang="zh-CN" sz="2000" b="0" i="1" u="none" strike="noStrike" smtClean="0">
                                      <a:solidFill>
                                        <a:schemeClr val="tx1">
                                          <a:lumMod val="50000"/>
                                          <a:lumOff val="50000"/>
                                        </a:schemeClr>
                                      </a:solidFill>
                                      <a:effectLst/>
                                      <a:latin typeface="Cambria Math" panose="02040503050406030204" pitchFamily="18" charset="0"/>
                                      <a:ea typeface="Cambria Math" panose="02040503050406030204" pitchFamily="18" charset="0"/>
                                    </a:rPr>
                                    <m:t>−7.3</m:t>
                                  </m:r>
                                </m:sub>
                                <m:sup>
                                  <m:r>
                                    <a:rPr lang="en-US" altLang="zh-CN" sz="2000" b="0" i="1" u="none" strike="noStrike" smtClean="0">
                                      <a:solidFill>
                                        <a:schemeClr val="tx1">
                                          <a:lumMod val="50000"/>
                                          <a:lumOff val="50000"/>
                                        </a:schemeClr>
                                      </a:solidFill>
                                      <a:effectLst/>
                                      <a:latin typeface="Cambria Math" panose="02040503050406030204" pitchFamily="18" charset="0"/>
                                      <a:ea typeface="Cambria Math" panose="02040503050406030204" pitchFamily="18" charset="0"/>
                                    </a:rPr>
                                    <m:t>+7.1</m:t>
                                  </m:r>
                                </m:sup>
                              </m:sSubSup>
                            </m:oMath>
                          </a14:m>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3168150973"/>
                  </p:ext>
                </p:extLst>
              </p:nvPr>
            </p:nvGraphicFramePr>
            <p:xfrm>
              <a:off x="266391" y="1387615"/>
              <a:ext cx="8649092" cy="1980000"/>
            </p:xfrm>
            <a:graphic>
              <a:graphicData uri="http://schemas.openxmlformats.org/drawingml/2006/table">
                <a:tbl>
                  <a:tblPr/>
                  <a:tblGrid>
                    <a:gridCol w="1552457"/>
                    <a:gridCol w="1569245"/>
                    <a:gridCol w="1893798"/>
                    <a:gridCol w="1816796"/>
                    <a:gridCol w="1816796"/>
                  </a:tblGrid>
                  <a:tr h="396000">
                    <a:tc>
                      <a:txBody>
                        <a:bodyPr/>
                        <a:lstStyle/>
                        <a:p>
                          <a:pPr algn="ctr" fontAlgn="ctr"/>
                          <a:endParaRPr lang="en-US" sz="2000" b="0" i="1" u="none" strike="noStrike" baseline="30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smtClean="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aseline="-25000" dirty="0" smtClean="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gs</a:t>
                          </a:r>
                          <a:endParaRPr lang="en-US" sz="2000" b="0" i="1" u="none" strike="noStrike" baseline="30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smtClean="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0" baseline="-25000" dirty="0" smtClean="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un</a:t>
                          </a:r>
                          <a:endParaRPr lang="en-US" sz="2000" b="0" i="0" u="none" strike="noStrike" baseline="-25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smtClean="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0" baseline="-25000" dirty="0" smtClean="0">
                              <a:solidFill>
                                <a:schemeClr val="tx1">
                                  <a:lumMod val="50000"/>
                                  <a:lumOff val="50000"/>
                                </a:schemeClr>
                              </a:solidFill>
                              <a:latin typeface="Cambria Math" panose="02040503050406030204" pitchFamily="18" charset="0"/>
                              <a:ea typeface="Cambria Math" panose="02040503050406030204" pitchFamily="18" charset="0"/>
                              <a:cs typeface="Times New Roman" panose="02020603050405020304" pitchFamily="18" charset="0"/>
                            </a:rPr>
                            <a:t>b</a:t>
                          </a:r>
                          <a:endParaRPr lang="en-US" sz="2000" b="0" i="0" u="none" strike="noStrike" baseline="-25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I</a:t>
                          </a:r>
                          <a:r>
                            <a:rPr lang="en-US" sz="2000" b="0" i="0" u="none" strike="noStrike" baseline="-25000" dirty="0" smtClean="0">
                              <a:solidFill>
                                <a:schemeClr val="tx1">
                                  <a:lumMod val="50000"/>
                                  <a:lumOff val="50000"/>
                                </a:schemeClr>
                              </a:solidFill>
                              <a:effectLst/>
                              <a:latin typeface="Cambria Math" panose="02040503050406030204" pitchFamily="18" charset="0"/>
                              <a:ea typeface="Cambria Math" panose="02040503050406030204" pitchFamily="18" charset="0"/>
                            </a:rPr>
                            <a:t>tot</a:t>
                          </a:r>
                          <a:endParaRPr lang="en-US" sz="2000" b="0" i="0" u="none" strike="noStrike" baseline="-25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000">
                    <a:tc>
                      <a:txBody>
                        <a:bodyPr/>
                        <a:lstStyle/>
                        <a:p>
                          <a:pPr algn="ctr" fontAlgn="ctr"/>
                          <a:r>
                            <a:rPr lang="en-US" altLang="zh-CN" sz="2000" b="0" i="0" u="none" strike="noStrike" baseline="0" dirty="0" smtClean="0">
                              <a:solidFill>
                                <a:schemeClr val="tx1">
                                  <a:lumMod val="50000"/>
                                  <a:lumOff val="50000"/>
                                </a:schemeClr>
                              </a:solidFill>
                              <a:effectLst/>
                              <a:latin typeface="Cambria Math" panose="02040503050406030204" pitchFamily="18" charset="0"/>
                              <a:ea typeface="Cambria Math" panose="02040503050406030204" pitchFamily="18" charset="0"/>
                            </a:rPr>
                            <a:t>Hatori</a:t>
                          </a:r>
                          <a:endParaRPr lang="en-US"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19.8(7)</a:t>
                          </a:r>
                          <a:r>
                            <a:rPr lang="en-US" altLang="zh-CN"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a:t>
                          </a:r>
                          <a:endParaRPr lang="en-US" sz="2000" b="0" i="0" u="none" strike="noStrike" baseline="30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40.5(</a:t>
                          </a:r>
                          <a:r>
                            <a:rPr lang="en-US" altLang="zh-CN"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14)%</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38.9(11)%</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99.2(19)%</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r>
                  <a:tr h="396000">
                    <a:tc>
                      <a:txBody>
                        <a:bodyPr/>
                        <a:lstStyle/>
                        <a:p>
                          <a:pPr algn="ctr" fontAlgn="ctr"/>
                          <a:r>
                            <a:rPr lang="en-US" altLang="zh-CN" sz="2000" b="0" i="0" u="none" strike="noStrike" baseline="0" dirty="0" smtClean="0">
                              <a:solidFill>
                                <a:schemeClr val="tx1">
                                  <a:lumMod val="50000"/>
                                  <a:lumOff val="50000"/>
                                </a:schemeClr>
                              </a:solidFill>
                              <a:effectLst/>
                              <a:latin typeface="Cambria Math" panose="02040503050406030204" pitchFamily="18" charset="0"/>
                              <a:ea typeface="Cambria Math" panose="02040503050406030204" pitchFamily="18" charset="0"/>
                            </a:rPr>
                            <a:t>Robertson</a:t>
                          </a:r>
                          <a:endParaRPr lang="en-US"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20.9(12)%</a:t>
                          </a:r>
                          <a:endParaRPr lang="en-US" sz="2000" b="0" i="0" u="none" strike="noStrike" baseline="3000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37.7(15)%</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41.0(23)%</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99.6(30)%</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r>
                  <a:tr h="396000">
                    <a:tc>
                      <a:txBody>
                        <a:bodyPr/>
                        <a:lstStyle/>
                        <a:p>
                          <a:pPr algn="ctr" fontAlgn="ctr"/>
                          <a:r>
                            <a:rPr lang="en-US" altLang="zh-CN" sz="2000" b="0" i="0" u="none" strike="noStrike" baseline="0" dirty="0" smtClean="0">
                              <a:solidFill>
                                <a:schemeClr val="tx1">
                                  <a:lumMod val="50000"/>
                                  <a:lumOff val="50000"/>
                                </a:schemeClr>
                              </a:solidFill>
                              <a:effectLst/>
                              <a:latin typeface="Cambria Math" panose="02040503050406030204" pitchFamily="18" charset="0"/>
                              <a:ea typeface="Cambria Math" panose="02040503050406030204" pitchFamily="18" charset="0"/>
                            </a:rPr>
                            <a:t>Thomas</a:t>
                          </a:r>
                          <a:endParaRPr lang="en-US"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25(7)%</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34.4(12)%</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41(5)%</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rPr>
                            <a:t>100.4(87)%</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r>
                  <a:tr h="396000">
                    <a:tc>
                      <a:txBody>
                        <a:bodyPr/>
                        <a:lstStyle/>
                        <a:p>
                          <a:pPr algn="ctr" fontAlgn="ctr"/>
                          <a:r>
                            <a:rPr lang="en-US" sz="2000" b="0" i="0" u="none" strike="noStrike" baseline="0" dirty="0" smtClean="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rPr>
                            <a:t>Present</a:t>
                          </a:r>
                          <a:endParaRPr lang="en-US" sz="2000" b="0" i="0" u="none" strike="noStrike" baseline="0" dirty="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blipFill rotWithShape="0">
                          <a:blip r:embed="rId2"/>
                          <a:stretch>
                            <a:fillRect l="-165484" t="-409231" r="-192903" b="-27692"/>
                          </a:stretch>
                        </a:blipFill>
                      </a:tcPr>
                    </a:tc>
                    <a:tc>
                      <a:txBody>
                        <a:bodyPr/>
                        <a:lstStyle/>
                        <a:p>
                          <a:endParaRPr lang="en-US"/>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blipFill rotWithShape="0">
                          <a:blip r:embed="rId2"/>
                          <a:stretch>
                            <a:fillRect l="-275251" t="-409231" r="-100000" b="-27692"/>
                          </a:stretch>
                        </a:blipFill>
                      </a:tcPr>
                    </a:tc>
                    <a:tc>
                      <a:txBody>
                        <a:bodyPr/>
                        <a:lstStyle/>
                        <a:p>
                          <a:pPr algn="ctr" fontAlgn="ctr"/>
                          <a:r>
                            <a:rPr lang="en-US" sz="2000" b="0" i="0" u="none" strike="noStrike" dirty="0" smtClean="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dirty="0">
                            <a:solidFill>
                              <a:schemeClr val="tx1">
                                <a:lumMod val="50000"/>
                                <a:lumOff val="50000"/>
                              </a:schemeClr>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r>
                </a:tbl>
              </a:graphicData>
            </a:graphic>
          </p:graphicFrame>
        </mc:Fallback>
      </mc:AlternateContent>
      <mc:AlternateContent xmlns:mc="http://schemas.openxmlformats.org/markup-compatibility/2006" xmlns:a14="http://schemas.microsoft.com/office/drawing/2010/main">
        <mc:Choice Requires="a14">
          <p:sp>
            <p:nvSpPr>
              <p:cNvPr id="9" name="Rectangle 8"/>
              <p:cNvSpPr/>
              <p:nvPr/>
            </p:nvSpPr>
            <p:spPr>
              <a:xfrm>
                <a:off x="0" y="527004"/>
                <a:ext cx="9144000" cy="816634"/>
              </a:xfrm>
              <a:prstGeom prst="rect">
                <a:avLst/>
              </a:prstGeom>
              <a:ln>
                <a:noFill/>
              </a:ln>
            </p:spPr>
            <p:txBody>
              <a:bodyPr wrap="square">
                <a:spAutoFit/>
              </a:bodyPr>
              <a:lstStyle/>
              <a:p>
                <a:pPr>
                  <a:spcAft>
                    <a:spcPts val="600"/>
                  </a:spcAft>
                </a:pPr>
                <a:r>
                  <a:rPr lang="en-US" altLang="zh-CN" sz="2000" u="sng" dirty="0">
                    <a:latin typeface="Cambria Math" panose="02040503050406030204" pitchFamily="18" charset="0"/>
                    <a:ea typeface="Cambria Math" panose="02040503050406030204" pitchFamily="18" charset="0"/>
                    <a:cs typeface="Times New Roman" panose="02020603050405020304" pitchFamily="18" charset="0"/>
                  </a:rPr>
                  <a:t>Obsolete</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total number of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Si ions </a:t>
                </a:r>
                <a:r>
                  <a:rPr lang="en-US" altLang="zh-CN" sz="2000" i="1" dirty="0" err="1">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baseline="-25000" dirty="0" err="1">
                    <a:latin typeface="Cambria Math" panose="02040503050406030204" pitchFamily="18" charset="0"/>
                    <a:ea typeface="Cambria Math" panose="02040503050406030204" pitchFamily="18" charset="0"/>
                    <a:cs typeface="Times New Roman" panose="02020603050405020304" pitchFamily="18" charset="0"/>
                  </a:rPr>
                  <a:t>Si</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 </a:t>
                </a:r>
                <a14:m>
                  <m:oMath xmlns:m="http://schemas.openxmlformats.org/officeDocument/2006/math">
                    <m:r>
                      <a:rPr lang="en-US" altLang="zh-CN" sz="2000" i="1">
                        <a:latin typeface="Cambria Math" panose="02040503050406030204" pitchFamily="18" charset="0"/>
                        <a:ea typeface="Cambria Math" panose="02040503050406030204" pitchFamily="18" charset="0"/>
                        <a:cs typeface="Times New Roman" panose="02020603050405020304" pitchFamily="18" charset="0"/>
                      </a:rPr>
                      <m:t>38422562</m:t>
                    </m:r>
                    <m:r>
                      <a:rPr lang="en-US" altLang="zh-CN" sz="2000" i="1" dirty="0">
                        <a:solidFill>
                          <a:prstClr val="black"/>
                        </a:solidFill>
                        <a:latin typeface="Cambria Math" panose="02040503050406030204" pitchFamily="18" charset="0"/>
                        <a:ea typeface="Cambria Math" panose="02040503050406030204" pitchFamily="18" charset="0"/>
                        <a:cs typeface="Times New Roman" panose="02020603050405020304" pitchFamily="18" charset="0"/>
                      </a:rPr>
                      <m:t>±3602234−1906913</m:t>
                    </m:r>
                  </m:oMath>
                </a14:m>
                <a:endParaRPr lang="en-US" altLang="zh-CN" sz="2000" dirty="0">
                  <a:latin typeface="Cambria Math" panose="02040503050406030204" pitchFamily="18" charset="0"/>
                  <a:ea typeface="Cambria Math" panose="02040503050406030204" pitchFamily="18" charset="0"/>
                  <a:cs typeface="Times New Roman" panose="02020603050405020304" pitchFamily="18" charset="0"/>
                </a:endParaRPr>
              </a:p>
              <a:p>
                <a:pPr>
                  <a:spcAft>
                    <a:spcPts val="600"/>
                  </a:spcAft>
                </a:pP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a:t>
                </a:r>
                <a14:m>
                  <m:oMath xmlns:m="http://schemas.openxmlformats.org/officeDocument/2006/math">
                    <m: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en-US" altLang="zh-CN" sz="2000" i="1">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000" i="1">
                            <a:latin typeface="Cambria Math" panose="02040503050406030204" pitchFamily="18" charset="0"/>
                            <a:ea typeface="Cambria Math" panose="02040503050406030204" pitchFamily="18" charset="0"/>
                            <a:cs typeface="Times New Roman" panose="02020603050405020304" pitchFamily="18" charset="0"/>
                          </a:rPr>
                          <m:t>38422562</m:t>
                        </m:r>
                      </m:e>
                      <m:sub>
                        <m:r>
                          <a:rPr lang="en-US" altLang="zh-CN" sz="2000" i="1">
                            <a:latin typeface="Cambria Math" panose="02040503050406030204" pitchFamily="18" charset="0"/>
                            <a:ea typeface="Cambria Math" panose="02040503050406030204" pitchFamily="18" charset="0"/>
                            <a:cs typeface="Times New Roman" panose="02020603050405020304" pitchFamily="18" charset="0"/>
                          </a:rPr>
                          <m:t>−4075832</m:t>
                        </m:r>
                      </m:sub>
                      <m:sup>
                        <m:r>
                          <a:rPr lang="en-US" altLang="zh-CN" sz="2000" i="1">
                            <a:latin typeface="Cambria Math" panose="02040503050406030204" pitchFamily="18" charset="0"/>
                            <a:ea typeface="Cambria Math" panose="02040503050406030204" pitchFamily="18" charset="0"/>
                            <a:cs typeface="Times New Roman" panose="02020603050405020304" pitchFamily="18" charset="0"/>
                          </a:rPr>
                          <m:t>+3602234</m:t>
                        </m:r>
                      </m:sup>
                    </m:sSubSup>
                  </m:oMath>
                </a14:m>
                <a:endParaRPr lang="en-US" altLang="zh-CN" sz="2000" dirty="0">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9" name="Rectangle 8"/>
              <p:cNvSpPr>
                <a:spLocks noRot="1" noChangeAspect="1" noMove="1" noResize="1" noEditPoints="1" noAdjustHandles="1" noChangeArrowheads="1" noChangeShapeType="1" noTextEdit="1"/>
              </p:cNvSpPr>
              <p:nvPr/>
            </p:nvSpPr>
            <p:spPr>
              <a:xfrm>
                <a:off x="0" y="527004"/>
                <a:ext cx="9144000" cy="816634"/>
              </a:xfrm>
              <a:prstGeom prst="rect">
                <a:avLst/>
              </a:prstGeom>
              <a:blipFill rotWithShape="0">
                <a:blip r:embed="rId3"/>
                <a:stretch>
                  <a:fillRect l="-667" t="-3731"/>
                </a:stretch>
              </a:blipFill>
              <a:ln>
                <a:noFill/>
              </a:ln>
            </p:spPr>
            <p:txBody>
              <a:bodyPr/>
              <a:lstStyle/>
              <a:p>
                <a:r>
                  <a:rPr lang="en-US">
                    <a:noFill/>
                  </a:rPr>
                  <a:t> </a:t>
                </a:r>
              </a:p>
            </p:txBody>
          </p:sp>
        </mc:Fallback>
      </mc:AlternateContent>
      <p:sp>
        <p:nvSpPr>
          <p:cNvPr id="2" name="TextBox 1"/>
          <p:cNvSpPr txBox="1"/>
          <p:nvPr/>
        </p:nvSpPr>
        <p:spPr>
          <a:xfrm>
            <a:off x="0" y="0"/>
            <a:ext cx="1763624"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cs typeface="Times New Roman" panose="02020603050405020304" pitchFamily="18" charset="0"/>
              </a:rPr>
              <a:t>Normalization</a:t>
            </a:r>
          </a:p>
        </p:txBody>
      </p:sp>
      <mc:AlternateContent xmlns:mc="http://schemas.openxmlformats.org/markup-compatibility/2006" xmlns:a14="http://schemas.microsoft.com/office/drawing/2010/main">
        <mc:Choice Requires="a14">
          <p:graphicFrame>
            <p:nvGraphicFramePr>
              <p:cNvPr id="7" name="Table 6"/>
              <p:cNvGraphicFramePr>
                <a:graphicFrameLocks noGrp="1"/>
              </p:cNvGraphicFramePr>
              <p:nvPr/>
            </p:nvGraphicFramePr>
            <p:xfrm>
              <a:off x="266393" y="4588015"/>
              <a:ext cx="8649092" cy="1980000"/>
            </p:xfrm>
            <a:graphic>
              <a:graphicData uri="http://schemas.openxmlformats.org/drawingml/2006/table">
                <a:tbl>
                  <a:tblPr/>
                  <a:tblGrid>
                    <a:gridCol w="1552457">
                      <a:extLst>
                        <a:ext uri="{9D8B030D-6E8A-4147-A177-3AD203B41FA5}">
                          <a16:colId xmlns:a16="http://schemas.microsoft.com/office/drawing/2014/main" val="20000"/>
                        </a:ext>
                      </a:extLst>
                    </a:gridCol>
                    <a:gridCol w="1569245">
                      <a:extLst>
                        <a:ext uri="{9D8B030D-6E8A-4147-A177-3AD203B41FA5}">
                          <a16:colId xmlns:a16="http://schemas.microsoft.com/office/drawing/2014/main" val="20001"/>
                        </a:ext>
                      </a:extLst>
                    </a:gridCol>
                    <a:gridCol w="1893798">
                      <a:extLst>
                        <a:ext uri="{9D8B030D-6E8A-4147-A177-3AD203B41FA5}">
                          <a16:colId xmlns:a16="http://schemas.microsoft.com/office/drawing/2014/main" val="20002"/>
                        </a:ext>
                      </a:extLst>
                    </a:gridCol>
                    <a:gridCol w="1816796">
                      <a:extLst>
                        <a:ext uri="{9D8B030D-6E8A-4147-A177-3AD203B41FA5}">
                          <a16:colId xmlns:a16="http://schemas.microsoft.com/office/drawing/2014/main" val="20003"/>
                        </a:ext>
                      </a:extLst>
                    </a:gridCol>
                    <a:gridCol w="1816796">
                      <a:extLst>
                        <a:ext uri="{9D8B030D-6E8A-4147-A177-3AD203B41FA5}">
                          <a16:colId xmlns:a16="http://schemas.microsoft.com/office/drawing/2014/main" val="20004"/>
                        </a:ext>
                      </a:extLst>
                    </a:gridCol>
                  </a:tblGrid>
                  <a:tr h="396000">
                    <a:tc>
                      <a:txBody>
                        <a:bodyPr/>
                        <a:lstStyle/>
                        <a:p>
                          <a:pPr algn="ctr" fontAlgn="ctr"/>
                          <a:r>
                            <a:rPr lang="en-US" altLang="zh-CN" sz="2000" b="0" i="0" u="none" strike="noStrike" baseline="0" dirty="0">
                              <a:solidFill>
                                <a:srgbClr val="000000"/>
                              </a:solidFill>
                              <a:effectLst/>
                              <a:latin typeface="Cambria Math" panose="02040503050406030204" pitchFamily="18" charset="0"/>
                              <a:ea typeface="Cambria Math" panose="02040503050406030204" pitchFamily="18" charset="0"/>
                            </a:rPr>
                            <a:t>Reference</a:t>
                          </a:r>
                          <a:endParaRPr lang="en-US" sz="2000" b="0" i="0" u="none" strike="noStrike" baseline="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aseline="-25000" dirty="0">
                              <a:latin typeface="Cambria Math" panose="02040503050406030204" pitchFamily="18" charset="0"/>
                              <a:ea typeface="Cambria Math" panose="02040503050406030204" pitchFamily="18" charset="0"/>
                              <a:cs typeface="Times New Roman" panose="02020603050405020304" pitchFamily="18" charset="0"/>
                            </a:rPr>
                            <a:t>gs</a:t>
                          </a:r>
                          <a:endParaRPr lang="en-US" sz="2000" b="0" i="1"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0" baseline="-25000" dirty="0">
                              <a:latin typeface="Cambria Math" panose="02040503050406030204" pitchFamily="18" charset="0"/>
                              <a:ea typeface="Cambria Math" panose="02040503050406030204" pitchFamily="18" charset="0"/>
                              <a:cs typeface="Times New Roman" panose="02020603050405020304" pitchFamily="18" charset="0"/>
                            </a:rPr>
                            <a:t>un</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0" baseline="-25000" dirty="0">
                              <a:latin typeface="Cambria Math" panose="02040503050406030204" pitchFamily="18" charset="0"/>
                              <a:ea typeface="Cambria Math" panose="02040503050406030204" pitchFamily="18" charset="0"/>
                              <a:cs typeface="Times New Roman" panose="02020603050405020304" pitchFamily="18" charset="0"/>
                            </a:rPr>
                            <a:t>b</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I</a:t>
                          </a:r>
                          <a:r>
                            <a:rPr lang="en-US" sz="2000" b="0" i="0" u="none" strike="noStrike" baseline="-25000" dirty="0">
                              <a:solidFill>
                                <a:srgbClr val="000000"/>
                              </a:solidFill>
                              <a:effectLst/>
                              <a:latin typeface="Cambria Math" panose="02040503050406030204" pitchFamily="18" charset="0"/>
                              <a:ea typeface="Cambria Math" panose="02040503050406030204" pitchFamily="18" charset="0"/>
                            </a:rPr>
                            <a:t>tot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Hatori</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19.8(7)</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40.5(</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14)%</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38.9(11)%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99.2(14)%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396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20.9(12)%</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37.73(16)%</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41.0(23)%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99.6(26)%</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96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Thomas</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25(7)%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35.2(12)%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100.9(87)%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96000">
                    <a:tc>
                      <a:txBody>
                        <a:bodyPr/>
                        <a:lstStyle/>
                        <a:p>
                          <a:pPr algn="ctr" fontAlgn="ctr"/>
                          <a:r>
                            <a:rPr lang="en-US"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Present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14:m>
                            <m:oMath xmlns:m="http://schemas.openxmlformats.org/officeDocument/2006/math">
                              <m:sSubSup>
                                <m:sSubSupPr>
                                  <m:ctrlPr>
                                    <a:rPr lang="en-US" sz="2000" b="0" i="1" u="none" strike="noStrike" smtClean="0">
                                      <a:solidFill>
                                        <a:srgbClr val="FF0000"/>
                                      </a:solidFill>
                                      <a:effectLst/>
                                      <a:latin typeface="Cambria Math" panose="02040503050406030204" pitchFamily="18" charset="0"/>
                                      <a:ea typeface="Cambria Math" panose="02040503050406030204" pitchFamily="18" charset="0"/>
                                    </a:rPr>
                                  </m:ctrlPr>
                                </m:sSubSupPr>
                                <m:e>
                                  <m:r>
                                    <a:rPr lang="en-US" sz="2000" b="0" i="1" u="none" strike="noStrike" smtClean="0">
                                      <a:solidFill>
                                        <a:srgbClr val="FF0000"/>
                                      </a:solidFill>
                                      <a:effectLst/>
                                      <a:latin typeface="Cambria Math" panose="02040503050406030204" pitchFamily="18" charset="0"/>
                                      <a:ea typeface="Cambria Math" panose="02040503050406030204" pitchFamily="18" charset="0"/>
                                    </a:rPr>
                                    <m:t>29.3</m:t>
                                  </m:r>
                                </m:e>
                                <m:sub>
                                  <m:r>
                                    <a:rPr lang="en-US" altLang="zh-CN" sz="2000" b="0" i="1" u="none" strike="noStrike" smtClean="0">
                                      <a:solidFill>
                                        <a:srgbClr val="FF0000"/>
                                      </a:solidFill>
                                      <a:effectLst/>
                                      <a:latin typeface="Cambria Math" panose="02040503050406030204" pitchFamily="18" charset="0"/>
                                      <a:ea typeface="Cambria Math" panose="02040503050406030204" pitchFamily="18" charset="0"/>
                                    </a:rPr>
                                    <m:t>−6.7</m:t>
                                  </m:r>
                                </m:sub>
                                <m:sup>
                                  <m:r>
                                    <a:rPr lang="en-US" altLang="zh-CN" sz="2000" b="0" i="1" u="none" strike="noStrike" smtClean="0">
                                      <a:solidFill>
                                        <a:srgbClr val="FF0000"/>
                                      </a:solidFill>
                                      <a:effectLst/>
                                      <a:latin typeface="Cambria Math" panose="02040503050406030204" pitchFamily="18" charset="0"/>
                                      <a:ea typeface="Cambria Math" panose="02040503050406030204" pitchFamily="18" charset="0"/>
                                    </a:rPr>
                                    <m:t>+6.8</m:t>
                                  </m:r>
                                </m:sup>
                              </m:sSubSup>
                              <m:r>
                                <a:rPr lang="en-US" sz="2000" b="0" i="1" u="none" strike="noStrike" smtClean="0">
                                  <a:solidFill>
                                    <a:srgbClr val="FF0000"/>
                                  </a:solidFill>
                                  <a:effectLst/>
                                  <a:latin typeface="Cambria Math" panose="02040503050406030204" pitchFamily="18" charset="0"/>
                                  <a:ea typeface="Cambria Math" panose="02040503050406030204" pitchFamily="18" charset="0"/>
                                </a:rPr>
                                <m:t> </m:t>
                              </m:r>
                            </m:oMath>
                          </a14:m>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14:m>
                            <m:oMath xmlns:m="http://schemas.openxmlformats.org/officeDocument/2006/math">
                              <m:sSubSup>
                                <m:sSubSupPr>
                                  <m:ctrlPr>
                                    <a:rPr lang="en-US" sz="2000" b="0" i="1" u="none" strike="noStrike" smtClean="0">
                                      <a:solidFill>
                                        <a:srgbClr val="FF0000"/>
                                      </a:solidFill>
                                      <a:effectLst/>
                                      <a:latin typeface="Cambria Math" panose="02040503050406030204" pitchFamily="18" charset="0"/>
                                      <a:ea typeface="Cambria Math" panose="02040503050406030204" pitchFamily="18" charset="0"/>
                                    </a:rPr>
                                  </m:ctrlPr>
                                </m:sSubSupPr>
                                <m:e>
                                  <m:r>
                                    <a:rPr lang="en-US" sz="2000" b="0" i="1" u="none" strike="noStrike" smtClean="0">
                                      <a:solidFill>
                                        <a:srgbClr val="FF0000"/>
                                      </a:solidFill>
                                      <a:effectLst/>
                                      <a:latin typeface="Cambria Math" panose="02040503050406030204" pitchFamily="18" charset="0"/>
                                      <a:ea typeface="Cambria Math" panose="02040503050406030204" pitchFamily="18" charset="0"/>
                                    </a:rPr>
                                    <m:t>49.2</m:t>
                                  </m:r>
                                </m:e>
                                <m:sub>
                                  <m:r>
                                    <a:rPr lang="en-US" altLang="zh-CN" sz="2000" b="0" i="1" u="none" strike="noStrike" smtClean="0">
                                      <a:solidFill>
                                        <a:srgbClr val="FF0000"/>
                                      </a:solidFill>
                                      <a:effectLst/>
                                      <a:latin typeface="Cambria Math" panose="02040503050406030204" pitchFamily="18" charset="0"/>
                                      <a:ea typeface="Cambria Math" panose="02040503050406030204" pitchFamily="18" charset="0"/>
                                    </a:rPr>
                                    <m:t>−7.6</m:t>
                                  </m:r>
                                </m:sub>
                                <m:sup>
                                  <m:r>
                                    <a:rPr lang="en-US" altLang="zh-CN" sz="2000" b="0" i="1" u="none" strike="noStrike" smtClean="0">
                                      <a:solidFill>
                                        <a:srgbClr val="FF0000"/>
                                      </a:solidFill>
                                      <a:effectLst/>
                                      <a:latin typeface="Cambria Math" panose="02040503050406030204" pitchFamily="18" charset="0"/>
                                      <a:ea typeface="Cambria Math" panose="02040503050406030204" pitchFamily="18" charset="0"/>
                                    </a:rPr>
                                    <m:t>+7.5</m:t>
                                  </m:r>
                                </m:sup>
                              </m:sSubSup>
                            </m:oMath>
                          </a14:m>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3420083721"/>
                  </p:ext>
                </p:extLst>
              </p:nvPr>
            </p:nvGraphicFramePr>
            <p:xfrm>
              <a:off x="266393" y="4588015"/>
              <a:ext cx="8649092" cy="1980000"/>
            </p:xfrm>
            <a:graphic>
              <a:graphicData uri="http://schemas.openxmlformats.org/drawingml/2006/table">
                <a:tbl>
                  <a:tblPr/>
                  <a:tblGrid>
                    <a:gridCol w="1552457"/>
                    <a:gridCol w="1569245"/>
                    <a:gridCol w="1893798"/>
                    <a:gridCol w="1816796"/>
                    <a:gridCol w="1816796"/>
                  </a:tblGrid>
                  <a:tr h="396000">
                    <a:tc>
                      <a:txBody>
                        <a:bodyPr/>
                        <a:lstStyle/>
                        <a:p>
                          <a:pPr algn="ctr" fontAlgn="ctr"/>
                          <a:r>
                            <a:rPr lang="en-US" altLang="zh-CN" sz="2000" b="0" i="0" u="none" strike="noStrike" baseline="0" dirty="0" smtClean="0">
                              <a:solidFill>
                                <a:srgbClr val="000000"/>
                              </a:solidFill>
                              <a:effectLst/>
                              <a:latin typeface="Cambria Math" panose="02040503050406030204" pitchFamily="18" charset="0"/>
                              <a:ea typeface="Cambria Math" panose="02040503050406030204" pitchFamily="18" charset="0"/>
                            </a:rPr>
                            <a:t>Reference</a:t>
                          </a:r>
                          <a:endParaRPr lang="en-US" sz="2000" b="0" i="0" u="none" strike="noStrike" baseline="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smtClean="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aseline="-25000" dirty="0" smtClean="0">
                              <a:latin typeface="Cambria Math" panose="02040503050406030204" pitchFamily="18" charset="0"/>
                              <a:ea typeface="Cambria Math" panose="02040503050406030204" pitchFamily="18" charset="0"/>
                              <a:cs typeface="Times New Roman" panose="02020603050405020304" pitchFamily="18" charset="0"/>
                            </a:rPr>
                            <a:t>gs</a:t>
                          </a:r>
                          <a:endParaRPr lang="en-US" sz="2000" b="0" i="1"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smtClean="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0" baseline="-25000" dirty="0" smtClean="0">
                              <a:latin typeface="Cambria Math" panose="02040503050406030204" pitchFamily="18" charset="0"/>
                              <a:ea typeface="Cambria Math" panose="02040503050406030204" pitchFamily="18" charset="0"/>
                              <a:cs typeface="Times New Roman" panose="02020603050405020304" pitchFamily="18" charset="0"/>
                            </a:rPr>
                            <a:t>un</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smtClean="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0" baseline="-25000" dirty="0" smtClean="0">
                              <a:latin typeface="Cambria Math" panose="02040503050406030204" pitchFamily="18" charset="0"/>
                              <a:ea typeface="Cambria Math" panose="02040503050406030204" pitchFamily="18" charset="0"/>
                              <a:cs typeface="Times New Roman" panose="02020603050405020304" pitchFamily="18" charset="0"/>
                            </a:rPr>
                            <a:t>b</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smtClean="0">
                              <a:solidFill>
                                <a:srgbClr val="000000"/>
                              </a:solidFill>
                              <a:effectLst/>
                              <a:latin typeface="Cambria Math" panose="02040503050406030204" pitchFamily="18" charset="0"/>
                              <a:ea typeface="Cambria Math" panose="02040503050406030204" pitchFamily="18" charset="0"/>
                            </a:rPr>
                            <a:t>I</a:t>
                          </a:r>
                          <a:r>
                            <a:rPr lang="en-US" sz="2000" b="0" i="0" u="none" strike="noStrike" baseline="-25000" dirty="0" smtClean="0">
                              <a:solidFill>
                                <a:srgbClr val="000000"/>
                              </a:solidFill>
                              <a:effectLst/>
                              <a:latin typeface="Cambria Math" panose="02040503050406030204" pitchFamily="18" charset="0"/>
                              <a:ea typeface="Cambria Math" panose="02040503050406030204" pitchFamily="18" charset="0"/>
                            </a:rPr>
                            <a:t>tot</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000">
                    <a:tc>
                      <a:txBody>
                        <a:bodyPr/>
                        <a:lstStyle/>
                        <a:p>
                          <a:pPr algn="ctr" fontAlgn="ctr"/>
                          <a:r>
                            <a:rPr lang="en-US" altLang="zh-CN" sz="2000" b="0" i="0" u="none" strike="noStrike" baseline="0" dirty="0" smtClean="0">
                              <a:solidFill>
                                <a:srgbClr val="0000FF"/>
                              </a:solidFill>
                              <a:effectLst/>
                              <a:latin typeface="Cambria Math" panose="02040503050406030204" pitchFamily="18" charset="0"/>
                              <a:ea typeface="Cambria Math" panose="02040503050406030204" pitchFamily="18" charset="0"/>
                            </a:rPr>
                            <a:t>Hatori</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19.8(7)</a:t>
                          </a:r>
                          <a:r>
                            <a:rPr lang="en-US" altLang="zh-CN" sz="2000" b="0" i="0" u="none" strike="noStrike" dirty="0" smtClean="0">
                              <a:solidFill>
                                <a:srgbClr val="0000FF"/>
                              </a:solidFill>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40.5(</a:t>
                          </a:r>
                          <a:r>
                            <a:rPr lang="en-US" altLang="zh-CN" sz="2000" b="0" i="0" u="none" strike="noStrike" dirty="0" smtClean="0">
                              <a:solidFill>
                                <a:srgbClr val="0000FF"/>
                              </a:solidFill>
                              <a:effectLst/>
                              <a:latin typeface="Cambria Math" panose="02040503050406030204" pitchFamily="18" charset="0"/>
                              <a:ea typeface="Cambria Math" panose="02040503050406030204" pitchFamily="18" charset="0"/>
                            </a:rPr>
                            <a:t>14)%</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38.9(11)%</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99.2(14)%</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r>
                  <a:tr h="396000">
                    <a:tc>
                      <a:txBody>
                        <a:bodyPr/>
                        <a:lstStyle/>
                        <a:p>
                          <a:pPr algn="ctr" fontAlgn="ctr"/>
                          <a:r>
                            <a:rPr lang="en-US" altLang="zh-CN" sz="2000" b="0" i="0" u="none" strike="noStrike" baseline="0" dirty="0" smtClean="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20.9(12)%</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37.73(16)%</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41.0(23)%</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99.6(26)%</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r>
                  <a:tr h="396000">
                    <a:tc>
                      <a:txBody>
                        <a:bodyPr/>
                        <a:lstStyle/>
                        <a:p>
                          <a:pPr algn="ctr" fontAlgn="ctr"/>
                          <a:r>
                            <a:rPr lang="en-US" altLang="zh-CN" sz="2000" b="0" i="0" u="none" strike="noStrike" baseline="0" dirty="0" smtClean="0">
                              <a:solidFill>
                                <a:srgbClr val="0000FF"/>
                              </a:solidFill>
                              <a:effectLst/>
                              <a:latin typeface="Cambria Math" panose="02040503050406030204" pitchFamily="18" charset="0"/>
                              <a:ea typeface="Cambria Math" panose="02040503050406030204" pitchFamily="18" charset="0"/>
                            </a:rPr>
                            <a:t>Thomas</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25(7)%</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35.2(12)%</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41(5)%</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100.9(87)%</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r>
                  <a:tr h="396000">
                    <a:tc>
                      <a:txBody>
                        <a:bodyPr/>
                        <a:lstStyle/>
                        <a:p>
                          <a:pPr algn="ctr" fontAlgn="ctr"/>
                          <a:r>
                            <a:rPr lang="en-US" sz="2000" b="0" i="0" u="none" strike="noStrike" baseline="0" dirty="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Present</a:t>
                          </a:r>
                          <a:endParaRPr lang="en-US"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endParaRPr lang="en-US"/>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blipFill rotWithShape="0">
                          <a:blip r:embed="rId4"/>
                          <a:stretch>
                            <a:fillRect l="-165484" t="-409231" r="-192903" b="-27692"/>
                          </a:stretch>
                        </a:blipFill>
                      </a:tcPr>
                    </a:tc>
                    <a:tc>
                      <a:txBody>
                        <a:bodyPr/>
                        <a:lstStyle/>
                        <a:p>
                          <a:endParaRPr lang="en-US"/>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blipFill rotWithShape="0">
                          <a:blip r:embed="rId4"/>
                          <a:stretch>
                            <a:fillRect l="-275251" t="-409231" r="-100000" b="-27692"/>
                          </a:stretch>
                        </a:blipFill>
                      </a:tcPr>
                    </a:tc>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r>
                </a:tbl>
              </a:graphicData>
            </a:graphic>
          </p:graphicFrame>
        </mc:Fallback>
      </mc:AlternateContent>
      <mc:AlternateContent xmlns:mc="http://schemas.openxmlformats.org/markup-compatibility/2006" xmlns:a14="http://schemas.microsoft.com/office/drawing/2010/main">
        <mc:Choice Requires="a14">
          <p:sp>
            <p:nvSpPr>
              <p:cNvPr id="10" name="Rectangle 9"/>
              <p:cNvSpPr/>
              <p:nvPr/>
            </p:nvSpPr>
            <p:spPr>
              <a:xfrm>
                <a:off x="2" y="3727404"/>
                <a:ext cx="9144000" cy="801823"/>
              </a:xfrm>
              <a:prstGeom prst="rect">
                <a:avLst/>
              </a:prstGeom>
              <a:ln>
                <a:noFill/>
              </a:ln>
            </p:spPr>
            <p:txBody>
              <a:bodyPr wrap="square">
                <a:spAutoFit/>
              </a:bodyPr>
              <a:lstStyle/>
              <a:p>
                <a:pPr>
                  <a:spcAft>
                    <a:spcPts val="600"/>
                  </a:spcAft>
                </a:pPr>
                <a:r>
                  <a:rPr lang="en-US" altLang="zh-CN" sz="2000" u="sng" dirty="0">
                    <a:latin typeface="Cambria Math" panose="02040503050406030204" pitchFamily="18" charset="0"/>
                    <a:ea typeface="Cambria Math" panose="02040503050406030204" pitchFamily="18" charset="0"/>
                    <a:cs typeface="Times New Roman" panose="02020603050405020304" pitchFamily="18" charset="0"/>
                  </a:rPr>
                  <a:t>Obsolete</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total number of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Si ions </a:t>
                </a:r>
                <a:r>
                  <a:rPr lang="en-US" altLang="zh-CN" sz="2000" i="1" dirty="0" err="1">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baseline="-25000" dirty="0" err="1">
                    <a:latin typeface="Cambria Math" panose="02040503050406030204" pitchFamily="18" charset="0"/>
                    <a:ea typeface="Cambria Math" panose="02040503050406030204" pitchFamily="18" charset="0"/>
                    <a:cs typeface="Times New Roman" panose="02020603050405020304" pitchFamily="18" charset="0"/>
                  </a:rPr>
                  <a:t>Si</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a:t>
                </a:r>
                <a14:m>
                  <m:oMath xmlns:m="http://schemas.openxmlformats.org/officeDocument/2006/math">
                    <m:r>
                      <m:rPr>
                        <m:nor/>
                      </m:rPr>
                      <a:rPr lang="en-US" sz="2000" dirty="0">
                        <a:solidFill>
                          <a:srgbClr val="000000"/>
                        </a:solidFill>
                        <a:latin typeface="Cambria Math" panose="02040503050406030204" pitchFamily="18" charset="0"/>
                        <a:ea typeface="Cambria Math" panose="02040503050406030204" pitchFamily="18" charset="0"/>
                      </a:rPr>
                      <m:t>3857485</m:t>
                    </m:r>
                    <m:r>
                      <a:rPr lang="en-US" sz="2000" b="0" i="1" dirty="0" smtClean="0">
                        <a:solidFill>
                          <a:srgbClr val="000000"/>
                        </a:solidFill>
                        <a:latin typeface="Cambria Math" panose="02040503050406030204" pitchFamily="18" charset="0"/>
                        <a:ea typeface="Cambria Math" panose="02040503050406030204" pitchFamily="18" charset="0"/>
                      </a:rPr>
                      <m:t>9</m:t>
                    </m:r>
                    <m:r>
                      <a:rPr lang="en-US" altLang="zh-CN" sz="2000" i="1" dirty="0">
                        <a:solidFill>
                          <a:prstClr val="black"/>
                        </a:solidFill>
                        <a:latin typeface="Cambria Math" panose="02040503050406030204" pitchFamily="18" charset="0"/>
                        <a:ea typeface="Cambria Math" panose="02040503050406030204" pitchFamily="18" charset="0"/>
                        <a:cs typeface="Times New Roman" panose="02020603050405020304" pitchFamily="18" charset="0"/>
                      </a:rPr>
                      <m:t>±4006803−1946178</m:t>
                    </m:r>
                  </m:oMath>
                </a14:m>
                <a:endParaRPr lang="en-US" altLang="zh-CN" sz="2000" dirty="0">
                  <a:latin typeface="Cambria Math" panose="02040503050406030204" pitchFamily="18" charset="0"/>
                  <a:ea typeface="Cambria Math" panose="02040503050406030204" pitchFamily="18" charset="0"/>
                  <a:cs typeface="Times New Roman" panose="02020603050405020304" pitchFamily="18" charset="0"/>
                </a:endParaRPr>
              </a:p>
              <a:p>
                <a:pPr>
                  <a:spcAft>
                    <a:spcPts val="600"/>
                  </a:spcAft>
                </a:pP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a:t>
                </a:r>
                <a14:m>
                  <m:oMath xmlns:m="http://schemas.openxmlformats.org/officeDocument/2006/math">
                    <m: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en-US" altLang="zh-CN" sz="2000" i="1">
                            <a:latin typeface="Cambria Math" panose="02040503050406030204" pitchFamily="18" charset="0"/>
                            <a:ea typeface="Cambria Math" panose="02040503050406030204" pitchFamily="18" charset="0"/>
                            <a:cs typeface="Times New Roman" panose="02020603050405020304" pitchFamily="18" charset="0"/>
                          </a:rPr>
                        </m:ctrlPr>
                      </m:sSubSupPr>
                      <m:e>
                        <m:r>
                          <m:rPr>
                            <m:nor/>
                          </m:rPr>
                          <a:rPr lang="en-US" sz="2000" dirty="0">
                            <a:solidFill>
                              <a:srgbClr val="000000"/>
                            </a:solidFill>
                            <a:latin typeface="Cambria Math" panose="02040503050406030204" pitchFamily="18" charset="0"/>
                            <a:ea typeface="Cambria Math" panose="02040503050406030204" pitchFamily="18" charset="0"/>
                          </a:rPr>
                          <m:t>3857485</m:t>
                        </m:r>
                        <m:r>
                          <a:rPr lang="en-US" sz="2000" i="1" dirty="0">
                            <a:solidFill>
                              <a:srgbClr val="000000"/>
                            </a:solidFill>
                            <a:latin typeface="Cambria Math" panose="02040503050406030204" pitchFamily="18" charset="0"/>
                            <a:ea typeface="Cambria Math" panose="02040503050406030204" pitchFamily="18" charset="0"/>
                          </a:rPr>
                          <m:t>9</m:t>
                        </m:r>
                      </m:e>
                      <m:sub>
                        <m:r>
                          <a:rPr lang="en-US" altLang="zh-CN" sz="2000" i="1">
                            <a:latin typeface="Cambria Math" panose="02040503050406030204" pitchFamily="18" charset="0"/>
                            <a:ea typeface="Cambria Math" panose="02040503050406030204" pitchFamily="18" charset="0"/>
                            <a:cs typeface="Times New Roman" panose="02020603050405020304" pitchFamily="18" charset="0"/>
                          </a:rPr>
                          <m:t>−4454445</m:t>
                        </m:r>
                      </m:sub>
                      <m:sup>
                        <m:r>
                          <a:rPr lang="en-US" altLang="zh-CN" sz="200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000" i="1" dirty="0">
                            <a:solidFill>
                              <a:prstClr val="black"/>
                            </a:solidFill>
                            <a:latin typeface="Cambria Math" panose="02040503050406030204" pitchFamily="18" charset="0"/>
                            <a:ea typeface="Cambria Math" panose="02040503050406030204" pitchFamily="18" charset="0"/>
                            <a:cs typeface="Times New Roman" panose="02020603050405020304" pitchFamily="18" charset="0"/>
                          </a:rPr>
                          <m:t>400680</m:t>
                        </m:r>
                        <m:r>
                          <a:rPr lang="en-US" altLang="zh-CN" sz="2000" i="1" dirty="0" smtClean="0">
                            <a:solidFill>
                              <a:prstClr val="black"/>
                            </a:solidFill>
                            <a:latin typeface="Cambria Math" panose="02040503050406030204" pitchFamily="18" charset="0"/>
                            <a:ea typeface="Cambria Math" panose="02040503050406030204" pitchFamily="18" charset="0"/>
                            <a:cs typeface="Times New Roman" panose="02020603050405020304" pitchFamily="18" charset="0"/>
                          </a:rPr>
                          <m:t>3</m:t>
                        </m:r>
                      </m:sup>
                    </m:sSubSup>
                  </m:oMath>
                </a14:m>
                <a:endParaRPr lang="en-US" altLang="zh-CN" sz="2000" dirty="0">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10" name="Rectangle 9"/>
              <p:cNvSpPr>
                <a:spLocks noRot="1" noChangeAspect="1" noMove="1" noResize="1" noEditPoints="1" noAdjustHandles="1" noChangeArrowheads="1" noChangeShapeType="1" noTextEdit="1"/>
              </p:cNvSpPr>
              <p:nvPr/>
            </p:nvSpPr>
            <p:spPr>
              <a:xfrm>
                <a:off x="2" y="3727404"/>
                <a:ext cx="9144000" cy="801823"/>
              </a:xfrm>
              <a:prstGeom prst="rect">
                <a:avLst/>
              </a:prstGeom>
              <a:blipFill>
                <a:blip r:embed="rId5"/>
                <a:stretch>
                  <a:fillRect l="-667" t="-3788"/>
                </a:stretch>
              </a:blipFill>
              <a:ln>
                <a:noFill/>
              </a:ln>
            </p:spPr>
            <p:txBody>
              <a:bodyPr/>
              <a:lstStyle/>
              <a:p>
                <a:r>
                  <a:rPr lang="zh-CN" altLang="en-US">
                    <a:noFill/>
                  </a:rPr>
                  <a:t> </a:t>
                </a:r>
              </a:p>
            </p:txBody>
          </p:sp>
        </mc:Fallback>
      </mc:AlternateContent>
      <p:cxnSp>
        <p:nvCxnSpPr>
          <p:cNvPr id="11" name="Straight Connector 10">
            <a:extLst>
              <a:ext uri="{FF2B5EF4-FFF2-40B4-BE49-F238E27FC236}">
                <a16:creationId xmlns:a16="http://schemas.microsoft.com/office/drawing/2014/main" id="{181C11BE-5C9A-42A2-B296-7555535E6900}"/>
              </a:ext>
            </a:extLst>
          </p:cNvPr>
          <p:cNvCxnSpPr/>
          <p:nvPr/>
        </p:nvCxnSpPr>
        <p:spPr>
          <a:xfrm>
            <a:off x="0" y="0"/>
            <a:ext cx="914400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8622862"/>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p:cNvSpPr/>
          <p:nvPr/>
        </p:nvSpPr>
        <p:spPr>
          <a:xfrm>
            <a:off x="0" y="0"/>
            <a:ext cx="5199018" cy="4393510"/>
          </a:xfrm>
          <a:prstGeom prst="rect">
            <a:avLst/>
          </a:prstGeom>
        </p:spPr>
        <p:txBody>
          <a:bodyPr wrap="square" anchor="t">
            <a:spAutoFit/>
          </a:bodyPr>
          <a:lstStyle/>
          <a:p>
            <a:pPr>
              <a:spcAft>
                <a:spcPts val="300"/>
              </a:spcAft>
            </a:pPr>
            <a:r>
              <a:rPr lang="en-US" altLang="zh-CN" b="1" dirty="0">
                <a:solidFill>
                  <a:srgbClr val="CC00CC"/>
                </a:solidFill>
                <a:latin typeface="Times New Roman" panose="02020603050405020304" pitchFamily="18" charset="0"/>
                <a:cs typeface="Times New Roman" panose="02020603050405020304" pitchFamily="18" charset="0"/>
              </a:rPr>
              <a:t>[Hatori_NPA1992] @Osaka University</a:t>
            </a:r>
          </a:p>
          <a:p>
            <a:pPr>
              <a:spcAft>
                <a:spcPts val="300"/>
              </a:spcAft>
            </a:pPr>
            <a:r>
              <a:rPr lang="en-US" altLang="zh-CN" dirty="0">
                <a:solidFill>
                  <a:srgbClr val="CC00CC"/>
                </a:solidFill>
                <a:latin typeface="Times New Roman" panose="02020603050405020304" pitchFamily="18" charset="0"/>
                <a:cs typeface="Times New Roman" panose="02020603050405020304" pitchFamily="18" charset="0"/>
              </a:rPr>
              <a:t>Pulsed beam mode.</a:t>
            </a:r>
          </a:p>
          <a:p>
            <a:pPr>
              <a:spcAft>
                <a:spcPts val="300"/>
              </a:spcAft>
            </a:pPr>
            <a:r>
              <a:rPr lang="en-US" altLang="zh-CN" dirty="0">
                <a:solidFill>
                  <a:srgbClr val="CC00CC"/>
                </a:solidFill>
                <a:latin typeface="Times New Roman" panose="02020603050405020304" pitchFamily="18" charset="0"/>
                <a:cs typeface="Times New Roman" panose="02020603050405020304" pitchFamily="18" charset="0"/>
              </a:rPr>
              <a:t>Ions implanted into a 500-μm silicon detector.</a:t>
            </a:r>
          </a:p>
          <a:p>
            <a:pPr>
              <a:spcAft>
                <a:spcPts val="300"/>
              </a:spcAft>
            </a:pPr>
            <a:r>
              <a:rPr lang="en-US" altLang="zh-CN" dirty="0">
                <a:solidFill>
                  <a:srgbClr val="CC00CC"/>
                </a:solidFill>
                <a:latin typeface="Times New Roman" panose="02020603050405020304" pitchFamily="18" charset="0"/>
                <a:cs typeface="Times New Roman" panose="02020603050405020304" pitchFamily="18" charset="0"/>
              </a:rPr>
              <a:t>Implantation depth very thin.</a:t>
            </a:r>
          </a:p>
          <a:p>
            <a:pPr>
              <a:spcAft>
                <a:spcPts val="300"/>
              </a:spcAft>
            </a:pPr>
            <a:r>
              <a:rPr lang="en-US" altLang="zh-CN" dirty="0">
                <a:solidFill>
                  <a:srgbClr val="CC00CC"/>
                </a:solidFill>
                <a:latin typeface="Times New Roman" panose="02020603050405020304" pitchFamily="18" charset="0"/>
                <a:cs typeface="Times New Roman" panose="02020603050405020304" pitchFamily="18" charset="0"/>
              </a:rPr>
              <a:t>Plastic scintillators for </a:t>
            </a:r>
            <a:r>
              <a:rPr lang="en-US" altLang="zh-CN" i="1" dirty="0">
                <a:solidFill>
                  <a:srgbClr val="CC00CC"/>
                </a:solidFill>
                <a:latin typeface="Times New Roman" panose="02020603050405020304" pitchFamily="18" charset="0"/>
                <a:cs typeface="Times New Roman" panose="02020603050405020304" pitchFamily="18" charset="0"/>
              </a:rPr>
              <a:t>β</a:t>
            </a:r>
            <a:r>
              <a:rPr lang="en-US" altLang="zh-CN" dirty="0">
                <a:solidFill>
                  <a:srgbClr val="CC00CC"/>
                </a:solidFill>
                <a:latin typeface="Times New Roman" panose="02020603050405020304" pitchFamily="18" charset="0"/>
                <a:cs typeface="Times New Roman" panose="02020603050405020304" pitchFamily="18" charset="0"/>
              </a:rPr>
              <a:t> detection.</a:t>
            </a:r>
          </a:p>
          <a:p>
            <a:pPr>
              <a:spcAft>
                <a:spcPts val="300"/>
              </a:spcAft>
            </a:pPr>
            <a:r>
              <a:rPr lang="en-US" altLang="zh-CN" i="1" dirty="0">
                <a:solidFill>
                  <a:srgbClr val="CC00CC"/>
                </a:solidFill>
                <a:latin typeface="Times New Roman" panose="02020603050405020304" pitchFamily="18" charset="0"/>
                <a:cs typeface="Times New Roman" panose="02020603050405020304" pitchFamily="18" charset="0"/>
              </a:rPr>
              <a:t>β</a:t>
            </a:r>
            <a:r>
              <a:rPr lang="en-US" altLang="zh-CN" dirty="0">
                <a:solidFill>
                  <a:srgbClr val="CC00CC"/>
                </a:solidFill>
                <a:latin typeface="Times New Roman" panose="02020603050405020304" pitchFamily="18" charset="0"/>
                <a:cs typeface="Times New Roman" panose="02020603050405020304" pitchFamily="18" charset="0"/>
              </a:rPr>
              <a:t> coincidence mitigates </a:t>
            </a:r>
            <a:r>
              <a:rPr lang="en-US" altLang="zh-CN" i="1" dirty="0">
                <a:solidFill>
                  <a:srgbClr val="CC00CC"/>
                </a:solidFill>
                <a:latin typeface="Times New Roman" panose="02020603050405020304" pitchFamily="18" charset="0"/>
                <a:cs typeface="Times New Roman" panose="02020603050405020304" pitchFamily="18" charset="0"/>
              </a:rPr>
              <a:t>β</a:t>
            </a:r>
            <a:r>
              <a:rPr lang="en-US" altLang="zh-CN" dirty="0">
                <a:solidFill>
                  <a:srgbClr val="CC00CC"/>
                </a:solidFill>
                <a:latin typeface="Times New Roman" panose="02020603050405020304" pitchFamily="18" charset="0"/>
                <a:cs typeface="Times New Roman" panose="02020603050405020304" pitchFamily="18" charset="0"/>
              </a:rPr>
              <a:t> background.</a:t>
            </a:r>
          </a:p>
          <a:p>
            <a:pPr>
              <a:spcAft>
                <a:spcPts val="300"/>
              </a:spcAft>
            </a:pPr>
            <a:r>
              <a:rPr lang="en-US" altLang="zh-CN" i="1" dirty="0">
                <a:solidFill>
                  <a:srgbClr val="CC00CC"/>
                </a:solidFill>
                <a:latin typeface="Times New Roman" panose="02020603050405020304" pitchFamily="18" charset="0"/>
                <a:cs typeface="Times New Roman" panose="02020603050405020304" pitchFamily="18" charset="0"/>
              </a:rPr>
              <a:t>β</a:t>
            </a:r>
            <a:r>
              <a:rPr lang="en-US" altLang="zh-CN" dirty="0">
                <a:solidFill>
                  <a:srgbClr val="CC00CC"/>
                </a:solidFill>
                <a:latin typeface="Times New Roman" panose="02020603050405020304" pitchFamily="18" charset="0"/>
                <a:cs typeface="Times New Roman" panose="02020603050405020304" pitchFamily="18" charset="0"/>
              </a:rPr>
              <a:t>-detection efficiency measured.</a:t>
            </a:r>
          </a:p>
          <a:p>
            <a:pPr>
              <a:spcAft>
                <a:spcPts val="300"/>
              </a:spcAft>
            </a:pPr>
            <a:r>
              <a:rPr lang="en-US" altLang="zh-CN" dirty="0">
                <a:solidFill>
                  <a:srgbClr val="CC00CC"/>
                </a:solidFill>
                <a:latin typeface="Times New Roman" panose="02020603050405020304" pitchFamily="18" charset="0"/>
                <a:cs typeface="Times New Roman" panose="02020603050405020304" pitchFamily="18" charset="0"/>
              </a:rPr>
              <a:t>Proton-detection efficiency simulated based on the implantation depth.</a:t>
            </a:r>
          </a:p>
          <a:p>
            <a:pPr>
              <a:spcAft>
                <a:spcPts val="300"/>
              </a:spcAft>
            </a:pPr>
            <a:r>
              <a:rPr lang="en-US" altLang="zh-CN" dirty="0">
                <a:solidFill>
                  <a:srgbClr val="CC00CC"/>
                </a:solidFill>
                <a:latin typeface="Times New Roman" panose="02020603050405020304" pitchFamily="18" charset="0"/>
                <a:cs typeface="Times New Roman" panose="02020603050405020304" pitchFamily="18" charset="0"/>
              </a:rPr>
              <a:t>Total number of </a:t>
            </a:r>
            <a:r>
              <a:rPr lang="en-US" altLang="zh-CN" i="1" dirty="0">
                <a:solidFill>
                  <a:srgbClr val="CC00CC"/>
                </a:solidFill>
                <a:latin typeface="Times New Roman" panose="02020603050405020304" pitchFamily="18" charset="0"/>
                <a:cs typeface="Times New Roman" panose="02020603050405020304" pitchFamily="18" charset="0"/>
              </a:rPr>
              <a:t>β</a:t>
            </a:r>
            <a:r>
              <a:rPr lang="en-US" altLang="zh-CN" dirty="0">
                <a:solidFill>
                  <a:srgbClr val="CC00CC"/>
                </a:solidFill>
                <a:latin typeface="Times New Roman" panose="02020603050405020304" pitchFamily="18" charset="0"/>
                <a:cs typeface="Times New Roman" panose="02020603050405020304" pitchFamily="18" charset="0"/>
              </a:rPr>
              <a:t> particles measured.</a:t>
            </a:r>
          </a:p>
          <a:p>
            <a:pPr>
              <a:spcAft>
                <a:spcPts val="300"/>
              </a:spcAft>
            </a:pPr>
            <a:r>
              <a:rPr lang="en-US" altLang="zh-CN" i="1" dirty="0">
                <a:solidFill>
                  <a:srgbClr val="CC00CC"/>
                </a:solidFill>
                <a:latin typeface="Times New Roman" panose="02020603050405020304" pitchFamily="18" charset="0"/>
                <a:cs typeface="Times New Roman" panose="02020603050405020304" pitchFamily="18" charset="0"/>
              </a:rPr>
              <a:t>I</a:t>
            </a:r>
            <a:r>
              <a:rPr lang="en-US" altLang="zh-CN" i="1" baseline="-25000" dirty="0">
                <a:solidFill>
                  <a:srgbClr val="CC00CC"/>
                </a:solidFill>
                <a:latin typeface="Times New Roman" panose="02020603050405020304" pitchFamily="18" charset="0"/>
                <a:cs typeface="Times New Roman" panose="02020603050405020304" pitchFamily="18" charset="0"/>
              </a:rPr>
              <a:t>β</a:t>
            </a:r>
            <a:r>
              <a:rPr lang="en-US" altLang="zh-CN" dirty="0">
                <a:solidFill>
                  <a:srgbClr val="CC00CC"/>
                </a:solidFill>
                <a:latin typeface="Times New Roman" panose="02020603050405020304" pitchFamily="18" charset="0"/>
                <a:cs typeface="Times New Roman" panose="02020603050405020304" pitchFamily="18" charset="0"/>
              </a:rPr>
              <a:t> of each unbound state measured.</a:t>
            </a:r>
          </a:p>
          <a:p>
            <a:pPr>
              <a:spcAft>
                <a:spcPts val="300"/>
              </a:spcAft>
            </a:pPr>
            <a:r>
              <a:rPr lang="en-US" altLang="zh-CN" dirty="0">
                <a:solidFill>
                  <a:srgbClr val="CC00CC"/>
                </a:solidFill>
                <a:latin typeface="Times New Roman" panose="02020603050405020304" pitchFamily="18" charset="0"/>
                <a:cs typeface="Times New Roman" panose="02020603050405020304" pitchFamily="18" charset="0"/>
              </a:rPr>
              <a:t>Total </a:t>
            </a:r>
            <a:r>
              <a:rPr lang="en-US" altLang="zh-CN" i="1" dirty="0">
                <a:solidFill>
                  <a:srgbClr val="CC00CC"/>
                </a:solidFill>
                <a:latin typeface="Times New Roman" panose="02020603050405020304" pitchFamily="18" charset="0"/>
                <a:cs typeface="Times New Roman" panose="02020603050405020304" pitchFamily="18" charset="0"/>
              </a:rPr>
              <a:t>I</a:t>
            </a:r>
            <a:r>
              <a:rPr lang="en-US" altLang="zh-CN" i="1" baseline="-25000" dirty="0">
                <a:solidFill>
                  <a:srgbClr val="CC00CC"/>
                </a:solidFill>
                <a:latin typeface="Times New Roman" panose="02020603050405020304" pitchFamily="18" charset="0"/>
                <a:cs typeface="Times New Roman" panose="02020603050405020304" pitchFamily="18" charset="0"/>
              </a:rPr>
              <a:t>β</a:t>
            </a:r>
            <a:r>
              <a:rPr lang="en-US" altLang="zh-CN" dirty="0">
                <a:solidFill>
                  <a:srgbClr val="CC00CC"/>
                </a:solidFill>
                <a:latin typeface="Times New Roman" panose="02020603050405020304" pitchFamily="18" charset="0"/>
                <a:cs typeface="Times New Roman" panose="02020603050405020304" pitchFamily="18" charset="0"/>
              </a:rPr>
              <a:t> of the bound states measured.</a:t>
            </a:r>
          </a:p>
          <a:p>
            <a:pPr>
              <a:spcAft>
                <a:spcPts val="300"/>
              </a:spcAft>
            </a:pPr>
            <a:r>
              <a:rPr lang="en-US" altLang="zh-CN" i="1" dirty="0">
                <a:solidFill>
                  <a:srgbClr val="CC00CC"/>
                </a:solidFill>
                <a:latin typeface="Times New Roman" panose="02020603050405020304" pitchFamily="18" charset="0"/>
                <a:cs typeface="Times New Roman" panose="02020603050405020304" pitchFamily="18" charset="0"/>
              </a:rPr>
              <a:t>I</a:t>
            </a:r>
            <a:r>
              <a:rPr lang="en-US" altLang="zh-CN" i="1" baseline="-25000" dirty="0">
                <a:solidFill>
                  <a:srgbClr val="CC00CC"/>
                </a:solidFill>
                <a:latin typeface="Times New Roman" panose="02020603050405020304" pitchFamily="18" charset="0"/>
                <a:cs typeface="Times New Roman" panose="02020603050405020304" pitchFamily="18" charset="0"/>
              </a:rPr>
              <a:t>β</a:t>
            </a:r>
            <a:r>
              <a:rPr lang="en-US" altLang="zh-CN" dirty="0">
                <a:solidFill>
                  <a:srgbClr val="CC00CC"/>
                </a:solidFill>
                <a:latin typeface="Times New Roman" panose="02020603050405020304" pitchFamily="18" charset="0"/>
                <a:cs typeface="Times New Roman" panose="02020603050405020304" pitchFamily="18" charset="0"/>
              </a:rPr>
              <a:t> of each bound state estimated based on mirror symmetry.</a:t>
            </a:r>
          </a:p>
        </p:txBody>
      </p:sp>
      <p:sp>
        <p:nvSpPr>
          <p:cNvPr id="4" name="矩形 5"/>
          <p:cNvSpPr/>
          <p:nvPr/>
        </p:nvSpPr>
        <p:spPr>
          <a:xfrm>
            <a:off x="0" y="4595842"/>
            <a:ext cx="6179127" cy="2262158"/>
          </a:xfrm>
          <a:prstGeom prst="rect">
            <a:avLst/>
          </a:prstGeom>
        </p:spPr>
        <p:txBody>
          <a:bodyPr wrap="square">
            <a:spAutoFit/>
          </a:bodyPr>
          <a:lstStyle/>
          <a:p>
            <a:pPr>
              <a:spcAft>
                <a:spcPts val="300"/>
              </a:spcAft>
            </a:pPr>
            <a:r>
              <a:rPr lang="en-US" altLang="zh-CN" dirty="0">
                <a:solidFill>
                  <a:srgbClr val="0000FF"/>
                </a:solidFill>
                <a:latin typeface="Times New Roman" panose="02020603050405020304" pitchFamily="18" charset="0"/>
                <a:cs typeface="Times New Roman" panose="02020603050405020304" pitchFamily="18" charset="0"/>
              </a:rPr>
              <a:t>[</a:t>
            </a:r>
            <a:r>
              <a:rPr lang="en-US" altLang="zh-CN" b="1" dirty="0">
                <a:solidFill>
                  <a:srgbClr val="0000FF"/>
                </a:solidFill>
                <a:latin typeface="Times New Roman" panose="02020603050405020304" pitchFamily="18" charset="0"/>
                <a:cs typeface="Times New Roman" panose="02020603050405020304" pitchFamily="18" charset="0"/>
              </a:rPr>
              <a:t>Robertson_PRC1993] @Berkeley </a:t>
            </a:r>
          </a:p>
          <a:p>
            <a:pPr>
              <a:spcAft>
                <a:spcPts val="300"/>
              </a:spcAft>
            </a:pPr>
            <a:r>
              <a:rPr lang="en-US"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He-jet transport system + </a:t>
            </a:r>
            <a:r>
              <a:rPr lang="en-US" dirty="0">
                <a:solidFill>
                  <a:srgbClr val="0000FF"/>
                </a:solidFill>
                <a:latin typeface="Times New Roman" panose="02020603050405020304" pitchFamily="18" charset="0"/>
                <a:cs typeface="Times New Roman" panose="02020603050405020304" pitchFamily="18" charset="0"/>
              </a:rPr>
              <a:t>Rotating catcher wheel.</a:t>
            </a:r>
          </a:p>
          <a:p>
            <a:pPr>
              <a:spcAft>
                <a:spcPts val="300"/>
              </a:spcAft>
            </a:pPr>
            <a:r>
              <a:rPr lang="en-US"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Gas Δ</a:t>
            </a:r>
            <a:r>
              <a:rPr lang="en-US" i="1"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E </a:t>
            </a:r>
            <a:r>
              <a:rPr lang="en-US"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 300-</a:t>
            </a:r>
            <a:r>
              <a:rPr lang="en-US" altLang="zh-CN"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μm </a:t>
            </a:r>
            <a:r>
              <a:rPr lang="en-US"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Si </a:t>
            </a:r>
            <a:r>
              <a:rPr lang="en-US" i="1"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E</a:t>
            </a:r>
            <a:r>
              <a:rPr lang="en-US"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 detector telescope.</a:t>
            </a:r>
          </a:p>
          <a:p>
            <a:pPr>
              <a:spcAft>
                <a:spcPts val="300"/>
              </a:spcAft>
            </a:pPr>
            <a:r>
              <a:rPr lang="en-US"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Efficiency remains constant for </a:t>
            </a:r>
            <a:r>
              <a:rPr lang="en-US" i="1"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E</a:t>
            </a:r>
            <a:r>
              <a:rPr lang="en-US" i="1" baseline="-250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p</a:t>
            </a:r>
            <a:r>
              <a:rPr lang="en-US"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 = 0.35 – 5.5 MeV.</a:t>
            </a:r>
          </a:p>
          <a:p>
            <a:pPr>
              <a:spcAft>
                <a:spcPts val="300"/>
              </a:spcAft>
            </a:pPr>
            <a:r>
              <a:rPr lang="en-US" altLang="zh-CN" dirty="0">
                <a:solidFill>
                  <a:srgbClr val="0000FF"/>
                </a:solidFill>
                <a:latin typeface="Times New Roman" panose="02020603050405020304" pitchFamily="18" charset="0"/>
                <a:cs typeface="Times New Roman" panose="02020603050405020304" pitchFamily="18" charset="0"/>
              </a:rPr>
              <a:t>Absolute </a:t>
            </a: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of IAS calculated based on </a:t>
            </a:r>
            <a:r>
              <a:rPr lang="en-US" altLang="zh-CN" i="1" dirty="0">
                <a:solidFill>
                  <a:srgbClr val="0000FF"/>
                </a:solidFill>
                <a:latin typeface="Times New Roman" panose="02020603050405020304" pitchFamily="18" charset="0"/>
                <a:cs typeface="Times New Roman" panose="02020603050405020304" pitchFamily="18" charset="0"/>
              </a:rPr>
              <a:t>B</a:t>
            </a:r>
            <a:r>
              <a:rPr lang="en-US" altLang="zh-CN" dirty="0">
                <a:solidFill>
                  <a:srgbClr val="0000FF"/>
                </a:solidFill>
                <a:latin typeface="Times New Roman" panose="02020603050405020304" pitchFamily="18" charset="0"/>
                <a:cs typeface="Times New Roman" panose="02020603050405020304" pitchFamily="18" charset="0"/>
              </a:rPr>
              <a:t>(F) = 3 assumption.</a:t>
            </a:r>
          </a:p>
          <a:p>
            <a:pPr>
              <a:spcAft>
                <a:spcPts val="300"/>
              </a:spcAft>
            </a:pPr>
            <a:r>
              <a:rPr lang="en-US" altLang="zh-CN" dirty="0">
                <a:solidFill>
                  <a:srgbClr val="0000FF"/>
                </a:solidFill>
                <a:latin typeface="Times New Roman" panose="02020603050405020304" pitchFamily="18" charset="0"/>
                <a:cs typeface="Times New Roman" panose="02020603050405020304" pitchFamily="18" charset="0"/>
              </a:rPr>
              <a:t>Other </a:t>
            </a: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normalized based on </a:t>
            </a: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(IAS).</a:t>
            </a:r>
          </a:p>
          <a:p>
            <a:pPr>
              <a:spcAft>
                <a:spcPts val="300"/>
              </a:spcAft>
            </a:pP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 of each bound state estimated based on mirror symmetry.</a:t>
            </a:r>
          </a:p>
        </p:txBody>
      </p:sp>
      <p:sp>
        <p:nvSpPr>
          <p:cNvPr id="5" name="矩形 5"/>
          <p:cNvSpPr/>
          <p:nvPr/>
        </p:nvSpPr>
        <p:spPr>
          <a:xfrm>
            <a:off x="5007836" y="0"/>
            <a:ext cx="4136164" cy="3762568"/>
          </a:xfrm>
          <a:prstGeom prst="rect">
            <a:avLst/>
          </a:prstGeom>
        </p:spPr>
        <p:txBody>
          <a:bodyPr wrap="square">
            <a:spAutoFit/>
          </a:bodyPr>
          <a:lstStyle/>
          <a:p>
            <a:pPr>
              <a:spcAft>
                <a:spcPts val="300"/>
              </a:spcAft>
            </a:pPr>
            <a:r>
              <a:rPr lang="en-US" altLang="zh-CN" dirty="0">
                <a:solidFill>
                  <a:srgbClr val="008000"/>
                </a:solidFill>
                <a:latin typeface="Times New Roman" panose="02020603050405020304" pitchFamily="18" charset="0"/>
                <a:cs typeface="Times New Roman" panose="02020603050405020304" pitchFamily="18" charset="0"/>
              </a:rPr>
              <a:t>[</a:t>
            </a:r>
            <a:r>
              <a:rPr lang="en-US" altLang="zh-CN" b="1" dirty="0">
                <a:solidFill>
                  <a:srgbClr val="008000"/>
                </a:solidFill>
                <a:latin typeface="Times New Roman" panose="02020603050405020304" pitchFamily="18" charset="0"/>
                <a:cs typeface="Times New Roman" panose="02020603050405020304" pitchFamily="18" charset="0"/>
              </a:rPr>
              <a:t>Thomas_EPJA2004] @GANIL</a:t>
            </a:r>
          </a:p>
          <a:p>
            <a:pPr>
              <a:spcAft>
                <a:spcPts val="300"/>
              </a:spcAft>
            </a:pPr>
            <a:r>
              <a:rPr lang="en-US" dirty="0">
                <a:solidFill>
                  <a:srgbClr val="008000"/>
                </a:solidFill>
                <a:latin typeface="Times New Roman" panose="02020603050405020304" pitchFamily="18" charset="0"/>
                <a:ea typeface="宋体" panose="02010600030101010101" pitchFamily="2" charset="-122"/>
                <a:cs typeface="Times New Roman" panose="02020603050405020304" pitchFamily="18" charset="0"/>
              </a:rPr>
              <a:t>Ions implanted into a 300-μm silicon detector (</a:t>
            </a:r>
            <a:r>
              <a:rPr lang="en-US" altLang="zh-CN" dirty="0">
                <a:solidFill>
                  <a:srgbClr val="008000"/>
                </a:solidFill>
                <a:latin typeface="Times New Roman" panose="02020603050405020304" pitchFamily="18" charset="0"/>
                <a:ea typeface="宋体" panose="02010600030101010101" pitchFamily="2" charset="-122"/>
                <a:cs typeface="Times New Roman" panose="02020603050405020304" pitchFamily="18" charset="0"/>
              </a:rPr>
              <a:t>in the </a:t>
            </a:r>
            <a:r>
              <a:rPr lang="en-US" dirty="0">
                <a:solidFill>
                  <a:srgbClr val="008000"/>
                </a:solidFill>
                <a:latin typeface="Times New Roman" panose="02020603050405020304" pitchFamily="18" charset="0"/>
                <a:ea typeface="宋体" panose="02010600030101010101" pitchFamily="2" charset="-122"/>
                <a:cs typeface="Times New Roman" panose="02020603050405020304" pitchFamily="18" charset="0"/>
              </a:rPr>
              <a:t>last 100 </a:t>
            </a:r>
            <a:r>
              <a:rPr lang="en-US" altLang="zh-CN" dirty="0">
                <a:solidFill>
                  <a:srgbClr val="008000"/>
                </a:solidFill>
                <a:latin typeface="Times New Roman" panose="02020603050405020304" pitchFamily="18" charset="0"/>
                <a:ea typeface="宋体" panose="02010600030101010101" pitchFamily="2" charset="-122"/>
                <a:cs typeface="Times New Roman" panose="02020603050405020304" pitchFamily="18" charset="0"/>
              </a:rPr>
              <a:t>μm</a:t>
            </a:r>
            <a:r>
              <a:rPr lang="en-US" dirty="0">
                <a:solidFill>
                  <a:srgbClr val="008000"/>
                </a:solidFill>
                <a:latin typeface="Times New Roman" panose="02020603050405020304" pitchFamily="18" charset="0"/>
                <a:ea typeface="宋体" panose="02010600030101010101" pitchFamily="2" charset="-122"/>
                <a:cs typeface="Times New Roman" panose="02020603050405020304" pitchFamily="18" charset="0"/>
              </a:rPr>
              <a:t>).</a:t>
            </a:r>
          </a:p>
          <a:p>
            <a:pPr>
              <a:spcAft>
                <a:spcPts val="300"/>
              </a:spcAft>
            </a:pPr>
            <a:r>
              <a:rPr lang="en-US" altLang="zh-CN" dirty="0">
                <a:solidFill>
                  <a:srgbClr val="008000"/>
                </a:solidFill>
                <a:latin typeface="Times New Roman" panose="02020603050405020304" pitchFamily="18" charset="0"/>
                <a:cs typeface="Times New Roman" panose="02020603050405020304" pitchFamily="18" charset="0"/>
              </a:rPr>
              <a:t>Total number of </a:t>
            </a:r>
            <a:r>
              <a:rPr lang="en-US" altLang="zh-CN" baseline="30000" dirty="0">
                <a:solidFill>
                  <a:srgbClr val="008000"/>
                </a:solidFill>
                <a:latin typeface="Times New Roman" panose="02020603050405020304" pitchFamily="18" charset="0"/>
                <a:cs typeface="Times New Roman" panose="02020603050405020304" pitchFamily="18" charset="0"/>
              </a:rPr>
              <a:t>25</a:t>
            </a:r>
            <a:r>
              <a:rPr lang="en-US" altLang="zh-CN" dirty="0">
                <a:solidFill>
                  <a:srgbClr val="008000"/>
                </a:solidFill>
                <a:latin typeface="Times New Roman" panose="02020603050405020304" pitchFamily="18" charset="0"/>
                <a:cs typeface="Times New Roman" panose="02020603050405020304" pitchFamily="18" charset="0"/>
              </a:rPr>
              <a:t>Si ions measured .</a:t>
            </a:r>
          </a:p>
          <a:p>
            <a:pPr>
              <a:spcAft>
                <a:spcPts val="300"/>
              </a:spcAft>
            </a:pPr>
            <a:r>
              <a:rPr lang="en-US" altLang="zh-CN" i="1" dirty="0">
                <a:solidFill>
                  <a:srgbClr val="008000"/>
                </a:solidFill>
                <a:latin typeface="Times New Roman" panose="02020603050405020304" pitchFamily="18" charset="0"/>
                <a:cs typeface="Times New Roman" panose="02020603050405020304" pitchFamily="18" charset="0"/>
              </a:rPr>
              <a:t>γ</a:t>
            </a:r>
            <a:r>
              <a:rPr lang="en-US" altLang="zh-CN" dirty="0">
                <a:solidFill>
                  <a:srgbClr val="008000"/>
                </a:solidFill>
                <a:latin typeface="Times New Roman" panose="02020603050405020304" pitchFamily="18" charset="0"/>
                <a:cs typeface="Times New Roman" panose="02020603050405020304" pitchFamily="18" charset="0"/>
              </a:rPr>
              <a:t> rays measured by Clover.</a:t>
            </a:r>
          </a:p>
          <a:p>
            <a:pPr>
              <a:spcAft>
                <a:spcPts val="300"/>
              </a:spcAft>
            </a:pPr>
            <a:r>
              <a:rPr lang="en-US" altLang="zh-CN" i="1" dirty="0">
                <a:solidFill>
                  <a:srgbClr val="008000"/>
                </a:solidFill>
                <a:latin typeface="Times New Roman" panose="02020603050405020304" pitchFamily="18" charset="0"/>
                <a:cs typeface="Times New Roman" panose="02020603050405020304" pitchFamily="18" charset="0"/>
              </a:rPr>
              <a:t>β</a:t>
            </a:r>
            <a:r>
              <a:rPr lang="en-US" altLang="zh-CN" dirty="0">
                <a:solidFill>
                  <a:srgbClr val="008000"/>
                </a:solidFill>
                <a:latin typeface="Times New Roman" panose="02020603050405020304" pitchFamily="18" charset="0"/>
                <a:cs typeface="Times New Roman" panose="02020603050405020304" pitchFamily="18" charset="0"/>
              </a:rPr>
              <a:t> coincidence mitigates </a:t>
            </a:r>
            <a:r>
              <a:rPr lang="en-US" altLang="zh-CN" i="1" dirty="0">
                <a:solidFill>
                  <a:srgbClr val="008000"/>
                </a:solidFill>
                <a:latin typeface="Times New Roman" panose="02020603050405020304" pitchFamily="18" charset="0"/>
                <a:cs typeface="Times New Roman" panose="02020603050405020304" pitchFamily="18" charset="0"/>
              </a:rPr>
              <a:t>β</a:t>
            </a:r>
            <a:r>
              <a:rPr lang="en-US" altLang="zh-CN" dirty="0">
                <a:solidFill>
                  <a:srgbClr val="008000"/>
                </a:solidFill>
                <a:latin typeface="Times New Roman" panose="02020603050405020304" pitchFamily="18" charset="0"/>
                <a:cs typeface="Times New Roman" panose="02020603050405020304" pitchFamily="18" charset="0"/>
              </a:rPr>
              <a:t> pile-up.</a:t>
            </a:r>
          </a:p>
          <a:p>
            <a:pPr>
              <a:spcAft>
                <a:spcPts val="300"/>
              </a:spcAft>
            </a:pPr>
            <a:r>
              <a:rPr lang="en-US" altLang="zh-CN" dirty="0">
                <a:solidFill>
                  <a:srgbClr val="008000"/>
                </a:solidFill>
                <a:latin typeface="Times New Roman" panose="02020603050405020304" pitchFamily="18" charset="0"/>
                <a:cs typeface="Times New Roman" panose="02020603050405020304" pitchFamily="18" charset="0"/>
              </a:rPr>
              <a:t>Proton detection efficiency simulated.</a:t>
            </a:r>
          </a:p>
          <a:p>
            <a:pPr>
              <a:spcAft>
                <a:spcPts val="300"/>
              </a:spcAft>
            </a:pPr>
            <a:r>
              <a:rPr lang="en-US" altLang="zh-CN" dirty="0">
                <a:solidFill>
                  <a:srgbClr val="008000"/>
                </a:solidFill>
                <a:latin typeface="Times New Roman" panose="02020603050405020304" pitchFamily="18" charset="0"/>
                <a:cs typeface="Times New Roman" panose="02020603050405020304" pitchFamily="18" charset="0"/>
              </a:rPr>
              <a:t>Implantation distribution assumed to be Gaussian.</a:t>
            </a:r>
          </a:p>
          <a:p>
            <a:pPr>
              <a:spcAft>
                <a:spcPts val="300"/>
              </a:spcAft>
            </a:pPr>
            <a:r>
              <a:rPr lang="en-US" altLang="zh-CN" dirty="0">
                <a:solidFill>
                  <a:srgbClr val="008000"/>
                </a:solidFill>
                <a:latin typeface="Times New Roman" panose="02020603050405020304" pitchFamily="18" charset="0"/>
                <a:cs typeface="Times New Roman" panose="02020603050405020304" pitchFamily="18" charset="0"/>
              </a:rPr>
              <a:t>Proton-detection efficiency simulated.</a:t>
            </a:r>
          </a:p>
          <a:p>
            <a:pPr>
              <a:spcAft>
                <a:spcPts val="300"/>
              </a:spcAft>
            </a:pPr>
            <a:r>
              <a:rPr lang="en-US" altLang="zh-CN" i="1" dirty="0">
                <a:solidFill>
                  <a:srgbClr val="008000"/>
                </a:solidFill>
                <a:latin typeface="Times New Roman" panose="02020603050405020304" pitchFamily="18" charset="0"/>
                <a:cs typeface="Times New Roman" panose="02020603050405020304" pitchFamily="18" charset="0"/>
              </a:rPr>
              <a:t>I</a:t>
            </a:r>
            <a:r>
              <a:rPr lang="en-US" altLang="zh-CN" i="1" baseline="-25000" dirty="0">
                <a:solidFill>
                  <a:srgbClr val="008000"/>
                </a:solidFill>
                <a:latin typeface="Times New Roman" panose="02020603050405020304" pitchFamily="18" charset="0"/>
                <a:cs typeface="Times New Roman" panose="02020603050405020304" pitchFamily="18" charset="0"/>
              </a:rPr>
              <a:t>p</a:t>
            </a:r>
            <a:r>
              <a:rPr lang="en-US" altLang="zh-CN" dirty="0">
                <a:solidFill>
                  <a:srgbClr val="008000"/>
                </a:solidFill>
                <a:latin typeface="Times New Roman" panose="02020603050405020304" pitchFamily="18" charset="0"/>
                <a:cs typeface="Times New Roman" panose="02020603050405020304" pitchFamily="18" charset="0"/>
              </a:rPr>
              <a:t>, </a:t>
            </a:r>
            <a:r>
              <a:rPr lang="en-US" altLang="zh-CN" i="1" dirty="0" err="1">
                <a:solidFill>
                  <a:srgbClr val="008000"/>
                </a:solidFill>
                <a:latin typeface="Times New Roman" panose="02020603050405020304" pitchFamily="18" charset="0"/>
                <a:cs typeface="Times New Roman" panose="02020603050405020304" pitchFamily="18" charset="0"/>
              </a:rPr>
              <a:t>I</a:t>
            </a:r>
            <a:r>
              <a:rPr lang="en-US" altLang="zh-CN" i="1" baseline="-25000" dirty="0" err="1">
                <a:solidFill>
                  <a:srgbClr val="008000"/>
                </a:solidFill>
                <a:latin typeface="Times New Roman" panose="02020603050405020304" pitchFamily="18" charset="0"/>
                <a:cs typeface="Times New Roman" panose="02020603050405020304" pitchFamily="18" charset="0"/>
              </a:rPr>
              <a:t>γ</a:t>
            </a:r>
            <a:r>
              <a:rPr lang="en-US" altLang="zh-CN" dirty="0">
                <a:solidFill>
                  <a:srgbClr val="008000"/>
                </a:solidFill>
                <a:latin typeface="Times New Roman" panose="02020603050405020304" pitchFamily="18" charset="0"/>
                <a:cs typeface="Times New Roman" panose="02020603050405020304" pitchFamily="18" charset="0"/>
              </a:rPr>
              <a:t> measured.</a:t>
            </a:r>
          </a:p>
          <a:p>
            <a:pPr>
              <a:spcAft>
                <a:spcPts val="300"/>
              </a:spcAft>
            </a:pPr>
            <a:r>
              <a:rPr lang="en-US" altLang="zh-CN" dirty="0">
                <a:solidFill>
                  <a:srgbClr val="008000"/>
                </a:solidFill>
                <a:latin typeface="Times New Roman" panose="02020603050405020304" pitchFamily="18" charset="0"/>
                <a:cs typeface="Times New Roman" panose="02020603050405020304" pitchFamily="18" charset="0"/>
              </a:rPr>
              <a:t>Relative </a:t>
            </a:r>
            <a:r>
              <a:rPr lang="en-US" altLang="zh-CN" i="1" dirty="0">
                <a:solidFill>
                  <a:srgbClr val="008000"/>
                </a:solidFill>
                <a:latin typeface="Times New Roman" panose="02020603050405020304" pitchFamily="18" charset="0"/>
                <a:cs typeface="Times New Roman" panose="02020603050405020304" pitchFamily="18" charset="0"/>
              </a:rPr>
              <a:t>I</a:t>
            </a:r>
            <a:r>
              <a:rPr lang="en-US" altLang="zh-CN" i="1" baseline="-25000" dirty="0">
                <a:solidFill>
                  <a:srgbClr val="008000"/>
                </a:solidFill>
                <a:latin typeface="Times New Roman" panose="02020603050405020304" pitchFamily="18" charset="0"/>
                <a:cs typeface="Times New Roman" panose="02020603050405020304" pitchFamily="18" charset="0"/>
              </a:rPr>
              <a:t>p</a:t>
            </a:r>
            <a:r>
              <a:rPr lang="en-US" altLang="zh-CN" dirty="0">
                <a:solidFill>
                  <a:srgbClr val="008000"/>
                </a:solidFill>
                <a:latin typeface="Times New Roman" panose="02020603050405020304" pitchFamily="18" charset="0"/>
                <a:cs typeface="Times New Roman" panose="02020603050405020304" pitchFamily="18" charset="0"/>
              </a:rPr>
              <a:t> deduced from absolute </a:t>
            </a:r>
            <a:r>
              <a:rPr lang="en-US" altLang="zh-CN" i="1" dirty="0">
                <a:solidFill>
                  <a:srgbClr val="008000"/>
                </a:solidFill>
                <a:latin typeface="Times New Roman" panose="02020603050405020304" pitchFamily="18" charset="0"/>
                <a:cs typeface="Times New Roman" panose="02020603050405020304" pitchFamily="18" charset="0"/>
              </a:rPr>
              <a:t>I</a:t>
            </a:r>
            <a:r>
              <a:rPr lang="en-US" altLang="zh-CN" i="1" baseline="-25000" dirty="0">
                <a:solidFill>
                  <a:srgbClr val="008000"/>
                </a:solidFill>
                <a:latin typeface="Times New Roman" panose="02020603050405020304" pitchFamily="18" charset="0"/>
                <a:cs typeface="Times New Roman" panose="02020603050405020304" pitchFamily="18" charset="0"/>
              </a:rPr>
              <a:t>p</a:t>
            </a:r>
            <a:r>
              <a:rPr lang="en-US" altLang="zh-CN" dirty="0">
                <a:solidFill>
                  <a:srgbClr val="008000"/>
                </a:solidFill>
                <a:latin typeface="Times New Roman" panose="02020603050405020304" pitchFamily="18" charset="0"/>
                <a:cs typeface="Times New Roman" panose="02020603050405020304" pitchFamily="18" charset="0"/>
              </a:rPr>
              <a:t>.</a:t>
            </a:r>
          </a:p>
        </p:txBody>
      </p:sp>
      <p:sp>
        <p:nvSpPr>
          <p:cNvPr id="6" name="TextBox 5"/>
          <p:cNvSpPr txBox="1"/>
          <p:nvPr/>
        </p:nvSpPr>
        <p:spPr>
          <a:xfrm>
            <a:off x="5170980" y="3952200"/>
            <a:ext cx="3924857" cy="1938992"/>
          </a:xfrm>
          <a:prstGeom prst="rect">
            <a:avLst/>
          </a:prstGeom>
          <a:noFill/>
          <a:ln>
            <a:solidFill>
              <a:schemeClr val="accent4"/>
            </a:solidFill>
          </a:ln>
        </p:spPr>
        <p:txBody>
          <a:bodyPr wrap="none" rtlCol="0">
            <a:spAutoFit/>
          </a:bodyPr>
          <a:lstStyle/>
          <a:p>
            <a:r>
              <a:rPr lang="en-US" altLang="zh-CN" sz="2000" b="1" dirty="0">
                <a:solidFill>
                  <a:srgbClr val="CC00CC"/>
                </a:solidFill>
                <a:latin typeface="Times New Roman" panose="02020603050405020304" pitchFamily="18" charset="0"/>
                <a:cs typeface="Times New Roman" panose="02020603050405020304" pitchFamily="18" charset="0"/>
              </a:rPr>
              <a:t>Hatori:</a:t>
            </a:r>
          </a:p>
          <a:p>
            <a:r>
              <a:rPr lang="en-US" sz="2000" b="1" dirty="0">
                <a:solidFill>
                  <a:srgbClr val="CC00CC"/>
                </a:solidFill>
                <a:latin typeface="Times New Roman" panose="02020603050405020304" pitchFamily="18" charset="0"/>
                <a:cs typeface="Times New Roman" panose="02020603050405020304" pitchFamily="18" charset="0"/>
              </a:rPr>
              <a:t>Mediocre data. Good a</a:t>
            </a:r>
            <a:r>
              <a:rPr lang="en-US" altLang="zh-CN" sz="2000" b="1" dirty="0">
                <a:solidFill>
                  <a:srgbClr val="CC00CC"/>
                </a:solidFill>
                <a:latin typeface="Times New Roman" panose="02020603050405020304" pitchFamily="18" charset="0"/>
                <a:cs typeface="Times New Roman" panose="02020603050405020304" pitchFamily="18" charset="0"/>
              </a:rPr>
              <a:t>nalysis.</a:t>
            </a:r>
          </a:p>
          <a:p>
            <a:r>
              <a:rPr lang="en-US" sz="2000" b="1" dirty="0">
                <a:solidFill>
                  <a:srgbClr val="0000FF"/>
                </a:solidFill>
                <a:latin typeface="Times New Roman" panose="02020603050405020304" pitchFamily="18" charset="0"/>
                <a:cs typeface="Times New Roman" panose="02020603050405020304" pitchFamily="18" charset="0"/>
              </a:rPr>
              <a:t>Robertson:</a:t>
            </a:r>
          </a:p>
          <a:p>
            <a:r>
              <a:rPr lang="en-US" sz="2000" b="1" dirty="0">
                <a:solidFill>
                  <a:srgbClr val="0000FF"/>
                </a:solidFill>
                <a:latin typeface="Times New Roman" panose="02020603050405020304" pitchFamily="18" charset="0"/>
                <a:cs typeface="Times New Roman" panose="02020603050405020304" pitchFamily="18" charset="0"/>
              </a:rPr>
              <a:t>Good data. Bad analysis.</a:t>
            </a:r>
          </a:p>
          <a:p>
            <a:r>
              <a:rPr lang="en-US" sz="2000" b="1" dirty="0">
                <a:solidFill>
                  <a:srgbClr val="008000"/>
                </a:solidFill>
                <a:latin typeface="Times New Roman" panose="02020603050405020304" pitchFamily="18" charset="0"/>
                <a:cs typeface="Times New Roman" panose="02020603050405020304" pitchFamily="18" charset="0"/>
              </a:rPr>
              <a:t>Thomas:</a:t>
            </a:r>
          </a:p>
          <a:p>
            <a:r>
              <a:rPr lang="en-US" sz="2000" b="1" dirty="0">
                <a:solidFill>
                  <a:srgbClr val="008000"/>
                </a:solidFill>
                <a:latin typeface="Times New Roman" panose="02020603050405020304" pitchFamily="18" charset="0"/>
                <a:cs typeface="Times New Roman" panose="02020603050405020304" pitchFamily="18" charset="0"/>
              </a:rPr>
              <a:t>Mediocre data. Mediocre analysis.</a:t>
            </a:r>
          </a:p>
        </p:txBody>
      </p:sp>
    </p:spTree>
    <p:extLst>
      <p:ext uri="{BB962C8B-B14F-4D97-AF65-F5344CB8AC3E}">
        <p14:creationId xmlns:p14="http://schemas.microsoft.com/office/powerpoint/2010/main" val="121810552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9144000" cy="3824124"/>
          </a:xfrm>
          <a:prstGeom prst="rect">
            <a:avLst/>
          </a:prstGeom>
          <a:noFill/>
        </p:spPr>
        <p:txBody>
          <a:bodyPr wrap="square" rtlCol="0">
            <a:spAutoFit/>
          </a:bodyPr>
          <a:lstStyle/>
          <a:p>
            <a:r>
              <a:rPr lang="en-US" altLang="zh-CN" sz="2000" b="1" dirty="0">
                <a:latin typeface="Cambria Math" panose="02040503050406030204" pitchFamily="18" charset="0"/>
                <a:ea typeface="Cambria Math" panose="02040503050406030204" pitchFamily="18" charset="0"/>
                <a:cs typeface="Times New Roman" panose="02020603050405020304" pitchFamily="18" charset="0"/>
              </a:rPr>
              <a:t>Normalization:</a:t>
            </a:r>
          </a:p>
          <a:p>
            <a:r>
              <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Hatori measured the energy of implanted ions, i.e., implantation depth. Then simulated the proton detection efficiency curve. He also measured the total number of </a:t>
            </a:r>
            <a:r>
              <a:rPr lang="en-US" altLang="zh-CN" sz="2000" i="1"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 particles using plastic scintillators.</a:t>
            </a:r>
          </a:p>
          <a:p>
            <a:endParaRPr lang="en-US" altLang="zh-CN" sz="2000" dirty="0">
              <a:latin typeface="Cambria Math" panose="02040503050406030204" pitchFamily="18" charset="0"/>
              <a:ea typeface="Cambria Math" panose="02040503050406030204" pitchFamily="18" charset="0"/>
              <a:cs typeface="Times New Roman" panose="02020603050405020304" pitchFamily="18" charset="0"/>
            </a:endParaRPr>
          </a:p>
          <a:p>
            <a:pPr>
              <a:spcAft>
                <a:spcPts val="300"/>
              </a:spcAft>
            </a:pP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Robertson obtained relative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based a </a:t>
            </a:r>
            <a:r>
              <a:rPr lang="en-US"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constant efficiency for all protons.</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He calculated the absolute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of IAS based on a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B</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(F) = 3 assumption, and then normalized other absolute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based on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(IAS).</a:t>
            </a:r>
          </a:p>
          <a:p>
            <a:endParaRPr lang="en-US" altLang="zh-CN" sz="2000" dirty="0">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Thomas measured the total number of </a:t>
            </a:r>
            <a:r>
              <a:rPr lang="en-US" altLang="zh-CN" sz="2000" baseline="30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Si ions directly and simulated the proton detection efficiency curve. He obtained absolute </a:t>
            </a:r>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first, and then derived relative </a:t>
            </a:r>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from absolute </a:t>
            </a:r>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a:t>
            </a:r>
          </a:p>
        </p:txBody>
      </p:sp>
    </p:spTree>
    <p:extLst>
      <p:ext uri="{BB962C8B-B14F-4D97-AF65-F5344CB8AC3E}">
        <p14:creationId xmlns:p14="http://schemas.microsoft.com/office/powerpoint/2010/main" val="3769118252"/>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4AD55F6-4F14-4037-ABE7-13D00D922714}"/>
              </a:ext>
            </a:extLst>
          </p:cNvPr>
          <p:cNvSpPr txBox="1"/>
          <p:nvPr/>
        </p:nvSpPr>
        <p:spPr>
          <a:xfrm>
            <a:off x="0" y="0"/>
            <a:ext cx="9144000" cy="6863417"/>
          </a:xfrm>
          <a:prstGeom prst="rect">
            <a:avLst/>
          </a:prstGeom>
          <a:noFill/>
        </p:spPr>
        <p:txBody>
          <a:bodyPr wrap="square" rtlCol="0">
            <a:spAutoFit/>
          </a:bodyPr>
          <a:lstStyle/>
          <a:p>
            <a:r>
              <a:rPr lang="en-US" altLang="zh-CN" sz="2000" b="1" dirty="0">
                <a:solidFill>
                  <a:srgbClr val="7030A0"/>
                </a:solidFill>
                <a:latin typeface="Times New Roman" panose="02020603050405020304" pitchFamily="18" charset="0"/>
                <a:ea typeface="Cambria Math" panose="02040503050406030204" pitchFamily="18" charset="0"/>
                <a:cs typeface="Times New Roman" panose="02020603050405020304" pitchFamily="18" charset="0"/>
              </a:rPr>
              <a:t>Inconsistency</a:t>
            </a: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Thomas observed a 3077-keV proton and he didn't know where to place. Nobody else observed that one.</a:t>
            </a:r>
          </a:p>
          <a:p>
            <a:endPar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Robertson observed a 2373-keV proton and he didn't know where to place. Nobody else observed that one.</a:t>
            </a:r>
          </a:p>
          <a:p>
            <a:endPar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Thomas assigned the 3326-keV proton to feed the </a:t>
            </a:r>
            <a:r>
              <a:rPr lang="en-US" altLang="zh-CN" sz="2000" baseline="30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Mg ground state.</a:t>
            </a:r>
          </a:p>
          <a:p>
            <a:r>
              <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Hatori assigned the 3326-keV proton to feed the </a:t>
            </a:r>
            <a:r>
              <a:rPr lang="en-US" altLang="zh-CN" sz="2000" baseline="30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Mg ground state.</a:t>
            </a:r>
          </a:p>
          <a:p>
            <a:r>
              <a:rPr lang="en-US" altLang="zh-CN" sz="2000" dirty="0">
                <a:solidFill>
                  <a:schemeClr val="accent2">
                    <a:lumMod val="75000"/>
                  </a:schemeClr>
                </a:solidFill>
                <a:latin typeface="Cambria Math" panose="02040503050406030204" pitchFamily="18" charset="0"/>
                <a:ea typeface="Cambria Math" panose="02040503050406030204" pitchFamily="18" charset="0"/>
              </a:rPr>
              <a:t>Sextro assigned the 3331-keV proton to feed the 24Mg ground state.</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Robertson assigned the 3342-keV proton to feed the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 1369-keV state.</a:t>
            </a:r>
          </a:p>
          <a:p>
            <a:endPar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Hatori assigned the 4360-keV proton to feed the </a:t>
            </a:r>
            <a:r>
              <a:rPr lang="en-US" altLang="zh-CN" sz="2000" baseline="30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Mg ground state.</a:t>
            </a:r>
          </a:p>
          <a:p>
            <a:r>
              <a:rPr lang="en-US" altLang="zh-CN" sz="2000" dirty="0">
                <a:solidFill>
                  <a:schemeClr val="accent2">
                    <a:lumMod val="75000"/>
                  </a:schemeClr>
                </a:solidFill>
                <a:latin typeface="Cambria Math" panose="02040503050406030204" pitchFamily="18" charset="0"/>
                <a:ea typeface="Cambria Math" panose="02040503050406030204" pitchFamily="18" charset="0"/>
              </a:rPr>
              <a:t>Sextro assigned the 4346-keV proton to feed the 24Mg ground state.</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Robertson assigned the 4303-keV proton to feed the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 1369-keV state.</a:t>
            </a: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Thomas didn't observe this proton.</a:t>
            </a:r>
          </a:p>
          <a:p>
            <a:endPar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Hatori was the only one took into account the broad peak shape.</a:t>
            </a:r>
          </a:p>
          <a:p>
            <a:endParaRPr lang="en-US" altLang="zh-CN" sz="2000" dirty="0">
              <a:solidFill>
                <a:srgbClr val="7030A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99CC"/>
                </a:solidFill>
                <a:latin typeface="Cambria Math" panose="02040503050406030204" pitchFamily="18" charset="0"/>
                <a:ea typeface="Cambria Math" panose="02040503050406030204" pitchFamily="18" charset="0"/>
                <a:cs typeface="Times New Roman" panose="02020603050405020304" pitchFamily="18" charset="0"/>
              </a:rPr>
              <a:t>Zhou reported three ultra-high energy protons at 6.8, 7.0, 7.1 MeV.</a:t>
            </a:r>
          </a:p>
          <a:p>
            <a:r>
              <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Hatori</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and </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Thomas</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observed the 6.8-MeV one.</a:t>
            </a: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However, the highest energy </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Robertson</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and </a:t>
            </a:r>
            <a:r>
              <a:rPr lang="en-US" altLang="zh-CN" sz="2000" dirty="0">
                <a:solidFill>
                  <a:schemeClr val="accent2">
                    <a:lumMod val="75000"/>
                  </a:schemeClr>
                </a:solidFill>
                <a:latin typeface="Cambria Math" panose="02040503050406030204" pitchFamily="18" charset="0"/>
                <a:ea typeface="Cambria Math" panose="02040503050406030204" pitchFamily="18" charset="0"/>
              </a:rPr>
              <a:t>Sextro</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observed was only 5.6 MeV.</a:t>
            </a:r>
          </a:p>
        </p:txBody>
      </p:sp>
    </p:spTree>
    <p:extLst>
      <p:ext uri="{BB962C8B-B14F-4D97-AF65-F5344CB8AC3E}">
        <p14:creationId xmlns:p14="http://schemas.microsoft.com/office/powerpoint/2010/main" val="410456205"/>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49609"/>
          <a:ext cx="9057259" cy="4754880"/>
        </p:xfrm>
        <a:graphic>
          <a:graphicData uri="http://schemas.openxmlformats.org/drawingml/2006/table">
            <a:tbl>
              <a:tblPr>
                <a:tableStyleId>{2D5ABB26-0587-4C30-8999-92F81FD0307C}</a:tableStyleId>
              </a:tblPr>
              <a:tblGrid>
                <a:gridCol w="1745234">
                  <a:extLst>
                    <a:ext uri="{9D8B030D-6E8A-4147-A177-3AD203B41FA5}">
                      <a16:colId xmlns:a16="http://schemas.microsoft.com/office/drawing/2014/main" val="20000"/>
                    </a:ext>
                  </a:extLst>
                </a:gridCol>
                <a:gridCol w="1564005">
                  <a:extLst>
                    <a:ext uri="{9D8B030D-6E8A-4147-A177-3AD203B41FA5}">
                      <a16:colId xmlns:a16="http://schemas.microsoft.com/office/drawing/2014/main" val="20001"/>
                    </a:ext>
                  </a:extLst>
                </a:gridCol>
                <a:gridCol w="1437005">
                  <a:extLst>
                    <a:ext uri="{9D8B030D-6E8A-4147-A177-3AD203B41FA5}">
                      <a16:colId xmlns:a16="http://schemas.microsoft.com/office/drawing/2014/main" val="20002"/>
                    </a:ext>
                  </a:extLst>
                </a:gridCol>
                <a:gridCol w="1564005">
                  <a:extLst>
                    <a:ext uri="{9D8B030D-6E8A-4147-A177-3AD203B41FA5}">
                      <a16:colId xmlns:a16="http://schemas.microsoft.com/office/drawing/2014/main" val="20003"/>
                    </a:ext>
                  </a:extLst>
                </a:gridCol>
                <a:gridCol w="1437005">
                  <a:extLst>
                    <a:ext uri="{9D8B030D-6E8A-4147-A177-3AD203B41FA5}">
                      <a16:colId xmlns:a16="http://schemas.microsoft.com/office/drawing/2014/main" val="20004"/>
                    </a:ext>
                  </a:extLst>
                </a:gridCol>
                <a:gridCol w="1310005">
                  <a:extLst>
                    <a:ext uri="{9D8B030D-6E8A-4147-A177-3AD203B41FA5}">
                      <a16:colId xmlns:a16="http://schemas.microsoft.com/office/drawing/2014/main" val="20005"/>
                    </a:ext>
                  </a:extLst>
                </a:gridCol>
              </a:tblGrid>
              <a:tr h="360000">
                <a:tc>
                  <a:txBody>
                    <a:bodyPr/>
                    <a:lstStyle/>
                    <a:p>
                      <a:pPr algn="ctr" fontAlgn="b"/>
                      <a:r>
                        <a:rPr lang="en-US" altLang="zh-CN" sz="1800" b="0" i="0" u="none" strike="noStrike" dirty="0">
                          <a:solidFill>
                            <a:srgbClr val="000000"/>
                          </a:solidFill>
                          <a:effectLst/>
                          <a:latin typeface="Cambria Math" panose="02040503050406030204" pitchFamily="18" charset="0"/>
                          <a:ea typeface="Cambria Math" panose="02040503050406030204" pitchFamily="18" charset="0"/>
                        </a:rPr>
                        <a:t>Quantity</a:t>
                      </a:r>
                      <a:endParaRPr lang="en-US" sz="1800" b="0" i="0" u="none" strike="noStrike" dirty="0">
                        <a:solidFill>
                          <a:srgbClr val="000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u="none" strike="noStrike" dirty="0">
                          <a:solidFill>
                            <a:srgbClr val="CC00CC"/>
                          </a:solidFill>
                          <a:effectLst/>
                          <a:latin typeface="Cambria Math" panose="02040503050406030204" pitchFamily="18" charset="0"/>
                          <a:ea typeface="Cambria Math" panose="02040503050406030204" pitchFamily="18" charset="0"/>
                        </a:rPr>
                        <a:t>Hatori</a:t>
                      </a:r>
                      <a:endParaRPr lang="en-US"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u="none" strike="noStrike" dirty="0">
                          <a:solidFill>
                            <a:srgbClr val="0000FF"/>
                          </a:solidFill>
                          <a:effectLst/>
                          <a:latin typeface="Cambria Math" panose="02040503050406030204" pitchFamily="18" charset="0"/>
                          <a:ea typeface="Cambria Math" panose="02040503050406030204" pitchFamily="18" charset="0"/>
                        </a:rPr>
                        <a:t>Robertson</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u="none" strike="noStrike" dirty="0">
                          <a:solidFill>
                            <a:srgbClr val="008000"/>
                          </a:solidFill>
                          <a:effectLst/>
                          <a:latin typeface="Cambria Math" panose="02040503050406030204" pitchFamily="18" charset="0"/>
                          <a:ea typeface="Cambria Math" panose="02040503050406030204" pitchFamily="18" charset="0"/>
                        </a:rPr>
                        <a:t>Thomas</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800" u="none" strike="noStrike" dirty="0" err="1">
                          <a:solidFill>
                            <a:schemeClr val="accent2">
                              <a:lumMod val="50000"/>
                            </a:schemeClr>
                          </a:solidFill>
                          <a:effectLst/>
                          <a:latin typeface="Cambria Math" panose="02040503050406030204" pitchFamily="18" charset="0"/>
                          <a:ea typeface="Cambria Math" panose="02040503050406030204" pitchFamily="18" charset="0"/>
                        </a:rPr>
                        <a:t>Wgt</a:t>
                      </a:r>
                      <a:r>
                        <a:rPr lang="en-US" altLang="zh-CN" sz="1800" u="none" strike="noStrike" dirty="0">
                          <a:solidFill>
                            <a:schemeClr val="accent2">
                              <a:lumMod val="50000"/>
                            </a:schemeClr>
                          </a:solidFill>
                          <a:effectLst/>
                          <a:latin typeface="Cambria Math" panose="02040503050406030204" pitchFamily="18" charset="0"/>
                          <a:ea typeface="Cambria Math" panose="02040503050406030204" pitchFamily="18" charset="0"/>
                        </a:rPr>
                        <a:t> </a:t>
                      </a:r>
                      <a:r>
                        <a:rPr lang="en-US" sz="1800" u="none" strike="noStrike" dirty="0">
                          <a:solidFill>
                            <a:schemeClr val="accent2">
                              <a:lumMod val="50000"/>
                            </a:schemeClr>
                          </a:solidFill>
                          <a:effectLst/>
                          <a:latin typeface="Cambria Math" panose="02040503050406030204" pitchFamily="18" charset="0"/>
                          <a:ea typeface="Cambria Math" panose="02040503050406030204" pitchFamily="18" charset="0"/>
                        </a:rPr>
                        <a:t>Ave</a:t>
                      </a:r>
                      <a:endPar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FF0000"/>
                          </a:solidFill>
                          <a:effectLst/>
                          <a:latin typeface="Cambria Math" panose="02040503050406030204" pitchFamily="18" charset="0"/>
                          <a:ea typeface="Cambria Math" panose="02040503050406030204" pitchFamily="18" charset="0"/>
                        </a:rPr>
                        <a:t>Ave</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60000">
                <a:tc>
                  <a:txBody>
                    <a:bodyPr/>
                    <a:lstStyle/>
                    <a:p>
                      <a:pPr algn="ctr" fontAlgn="b"/>
                      <a:r>
                        <a:rPr lang="en-US" sz="1800" i="1" u="none" strike="noStrike" dirty="0">
                          <a:effectLst/>
                          <a:latin typeface="Cambria Math" panose="02040503050406030204" pitchFamily="18" charset="0"/>
                          <a:ea typeface="Cambria Math" panose="02040503050406030204" pitchFamily="18" charset="0"/>
                        </a:rPr>
                        <a:t>I</a:t>
                      </a:r>
                      <a:r>
                        <a:rPr lang="en-US" sz="1800" i="1" u="none" strike="noStrike" baseline="-25000" dirty="0">
                          <a:effectLst/>
                          <a:latin typeface="Cambria Math" panose="02040503050406030204" pitchFamily="18" charset="0"/>
                          <a:ea typeface="Cambria Math" panose="02040503050406030204" pitchFamily="18" charset="0"/>
                        </a:rPr>
                        <a:t>p </a:t>
                      </a:r>
                      <a:r>
                        <a:rPr lang="en-US" sz="1800" u="none" strike="noStrike" baseline="-25000" dirty="0">
                          <a:effectLst/>
                          <a:latin typeface="Cambria Math" panose="02040503050406030204" pitchFamily="18" charset="0"/>
                          <a:ea typeface="Cambria Math" panose="02040503050406030204" pitchFamily="18" charset="0"/>
                        </a:rPr>
                        <a:t>rel 401</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fontAlgn="b"/>
                      <a:r>
                        <a:rPr lang="en-US" sz="1800" u="none" strike="noStrike" dirty="0">
                          <a:solidFill>
                            <a:srgbClr val="CC00CC"/>
                          </a:solidFill>
                          <a:effectLst/>
                          <a:latin typeface="Cambria Math" panose="02040503050406030204" pitchFamily="18" charset="0"/>
                          <a:ea typeface="Cambria Math" panose="02040503050406030204" pitchFamily="18" charset="0"/>
                        </a:rPr>
                        <a:t>51.5(56)%</a:t>
                      </a:r>
                      <a:endParaRPr lang="en-US"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fontAlgn="b"/>
                      <a:r>
                        <a:rPr lang="en-US" sz="1800" u="none" strike="noStrike" dirty="0">
                          <a:solidFill>
                            <a:srgbClr val="0000FF"/>
                          </a:solidFill>
                          <a:effectLst/>
                          <a:latin typeface="Cambria Math" panose="02040503050406030204" pitchFamily="18" charset="0"/>
                          <a:ea typeface="Cambria Math" panose="02040503050406030204" pitchFamily="18" charset="0"/>
                        </a:rPr>
                        <a:t>73.7(3)%</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fontAlgn="b"/>
                      <a:r>
                        <a:rPr lang="en-US" sz="1800" u="none" strike="noStrike" dirty="0">
                          <a:solidFill>
                            <a:srgbClr val="008000"/>
                          </a:solidFill>
                          <a:effectLst/>
                          <a:latin typeface="Cambria Math" panose="02040503050406030204" pitchFamily="18" charset="0"/>
                          <a:ea typeface="Cambria Math" panose="02040503050406030204" pitchFamily="18" charset="0"/>
                        </a:rPr>
                        <a:t>49.8(48)%</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fontAlgn="b"/>
                      <a:endPar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fontAlgn="b"/>
                      <a:endParaRPr lang="en-US" sz="1800" b="0" i="0" u="none" strike="noStrike" dirty="0">
                        <a:solidFill>
                          <a:srgbClr val="FF0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360000">
                <a:tc>
                  <a:txBody>
                    <a:bodyPr/>
                    <a:lstStyle/>
                    <a:p>
                      <a:pPr algn="ctr" fontAlgn="b"/>
                      <a:r>
                        <a:rPr lang="en-US" sz="1800" i="1" u="none" strike="noStrike" dirty="0">
                          <a:effectLst/>
                          <a:latin typeface="Cambria Math" panose="02040503050406030204" pitchFamily="18" charset="0"/>
                          <a:ea typeface="Cambria Math" panose="02040503050406030204" pitchFamily="18" charset="0"/>
                        </a:rPr>
                        <a:t>I</a:t>
                      </a:r>
                      <a:r>
                        <a:rPr lang="en-US" sz="1800" i="1" u="none" strike="noStrike" baseline="-25000" dirty="0">
                          <a:effectLst/>
                          <a:latin typeface="Cambria Math" panose="02040503050406030204" pitchFamily="18" charset="0"/>
                          <a:ea typeface="Cambria Math" panose="02040503050406030204" pitchFamily="18" charset="0"/>
                        </a:rPr>
                        <a:t>p </a:t>
                      </a:r>
                      <a:r>
                        <a:rPr lang="en-US" sz="1800" u="none" strike="noStrike" baseline="-25000" dirty="0">
                          <a:effectLst/>
                          <a:latin typeface="Cambria Math" panose="02040503050406030204" pitchFamily="18" charset="0"/>
                          <a:ea typeface="Cambria Math" panose="02040503050406030204" pitchFamily="18" charset="0"/>
                        </a:rPr>
                        <a:t>rel tot</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CC00CC"/>
                          </a:solidFill>
                          <a:effectLst/>
                          <a:latin typeface="Cambria Math" panose="02040503050406030204" pitchFamily="18" charset="0"/>
                          <a:ea typeface="Cambria Math" panose="02040503050406030204" pitchFamily="18" charset="0"/>
                        </a:rPr>
                        <a:t>332.6(92)%</a:t>
                      </a:r>
                      <a:endParaRPr lang="en-US"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00FF"/>
                          </a:solidFill>
                          <a:effectLst/>
                          <a:latin typeface="Cambria Math" panose="02040503050406030204" pitchFamily="18" charset="0"/>
                          <a:ea typeface="Cambria Math" panose="02040503050406030204" pitchFamily="18" charset="0"/>
                        </a:rPr>
                        <a:t>372.8(6)%</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8000"/>
                          </a:solidFill>
                          <a:effectLst/>
                          <a:latin typeface="Cambria Math" panose="02040503050406030204" pitchFamily="18" charset="0"/>
                          <a:ea typeface="Cambria Math" panose="02040503050406030204" pitchFamily="18" charset="0"/>
                        </a:rPr>
                        <a:t>363.9(142)%</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tc>
                <a:tc>
                  <a:txBody>
                    <a:bodyPr/>
                    <a:lstStyle/>
                    <a:p>
                      <a:pPr algn="ctr" fontAlgn="b"/>
                      <a:endPar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endParaRPr>
                    </a:p>
                  </a:txBody>
                  <a:tcPr anchor="ctr"/>
                </a:tc>
                <a:tc>
                  <a:txBody>
                    <a:bodyPr/>
                    <a:lstStyle/>
                    <a:p>
                      <a:pPr algn="ctr" fontAlgn="b"/>
                      <a:endParaRPr lang="en-US" sz="1800" b="0" i="0" u="none" strike="noStrike" dirty="0">
                        <a:solidFill>
                          <a:srgbClr val="FF0000"/>
                        </a:solidFill>
                        <a:effectLst/>
                        <a:latin typeface="Cambria Math" panose="02040503050406030204" pitchFamily="18" charset="0"/>
                        <a:ea typeface="Cambria Math" panose="02040503050406030204" pitchFamily="18" charset="0"/>
                      </a:endParaRPr>
                    </a:p>
                  </a:txBody>
                  <a:tcPr anchor="ctr"/>
                </a:tc>
                <a:extLst>
                  <a:ext uri="{0D108BD9-81ED-4DB2-BD59-A6C34878D82A}">
                    <a16:rowId xmlns:a16="http://schemas.microsoft.com/office/drawing/2014/main" val="10002"/>
                  </a:ext>
                </a:extLst>
              </a:tr>
              <a:tr h="360000">
                <a:tc>
                  <a:txBody>
                    <a:bodyPr/>
                    <a:lstStyle/>
                    <a:p>
                      <a:pPr algn="ctr" fontAlgn="b"/>
                      <a:r>
                        <a:rPr lang="en-US" sz="1800" b="0" i="1" u="none" strike="noStrike" dirty="0">
                          <a:solidFill>
                            <a:srgbClr val="000000"/>
                          </a:solidFill>
                          <a:effectLst/>
                          <a:latin typeface="Cambria Math" panose="02040503050406030204" pitchFamily="18" charset="0"/>
                          <a:ea typeface="Cambria Math" panose="02040503050406030204" pitchFamily="18" charset="0"/>
                        </a:rPr>
                        <a:t>I</a:t>
                      </a:r>
                      <a:r>
                        <a:rPr lang="en-US" sz="1800" b="0" i="1" u="none" strike="noStrike" baseline="-25000" dirty="0">
                          <a:solidFill>
                            <a:srgbClr val="000000"/>
                          </a:solidFill>
                          <a:effectLst/>
                          <a:latin typeface="Cambria Math" panose="02040503050406030204" pitchFamily="18" charset="0"/>
                          <a:ea typeface="Cambria Math" panose="02040503050406030204" pitchFamily="18" charset="0"/>
                        </a:rPr>
                        <a:t>p </a:t>
                      </a:r>
                      <a:r>
                        <a:rPr lang="en-US" sz="1800" b="0" i="0" u="none" strike="noStrike" baseline="-25000" dirty="0">
                          <a:solidFill>
                            <a:srgbClr val="000000"/>
                          </a:solidFill>
                          <a:effectLst/>
                          <a:latin typeface="Cambria Math" panose="02040503050406030204" pitchFamily="18" charset="0"/>
                          <a:ea typeface="Cambria Math" panose="02040503050406030204" pitchFamily="18" charset="0"/>
                        </a:rPr>
                        <a:t>rel 401 </a:t>
                      </a:r>
                      <a:r>
                        <a:rPr lang="en-US" sz="1800" b="0" i="0" u="none" strike="noStrike" dirty="0">
                          <a:solidFill>
                            <a:srgbClr val="000000"/>
                          </a:solidFill>
                          <a:effectLst/>
                          <a:latin typeface="Cambria Math" panose="02040503050406030204" pitchFamily="18" charset="0"/>
                          <a:ea typeface="Cambria Math" panose="02040503050406030204" pitchFamily="18" charset="0"/>
                        </a:rPr>
                        <a:t>/ </a:t>
                      </a:r>
                      <a:r>
                        <a:rPr lang="en-US" sz="1800" b="0" i="1" u="none" strike="noStrike" dirty="0">
                          <a:solidFill>
                            <a:srgbClr val="000000"/>
                          </a:solidFill>
                          <a:effectLst/>
                          <a:latin typeface="Cambria Math" panose="02040503050406030204" pitchFamily="18" charset="0"/>
                          <a:ea typeface="Cambria Math" panose="02040503050406030204" pitchFamily="18" charset="0"/>
                        </a:rPr>
                        <a:t>I</a:t>
                      </a:r>
                      <a:r>
                        <a:rPr lang="en-US" sz="1800" b="0" i="1" u="none" strike="noStrike" baseline="-25000" dirty="0">
                          <a:solidFill>
                            <a:srgbClr val="000000"/>
                          </a:solidFill>
                          <a:effectLst/>
                          <a:latin typeface="Cambria Math" panose="02040503050406030204" pitchFamily="18" charset="0"/>
                          <a:ea typeface="Cambria Math" panose="02040503050406030204" pitchFamily="18" charset="0"/>
                        </a:rPr>
                        <a:t>p </a:t>
                      </a:r>
                      <a:r>
                        <a:rPr lang="en-US" altLang="zh-CN" sz="1800" b="0" i="0" u="none" strike="noStrike" baseline="-25000" dirty="0">
                          <a:solidFill>
                            <a:srgbClr val="000000"/>
                          </a:solidFill>
                          <a:effectLst/>
                          <a:latin typeface="Cambria Math" panose="02040503050406030204" pitchFamily="18" charset="0"/>
                          <a:ea typeface="Cambria Math" panose="02040503050406030204" pitchFamily="18" charset="0"/>
                        </a:rPr>
                        <a:t>rel </a:t>
                      </a:r>
                      <a:r>
                        <a:rPr lang="en-US" sz="1800" b="0" i="0" u="none" strike="noStrike" baseline="-25000" dirty="0">
                          <a:solidFill>
                            <a:srgbClr val="000000"/>
                          </a:solidFill>
                          <a:effectLst/>
                          <a:latin typeface="Cambria Math" panose="02040503050406030204" pitchFamily="18" charset="0"/>
                          <a:ea typeface="Cambria Math" panose="02040503050406030204" pitchFamily="18" charset="0"/>
                        </a:rPr>
                        <a:t>tot</a:t>
                      </a:r>
                    </a:p>
                  </a:txBody>
                  <a:tcPr anchor="ctr">
                    <a:solidFill>
                      <a:schemeClr val="accent4">
                        <a:lumMod val="20000"/>
                        <a:lumOff val="80000"/>
                      </a:schemeClr>
                    </a:solidFill>
                  </a:tcPr>
                </a:tc>
                <a:tc>
                  <a:txBody>
                    <a:bodyPr/>
                    <a:lstStyle/>
                    <a:p>
                      <a:pPr algn="ctr" fontAlgn="b"/>
                      <a:r>
                        <a:rPr lang="en-US" sz="1800" b="0" i="0" u="none" strike="noStrike" dirty="0">
                          <a:solidFill>
                            <a:srgbClr val="CC00CC"/>
                          </a:solidFill>
                          <a:effectLst/>
                          <a:latin typeface="Cambria Math" panose="02040503050406030204" pitchFamily="18" charset="0"/>
                          <a:ea typeface="Cambria Math" panose="02040503050406030204" pitchFamily="18" charset="0"/>
                        </a:rPr>
                        <a:t>15.49(174)%</a:t>
                      </a:r>
                    </a:p>
                  </a:txBody>
                  <a:tcPr anchor="ctr">
                    <a:solidFill>
                      <a:schemeClr val="accent4">
                        <a:lumMod val="20000"/>
                        <a:lumOff val="80000"/>
                      </a:schemeClr>
                    </a:solidFill>
                  </a:tcPr>
                </a:tc>
                <a:tc>
                  <a:txBody>
                    <a:bodyPr/>
                    <a:lstStyle/>
                    <a:p>
                      <a:pPr algn="ctr" fontAlgn="b"/>
                      <a:r>
                        <a:rPr lang="en-US" sz="1800" b="0" i="0" u="none" strike="noStrike" dirty="0">
                          <a:solidFill>
                            <a:srgbClr val="0000FF"/>
                          </a:solidFill>
                          <a:effectLst/>
                          <a:latin typeface="Cambria Math" panose="02040503050406030204" pitchFamily="18" charset="0"/>
                          <a:ea typeface="Cambria Math" panose="02040503050406030204" pitchFamily="18" charset="0"/>
                        </a:rPr>
                        <a:t>19.77(9)%</a:t>
                      </a:r>
                    </a:p>
                  </a:txBody>
                  <a:tcPr anchor="ctr">
                    <a:solidFill>
                      <a:schemeClr val="accent4">
                        <a:lumMod val="20000"/>
                        <a:lumOff val="80000"/>
                      </a:schemeClr>
                    </a:solidFill>
                  </a:tcPr>
                </a:tc>
                <a:tc>
                  <a:txBody>
                    <a:bodyPr/>
                    <a:lstStyle/>
                    <a:p>
                      <a:pPr algn="ctr" fontAlgn="b"/>
                      <a:r>
                        <a:rPr lang="en-US" sz="1800" b="0" i="0" u="none" strike="noStrike" dirty="0">
                          <a:solidFill>
                            <a:srgbClr val="008000"/>
                          </a:solidFill>
                          <a:effectLst/>
                          <a:latin typeface="Cambria Math" panose="02040503050406030204" pitchFamily="18" charset="0"/>
                          <a:ea typeface="Cambria Math" panose="02040503050406030204" pitchFamily="18" charset="0"/>
                        </a:rPr>
                        <a:t>13.68(142)%</a:t>
                      </a:r>
                    </a:p>
                  </a:txBody>
                  <a:tcPr anchor="ctr">
                    <a:solidFill>
                      <a:schemeClr val="accent4">
                        <a:lumMod val="20000"/>
                        <a:lumOff val="80000"/>
                      </a:schemeClr>
                    </a:solidFill>
                  </a:tcPr>
                </a:tc>
                <a:tc>
                  <a:txBody>
                    <a:bodyPr/>
                    <a:lstStyle/>
                    <a:p>
                      <a:pPr algn="ctr" fontAlgn="b"/>
                      <a:r>
                        <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rPr>
                        <a:t>19.7(3)%</a:t>
                      </a:r>
                    </a:p>
                  </a:txBody>
                  <a:tcPr anchor="ctr">
                    <a:solidFill>
                      <a:schemeClr val="accent4">
                        <a:lumMod val="20000"/>
                        <a:lumOff val="80000"/>
                      </a:schemeClr>
                    </a:solidFill>
                  </a:tcPr>
                </a:tc>
                <a:tc>
                  <a:txBody>
                    <a:bodyPr/>
                    <a:lstStyle/>
                    <a:p>
                      <a:pPr algn="ctr" fontAlgn="b"/>
                      <a:r>
                        <a:rPr lang="en-US" sz="1800" b="0" i="0" u="none" strike="noStrike" dirty="0">
                          <a:solidFill>
                            <a:srgbClr val="FF0000"/>
                          </a:solidFill>
                          <a:effectLst/>
                          <a:latin typeface="Cambria Math" panose="02040503050406030204" pitchFamily="18" charset="0"/>
                          <a:ea typeface="Cambria Math" panose="02040503050406030204" pitchFamily="18" charset="0"/>
                        </a:rPr>
                        <a:t>16(3)%</a:t>
                      </a:r>
                    </a:p>
                  </a:txBody>
                  <a:tcPr anchor="ctr">
                    <a:solidFill>
                      <a:schemeClr val="accent4">
                        <a:lumMod val="20000"/>
                        <a:lumOff val="80000"/>
                      </a:schemeClr>
                    </a:solidFill>
                  </a:tcPr>
                </a:tc>
                <a:extLst>
                  <a:ext uri="{0D108BD9-81ED-4DB2-BD59-A6C34878D82A}">
                    <a16:rowId xmlns:a16="http://schemas.microsoft.com/office/drawing/2014/main" val="10003"/>
                  </a:ext>
                </a:extLst>
              </a:tr>
              <a:tr h="360000">
                <a:tc>
                  <a:txBody>
                    <a:bodyPr/>
                    <a:lstStyle/>
                    <a:p>
                      <a:pPr algn="ctr" fontAlgn="b"/>
                      <a:r>
                        <a:rPr lang="en-US" sz="1800" i="1" u="none" strike="noStrike" dirty="0">
                          <a:effectLst/>
                          <a:latin typeface="Cambria Math" panose="02040503050406030204" pitchFamily="18" charset="0"/>
                          <a:ea typeface="Cambria Math" panose="02040503050406030204" pitchFamily="18" charset="0"/>
                        </a:rPr>
                        <a:t>I</a:t>
                      </a:r>
                      <a:r>
                        <a:rPr lang="en-US" sz="1800" i="1" u="none" strike="noStrike" baseline="-25000" dirty="0">
                          <a:effectLst/>
                          <a:latin typeface="Cambria Math" panose="02040503050406030204" pitchFamily="18" charset="0"/>
                          <a:ea typeface="Cambria Math" panose="02040503050406030204" pitchFamily="18" charset="0"/>
                        </a:rPr>
                        <a:t>p </a:t>
                      </a:r>
                      <a:r>
                        <a:rPr lang="en-US" sz="1800" u="none" strike="noStrike" baseline="-25000" dirty="0">
                          <a:effectLst/>
                          <a:latin typeface="Cambria Math" panose="02040503050406030204" pitchFamily="18" charset="0"/>
                          <a:ea typeface="Cambria Math" panose="02040503050406030204" pitchFamily="18" charset="0"/>
                        </a:rPr>
                        <a:t>abs 401</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CC00CC"/>
                          </a:solidFill>
                          <a:effectLst/>
                          <a:latin typeface="Cambria Math" panose="02040503050406030204" pitchFamily="18" charset="0"/>
                          <a:ea typeface="Cambria Math" panose="02040503050406030204" pitchFamily="18" charset="0"/>
                        </a:rPr>
                        <a:t>6.19(69)%</a:t>
                      </a:r>
                      <a:endParaRPr lang="en-US"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00FF"/>
                          </a:solidFill>
                          <a:effectLst/>
                          <a:latin typeface="Cambria Math" panose="02040503050406030204" pitchFamily="18" charset="0"/>
                          <a:ea typeface="Cambria Math" panose="02040503050406030204" pitchFamily="18" charset="0"/>
                        </a:rPr>
                        <a:t>7.30(3)%</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8000"/>
                          </a:solidFill>
                          <a:effectLst/>
                          <a:latin typeface="Cambria Math" panose="02040503050406030204" pitchFamily="18" charset="0"/>
                          <a:ea typeface="Cambria Math" panose="02040503050406030204" pitchFamily="18" charset="0"/>
                        </a:rPr>
                        <a:t>4.75(32)%</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rPr>
                        <a:t>7.27(17)%</a:t>
                      </a:r>
                    </a:p>
                  </a:txBody>
                  <a:tcPr anchor="ctr"/>
                </a:tc>
                <a:tc>
                  <a:txBody>
                    <a:bodyPr/>
                    <a:lstStyle/>
                    <a:p>
                      <a:pPr algn="ctr" fontAlgn="b"/>
                      <a:r>
                        <a:rPr lang="en-US" sz="1800" b="0" i="0" u="none" strike="noStrike" dirty="0">
                          <a:solidFill>
                            <a:srgbClr val="FF0000"/>
                          </a:solidFill>
                          <a:effectLst/>
                          <a:latin typeface="Cambria Math" panose="02040503050406030204" pitchFamily="18" charset="0"/>
                          <a:ea typeface="Cambria Math" panose="02040503050406030204" pitchFamily="18" charset="0"/>
                        </a:rPr>
                        <a:t>6.1(13)%</a:t>
                      </a:r>
                    </a:p>
                  </a:txBody>
                  <a:tcPr anchor="ctr"/>
                </a:tc>
                <a:extLst>
                  <a:ext uri="{0D108BD9-81ED-4DB2-BD59-A6C34878D82A}">
                    <a16:rowId xmlns:a16="http://schemas.microsoft.com/office/drawing/2014/main" val="10004"/>
                  </a:ext>
                </a:extLst>
              </a:tr>
              <a:tr h="360000">
                <a:tc>
                  <a:txBody>
                    <a:bodyPr/>
                    <a:lstStyle/>
                    <a:p>
                      <a:pPr algn="ctr" fontAlgn="b"/>
                      <a:r>
                        <a:rPr lang="en-US" sz="1800" i="1" u="none" strike="noStrike" dirty="0">
                          <a:effectLst/>
                          <a:latin typeface="Cambria Math" panose="02040503050406030204" pitchFamily="18" charset="0"/>
                          <a:ea typeface="Cambria Math" panose="02040503050406030204" pitchFamily="18" charset="0"/>
                        </a:rPr>
                        <a:t>I</a:t>
                      </a:r>
                      <a:r>
                        <a:rPr lang="en-US" sz="1800" i="1" u="none" strike="noStrike" baseline="-25000" dirty="0">
                          <a:effectLst/>
                          <a:latin typeface="Cambria Math" panose="02040503050406030204" pitchFamily="18" charset="0"/>
                          <a:ea typeface="Cambria Math" panose="02040503050406030204" pitchFamily="18" charset="0"/>
                        </a:rPr>
                        <a:t>p </a:t>
                      </a:r>
                      <a:r>
                        <a:rPr lang="en-US" sz="1800" u="none" strike="noStrike" baseline="-25000" dirty="0">
                          <a:effectLst/>
                          <a:latin typeface="Cambria Math" panose="02040503050406030204" pitchFamily="18" charset="0"/>
                          <a:ea typeface="Cambria Math" panose="02040503050406030204" pitchFamily="18" charset="0"/>
                        </a:rPr>
                        <a:t>abs tot</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CC00CC"/>
                          </a:solidFill>
                          <a:effectLst/>
                          <a:latin typeface="Cambria Math" panose="02040503050406030204" pitchFamily="18" charset="0"/>
                          <a:ea typeface="Cambria Math" panose="02040503050406030204" pitchFamily="18" charset="0"/>
                        </a:rPr>
                        <a:t>39.96(111)%</a:t>
                      </a:r>
                      <a:endParaRPr lang="en-US"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00FF"/>
                          </a:solidFill>
                          <a:effectLst/>
                          <a:latin typeface="Cambria Math" panose="02040503050406030204" pitchFamily="18" charset="0"/>
                          <a:ea typeface="Cambria Math" panose="02040503050406030204" pitchFamily="18" charset="0"/>
                        </a:rPr>
                        <a:t>36.91(5)%</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8000"/>
                          </a:solidFill>
                          <a:effectLst/>
                          <a:latin typeface="Cambria Math" panose="02040503050406030204" pitchFamily="18" charset="0"/>
                          <a:ea typeface="Cambria Math" panose="02040503050406030204" pitchFamily="18" charset="0"/>
                        </a:rPr>
                        <a:t>34.69(106)%</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rPr>
                        <a:t>36.91(13)%</a:t>
                      </a:r>
                    </a:p>
                  </a:txBody>
                  <a:tcPr anchor="ctr"/>
                </a:tc>
                <a:tc>
                  <a:txBody>
                    <a:bodyPr/>
                    <a:lstStyle/>
                    <a:p>
                      <a:pPr algn="ctr" fontAlgn="b"/>
                      <a:r>
                        <a:rPr lang="en-US" sz="1800" b="0" i="0" u="none" strike="noStrike" dirty="0">
                          <a:solidFill>
                            <a:srgbClr val="FF0000"/>
                          </a:solidFill>
                          <a:effectLst/>
                          <a:latin typeface="Cambria Math" panose="02040503050406030204" pitchFamily="18" charset="0"/>
                          <a:ea typeface="Cambria Math" panose="02040503050406030204" pitchFamily="18" charset="0"/>
                        </a:rPr>
                        <a:t>37.2(3)%</a:t>
                      </a:r>
                    </a:p>
                  </a:txBody>
                  <a:tcPr anchor="ctr"/>
                </a:tc>
                <a:extLst>
                  <a:ext uri="{0D108BD9-81ED-4DB2-BD59-A6C34878D82A}">
                    <a16:rowId xmlns:a16="http://schemas.microsoft.com/office/drawing/2014/main" val="10005"/>
                  </a:ext>
                </a:extLst>
              </a:tr>
              <a:tr h="360000">
                <a:tc>
                  <a:txBody>
                    <a:bodyPr/>
                    <a:lstStyle/>
                    <a:p>
                      <a:pPr algn="ctr" fontAlgn="b"/>
                      <a:r>
                        <a:rPr lang="en-US" sz="1800" b="0" i="1" u="none" strike="noStrike" dirty="0">
                          <a:solidFill>
                            <a:srgbClr val="000000"/>
                          </a:solidFill>
                          <a:effectLst/>
                          <a:latin typeface="Cambria Math" panose="02040503050406030204" pitchFamily="18" charset="0"/>
                          <a:ea typeface="Cambria Math" panose="02040503050406030204" pitchFamily="18" charset="0"/>
                        </a:rPr>
                        <a:t>I</a:t>
                      </a:r>
                      <a:r>
                        <a:rPr lang="en-US" sz="1800" b="0" i="1" u="none" strike="noStrike" baseline="-25000" dirty="0">
                          <a:solidFill>
                            <a:srgbClr val="000000"/>
                          </a:solidFill>
                          <a:effectLst/>
                          <a:latin typeface="Cambria Math" panose="02040503050406030204" pitchFamily="18" charset="0"/>
                          <a:ea typeface="Cambria Math" panose="02040503050406030204" pitchFamily="18" charset="0"/>
                        </a:rPr>
                        <a:t>p </a:t>
                      </a:r>
                      <a:r>
                        <a:rPr lang="en-US" sz="1800" b="0" i="0" u="none" strike="noStrike" baseline="-25000" dirty="0">
                          <a:solidFill>
                            <a:srgbClr val="000000"/>
                          </a:solidFill>
                          <a:effectLst/>
                          <a:latin typeface="Cambria Math" panose="02040503050406030204" pitchFamily="18" charset="0"/>
                          <a:ea typeface="Cambria Math" panose="02040503050406030204" pitchFamily="18" charset="0"/>
                        </a:rPr>
                        <a:t>abs 401 </a:t>
                      </a:r>
                      <a:r>
                        <a:rPr lang="en-US" sz="1800" b="0" i="0" u="none" strike="noStrike" dirty="0">
                          <a:solidFill>
                            <a:srgbClr val="000000"/>
                          </a:solidFill>
                          <a:effectLst/>
                          <a:latin typeface="Cambria Math" panose="02040503050406030204" pitchFamily="18" charset="0"/>
                          <a:ea typeface="Cambria Math" panose="02040503050406030204" pitchFamily="18" charset="0"/>
                        </a:rPr>
                        <a:t>/ </a:t>
                      </a:r>
                      <a:r>
                        <a:rPr lang="en-US" sz="1800" b="0" i="1" u="none" strike="noStrike" dirty="0">
                          <a:solidFill>
                            <a:srgbClr val="000000"/>
                          </a:solidFill>
                          <a:effectLst/>
                          <a:latin typeface="Cambria Math" panose="02040503050406030204" pitchFamily="18" charset="0"/>
                          <a:ea typeface="Cambria Math" panose="02040503050406030204" pitchFamily="18" charset="0"/>
                        </a:rPr>
                        <a:t>I</a:t>
                      </a:r>
                      <a:r>
                        <a:rPr lang="en-US" sz="1800" b="0" i="1" u="none" strike="noStrike" baseline="-25000" dirty="0">
                          <a:solidFill>
                            <a:srgbClr val="000000"/>
                          </a:solidFill>
                          <a:effectLst/>
                          <a:latin typeface="Cambria Math" panose="02040503050406030204" pitchFamily="18" charset="0"/>
                          <a:ea typeface="Cambria Math" panose="02040503050406030204" pitchFamily="18" charset="0"/>
                        </a:rPr>
                        <a:t>p </a:t>
                      </a:r>
                      <a:r>
                        <a:rPr lang="en-US" altLang="zh-CN" sz="1800" b="0" i="0" u="none" strike="noStrike" baseline="-25000" dirty="0">
                          <a:solidFill>
                            <a:srgbClr val="000000"/>
                          </a:solidFill>
                          <a:effectLst/>
                          <a:latin typeface="Cambria Math" panose="02040503050406030204" pitchFamily="18" charset="0"/>
                          <a:ea typeface="Cambria Math" panose="02040503050406030204" pitchFamily="18" charset="0"/>
                        </a:rPr>
                        <a:t>abs </a:t>
                      </a:r>
                      <a:r>
                        <a:rPr lang="en-US" sz="1800" b="0" i="0" u="none" strike="noStrike" baseline="-25000" dirty="0">
                          <a:solidFill>
                            <a:srgbClr val="000000"/>
                          </a:solidFill>
                          <a:effectLst/>
                          <a:latin typeface="Cambria Math" panose="02040503050406030204" pitchFamily="18" charset="0"/>
                          <a:ea typeface="Cambria Math" panose="02040503050406030204" pitchFamily="18" charset="0"/>
                        </a:rPr>
                        <a:t>tot</a:t>
                      </a:r>
                    </a:p>
                  </a:txBody>
                  <a:tcPr anchor="ctr">
                    <a:solidFill>
                      <a:schemeClr val="accent4">
                        <a:lumMod val="20000"/>
                        <a:lumOff val="80000"/>
                      </a:schemeClr>
                    </a:solidFill>
                  </a:tcPr>
                </a:tc>
                <a:tc>
                  <a:txBody>
                    <a:bodyPr/>
                    <a:lstStyle/>
                    <a:p>
                      <a:pPr algn="ctr" fontAlgn="b"/>
                      <a:r>
                        <a:rPr lang="en-US" sz="1800" b="0" i="0" u="none" strike="noStrike" dirty="0">
                          <a:solidFill>
                            <a:srgbClr val="CC00CC"/>
                          </a:solidFill>
                          <a:effectLst/>
                          <a:latin typeface="Cambria Math" panose="02040503050406030204" pitchFamily="18" charset="0"/>
                          <a:ea typeface="Cambria Math" panose="02040503050406030204" pitchFamily="18" charset="0"/>
                        </a:rPr>
                        <a:t>15.49(177)%</a:t>
                      </a:r>
                    </a:p>
                  </a:txBody>
                  <a:tcPr anchor="ctr">
                    <a:solidFill>
                      <a:schemeClr val="accent4">
                        <a:lumMod val="20000"/>
                        <a:lumOff val="80000"/>
                      </a:schemeClr>
                    </a:solidFill>
                  </a:tcPr>
                </a:tc>
                <a:tc>
                  <a:txBody>
                    <a:bodyPr/>
                    <a:lstStyle/>
                    <a:p>
                      <a:pPr algn="ctr" fontAlgn="b"/>
                      <a:r>
                        <a:rPr lang="en-US" sz="1800" b="0" i="0" u="none" strike="noStrike" dirty="0">
                          <a:solidFill>
                            <a:srgbClr val="0000FF"/>
                          </a:solidFill>
                          <a:effectLst/>
                          <a:latin typeface="Cambria Math" panose="02040503050406030204" pitchFamily="18" charset="0"/>
                          <a:ea typeface="Cambria Math" panose="02040503050406030204" pitchFamily="18" charset="0"/>
                        </a:rPr>
                        <a:t>19.77(9)%</a:t>
                      </a:r>
                    </a:p>
                  </a:txBody>
                  <a:tcPr anchor="ctr">
                    <a:solidFill>
                      <a:schemeClr val="accent4">
                        <a:lumMod val="20000"/>
                        <a:lumOff val="80000"/>
                      </a:schemeClr>
                    </a:solidFill>
                  </a:tcPr>
                </a:tc>
                <a:tc>
                  <a:txBody>
                    <a:bodyPr/>
                    <a:lstStyle/>
                    <a:p>
                      <a:pPr algn="ctr" fontAlgn="b"/>
                      <a:r>
                        <a:rPr lang="en-US" sz="1800" b="0" i="0" u="none" strike="noStrike" dirty="0">
                          <a:solidFill>
                            <a:srgbClr val="008000"/>
                          </a:solidFill>
                          <a:effectLst/>
                          <a:latin typeface="Cambria Math" panose="02040503050406030204" pitchFamily="18" charset="0"/>
                          <a:ea typeface="Cambria Math" panose="02040503050406030204" pitchFamily="18" charset="0"/>
                        </a:rPr>
                        <a:t>13.68(101)%</a:t>
                      </a:r>
                    </a:p>
                  </a:txBody>
                  <a:tcPr anchor="ctr">
                    <a:solidFill>
                      <a:schemeClr val="accent4">
                        <a:lumMod val="20000"/>
                        <a:lumOff val="80000"/>
                      </a:schemeClr>
                    </a:solidFill>
                  </a:tcPr>
                </a:tc>
                <a:tc>
                  <a:txBody>
                    <a:bodyPr/>
                    <a:lstStyle/>
                    <a:p>
                      <a:pPr algn="ctr" fontAlgn="b"/>
                      <a:r>
                        <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rPr>
                        <a:t>19.7(4)%</a:t>
                      </a:r>
                    </a:p>
                  </a:txBody>
                  <a:tcPr anchor="ctr">
                    <a:solidFill>
                      <a:schemeClr val="accent4">
                        <a:lumMod val="20000"/>
                        <a:lumOff val="80000"/>
                      </a:schemeClr>
                    </a:solidFill>
                  </a:tcPr>
                </a:tc>
                <a:tc>
                  <a:txBody>
                    <a:bodyPr/>
                    <a:lstStyle/>
                    <a:p>
                      <a:pPr algn="ctr" fontAlgn="b"/>
                      <a:r>
                        <a:rPr lang="en-US" sz="1800" b="0" i="0" u="none" strike="noStrike" dirty="0">
                          <a:solidFill>
                            <a:srgbClr val="FF0000"/>
                          </a:solidFill>
                          <a:effectLst/>
                          <a:latin typeface="Cambria Math" panose="02040503050406030204" pitchFamily="18" charset="0"/>
                          <a:ea typeface="Cambria Math" panose="02040503050406030204" pitchFamily="18" charset="0"/>
                        </a:rPr>
                        <a:t>16(3)%</a:t>
                      </a:r>
                    </a:p>
                  </a:txBody>
                  <a:tcPr anchor="ctr">
                    <a:solidFill>
                      <a:schemeClr val="accent4">
                        <a:lumMod val="20000"/>
                        <a:lumOff val="80000"/>
                      </a:schemeClr>
                    </a:solidFill>
                  </a:tcPr>
                </a:tc>
                <a:extLst>
                  <a:ext uri="{0D108BD9-81ED-4DB2-BD59-A6C34878D82A}">
                    <a16:rowId xmlns:a16="http://schemas.microsoft.com/office/drawing/2014/main" val="10006"/>
                  </a:ext>
                </a:extLst>
              </a:tr>
              <a:tr h="360000">
                <a:tc>
                  <a:txBody>
                    <a:bodyPr/>
                    <a:lstStyle/>
                    <a:p>
                      <a:pPr algn="ctr" fontAlgn="b"/>
                      <a:r>
                        <a:rPr lang="en-US" sz="1800" i="1" u="none" strike="noStrike" dirty="0">
                          <a:effectLst/>
                          <a:latin typeface="Cambria Math" panose="02040503050406030204" pitchFamily="18" charset="0"/>
                          <a:ea typeface="Cambria Math" panose="02040503050406030204" pitchFamily="18" charset="0"/>
                        </a:rPr>
                        <a:t>I</a:t>
                      </a:r>
                      <a:r>
                        <a:rPr lang="en-US" altLang="zh-CN" sz="1800" i="1" u="none" strike="noStrike" baseline="-25000" dirty="0">
                          <a:effectLst/>
                          <a:latin typeface="Cambria Math" panose="02040503050406030204" pitchFamily="18" charset="0"/>
                          <a:ea typeface="Cambria Math" panose="02040503050406030204" pitchFamily="18" charset="0"/>
                        </a:rPr>
                        <a:t>β</a:t>
                      </a:r>
                      <a:r>
                        <a:rPr lang="el-GR" sz="1800" u="none" strike="noStrike" baseline="-25000" dirty="0">
                          <a:effectLst/>
                          <a:latin typeface="Cambria Math" panose="02040503050406030204" pitchFamily="18" charset="0"/>
                          <a:ea typeface="Cambria Math" panose="02040503050406030204" pitchFamily="18" charset="0"/>
                        </a:rPr>
                        <a:t> </a:t>
                      </a:r>
                      <a:r>
                        <a:rPr lang="en-US" sz="1800" u="none" strike="noStrike" baseline="-25000" dirty="0">
                          <a:effectLst/>
                          <a:latin typeface="Cambria Math" panose="02040503050406030204" pitchFamily="18" charset="0"/>
                          <a:ea typeface="Cambria Math" panose="02040503050406030204" pitchFamily="18" charset="0"/>
                        </a:rPr>
                        <a:t>2673</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CC00CC"/>
                          </a:solidFill>
                          <a:effectLst/>
                          <a:latin typeface="Cambria Math" panose="02040503050406030204" pitchFamily="18" charset="0"/>
                          <a:ea typeface="Cambria Math" panose="02040503050406030204" pitchFamily="18" charset="0"/>
                        </a:rPr>
                        <a:t>6.93(76)%</a:t>
                      </a:r>
                      <a:endParaRPr lang="en-US"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00FF"/>
                          </a:solidFill>
                          <a:effectLst/>
                          <a:latin typeface="Cambria Math" panose="02040503050406030204" pitchFamily="18" charset="0"/>
                          <a:ea typeface="Cambria Math" panose="02040503050406030204" pitchFamily="18" charset="0"/>
                        </a:rPr>
                        <a:t>8.20(15)%</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8000"/>
                          </a:solidFill>
                          <a:effectLst/>
                          <a:latin typeface="Cambria Math" panose="02040503050406030204" pitchFamily="18" charset="0"/>
                          <a:ea typeface="Cambria Math" panose="02040503050406030204" pitchFamily="18" charset="0"/>
                        </a:rPr>
                        <a:t>5.32(37)%</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rPr>
                        <a:t>7.8(7)%</a:t>
                      </a:r>
                    </a:p>
                  </a:txBody>
                  <a:tcPr anchor="ctr"/>
                </a:tc>
                <a:tc>
                  <a:txBody>
                    <a:bodyPr/>
                    <a:lstStyle/>
                    <a:p>
                      <a:pPr algn="ctr" fontAlgn="b"/>
                      <a:r>
                        <a:rPr lang="en-US" sz="1800" b="0" i="0" u="none" strike="noStrike" dirty="0">
                          <a:solidFill>
                            <a:srgbClr val="FF0000"/>
                          </a:solidFill>
                          <a:effectLst/>
                          <a:latin typeface="Cambria Math" panose="02040503050406030204" pitchFamily="18" charset="0"/>
                          <a:ea typeface="Cambria Math" panose="02040503050406030204" pitchFamily="18" charset="0"/>
                        </a:rPr>
                        <a:t>6.8(15)%</a:t>
                      </a:r>
                    </a:p>
                  </a:txBody>
                  <a:tcPr anchor="ctr"/>
                </a:tc>
                <a:extLst>
                  <a:ext uri="{0D108BD9-81ED-4DB2-BD59-A6C34878D82A}">
                    <a16:rowId xmlns:a16="http://schemas.microsoft.com/office/drawing/2014/main" val="10007"/>
                  </a:ext>
                </a:extLst>
              </a:tr>
              <a:tr h="360000">
                <a:tc>
                  <a:txBody>
                    <a:bodyPr/>
                    <a:lstStyle/>
                    <a:p>
                      <a:pPr algn="ctr" fontAlgn="b"/>
                      <a:r>
                        <a:rPr lang="en-US" sz="1800" i="1" u="none" strike="noStrike" dirty="0">
                          <a:effectLst/>
                          <a:latin typeface="Cambria Math" panose="02040503050406030204" pitchFamily="18" charset="0"/>
                          <a:ea typeface="Cambria Math" panose="02040503050406030204" pitchFamily="18" charset="0"/>
                        </a:rPr>
                        <a:t>I</a:t>
                      </a:r>
                      <a:r>
                        <a:rPr lang="en-US" altLang="zh-CN" sz="1800" i="1" u="none" strike="noStrike" baseline="-25000" dirty="0">
                          <a:effectLst/>
                          <a:latin typeface="Cambria Math" panose="02040503050406030204" pitchFamily="18" charset="0"/>
                          <a:ea typeface="Cambria Math" panose="02040503050406030204" pitchFamily="18" charset="0"/>
                        </a:rPr>
                        <a:t>β</a:t>
                      </a:r>
                      <a:r>
                        <a:rPr lang="el-GR" sz="1800" u="none" strike="noStrike" baseline="-25000" dirty="0">
                          <a:effectLst/>
                          <a:latin typeface="Cambria Math" panose="02040503050406030204" pitchFamily="18" charset="0"/>
                          <a:ea typeface="Cambria Math" panose="02040503050406030204" pitchFamily="18" charset="0"/>
                        </a:rPr>
                        <a:t> </a:t>
                      </a:r>
                      <a:r>
                        <a:rPr lang="en-US" sz="1800" u="none" strike="noStrike" baseline="-25000" dirty="0">
                          <a:effectLst/>
                          <a:latin typeface="Cambria Math" panose="02040503050406030204" pitchFamily="18" charset="0"/>
                          <a:ea typeface="Cambria Math" panose="02040503050406030204" pitchFamily="18" charset="0"/>
                        </a:rPr>
                        <a:t>un</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CC00CC"/>
                          </a:solidFill>
                          <a:effectLst/>
                          <a:latin typeface="Cambria Math" panose="02040503050406030204" pitchFamily="18" charset="0"/>
                          <a:ea typeface="Cambria Math" panose="02040503050406030204" pitchFamily="18" charset="0"/>
                        </a:rPr>
                        <a:t>40.53(141)%</a:t>
                      </a:r>
                      <a:endParaRPr lang="en-US"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00FF"/>
                          </a:solidFill>
                          <a:effectLst/>
                          <a:latin typeface="Cambria Math" panose="02040503050406030204" pitchFamily="18" charset="0"/>
                          <a:ea typeface="Cambria Math" panose="02040503050406030204" pitchFamily="18" charset="0"/>
                        </a:rPr>
                        <a:t>37.73(16)%</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8000"/>
                          </a:solidFill>
                          <a:effectLst/>
                          <a:latin typeface="Cambria Math" panose="02040503050406030204" pitchFamily="18" charset="0"/>
                          <a:ea typeface="Cambria Math" panose="02040503050406030204" pitchFamily="18" charset="0"/>
                        </a:rPr>
                        <a:t>35.18(124)%</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rPr>
                        <a:t>37.7(3)%</a:t>
                      </a:r>
                    </a:p>
                  </a:txBody>
                  <a:tcPr anchor="ctr"/>
                </a:tc>
                <a:tc>
                  <a:txBody>
                    <a:bodyPr/>
                    <a:lstStyle/>
                    <a:p>
                      <a:pPr algn="ctr" fontAlgn="b"/>
                      <a:r>
                        <a:rPr lang="en-US" sz="1800" b="0" i="0" u="none" strike="noStrike" dirty="0">
                          <a:solidFill>
                            <a:srgbClr val="FF0000"/>
                          </a:solidFill>
                          <a:effectLst/>
                          <a:latin typeface="Cambria Math" panose="02040503050406030204" pitchFamily="18" charset="0"/>
                          <a:ea typeface="Cambria Math" panose="02040503050406030204" pitchFamily="18" charset="0"/>
                        </a:rPr>
                        <a:t>37.8(27)%</a:t>
                      </a:r>
                    </a:p>
                  </a:txBody>
                  <a:tcPr anchor="ctr"/>
                </a:tc>
                <a:extLst>
                  <a:ext uri="{0D108BD9-81ED-4DB2-BD59-A6C34878D82A}">
                    <a16:rowId xmlns:a16="http://schemas.microsoft.com/office/drawing/2014/main" val="10008"/>
                  </a:ext>
                </a:extLst>
              </a:tr>
              <a:tr h="360000">
                <a:tc>
                  <a:txBody>
                    <a:bodyPr/>
                    <a:lstStyle/>
                    <a:p>
                      <a:pPr algn="ctr" fontAlgn="b"/>
                      <a:r>
                        <a:rPr lang="en-US" sz="1800" i="1" u="none" strike="noStrike" dirty="0">
                          <a:effectLst/>
                          <a:latin typeface="Cambria Math" panose="02040503050406030204" pitchFamily="18" charset="0"/>
                          <a:ea typeface="Cambria Math" panose="02040503050406030204" pitchFamily="18" charset="0"/>
                        </a:rPr>
                        <a:t>I</a:t>
                      </a:r>
                      <a:r>
                        <a:rPr lang="en-US" sz="1800" i="1" u="none" strike="noStrike" baseline="-25000" dirty="0">
                          <a:effectLst/>
                          <a:latin typeface="Cambria Math" panose="02040503050406030204" pitchFamily="18" charset="0"/>
                          <a:ea typeface="Cambria Math" panose="02040503050406030204" pitchFamily="18" charset="0"/>
                        </a:rPr>
                        <a:t>p </a:t>
                      </a:r>
                      <a:r>
                        <a:rPr lang="en-US" sz="1800" u="none" strike="noStrike" baseline="-25000" dirty="0">
                          <a:effectLst/>
                          <a:latin typeface="Cambria Math" panose="02040503050406030204" pitchFamily="18" charset="0"/>
                          <a:ea typeface="Cambria Math" panose="02040503050406030204" pitchFamily="18" charset="0"/>
                        </a:rPr>
                        <a:t>abs 401 </a:t>
                      </a:r>
                      <a:r>
                        <a:rPr lang="en-US" sz="1800" b="0" i="0" u="none" strike="noStrike" dirty="0">
                          <a:solidFill>
                            <a:srgbClr val="000000"/>
                          </a:solidFill>
                          <a:effectLst/>
                          <a:latin typeface="Cambria Math" panose="02040503050406030204" pitchFamily="18" charset="0"/>
                          <a:ea typeface="Cambria Math" panose="02040503050406030204" pitchFamily="18" charset="0"/>
                        </a:rPr>
                        <a:t>/ </a:t>
                      </a:r>
                      <a:r>
                        <a:rPr lang="en-US" sz="1800" i="1" u="none" strike="noStrike" dirty="0">
                          <a:effectLst/>
                          <a:latin typeface="Cambria Math" panose="02040503050406030204" pitchFamily="18" charset="0"/>
                          <a:ea typeface="Cambria Math" panose="02040503050406030204" pitchFamily="18" charset="0"/>
                        </a:rPr>
                        <a:t>I</a:t>
                      </a:r>
                      <a:r>
                        <a:rPr lang="en-US" altLang="zh-CN" sz="1800" i="1" u="none" strike="noStrike" baseline="-25000" dirty="0">
                          <a:effectLst/>
                          <a:latin typeface="Cambria Math" panose="02040503050406030204" pitchFamily="18" charset="0"/>
                          <a:ea typeface="Cambria Math" panose="02040503050406030204" pitchFamily="18" charset="0"/>
                        </a:rPr>
                        <a:t>β</a:t>
                      </a:r>
                      <a:r>
                        <a:rPr lang="el-GR" sz="1800" u="none" strike="noStrike" baseline="-25000" dirty="0">
                          <a:effectLst/>
                          <a:latin typeface="Cambria Math" panose="02040503050406030204" pitchFamily="18" charset="0"/>
                          <a:ea typeface="Cambria Math" panose="02040503050406030204" pitchFamily="18" charset="0"/>
                        </a:rPr>
                        <a:t> </a:t>
                      </a:r>
                      <a:r>
                        <a:rPr lang="en-US" sz="1800" u="none" strike="noStrike" baseline="-25000" dirty="0">
                          <a:effectLst/>
                          <a:latin typeface="Cambria Math" panose="02040503050406030204" pitchFamily="18" charset="0"/>
                          <a:ea typeface="Cambria Math" panose="02040503050406030204" pitchFamily="18" charset="0"/>
                        </a:rPr>
                        <a:t>un</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solidFill>
                      <a:schemeClr val="accent4">
                        <a:lumMod val="20000"/>
                        <a:lumOff val="80000"/>
                      </a:schemeClr>
                    </a:solidFill>
                  </a:tcPr>
                </a:tc>
                <a:tc>
                  <a:txBody>
                    <a:bodyPr/>
                    <a:lstStyle/>
                    <a:p>
                      <a:pPr algn="ctr" fontAlgn="b"/>
                      <a:r>
                        <a:rPr lang="en-US" sz="1800" b="0" i="0" u="none" strike="noStrike" dirty="0">
                          <a:solidFill>
                            <a:srgbClr val="CC00CC"/>
                          </a:solidFill>
                          <a:effectLst/>
                          <a:latin typeface="Cambria Math" panose="02040503050406030204" pitchFamily="18" charset="0"/>
                          <a:ea typeface="Cambria Math" panose="02040503050406030204" pitchFamily="18" charset="0"/>
                        </a:rPr>
                        <a:t>15.27(178)%</a:t>
                      </a:r>
                    </a:p>
                  </a:txBody>
                  <a:tcPr anchor="ctr">
                    <a:solidFill>
                      <a:schemeClr val="accent4">
                        <a:lumMod val="20000"/>
                        <a:lumOff val="80000"/>
                      </a:schemeClr>
                    </a:solidFill>
                  </a:tcPr>
                </a:tc>
                <a:tc>
                  <a:txBody>
                    <a:bodyPr/>
                    <a:lstStyle/>
                    <a:p>
                      <a:pPr algn="ctr" fontAlgn="b"/>
                      <a:r>
                        <a:rPr lang="en-US" sz="1800" b="0" i="0" u="none" strike="noStrike" dirty="0">
                          <a:solidFill>
                            <a:srgbClr val="0000FF"/>
                          </a:solidFill>
                          <a:effectLst/>
                          <a:latin typeface="Cambria Math" panose="02040503050406030204" pitchFamily="18" charset="0"/>
                          <a:ea typeface="Cambria Math" panose="02040503050406030204" pitchFamily="18" charset="0"/>
                        </a:rPr>
                        <a:t>19.34(11)%</a:t>
                      </a:r>
                    </a:p>
                  </a:txBody>
                  <a:tcPr anchor="ctr">
                    <a:solidFill>
                      <a:schemeClr val="accent4">
                        <a:lumMod val="20000"/>
                        <a:lumOff val="80000"/>
                      </a:schemeClr>
                    </a:solidFill>
                  </a:tcPr>
                </a:tc>
                <a:tc>
                  <a:txBody>
                    <a:bodyPr/>
                    <a:lstStyle/>
                    <a:p>
                      <a:pPr algn="ctr" fontAlgn="b"/>
                      <a:r>
                        <a:rPr lang="en-US" sz="1800" b="0" i="0" u="none" strike="noStrike" dirty="0">
                          <a:solidFill>
                            <a:srgbClr val="008000"/>
                          </a:solidFill>
                          <a:effectLst/>
                          <a:latin typeface="Cambria Math" panose="02040503050406030204" pitchFamily="18" charset="0"/>
                          <a:ea typeface="Cambria Math" panose="02040503050406030204" pitchFamily="18" charset="0"/>
                        </a:rPr>
                        <a:t>13.50(103)%</a:t>
                      </a:r>
                    </a:p>
                  </a:txBody>
                  <a:tcPr anchor="ctr">
                    <a:solidFill>
                      <a:schemeClr val="accent4">
                        <a:lumMod val="20000"/>
                        <a:lumOff val="80000"/>
                      </a:schemeClr>
                    </a:solidFill>
                  </a:tcPr>
                </a:tc>
                <a:tc>
                  <a:txBody>
                    <a:bodyPr/>
                    <a:lstStyle/>
                    <a:p>
                      <a:pPr algn="ctr" fontAlgn="b"/>
                      <a:r>
                        <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rPr>
                        <a:t>19.3(5)%</a:t>
                      </a:r>
                    </a:p>
                  </a:txBody>
                  <a:tcPr anchor="ctr">
                    <a:solidFill>
                      <a:schemeClr val="accent4">
                        <a:lumMod val="20000"/>
                        <a:lumOff val="80000"/>
                      </a:schemeClr>
                    </a:solidFill>
                  </a:tcPr>
                </a:tc>
                <a:tc>
                  <a:txBody>
                    <a:bodyPr/>
                    <a:lstStyle/>
                    <a:p>
                      <a:pPr algn="ctr" fontAlgn="b"/>
                      <a:r>
                        <a:rPr lang="en-US" sz="1800" b="0" i="0" u="none" strike="noStrike" dirty="0">
                          <a:solidFill>
                            <a:srgbClr val="FF0000"/>
                          </a:solidFill>
                          <a:effectLst/>
                          <a:latin typeface="Cambria Math" panose="02040503050406030204" pitchFamily="18" charset="0"/>
                          <a:ea typeface="Cambria Math" panose="02040503050406030204" pitchFamily="18" charset="0"/>
                        </a:rPr>
                        <a:t>16(3)%</a:t>
                      </a:r>
                    </a:p>
                  </a:txBody>
                  <a:tcPr anchor="ctr">
                    <a:solidFill>
                      <a:schemeClr val="accent4">
                        <a:lumMod val="20000"/>
                        <a:lumOff val="80000"/>
                      </a:schemeClr>
                    </a:solidFill>
                  </a:tcPr>
                </a:tc>
                <a:extLst>
                  <a:ext uri="{0D108BD9-81ED-4DB2-BD59-A6C34878D82A}">
                    <a16:rowId xmlns:a16="http://schemas.microsoft.com/office/drawing/2014/main" val="10009"/>
                  </a:ext>
                </a:extLst>
              </a:tr>
              <a:tr h="3600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i="1" u="none" strike="noStrike" dirty="0">
                          <a:effectLst/>
                          <a:latin typeface="Cambria Math" panose="02040503050406030204" pitchFamily="18" charset="0"/>
                          <a:ea typeface="Cambria Math" panose="02040503050406030204" pitchFamily="18" charset="0"/>
                        </a:rPr>
                        <a:t>I</a:t>
                      </a:r>
                      <a:r>
                        <a:rPr lang="en-US" altLang="zh-CN" sz="1800" i="1" u="none" strike="noStrike" baseline="-25000" dirty="0">
                          <a:effectLst/>
                          <a:latin typeface="Cambria Math" panose="02040503050406030204" pitchFamily="18" charset="0"/>
                          <a:ea typeface="Cambria Math" panose="02040503050406030204" pitchFamily="18" charset="0"/>
                        </a:rPr>
                        <a:t>β</a:t>
                      </a:r>
                      <a:r>
                        <a:rPr lang="en-US" altLang="zh-CN" sz="18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1800" b="0" i="0" u="none" strike="noStrike" baseline="-25000" dirty="0">
                          <a:solidFill>
                            <a:srgbClr val="000000"/>
                          </a:solidFill>
                          <a:effectLst/>
                          <a:latin typeface="Cambria Math" panose="02040503050406030204" pitchFamily="18" charset="0"/>
                          <a:ea typeface="Cambria Math" panose="02040503050406030204" pitchFamily="18" charset="0"/>
                        </a:rPr>
                        <a:t>gs</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tc>
                <a:tc>
                  <a:txBody>
                    <a:bodyPr/>
                    <a:lstStyle/>
                    <a:p>
                      <a:pPr algn="ctr" fontAlgn="ctr"/>
                      <a:r>
                        <a:rPr lang="en-US" sz="1800" b="0" i="0" u="none" strike="noStrike" dirty="0">
                          <a:solidFill>
                            <a:srgbClr val="CC00CC"/>
                          </a:solidFill>
                          <a:effectLst/>
                          <a:latin typeface="Cambria Math" panose="02040503050406030204" pitchFamily="18" charset="0"/>
                          <a:ea typeface="Cambria Math" panose="02040503050406030204" pitchFamily="18" charset="0"/>
                        </a:rPr>
                        <a:t>19.8(7)</a:t>
                      </a:r>
                      <a:r>
                        <a:rPr lang="en-US" altLang="zh-CN" sz="1800" b="0" i="0" u="none" strike="noStrike" dirty="0">
                          <a:solidFill>
                            <a:srgbClr val="CC00CC"/>
                          </a:solidFill>
                          <a:effectLst/>
                          <a:latin typeface="Cambria Math" panose="02040503050406030204" pitchFamily="18" charset="0"/>
                          <a:ea typeface="Cambria Math" panose="02040503050406030204" pitchFamily="18" charset="0"/>
                        </a:rPr>
                        <a:t>%</a:t>
                      </a:r>
                      <a:endParaRPr lang="en-US" sz="1800" b="0" i="0" u="none" strike="noStrike" baseline="30000"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a:solidFill>
                            <a:srgbClr val="0000FF"/>
                          </a:solidFill>
                          <a:effectLst/>
                          <a:latin typeface="Cambria Math" panose="02040503050406030204" pitchFamily="18" charset="0"/>
                          <a:ea typeface="Cambria Math" panose="02040503050406030204" pitchFamily="18" charset="0"/>
                        </a:rPr>
                        <a:t>20.9(12)%</a:t>
                      </a:r>
                      <a:endParaRPr lang="en-US" sz="18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anchor="ctr"/>
                </a:tc>
                <a:tc>
                  <a:txBody>
                    <a:bodyPr/>
                    <a:lstStyle/>
                    <a:p>
                      <a:pPr algn="ctr" fontAlgn="ctr"/>
                      <a:r>
                        <a:rPr lang="en-US" sz="1800" b="0" i="0" u="none" strike="noStrike" dirty="0">
                          <a:solidFill>
                            <a:srgbClr val="008000"/>
                          </a:solidFill>
                          <a:effectLst/>
                          <a:latin typeface="Cambria Math" panose="02040503050406030204" pitchFamily="18" charset="0"/>
                          <a:ea typeface="Cambria Math" panose="02040503050406030204" pitchFamily="18" charset="0"/>
                        </a:rPr>
                        <a:t>25.0(70)%</a:t>
                      </a:r>
                    </a:p>
                  </a:txBody>
                  <a:tcPr anchor="ctr"/>
                </a:tc>
                <a:tc>
                  <a:txBody>
                    <a:bodyPr/>
                    <a:lstStyle/>
                    <a:p>
                      <a:pPr algn="ctr" fontAlgn="b"/>
                      <a:endPar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endParaRPr>
                    </a:p>
                  </a:txBody>
                  <a:tcPr anchor="ctr"/>
                </a:tc>
                <a:tc>
                  <a:txBody>
                    <a:bodyPr/>
                    <a:lstStyle/>
                    <a:p>
                      <a:pPr algn="ctr" fontAlgn="b"/>
                      <a:endParaRPr lang="en-US" sz="1800" b="0" i="0" u="none" strike="noStrike" dirty="0">
                        <a:solidFill>
                          <a:srgbClr val="FF0000"/>
                        </a:solidFill>
                        <a:effectLst/>
                        <a:latin typeface="Cambria Math" panose="02040503050406030204" pitchFamily="18" charset="0"/>
                        <a:ea typeface="Cambria Math" panose="02040503050406030204" pitchFamily="18" charset="0"/>
                      </a:endParaRPr>
                    </a:p>
                  </a:txBody>
                  <a:tcPr anchor="ctr"/>
                </a:tc>
                <a:extLst>
                  <a:ext uri="{0D108BD9-81ED-4DB2-BD59-A6C34878D82A}">
                    <a16:rowId xmlns:a16="http://schemas.microsoft.com/office/drawing/2014/main" val="10010"/>
                  </a:ext>
                </a:extLst>
              </a:tr>
              <a:tr h="3600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i="1" u="none" strike="noStrike" dirty="0">
                          <a:effectLst/>
                          <a:latin typeface="Cambria Math" panose="02040503050406030204" pitchFamily="18" charset="0"/>
                          <a:ea typeface="Cambria Math" panose="02040503050406030204" pitchFamily="18" charset="0"/>
                        </a:rPr>
                        <a:t>I</a:t>
                      </a:r>
                      <a:r>
                        <a:rPr lang="en-US" altLang="zh-CN" sz="1800" i="1" u="none" strike="noStrike" baseline="-25000" dirty="0">
                          <a:effectLst/>
                          <a:latin typeface="Cambria Math" panose="02040503050406030204" pitchFamily="18" charset="0"/>
                          <a:ea typeface="Cambria Math" panose="02040503050406030204" pitchFamily="18" charset="0"/>
                        </a:rPr>
                        <a:t>β</a:t>
                      </a:r>
                      <a:r>
                        <a:rPr lang="en-US" altLang="zh-CN" sz="18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1800" b="0" i="0" u="none" strike="noStrike" baseline="-25000" dirty="0">
                          <a:solidFill>
                            <a:srgbClr val="000000"/>
                          </a:solidFill>
                          <a:effectLst/>
                          <a:latin typeface="Cambria Math" panose="02040503050406030204" pitchFamily="18" charset="0"/>
                          <a:ea typeface="Cambria Math" panose="02040503050406030204" pitchFamily="18" charset="0"/>
                        </a:rPr>
                        <a:t>b</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tc>
                <a:tc>
                  <a:txBody>
                    <a:bodyPr/>
                    <a:lstStyle/>
                    <a:p>
                      <a:pPr algn="ctr" fontAlgn="ctr"/>
                      <a:r>
                        <a:rPr lang="en-US" sz="1800" b="0" i="0" u="none" strike="noStrike" dirty="0">
                          <a:solidFill>
                            <a:srgbClr val="CC00CC"/>
                          </a:solidFill>
                          <a:effectLst/>
                          <a:latin typeface="Cambria Math" panose="02040503050406030204" pitchFamily="18" charset="0"/>
                          <a:ea typeface="Cambria Math" panose="02040503050406030204" pitchFamily="18" charset="0"/>
                        </a:rPr>
                        <a:t>38.9(11)%</a:t>
                      </a:r>
                    </a:p>
                  </a:txBody>
                  <a:tcPr marL="9525" marR="9525" marT="9525" marB="0" anchor="ctr"/>
                </a:tc>
                <a:tc>
                  <a:txBody>
                    <a:bodyPr/>
                    <a:lstStyle/>
                    <a:p>
                      <a:pPr algn="ctr" fontAlgn="ctr"/>
                      <a:r>
                        <a:rPr lang="en-US" sz="1800" b="0" i="0" u="none" strike="noStrike" dirty="0">
                          <a:solidFill>
                            <a:srgbClr val="0000FF"/>
                          </a:solidFill>
                          <a:effectLst/>
                          <a:latin typeface="Cambria Math" panose="02040503050406030204" pitchFamily="18" charset="0"/>
                          <a:ea typeface="Cambria Math" panose="02040503050406030204" pitchFamily="18" charset="0"/>
                        </a:rPr>
                        <a:t>41.0(23)%</a:t>
                      </a: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a:solidFill>
                            <a:srgbClr val="008000"/>
                          </a:solidFill>
                          <a:effectLst/>
                          <a:latin typeface="Cambria Math" panose="02040503050406030204" pitchFamily="18" charset="0"/>
                          <a:ea typeface="Cambria Math" panose="02040503050406030204" pitchFamily="18" charset="0"/>
                        </a:rPr>
                        <a:t>41.0(50)%</a:t>
                      </a:r>
                    </a:p>
                  </a:txBody>
                  <a:tcPr anchor="ctr"/>
                </a:tc>
                <a:tc>
                  <a:txBody>
                    <a:bodyPr/>
                    <a:lstStyle/>
                    <a:p>
                      <a:pPr algn="ctr" fontAlgn="b"/>
                      <a:endPar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endParaRPr>
                    </a:p>
                  </a:txBody>
                  <a:tcPr anchor="ctr"/>
                </a:tc>
                <a:tc>
                  <a:txBody>
                    <a:bodyPr/>
                    <a:lstStyle/>
                    <a:p>
                      <a:pPr algn="ctr" fontAlgn="b"/>
                      <a:endParaRPr lang="en-US" sz="1800" b="0" i="0" u="none" strike="noStrike" dirty="0">
                        <a:solidFill>
                          <a:srgbClr val="FF0000"/>
                        </a:solidFill>
                        <a:effectLst/>
                        <a:latin typeface="Cambria Math" panose="02040503050406030204" pitchFamily="18" charset="0"/>
                        <a:ea typeface="Cambria Math" panose="02040503050406030204" pitchFamily="18" charset="0"/>
                      </a:endParaRPr>
                    </a:p>
                  </a:txBody>
                  <a:tcPr anchor="ctr"/>
                </a:tc>
                <a:extLst>
                  <a:ext uri="{0D108BD9-81ED-4DB2-BD59-A6C34878D82A}">
                    <a16:rowId xmlns:a16="http://schemas.microsoft.com/office/drawing/2014/main" val="10011"/>
                  </a:ext>
                </a:extLst>
              </a:tr>
              <a:tr h="3600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1800" b="0" i="1" u="none" strike="noStrike" baseline="-25000" dirty="0">
                          <a:solidFill>
                            <a:srgbClr val="000000"/>
                          </a:solidFill>
                          <a:effectLst/>
                          <a:latin typeface="Cambria Math" panose="02040503050406030204" pitchFamily="18" charset="0"/>
                          <a:ea typeface="Cambria Math" panose="02040503050406030204" pitchFamily="18" charset="0"/>
                        </a:rPr>
                        <a:t>β</a:t>
                      </a:r>
                      <a:r>
                        <a:rPr lang="en-US" altLang="zh-CN" sz="1800" b="0" i="0" u="none" strike="noStrike" baseline="-25000" dirty="0">
                          <a:solidFill>
                            <a:srgbClr val="000000"/>
                          </a:solidFill>
                          <a:effectLst/>
                          <a:latin typeface="Cambria Math" panose="02040503050406030204" pitchFamily="18" charset="0"/>
                          <a:ea typeface="Cambria Math" panose="02040503050406030204" pitchFamily="18" charset="0"/>
                        </a:rPr>
                        <a:t> tot(</a:t>
                      </a:r>
                      <a:r>
                        <a:rPr lang="en-US" altLang="zh-CN" sz="1800" b="0" i="0" u="none" strike="noStrike" baseline="-25000" dirty="0" err="1">
                          <a:solidFill>
                            <a:srgbClr val="000000"/>
                          </a:solidFill>
                          <a:effectLst/>
                          <a:latin typeface="Cambria Math" panose="02040503050406030204" pitchFamily="18" charset="0"/>
                          <a:ea typeface="Cambria Math" panose="02040503050406030204" pitchFamily="18" charset="0"/>
                        </a:rPr>
                        <a:t>gs+b+un</a:t>
                      </a:r>
                      <a:r>
                        <a:rPr lang="en-US" altLang="zh-CN" sz="1800" b="0" i="0" u="none" strike="noStrike" baseline="-25000" dirty="0">
                          <a:solidFill>
                            <a:srgbClr val="000000"/>
                          </a:solidFill>
                          <a:effectLst/>
                          <a:latin typeface="Cambria Math" panose="02040503050406030204" pitchFamily="18" charset="0"/>
                          <a:ea typeface="Cambria Math" panose="02040503050406030204" pitchFamily="18" charset="0"/>
                        </a:rPr>
                        <a:t>)</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a:solidFill>
                            <a:srgbClr val="CC00CC"/>
                          </a:solidFill>
                          <a:effectLst/>
                          <a:latin typeface="Cambria Math" panose="02040503050406030204" pitchFamily="18" charset="0"/>
                          <a:ea typeface="Cambria Math" panose="02040503050406030204" pitchFamily="18" charset="0"/>
                        </a:rPr>
                        <a:t>99.2(14)%</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a:solidFill>
                            <a:srgbClr val="0000FF"/>
                          </a:solidFill>
                          <a:effectLst/>
                          <a:latin typeface="Cambria Math" panose="02040503050406030204" pitchFamily="18" charset="0"/>
                          <a:ea typeface="Cambria Math" panose="02040503050406030204" pitchFamily="18" charset="0"/>
                        </a:rPr>
                        <a:t>99.6(26)%</a:t>
                      </a:r>
                    </a:p>
                  </a:txBody>
                  <a:tcPr anchor="ctr">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8000"/>
                          </a:solidFill>
                          <a:effectLst/>
                          <a:latin typeface="Cambria Math" panose="02040503050406030204" pitchFamily="18" charset="0"/>
                          <a:ea typeface="Cambria Math" panose="02040503050406030204" pitchFamily="18" charset="0"/>
                        </a:rPr>
                        <a:t>100.9(87)%</a:t>
                      </a:r>
                    </a:p>
                  </a:txBody>
                  <a:tcPr anchor="ctr">
                    <a:lnB w="12700" cap="flat" cmpd="sng" algn="ctr">
                      <a:solidFill>
                        <a:schemeClr val="tx1"/>
                      </a:solidFill>
                      <a:prstDash val="solid"/>
                      <a:round/>
                      <a:headEnd type="none" w="med" len="med"/>
                      <a:tailEnd type="none" w="med" len="med"/>
                    </a:lnB>
                  </a:tcPr>
                </a:tc>
                <a:tc>
                  <a:txBody>
                    <a:bodyPr/>
                    <a:lstStyle/>
                    <a:p>
                      <a:pPr algn="ctr" fontAlgn="b"/>
                      <a:endParaRPr lang="en-US" sz="1800" b="0" i="0" u="none" strike="noStrike" dirty="0">
                        <a:solidFill>
                          <a:schemeClr val="accent2">
                            <a:lumMod val="50000"/>
                          </a:schemeClr>
                        </a:solidFill>
                        <a:effectLst/>
                        <a:latin typeface="Cambria Math" panose="02040503050406030204" pitchFamily="18" charset="0"/>
                        <a:ea typeface="Cambria Math" panose="020405030504060302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fontAlgn="b"/>
                      <a:endParaRPr lang="en-US" sz="1800" b="0" i="0" u="none" strike="noStrike" dirty="0">
                        <a:solidFill>
                          <a:srgbClr val="FF0000"/>
                        </a:solidFill>
                        <a:effectLst/>
                        <a:latin typeface="Cambria Math" panose="02040503050406030204" pitchFamily="18" charset="0"/>
                        <a:ea typeface="Cambria Math" panose="020405030504060302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sp>
        <p:nvSpPr>
          <p:cNvPr id="3" name="TextBox 2"/>
          <p:cNvSpPr txBox="1"/>
          <p:nvPr/>
        </p:nvSpPr>
        <p:spPr>
          <a:xfrm>
            <a:off x="0" y="5242175"/>
            <a:ext cx="9144000" cy="1477328"/>
          </a:xfrm>
          <a:prstGeom prst="rect">
            <a:avLst/>
          </a:prstGeom>
          <a:noFill/>
        </p:spPr>
        <p:txBody>
          <a:bodyPr wrap="square" rtlCol="0" anchor="ctr">
            <a:spAutoFit/>
          </a:bodyPr>
          <a:lstStyle/>
          <a:p>
            <a:r>
              <a:rPr lang="en-US" altLang="zh-CN" dirty="0">
                <a:solidFill>
                  <a:srgbClr val="0000FF"/>
                </a:solidFill>
                <a:latin typeface="Times New Roman" panose="02020603050405020304" pitchFamily="18" charset="0"/>
                <a:cs typeface="Times New Roman" panose="02020603050405020304" pitchFamily="18" charset="0"/>
              </a:rPr>
              <a:t>I aligned the uncertainties to the same decimal place for comparison.</a:t>
            </a:r>
          </a:p>
          <a:p>
            <a:r>
              <a:rPr lang="en-US" altLang="zh-CN" dirty="0">
                <a:solidFill>
                  <a:srgbClr val="0000FF"/>
                </a:solidFill>
                <a:latin typeface="Times New Roman" panose="02020603050405020304" pitchFamily="18" charset="0"/>
                <a:cs typeface="Times New Roman" panose="02020603050405020304" pitchFamily="18" charset="0"/>
              </a:rPr>
              <a:t>Robertson's </a:t>
            </a: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have extremely small uncertainty. Either relative or absolute.</a:t>
            </a:r>
          </a:p>
          <a:p>
            <a:r>
              <a:rPr lang="en-US" altLang="zh-CN" dirty="0">
                <a:solidFill>
                  <a:srgbClr val="0000FF"/>
                </a:solidFill>
                <a:latin typeface="Times New Roman" panose="02020603050405020304" pitchFamily="18" charset="0"/>
                <a:cs typeface="Times New Roman" panose="02020603050405020304" pitchFamily="18" charset="0"/>
              </a:rPr>
              <a:t>Robertson's </a:t>
            </a: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dominates the weighted average.  Either relative or absolute.</a:t>
            </a:r>
          </a:p>
          <a:p>
            <a:r>
              <a:rPr lang="en-US" altLang="zh-CN" dirty="0">
                <a:solidFill>
                  <a:srgbClr val="0000FF"/>
                </a:solidFill>
                <a:latin typeface="Times New Roman" panose="02020603050405020304" pitchFamily="18" charset="0"/>
                <a:cs typeface="Times New Roman" panose="02020603050405020304" pitchFamily="18" charset="0"/>
              </a:rPr>
              <a:t>Robertson's </a:t>
            </a: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 is slightly less dominating because a literature </a:t>
            </a:r>
            <a:r>
              <a:rPr lang="el-GR" i="1" dirty="0">
                <a:solidFill>
                  <a:srgbClr val="0000FF"/>
                </a:solidFill>
                <a:latin typeface="Times New Roman" panose="02020603050405020304" pitchFamily="18" charset="0"/>
                <a:cs typeface="Times New Roman" panose="02020603050405020304" pitchFamily="18" charset="0"/>
              </a:rPr>
              <a:t>Γ</a:t>
            </a:r>
            <a:r>
              <a:rPr lang="el-GR" i="1" baseline="-25000" dirty="0">
                <a:solidFill>
                  <a:srgbClr val="0000FF"/>
                </a:solidFill>
                <a:latin typeface="Times New Roman" panose="02020603050405020304" pitchFamily="18" charset="0"/>
                <a:cs typeface="Times New Roman" panose="02020603050405020304" pitchFamily="18" charset="0"/>
              </a:rPr>
              <a:t>γ</a:t>
            </a:r>
            <a:r>
              <a:rPr lang="en-US" dirty="0">
                <a:solidFill>
                  <a:srgbClr val="0000FF"/>
                </a:solidFill>
                <a:latin typeface="Times New Roman" panose="02020603050405020304" pitchFamily="18" charset="0"/>
                <a:cs typeface="Times New Roman" panose="02020603050405020304" pitchFamily="18" charset="0"/>
              </a:rPr>
              <a:t> </a:t>
            </a:r>
            <a:r>
              <a:rPr lang="el-GR" dirty="0">
                <a:solidFill>
                  <a:srgbClr val="0000FF"/>
                </a:solidFill>
                <a:latin typeface="Times New Roman" panose="02020603050405020304" pitchFamily="18" charset="0"/>
                <a:cs typeface="Times New Roman" panose="02020603050405020304" pitchFamily="18" charset="0"/>
              </a:rPr>
              <a:t>/</a:t>
            </a:r>
            <a:r>
              <a:rPr lang="en-US" dirty="0">
                <a:solidFill>
                  <a:srgbClr val="0000FF"/>
                </a:solidFill>
                <a:latin typeface="Times New Roman" panose="02020603050405020304" pitchFamily="18" charset="0"/>
                <a:cs typeface="Times New Roman" panose="02020603050405020304" pitchFamily="18" charset="0"/>
              </a:rPr>
              <a:t> </a:t>
            </a:r>
            <a:r>
              <a:rPr lang="el-GR" i="1" dirty="0">
                <a:solidFill>
                  <a:srgbClr val="0000FF"/>
                </a:solidFill>
                <a:latin typeface="Times New Roman" panose="02020603050405020304" pitchFamily="18" charset="0"/>
                <a:cs typeface="Times New Roman" panose="02020603050405020304" pitchFamily="18" charset="0"/>
              </a:rPr>
              <a:t>Γ</a:t>
            </a:r>
            <a:r>
              <a:rPr lang="en-US" i="1" baseline="-25000" dirty="0">
                <a:solidFill>
                  <a:srgbClr val="0000FF"/>
                </a:solidFill>
                <a:latin typeface="Times New Roman" panose="02020603050405020304" pitchFamily="18" charset="0"/>
                <a:cs typeface="Times New Roman" panose="02020603050405020304" pitchFamily="18" charset="0"/>
              </a:rPr>
              <a:t>p</a:t>
            </a:r>
            <a:r>
              <a:rPr lang="en-US" dirty="0">
                <a:solidFill>
                  <a:srgbClr val="0000FF"/>
                </a:solidFill>
                <a:latin typeface="Times New Roman" panose="02020603050405020304" pitchFamily="18" charset="0"/>
                <a:cs typeface="Times New Roman" panose="02020603050405020304" pitchFamily="18" charset="0"/>
              </a:rPr>
              <a:t> = 0.12(2) ratio is factored in.</a:t>
            </a:r>
          </a:p>
          <a:p>
            <a:r>
              <a:rPr lang="en-US" altLang="zh-CN" dirty="0">
                <a:solidFill>
                  <a:srgbClr val="0000FF"/>
                </a:solidFill>
                <a:latin typeface="Times New Roman" panose="02020603050405020304" pitchFamily="18" charset="0"/>
                <a:cs typeface="Times New Roman" panose="02020603050405020304" pitchFamily="18" charset="0"/>
              </a:rPr>
              <a:t>Robertson's </a:t>
            </a: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 is even less dominating when we adopt his falsely large </a:t>
            </a: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 uncertainty</a:t>
            </a:r>
            <a:r>
              <a:rPr lang="en-US" dirty="0">
                <a:solidFill>
                  <a:srgbClr val="0000FF"/>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784851398"/>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11425784"/>
              </p:ext>
            </p:extLst>
          </p:nvPr>
        </p:nvGraphicFramePr>
        <p:xfrm>
          <a:off x="133350" y="339725"/>
          <a:ext cx="8870950" cy="3745230"/>
        </p:xfrm>
        <a:graphic>
          <a:graphicData uri="http://schemas.openxmlformats.org/drawingml/2006/table">
            <a:tbl>
              <a:tblPr>
                <a:tableStyleId>{9D7B26C5-4107-4FEC-AEDC-1716B250A1EF}</a:tableStyleId>
              </a:tblPr>
              <a:tblGrid>
                <a:gridCol w="2749550">
                  <a:extLst>
                    <a:ext uri="{9D8B030D-6E8A-4147-A177-3AD203B41FA5}">
                      <a16:colId xmlns:a16="http://schemas.microsoft.com/office/drawing/2014/main" val="20000"/>
                    </a:ext>
                  </a:extLst>
                </a:gridCol>
                <a:gridCol w="6121400">
                  <a:extLst>
                    <a:ext uri="{9D8B030D-6E8A-4147-A177-3AD203B41FA5}">
                      <a16:colId xmlns:a16="http://schemas.microsoft.com/office/drawing/2014/main" val="20001"/>
                    </a:ext>
                  </a:extLst>
                </a:gridCol>
              </a:tblGrid>
              <a:tr h="0">
                <a:tc>
                  <a:txBody>
                    <a:bodyPr/>
                    <a:lstStyle/>
                    <a:p>
                      <a:pPr algn="ctr" fontAlgn="b"/>
                      <a:r>
                        <a:rPr lang="en-US" sz="2200" b="0" i="0" u="none" strike="noStrike" dirty="0">
                          <a:solidFill>
                            <a:srgbClr val="000000"/>
                          </a:solidFill>
                          <a:effectLst/>
                          <a:latin typeface="Cambria Math" panose="02040503050406030204" pitchFamily="18" charset="0"/>
                          <a:ea typeface="Cambria Math" panose="02040503050406030204" pitchFamily="18" charset="0"/>
                        </a:rPr>
                        <a:t>Ref</a:t>
                      </a:r>
                      <a:r>
                        <a:rPr lang="en-US" altLang="zh-CN" sz="2200" b="0" i="0" u="none" strike="noStrike" dirty="0">
                          <a:solidFill>
                            <a:srgbClr val="000000"/>
                          </a:solidFill>
                          <a:effectLst/>
                          <a:latin typeface="Cambria Math" panose="02040503050406030204" pitchFamily="18" charset="0"/>
                          <a:ea typeface="Cambria Math" panose="02040503050406030204" pitchFamily="18" charset="0"/>
                        </a:rPr>
                        <a:t>erence</a:t>
                      </a:r>
                      <a:endParaRPr lang="en-US" sz="22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en-US" altLang="zh-CN" sz="2200" b="0" i="0" u="none" strike="noStrike" baseline="0" dirty="0">
                          <a:solidFill>
                            <a:srgbClr val="000000"/>
                          </a:solidFill>
                          <a:effectLst/>
                          <a:latin typeface="Cambria Math" panose="02040503050406030204" pitchFamily="18" charset="0"/>
                          <a:ea typeface="Cambria Math" panose="02040503050406030204" pitchFamily="18" charset="0"/>
                        </a:rPr>
                        <a:t>Description</a:t>
                      </a:r>
                      <a:endParaRPr lang="en-US" sz="22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b"/>
                      <a:r>
                        <a:rPr lang="en-US" sz="2200" u="none" strike="noStrike" dirty="0">
                          <a:solidFill>
                            <a:srgbClr val="6600CC"/>
                          </a:solidFill>
                          <a:effectLst/>
                          <a:latin typeface="Cambria Math" panose="02040503050406030204" pitchFamily="18" charset="0"/>
                          <a:ea typeface="Cambria Math" panose="02040503050406030204" pitchFamily="18" charset="0"/>
                        </a:rPr>
                        <a:t>Reeder_PR1966</a:t>
                      </a:r>
                      <a:endParaRPr lang="en-US" sz="2200" b="0" i="0" u="none" strike="noStrike" dirty="0">
                        <a:solidFill>
                          <a:srgbClr val="6600CC"/>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en-US" sz="2200" u="none" strike="noStrike" dirty="0">
                          <a:solidFill>
                            <a:srgbClr val="6600CC"/>
                          </a:solidFill>
                          <a:effectLst/>
                          <a:latin typeface="Cambria Math" panose="02040503050406030204" pitchFamily="18" charset="0"/>
                          <a:ea typeface="Cambria Math" panose="02040503050406030204" pitchFamily="18" charset="0"/>
                        </a:rPr>
                        <a:t>Didn't observe the 401-keV proton</a:t>
                      </a:r>
                    </a:p>
                    <a:p>
                      <a:pPr algn="ctr" fontAlgn="b"/>
                      <a:r>
                        <a:rPr lang="en-US" sz="2200" b="0" i="0" u="none" strike="noStrike" dirty="0">
                          <a:solidFill>
                            <a:srgbClr val="6600CC"/>
                          </a:solidFill>
                          <a:effectLst/>
                          <a:latin typeface="Cambria Math" panose="02040503050406030204" pitchFamily="18" charset="0"/>
                          <a:ea typeface="Cambria Math" panose="02040503050406030204" pitchFamily="18" charset="0"/>
                        </a:rPr>
                        <a:t>Observed </a:t>
                      </a:r>
                      <a:r>
                        <a:rPr lang="en-US" sz="2200" b="1" i="0" u="none" strike="noStrike" dirty="0">
                          <a:solidFill>
                            <a:srgbClr val="6600CC"/>
                          </a:solidFill>
                          <a:effectLst/>
                          <a:latin typeface="Cambria Math" panose="02040503050406030204" pitchFamily="18" charset="0"/>
                          <a:ea typeface="Cambria Math" panose="02040503050406030204" pitchFamily="18" charset="0"/>
                        </a:rPr>
                        <a:t>two</a:t>
                      </a:r>
                      <a:r>
                        <a:rPr lang="en-US" sz="2200" b="0" i="0" u="none" strike="noStrike" dirty="0">
                          <a:solidFill>
                            <a:srgbClr val="6600CC"/>
                          </a:solidFill>
                          <a:effectLst/>
                          <a:latin typeface="Cambria Math" panose="02040503050406030204" pitchFamily="18" charset="0"/>
                          <a:ea typeface="Cambria Math" panose="02040503050406030204" pitchFamily="18" charset="0"/>
                        </a:rPr>
                        <a:t> proton branches from IAS</a:t>
                      </a:r>
                    </a:p>
                  </a:txBody>
                  <a:tcPr marL="9525" marR="9525" marT="9525"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fontAlgn="b"/>
                      <a:r>
                        <a:rPr lang="en-US" sz="2200" u="none" strike="noStrike" dirty="0">
                          <a:solidFill>
                            <a:srgbClr val="C00000"/>
                          </a:solidFill>
                          <a:effectLst/>
                          <a:latin typeface="Cambria Math" panose="02040503050406030204" pitchFamily="18" charset="0"/>
                          <a:ea typeface="Cambria Math" panose="02040503050406030204" pitchFamily="18" charset="0"/>
                        </a:rPr>
                        <a:t>Sextro_PhD1973</a:t>
                      </a:r>
                      <a:endParaRPr lang="en-US" sz="2200" b="0" i="0" u="none" strike="noStrike" dirty="0">
                        <a:solidFill>
                          <a:srgbClr val="C00000"/>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noFill/>
                      <a:prstDash val="solid"/>
                      <a:round/>
                      <a:headEnd type="none" w="med" len="med"/>
                      <a:tailEnd type="none" w="med" len="med"/>
                    </a:lnT>
                  </a:tcPr>
                </a:tc>
                <a:tc>
                  <a:txBody>
                    <a:bodyPr/>
                    <a:lstStyle/>
                    <a:p>
                      <a:pPr algn="ctr" fontAlgn="b"/>
                      <a:r>
                        <a:rPr lang="en-US" sz="2200" u="none" strike="noStrike" dirty="0">
                          <a:solidFill>
                            <a:srgbClr val="C00000"/>
                          </a:solidFill>
                          <a:effectLst/>
                          <a:latin typeface="Cambria Math" panose="02040503050406030204" pitchFamily="18" charset="0"/>
                          <a:ea typeface="Cambria Math" panose="02040503050406030204" pitchFamily="18" charset="0"/>
                        </a:rPr>
                        <a:t>Didn't observe the 401-keV proton</a:t>
                      </a:r>
                    </a:p>
                    <a:p>
                      <a:pPr algn="ctr" fontAlgn="b"/>
                      <a:r>
                        <a:rPr lang="en-US" sz="2200" b="0" i="0" u="none" strike="noStrike" dirty="0">
                          <a:solidFill>
                            <a:srgbClr val="C00000"/>
                          </a:solidFill>
                          <a:effectLst/>
                          <a:latin typeface="Cambria Math" panose="02040503050406030204" pitchFamily="18" charset="0"/>
                          <a:ea typeface="Cambria Math" panose="02040503050406030204" pitchFamily="18" charset="0"/>
                        </a:rPr>
                        <a:t>Observed </a:t>
                      </a:r>
                      <a:r>
                        <a:rPr lang="en-US" sz="2200" b="1" i="0" u="none" strike="noStrike" dirty="0">
                          <a:solidFill>
                            <a:srgbClr val="C00000"/>
                          </a:solidFill>
                          <a:effectLst/>
                          <a:latin typeface="Cambria Math" panose="02040503050406030204" pitchFamily="18" charset="0"/>
                          <a:ea typeface="Cambria Math" panose="02040503050406030204" pitchFamily="18" charset="0"/>
                        </a:rPr>
                        <a:t>four</a:t>
                      </a:r>
                      <a:r>
                        <a:rPr lang="en-US" sz="2200" b="0" i="0" u="none" strike="noStrike" dirty="0">
                          <a:solidFill>
                            <a:srgbClr val="C00000"/>
                          </a:solidFill>
                          <a:effectLst/>
                          <a:latin typeface="Cambria Math" panose="02040503050406030204" pitchFamily="18" charset="0"/>
                          <a:ea typeface="Cambria Math" panose="02040503050406030204" pitchFamily="18" charset="0"/>
                        </a:rPr>
                        <a:t> proton branches from IAS</a:t>
                      </a:r>
                    </a:p>
                  </a:txBody>
                  <a:tcPr marL="9525" marR="9525" marT="9525" marB="0" anchor="ctr">
                    <a:lnT w="12700" cap="flat" cmpd="sng" algn="ctr">
                      <a:noFill/>
                      <a:prstDash val="solid"/>
                      <a:round/>
                      <a:headEnd type="none" w="med" len="med"/>
                      <a:tailEnd type="none" w="med" len="med"/>
                    </a:lnT>
                  </a:tcPr>
                </a:tc>
                <a:extLst>
                  <a:ext uri="{0D108BD9-81ED-4DB2-BD59-A6C34878D82A}">
                    <a16:rowId xmlns:a16="http://schemas.microsoft.com/office/drawing/2014/main" val="10002"/>
                  </a:ext>
                </a:extLst>
              </a:tr>
              <a:tr h="0">
                <a:tc>
                  <a:txBody>
                    <a:bodyPr/>
                    <a:lstStyle/>
                    <a:p>
                      <a:pPr algn="ctr" fontAlgn="b"/>
                      <a:r>
                        <a:rPr lang="en-US" sz="2200" u="none" strike="noStrike" dirty="0">
                          <a:solidFill>
                            <a:srgbClr val="CC00CC"/>
                          </a:solidFill>
                          <a:effectLst/>
                          <a:latin typeface="Cambria Math" panose="02040503050406030204" pitchFamily="18" charset="0"/>
                          <a:ea typeface="Cambria Math" panose="02040503050406030204" pitchFamily="18" charset="0"/>
                        </a:rPr>
                        <a:t>Hatori_NPA1992</a:t>
                      </a:r>
                      <a:endParaRPr lang="en-US" sz="22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b"/>
                      <a:r>
                        <a:rPr lang="en-US" sz="2200" b="0" i="0" u="none" strike="noStrike" dirty="0">
                          <a:solidFill>
                            <a:srgbClr val="CC00CC"/>
                          </a:solidFill>
                          <a:effectLst/>
                          <a:latin typeface="Cambria Math" panose="02040503050406030204" pitchFamily="18" charset="0"/>
                          <a:ea typeface="Cambria Math" panose="02040503050406030204" pitchFamily="18" charset="0"/>
                        </a:rPr>
                        <a:t>Observed the 401-keV</a:t>
                      </a:r>
                      <a:r>
                        <a:rPr lang="en-US" sz="2200" b="0" i="0" u="none" strike="noStrike" baseline="0" dirty="0">
                          <a:solidFill>
                            <a:srgbClr val="CC00CC"/>
                          </a:solidFill>
                          <a:effectLst/>
                          <a:latin typeface="Cambria Math" panose="02040503050406030204" pitchFamily="18" charset="0"/>
                          <a:ea typeface="Cambria Math" panose="02040503050406030204" pitchFamily="18" charset="0"/>
                        </a:rPr>
                        <a:t> </a:t>
                      </a:r>
                      <a:r>
                        <a:rPr lang="en-US" sz="2200" b="0" i="0" u="none" strike="noStrike" dirty="0">
                          <a:solidFill>
                            <a:srgbClr val="CC00CC"/>
                          </a:solidFill>
                          <a:effectLst/>
                          <a:latin typeface="Cambria Math" panose="02040503050406030204" pitchFamily="18" charset="0"/>
                          <a:ea typeface="Cambria Math" panose="02040503050406030204" pitchFamily="18" charset="0"/>
                        </a:rPr>
                        <a:t>proton</a:t>
                      </a:r>
                    </a:p>
                    <a:p>
                      <a:pPr marL="0" marR="0" indent="0" algn="ctr" defTabSz="914400" rtl="0" eaLnBrk="1" fontAlgn="b" latinLnBrk="0" hangingPunct="1">
                        <a:lnSpc>
                          <a:spcPct val="100000"/>
                        </a:lnSpc>
                        <a:spcBef>
                          <a:spcPts val="0"/>
                        </a:spcBef>
                        <a:spcAft>
                          <a:spcPts val="0"/>
                        </a:spcAft>
                        <a:buClrTx/>
                        <a:buSzTx/>
                        <a:buFontTx/>
                        <a:buNone/>
                        <a:tabLst/>
                        <a:defRPr/>
                      </a:pPr>
                      <a:r>
                        <a:rPr lang="en-US" sz="2200" b="0" i="0" u="none" strike="noStrike" dirty="0">
                          <a:solidFill>
                            <a:srgbClr val="CC00CC"/>
                          </a:solidFill>
                          <a:effectLst/>
                          <a:latin typeface="Cambria Math" panose="02040503050406030204" pitchFamily="18" charset="0"/>
                          <a:ea typeface="Cambria Math" panose="02040503050406030204" pitchFamily="18" charset="0"/>
                        </a:rPr>
                        <a:t>Observed </a:t>
                      </a:r>
                      <a:r>
                        <a:rPr lang="en-US" sz="2200" b="1" i="0" u="none" strike="noStrike" dirty="0">
                          <a:solidFill>
                            <a:srgbClr val="CC00CC"/>
                          </a:solidFill>
                          <a:effectLst/>
                          <a:latin typeface="Cambria Math" panose="02040503050406030204" pitchFamily="18" charset="0"/>
                          <a:ea typeface="Cambria Math" panose="02040503050406030204" pitchFamily="18" charset="0"/>
                        </a:rPr>
                        <a:t>two</a:t>
                      </a:r>
                      <a:r>
                        <a:rPr lang="en-US" sz="2200" b="0" i="0" u="none" strike="noStrike" dirty="0">
                          <a:solidFill>
                            <a:srgbClr val="CC00CC"/>
                          </a:solidFill>
                          <a:effectLst/>
                          <a:latin typeface="Cambria Math" panose="02040503050406030204" pitchFamily="18" charset="0"/>
                          <a:ea typeface="Cambria Math" panose="02040503050406030204" pitchFamily="18" charset="0"/>
                        </a:rPr>
                        <a:t> proton branches from IAS</a:t>
                      </a:r>
                    </a:p>
                  </a:txBody>
                  <a:tcPr marL="9525" marR="9525" marT="9525" marB="0" anchor="ctr"/>
                </a:tc>
                <a:extLst>
                  <a:ext uri="{0D108BD9-81ED-4DB2-BD59-A6C34878D82A}">
                    <a16:rowId xmlns:a16="http://schemas.microsoft.com/office/drawing/2014/main" val="10003"/>
                  </a:ext>
                </a:extLst>
              </a:tr>
              <a:tr h="0">
                <a:tc>
                  <a:txBody>
                    <a:bodyPr/>
                    <a:lstStyle/>
                    <a:p>
                      <a:pPr algn="ctr" fontAlgn="b"/>
                      <a:r>
                        <a:rPr lang="en-US" sz="2200" u="none" strike="noStrike" dirty="0">
                          <a:solidFill>
                            <a:srgbClr val="0000FF"/>
                          </a:solidFill>
                          <a:effectLst/>
                          <a:latin typeface="Cambria Math" panose="02040503050406030204" pitchFamily="18" charset="0"/>
                          <a:ea typeface="Cambria Math" panose="02040503050406030204" pitchFamily="18" charset="0"/>
                        </a:rPr>
                        <a:t>Robertson_PRC1993</a:t>
                      </a:r>
                      <a:endParaRPr lang="en-US" sz="22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b"/>
                      <a:r>
                        <a:rPr lang="en-US" sz="2200" b="0" i="0" u="none" strike="noStrike" dirty="0">
                          <a:solidFill>
                            <a:srgbClr val="0000FF"/>
                          </a:solidFill>
                          <a:effectLst/>
                          <a:latin typeface="Cambria Math" panose="02040503050406030204" pitchFamily="18" charset="0"/>
                          <a:ea typeface="Cambria Math" panose="02040503050406030204" pitchFamily="18" charset="0"/>
                        </a:rPr>
                        <a:t>Observed the 401-keV</a:t>
                      </a:r>
                      <a:r>
                        <a:rPr lang="en-US" sz="2200" b="0" i="0" u="none" strike="noStrike" baseline="0" dirty="0">
                          <a:solidFill>
                            <a:srgbClr val="0000FF"/>
                          </a:solidFill>
                          <a:effectLst/>
                          <a:latin typeface="Cambria Math" panose="02040503050406030204" pitchFamily="18" charset="0"/>
                          <a:ea typeface="Cambria Math" panose="02040503050406030204" pitchFamily="18" charset="0"/>
                        </a:rPr>
                        <a:t> </a:t>
                      </a:r>
                      <a:r>
                        <a:rPr lang="en-US" sz="2200" b="0" i="0" u="none" strike="noStrike" dirty="0">
                          <a:solidFill>
                            <a:srgbClr val="0000FF"/>
                          </a:solidFill>
                          <a:effectLst/>
                          <a:latin typeface="Cambria Math" panose="02040503050406030204" pitchFamily="18" charset="0"/>
                          <a:ea typeface="Cambria Math" panose="02040503050406030204" pitchFamily="18" charset="0"/>
                        </a:rPr>
                        <a:t>proton</a:t>
                      </a:r>
                    </a:p>
                    <a:p>
                      <a:pPr marL="0" marR="0" indent="0" algn="ctr" defTabSz="914400" rtl="0" eaLnBrk="1" fontAlgn="b" latinLnBrk="0" hangingPunct="1">
                        <a:lnSpc>
                          <a:spcPct val="100000"/>
                        </a:lnSpc>
                        <a:spcBef>
                          <a:spcPts val="0"/>
                        </a:spcBef>
                        <a:spcAft>
                          <a:spcPts val="0"/>
                        </a:spcAft>
                        <a:buClrTx/>
                        <a:buSzTx/>
                        <a:buFontTx/>
                        <a:buNone/>
                        <a:tabLst/>
                        <a:defRPr/>
                      </a:pPr>
                      <a:r>
                        <a:rPr lang="en-US" sz="2200" b="0" i="0" u="none" strike="noStrike" dirty="0">
                          <a:solidFill>
                            <a:srgbClr val="0000FF"/>
                          </a:solidFill>
                          <a:effectLst/>
                          <a:latin typeface="Cambria Math" panose="02040503050406030204" pitchFamily="18" charset="0"/>
                          <a:ea typeface="Cambria Math" panose="02040503050406030204" pitchFamily="18" charset="0"/>
                        </a:rPr>
                        <a:t>Observed </a:t>
                      </a:r>
                      <a:r>
                        <a:rPr lang="en-US" sz="2200" b="1" i="0" u="none" strike="noStrike" dirty="0">
                          <a:solidFill>
                            <a:srgbClr val="0000FF"/>
                          </a:solidFill>
                          <a:effectLst/>
                          <a:latin typeface="Cambria Math" panose="02040503050406030204" pitchFamily="18" charset="0"/>
                          <a:ea typeface="Cambria Math" panose="02040503050406030204" pitchFamily="18" charset="0"/>
                        </a:rPr>
                        <a:t>four</a:t>
                      </a:r>
                      <a:r>
                        <a:rPr lang="en-US" sz="2200" b="0" i="0" u="none" strike="noStrike" dirty="0">
                          <a:solidFill>
                            <a:srgbClr val="0000FF"/>
                          </a:solidFill>
                          <a:effectLst/>
                          <a:latin typeface="Cambria Math" panose="02040503050406030204" pitchFamily="18" charset="0"/>
                          <a:ea typeface="Cambria Math" panose="02040503050406030204" pitchFamily="18" charset="0"/>
                        </a:rPr>
                        <a:t> proton branches from IAS</a:t>
                      </a:r>
                    </a:p>
                  </a:txBody>
                  <a:tcPr marL="9525" marR="9525" marT="9525" marB="0" anchor="ctr"/>
                </a:tc>
                <a:extLst>
                  <a:ext uri="{0D108BD9-81ED-4DB2-BD59-A6C34878D82A}">
                    <a16:rowId xmlns:a16="http://schemas.microsoft.com/office/drawing/2014/main" val="10004"/>
                  </a:ext>
                </a:extLst>
              </a:tr>
              <a:tr h="0">
                <a:tc>
                  <a:txBody>
                    <a:bodyPr/>
                    <a:lstStyle/>
                    <a:p>
                      <a:pPr algn="ctr" fontAlgn="b"/>
                      <a:r>
                        <a:rPr lang="en-US" sz="2200" u="none" strike="noStrike" dirty="0">
                          <a:solidFill>
                            <a:srgbClr val="008000"/>
                          </a:solidFill>
                          <a:effectLst/>
                          <a:latin typeface="Cambria Math" panose="02040503050406030204" pitchFamily="18" charset="0"/>
                          <a:ea typeface="Cambria Math" panose="02040503050406030204" pitchFamily="18" charset="0"/>
                        </a:rPr>
                        <a:t>Thomas_EPJA2004</a:t>
                      </a:r>
                      <a:endParaRPr lang="en-US" sz="22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b"/>
                      <a:r>
                        <a:rPr lang="en-US" sz="2200" b="0" i="0" u="none" strike="noStrike" dirty="0">
                          <a:solidFill>
                            <a:srgbClr val="008000"/>
                          </a:solidFill>
                          <a:effectLst/>
                          <a:latin typeface="Cambria Math" panose="02040503050406030204" pitchFamily="18" charset="0"/>
                          <a:ea typeface="Cambria Math" panose="02040503050406030204" pitchFamily="18" charset="0"/>
                        </a:rPr>
                        <a:t>Observed the 401-keV</a:t>
                      </a:r>
                      <a:r>
                        <a:rPr lang="en-US" sz="2200" b="0" i="0" u="none" strike="noStrike" baseline="0" dirty="0">
                          <a:solidFill>
                            <a:srgbClr val="008000"/>
                          </a:solidFill>
                          <a:effectLst/>
                          <a:latin typeface="Cambria Math" panose="02040503050406030204" pitchFamily="18" charset="0"/>
                          <a:ea typeface="Cambria Math" panose="02040503050406030204" pitchFamily="18" charset="0"/>
                        </a:rPr>
                        <a:t> </a:t>
                      </a:r>
                      <a:r>
                        <a:rPr lang="en-US" sz="2200" b="0" i="0" u="none" strike="noStrike" dirty="0">
                          <a:solidFill>
                            <a:srgbClr val="008000"/>
                          </a:solidFill>
                          <a:effectLst/>
                          <a:latin typeface="Cambria Math" panose="02040503050406030204" pitchFamily="18" charset="0"/>
                          <a:ea typeface="Cambria Math" panose="02040503050406030204" pitchFamily="18" charset="0"/>
                        </a:rPr>
                        <a:t>proton</a:t>
                      </a:r>
                    </a:p>
                    <a:p>
                      <a:pPr marL="0" marR="0" indent="0" algn="ctr" defTabSz="914400" rtl="0" eaLnBrk="1" fontAlgn="b" latinLnBrk="0" hangingPunct="1">
                        <a:lnSpc>
                          <a:spcPct val="100000"/>
                        </a:lnSpc>
                        <a:spcBef>
                          <a:spcPts val="0"/>
                        </a:spcBef>
                        <a:spcAft>
                          <a:spcPts val="0"/>
                        </a:spcAft>
                        <a:buClrTx/>
                        <a:buSzTx/>
                        <a:buFontTx/>
                        <a:buNone/>
                        <a:tabLst/>
                        <a:defRPr/>
                      </a:pPr>
                      <a:r>
                        <a:rPr lang="en-US" sz="2200" b="0" i="0" u="none" strike="noStrike" dirty="0">
                          <a:solidFill>
                            <a:srgbClr val="008000"/>
                          </a:solidFill>
                          <a:effectLst/>
                          <a:latin typeface="Cambria Math" panose="02040503050406030204" pitchFamily="18" charset="0"/>
                          <a:ea typeface="Cambria Math" panose="02040503050406030204" pitchFamily="18" charset="0"/>
                        </a:rPr>
                        <a:t>Observed </a:t>
                      </a:r>
                      <a:r>
                        <a:rPr lang="en-US" sz="2200" b="1" i="0" u="none" strike="noStrike" dirty="0">
                          <a:solidFill>
                            <a:srgbClr val="008000"/>
                          </a:solidFill>
                          <a:effectLst/>
                          <a:latin typeface="Cambria Math" panose="02040503050406030204" pitchFamily="18" charset="0"/>
                          <a:ea typeface="Cambria Math" panose="02040503050406030204" pitchFamily="18" charset="0"/>
                        </a:rPr>
                        <a:t>four</a:t>
                      </a:r>
                      <a:r>
                        <a:rPr lang="en-US" sz="2200" b="0" i="0" u="none" strike="noStrike" dirty="0">
                          <a:solidFill>
                            <a:srgbClr val="008000"/>
                          </a:solidFill>
                          <a:effectLst/>
                          <a:latin typeface="Cambria Math" panose="02040503050406030204" pitchFamily="18" charset="0"/>
                          <a:ea typeface="Cambria Math" panose="02040503050406030204" pitchFamily="18" charset="0"/>
                        </a:rPr>
                        <a:t> proton branches from IAS</a:t>
                      </a:r>
                    </a:p>
                  </a:txBody>
                  <a:tcPr marL="9525" marR="9525" marT="9525"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3315136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3381663"/>
            <a:ext cx="4982095" cy="3476337"/>
          </a:xfrm>
          <a:prstGeom prst="rect">
            <a:avLst/>
          </a:prstGeom>
        </p:spPr>
      </p:pic>
      <p:pic>
        <p:nvPicPr>
          <p:cNvPr id="4" name="Picture 3"/>
          <p:cNvPicPr>
            <a:picLocks noChangeAspect="1"/>
          </p:cNvPicPr>
          <p:nvPr/>
        </p:nvPicPr>
        <p:blipFill>
          <a:blip r:embed="rId3"/>
          <a:stretch>
            <a:fillRect/>
          </a:stretch>
        </p:blipFill>
        <p:spPr>
          <a:xfrm>
            <a:off x="0" y="0"/>
            <a:ext cx="4982095" cy="3387315"/>
          </a:xfrm>
          <a:prstGeom prst="rect">
            <a:avLst/>
          </a:prstGeom>
        </p:spPr>
      </p:pic>
      <p:sp>
        <p:nvSpPr>
          <p:cNvPr id="5" name="Rectangle 4"/>
          <p:cNvSpPr/>
          <p:nvPr/>
        </p:nvSpPr>
        <p:spPr>
          <a:xfrm>
            <a:off x="4982095" y="0"/>
            <a:ext cx="3981797" cy="1200329"/>
          </a:xfrm>
          <a:prstGeom prst="rect">
            <a:avLst/>
          </a:prstGeom>
        </p:spPr>
        <p:txBody>
          <a:bodyPr wrap="square">
            <a:spAutoFit/>
          </a:bodyPr>
          <a:lstStyle/>
          <a:p>
            <a:r>
              <a:rPr lang="en-US" altLang="zh-CN" dirty="0">
                <a:solidFill>
                  <a:srgbClr val="FF0000"/>
                </a:solidFill>
                <a:latin typeface="Times New Roman" panose="02020603050405020304" pitchFamily="18" charset="0"/>
                <a:cs typeface="Times New Roman" panose="02020603050405020304" pitchFamily="18" charset="0"/>
              </a:rPr>
              <a:t>protons-si25_allruns_highThreshold.root</a:t>
            </a:r>
          </a:p>
          <a:p>
            <a:r>
              <a:rPr lang="en-US" altLang="zh-CN" dirty="0">
                <a:solidFill>
                  <a:srgbClr val="FF0000"/>
                </a:solidFill>
                <a:latin typeface="Times New Roman" panose="02020603050405020304" pitchFamily="18" charset="0"/>
                <a:cs typeface="Times New Roman" panose="02020603050405020304" pitchFamily="18" charset="0"/>
              </a:rPr>
              <a:t>h6-&gt;</a:t>
            </a:r>
            <a:r>
              <a:rPr lang="en-US" altLang="zh-CN" dirty="0" err="1">
                <a:solidFill>
                  <a:srgbClr val="FF0000"/>
                </a:solidFill>
                <a:latin typeface="Times New Roman" panose="02020603050405020304" pitchFamily="18" charset="0"/>
                <a:cs typeface="Times New Roman" panose="02020603050405020304" pitchFamily="18" charset="0"/>
              </a:rPr>
              <a:t>Rebin</a:t>
            </a:r>
            <a:r>
              <a:rPr lang="en-US" altLang="zh-CN" dirty="0">
                <a:solidFill>
                  <a:srgbClr val="FF0000"/>
                </a:solidFill>
                <a:latin typeface="Times New Roman" panose="02020603050405020304" pitchFamily="18" charset="0"/>
                <a:cs typeface="Times New Roman" panose="02020603050405020304" pitchFamily="18" charset="0"/>
              </a:rPr>
              <a:t>(5);</a:t>
            </a:r>
          </a:p>
          <a:p>
            <a:r>
              <a:rPr lang="en-US" altLang="zh-CN" dirty="0">
                <a:solidFill>
                  <a:srgbClr val="FF0000"/>
                </a:solidFill>
                <a:latin typeface="Times New Roman" panose="02020603050405020304" pitchFamily="18" charset="0"/>
                <a:cs typeface="Times New Roman" panose="02020603050405020304" pitchFamily="18" charset="0"/>
              </a:rPr>
              <a:t>h6-&gt;Draw();</a:t>
            </a:r>
          </a:p>
          <a:p>
            <a:endParaRPr lang="en-US" altLang="zh-CN"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4982095" y="923330"/>
            <a:ext cx="3981797" cy="923330"/>
          </a:xfrm>
          <a:prstGeom prst="rect">
            <a:avLst/>
          </a:prstGeom>
        </p:spPr>
        <p:txBody>
          <a:bodyPr wrap="square">
            <a:spAutoFit/>
          </a:bodyPr>
          <a:lstStyle/>
          <a:p>
            <a:r>
              <a:rPr lang="en-US" altLang="zh-CN" dirty="0">
                <a:solidFill>
                  <a:srgbClr val="0000FF"/>
                </a:solidFill>
                <a:latin typeface="Times New Roman" panose="02020603050405020304" pitchFamily="18" charset="0"/>
                <a:cs typeface="Times New Roman" panose="02020603050405020304" pitchFamily="18" charset="0"/>
              </a:rPr>
              <a:t>protons-si25_allruns_lowThreshold.root</a:t>
            </a:r>
          </a:p>
          <a:p>
            <a:r>
              <a:rPr lang="en-US" altLang="zh-CN" dirty="0">
                <a:solidFill>
                  <a:srgbClr val="0000FF"/>
                </a:solidFill>
                <a:latin typeface="Times New Roman" panose="02020603050405020304" pitchFamily="18" charset="0"/>
                <a:cs typeface="Times New Roman" panose="02020603050405020304" pitchFamily="18" charset="0"/>
              </a:rPr>
              <a:t>h6-&gt;</a:t>
            </a:r>
            <a:r>
              <a:rPr lang="en-US" altLang="zh-CN" dirty="0" err="1">
                <a:solidFill>
                  <a:srgbClr val="0000FF"/>
                </a:solidFill>
                <a:latin typeface="Times New Roman" panose="02020603050405020304" pitchFamily="18" charset="0"/>
                <a:cs typeface="Times New Roman" panose="02020603050405020304" pitchFamily="18" charset="0"/>
              </a:rPr>
              <a:t>Rebin</a:t>
            </a:r>
            <a:r>
              <a:rPr lang="en-US" altLang="zh-CN" dirty="0">
                <a:solidFill>
                  <a:srgbClr val="0000FF"/>
                </a:solidFill>
                <a:latin typeface="Times New Roman" panose="02020603050405020304" pitchFamily="18" charset="0"/>
                <a:cs typeface="Times New Roman" panose="02020603050405020304" pitchFamily="18" charset="0"/>
              </a:rPr>
              <a:t>(5);</a:t>
            </a:r>
          </a:p>
          <a:p>
            <a:r>
              <a:rPr lang="en-US" altLang="zh-CN" dirty="0">
                <a:solidFill>
                  <a:srgbClr val="0000FF"/>
                </a:solidFill>
                <a:latin typeface="Times New Roman" panose="02020603050405020304" pitchFamily="18" charset="0"/>
                <a:cs typeface="Times New Roman" panose="02020603050405020304" pitchFamily="18" charset="0"/>
              </a:rPr>
              <a:t>h6-&gt;Draw();</a:t>
            </a:r>
          </a:p>
        </p:txBody>
      </p:sp>
    </p:spTree>
    <p:extLst>
      <p:ext uri="{BB962C8B-B14F-4D97-AF65-F5344CB8AC3E}">
        <p14:creationId xmlns:p14="http://schemas.microsoft.com/office/powerpoint/2010/main" val="316476062"/>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190272845"/>
              </p:ext>
            </p:extLst>
          </p:nvPr>
        </p:nvGraphicFramePr>
        <p:xfrm>
          <a:off x="1" y="441496"/>
          <a:ext cx="9143999" cy="5901690"/>
        </p:xfrm>
        <a:graphic>
          <a:graphicData uri="http://schemas.openxmlformats.org/drawingml/2006/table">
            <a:tbl>
              <a:tblPr>
                <a:tableStyleId>{2D5ABB26-0587-4C30-8999-92F81FD0307C}</a:tableStyleId>
              </a:tblPr>
              <a:tblGrid>
                <a:gridCol w="1981063">
                  <a:extLst>
                    <a:ext uri="{9D8B030D-6E8A-4147-A177-3AD203B41FA5}">
                      <a16:colId xmlns:a16="http://schemas.microsoft.com/office/drawing/2014/main" val="20000"/>
                    </a:ext>
                  </a:extLst>
                </a:gridCol>
                <a:gridCol w="1981063">
                  <a:extLst>
                    <a:ext uri="{9D8B030D-6E8A-4147-A177-3AD203B41FA5}">
                      <a16:colId xmlns:a16="http://schemas.microsoft.com/office/drawing/2014/main" val="3976406831"/>
                    </a:ext>
                  </a:extLst>
                </a:gridCol>
                <a:gridCol w="1775345">
                  <a:extLst>
                    <a:ext uri="{9D8B030D-6E8A-4147-A177-3AD203B41FA5}">
                      <a16:colId xmlns:a16="http://schemas.microsoft.com/office/drawing/2014/main" val="20001"/>
                    </a:ext>
                  </a:extLst>
                </a:gridCol>
                <a:gridCol w="1631183">
                  <a:extLst>
                    <a:ext uri="{9D8B030D-6E8A-4147-A177-3AD203B41FA5}">
                      <a16:colId xmlns:a16="http://schemas.microsoft.com/office/drawing/2014/main" val="20002"/>
                    </a:ext>
                  </a:extLst>
                </a:gridCol>
                <a:gridCol w="1775345">
                  <a:extLst>
                    <a:ext uri="{9D8B030D-6E8A-4147-A177-3AD203B41FA5}">
                      <a16:colId xmlns:a16="http://schemas.microsoft.com/office/drawing/2014/main" val="20003"/>
                    </a:ext>
                  </a:extLst>
                </a:gridCol>
              </a:tblGrid>
              <a:tr h="0">
                <a:tc>
                  <a:txBody>
                    <a:bodyPr/>
                    <a:lstStyle/>
                    <a:p>
                      <a:pPr algn="ctr" fontAlgn="b"/>
                      <a:r>
                        <a:rPr lang="en-US" altLang="zh-CN" sz="1900" b="0" i="1" u="none" strike="noStrike" dirty="0">
                          <a:solidFill>
                            <a:srgbClr val="000000"/>
                          </a:solidFill>
                          <a:effectLst/>
                          <a:latin typeface="Cambria Math" panose="02040503050406030204" pitchFamily="18" charset="0"/>
                          <a:ea typeface="Cambria Math" panose="02040503050406030204" pitchFamily="18" charset="0"/>
                        </a:rPr>
                        <a:t>E</a:t>
                      </a:r>
                      <a:r>
                        <a:rPr lang="en-US" altLang="zh-CN" sz="19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altLang="zh-CN" sz="1900" b="0" i="0" u="none" strike="noStrike" baseline="0" dirty="0">
                          <a:solidFill>
                            <a:srgbClr val="000000"/>
                          </a:solidFill>
                          <a:effectLst/>
                          <a:latin typeface="Cambria Math" panose="02040503050406030204" pitchFamily="18" charset="0"/>
                          <a:ea typeface="Cambria Math" panose="02040503050406030204" pitchFamily="18" charset="0"/>
                        </a:rPr>
                        <a:t> (keV)</a:t>
                      </a:r>
                      <a:endParaRPr lang="en-US" sz="19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008000"/>
                          </a:solidFill>
                          <a:effectLst/>
                          <a:latin typeface="Cambria Math" panose="02040503050406030204" pitchFamily="18" charset="0"/>
                          <a:ea typeface="Cambria Math" panose="02040503050406030204" pitchFamily="18" charset="0"/>
                        </a:rPr>
                        <a:t>Thomas</a:t>
                      </a:r>
                      <a:endParaRPr lang="en-US" sz="19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0000FF"/>
                          </a:solidFill>
                          <a:effectLst/>
                          <a:latin typeface="Cambria Math" panose="02040503050406030204" pitchFamily="18" charset="0"/>
                          <a:ea typeface="Cambria Math" panose="02040503050406030204" pitchFamily="18" charset="0"/>
                        </a:rPr>
                        <a:t>Robertson</a:t>
                      </a:r>
                      <a:endParaRPr lang="en-US" sz="19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CC00CC"/>
                          </a:solidFill>
                          <a:effectLst/>
                          <a:latin typeface="Cambria Math" panose="02040503050406030204" pitchFamily="18" charset="0"/>
                          <a:ea typeface="Cambria Math" panose="02040503050406030204" pitchFamily="18" charset="0"/>
                        </a:rPr>
                        <a:t>Hatori</a:t>
                      </a: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9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Sextro</a:t>
                      </a:r>
                      <a:endParaRPr lang="en-US" sz="1900" b="0" i="0" u="none" strike="noStrike" dirty="0">
                        <a:solidFill>
                          <a:schemeClr val="accent2">
                            <a:lumMod val="75000"/>
                          </a:schemeClr>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b"/>
                      <a:r>
                        <a:rPr lang="en-US" sz="1900" b="0" i="0" u="none" strike="noStrike" baseline="0" dirty="0">
                          <a:solidFill>
                            <a:schemeClr val="tx1"/>
                          </a:solidFill>
                          <a:effectLst/>
                          <a:latin typeface="Cambria Math" panose="02040503050406030204" pitchFamily="18" charset="0"/>
                          <a:ea typeface="Cambria Math" panose="02040503050406030204" pitchFamily="18" charset="0"/>
                        </a:rPr>
                        <a:t>401</a:t>
                      </a:r>
                    </a:p>
                  </a:txBody>
                  <a:tcPr marL="0" marR="0" marT="0" marB="0" anchor="ctr">
                    <a:lnT w="12700" cap="flat" cmpd="sng" algn="ctr">
                      <a:solidFill>
                        <a:schemeClr val="tx1"/>
                      </a:solidFill>
                      <a:prstDash val="solid"/>
                      <a:round/>
                      <a:headEnd type="none" w="med" len="med"/>
                      <a:tailEnd type="none" w="med" len="med"/>
                    </a:lnT>
                  </a:tcP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49.8(48)</a:t>
                      </a:r>
                    </a:p>
                  </a:txBody>
                  <a:tcPr marL="0" marR="0" marT="0" marB="0" anchor="ctr">
                    <a:lnT w="12700" cap="flat" cmpd="sng" algn="ctr">
                      <a:solidFill>
                        <a:schemeClr val="tx1"/>
                      </a:solidFill>
                      <a:prstDash val="solid"/>
                      <a:round/>
                      <a:headEnd type="none" w="med" len="med"/>
                      <a:tailEnd type="none" w="med" len="med"/>
                    </a:lnT>
                  </a:tcPr>
                </a:tc>
                <a:tc>
                  <a:txBody>
                    <a:bodyPr/>
                    <a:lstStyle/>
                    <a:p>
                      <a:pPr algn="ctr" fontAlgn="b"/>
                      <a:r>
                        <a:rPr lang="en-US" sz="1900" b="0" i="0" u="none" strike="noStrike" dirty="0">
                          <a:solidFill>
                            <a:srgbClr val="0000FF"/>
                          </a:solidFill>
                          <a:effectLst/>
                          <a:latin typeface="Cambria Math" panose="02040503050406030204" pitchFamily="18" charset="0"/>
                          <a:ea typeface="Cambria Math" panose="02040503050406030204" pitchFamily="18" charset="0"/>
                        </a:rPr>
                        <a:t>73.7(3)</a:t>
                      </a:r>
                    </a:p>
                  </a:txBody>
                  <a:tcPr marL="0" marR="0" marT="0" marB="0" anchor="ct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900" b="0" i="0" u="none" strike="noStrike" dirty="0">
                          <a:solidFill>
                            <a:srgbClr val="CC00CC"/>
                          </a:solidFill>
                          <a:effectLst/>
                          <a:latin typeface="Cambria Math" panose="02040503050406030204" pitchFamily="18" charset="0"/>
                          <a:ea typeface="Cambria Math" panose="02040503050406030204" pitchFamily="18" charset="0"/>
                        </a:rPr>
                        <a:t>51.5(56)</a:t>
                      </a:r>
                    </a:p>
                  </a:txBody>
                  <a:tcPr marL="0" marR="0" marT="0" marB="0" anchor="ctr">
                    <a:lnT w="12700" cap="flat" cmpd="sng" algn="ctr">
                      <a:solidFill>
                        <a:schemeClr val="tx1"/>
                      </a:solidFill>
                      <a:prstDash val="solid"/>
                      <a:round/>
                      <a:headEnd type="none" w="med" len="med"/>
                      <a:tailEnd type="none" w="med" len="med"/>
                    </a:lnT>
                  </a:tcPr>
                </a:tc>
                <a:tc>
                  <a:txBody>
                    <a:bodyPr/>
                    <a:lstStyle/>
                    <a:p>
                      <a:pPr algn="ctr" fontAlgn="b"/>
                      <a:endParaRPr lang="en-US" sz="1900" b="0" i="0" u="none" strike="noStrike" baseline="0" dirty="0">
                        <a:solidFill>
                          <a:schemeClr val="accent2">
                            <a:lumMod val="75000"/>
                          </a:schemeClr>
                        </a:solidFill>
                        <a:effectLst/>
                        <a:latin typeface="Cambria Math" panose="02040503050406030204" pitchFamily="18" charset="0"/>
                        <a:ea typeface="Cambria Math"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0">
                <a:tc>
                  <a:txBody>
                    <a:bodyPr/>
                    <a:lstStyle/>
                    <a:p>
                      <a:pPr algn="ctr" fontAlgn="b"/>
                      <a:r>
                        <a:rPr lang="en-US" sz="1900" b="0" i="0" u="none" strike="noStrike" baseline="0" dirty="0">
                          <a:solidFill>
                            <a:schemeClr val="tx1"/>
                          </a:solidFill>
                          <a:effectLst/>
                          <a:latin typeface="Cambria Math" panose="02040503050406030204" pitchFamily="18" charset="0"/>
                          <a:ea typeface="Cambria Math" panose="02040503050406030204" pitchFamily="18" charset="0"/>
                        </a:rPr>
                        <a:t>555</a:t>
                      </a:r>
                    </a:p>
                  </a:txBody>
                  <a:tcPr marL="0" marR="0" marT="0" marB="0" anchor="ct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7(3)</a:t>
                      </a:r>
                    </a:p>
                  </a:txBody>
                  <a:tcPr marL="0" marR="0" marT="0" marB="0" anchor="ctr"/>
                </a:tc>
                <a:tc>
                  <a:txBody>
                    <a:bodyPr/>
                    <a:lstStyle/>
                    <a:p>
                      <a:pPr algn="ctr" fontAlgn="b"/>
                      <a:r>
                        <a:rPr lang="en-US" sz="1900" b="0" i="0" u="none" strike="noStrike" dirty="0">
                          <a:solidFill>
                            <a:srgbClr val="0000FF"/>
                          </a:solidFill>
                          <a:effectLst/>
                          <a:latin typeface="Cambria Math" panose="02040503050406030204" pitchFamily="18" charset="0"/>
                          <a:ea typeface="Cambria Math" panose="02040503050406030204" pitchFamily="18" charset="0"/>
                        </a:rPr>
                        <a:t>2.50(10)</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algn="ctr" fontAlgn="b"/>
                      <a:endParaRPr lang="en-US" sz="1900" b="0" i="0" u="none" strike="noStrike" baseline="0" dirty="0">
                        <a:solidFill>
                          <a:schemeClr val="accent2">
                            <a:lumMod val="75000"/>
                          </a:schemeClr>
                        </a:solidFill>
                        <a:effectLst/>
                        <a:latin typeface="Cambria Math" panose="02040503050406030204" pitchFamily="18" charset="0"/>
                        <a:ea typeface="Cambria Math" panose="02040503050406030204" pitchFamily="18" charset="0"/>
                      </a:endParaRPr>
                    </a:p>
                  </a:txBody>
                  <a:tcPr marL="0" marR="0" marT="0" marB="0" anchor="ctr"/>
                </a:tc>
                <a:extLst>
                  <a:ext uri="{0D108BD9-81ED-4DB2-BD59-A6C34878D82A}">
                    <a16:rowId xmlns:a16="http://schemas.microsoft.com/office/drawing/2014/main" val="1059223453"/>
                  </a:ext>
                </a:extLst>
              </a:tr>
              <a:tr h="0">
                <a:tc>
                  <a:txBody>
                    <a:bodyPr/>
                    <a:lstStyle/>
                    <a:p>
                      <a:pPr algn="ctr" fontAlgn="b"/>
                      <a:r>
                        <a:rPr lang="en-US" sz="1900" b="0" i="0" u="none" strike="noStrike" baseline="0" dirty="0">
                          <a:solidFill>
                            <a:schemeClr val="tx1"/>
                          </a:solidFill>
                          <a:effectLst/>
                          <a:latin typeface="Cambria Math" panose="02040503050406030204" pitchFamily="18" charset="0"/>
                          <a:ea typeface="Cambria Math" panose="02040503050406030204" pitchFamily="18" charset="0"/>
                        </a:rPr>
                        <a:t>943</a:t>
                      </a:r>
                    </a:p>
                  </a:txBody>
                  <a:tcPr marL="0" marR="0" marT="0" marB="0" anchor="ct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17.1(24)</a:t>
                      </a:r>
                    </a:p>
                  </a:txBody>
                  <a:tcPr marL="0" marR="0" marT="0" marB="0" anchor="ctr"/>
                </a:tc>
                <a:tc>
                  <a:txBody>
                    <a:bodyPr/>
                    <a:lstStyle/>
                    <a:p>
                      <a:pPr algn="ctr" fontAlgn="b"/>
                      <a:r>
                        <a:rPr lang="en-US" sz="1900" b="0" i="0" u="none" strike="noStrike" dirty="0">
                          <a:solidFill>
                            <a:srgbClr val="0000FF"/>
                          </a:solidFill>
                          <a:effectLst/>
                          <a:latin typeface="Cambria Math" panose="02040503050406030204" pitchFamily="18" charset="0"/>
                          <a:ea typeface="Cambria Math" panose="02040503050406030204" pitchFamily="18" charset="0"/>
                        </a:rPr>
                        <a:t>17.00(10)</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900" b="0" i="0" u="none" strike="noStrike" dirty="0">
                          <a:solidFill>
                            <a:srgbClr val="CC00CC"/>
                          </a:solidFill>
                          <a:effectLst/>
                          <a:latin typeface="Cambria Math" panose="02040503050406030204" pitchFamily="18" charset="0"/>
                          <a:ea typeface="Cambria Math" panose="02040503050406030204" pitchFamily="18" charset="0"/>
                        </a:rPr>
                        <a:t>11.5(24)</a:t>
                      </a:r>
                    </a:p>
                  </a:txBody>
                  <a:tcPr marL="0" marR="0" marT="0" marB="0" anchor="ctr"/>
                </a:tc>
                <a:tc>
                  <a:txBody>
                    <a:bodyPr/>
                    <a:lstStyle/>
                    <a:p>
                      <a:pPr algn="ctr" fontAlgn="b"/>
                      <a:r>
                        <a:rPr lang="en-US" sz="1900" b="0" i="0" u="none" strike="noStrike" baseline="0" dirty="0">
                          <a:solidFill>
                            <a:schemeClr val="accent2">
                              <a:lumMod val="75000"/>
                            </a:schemeClr>
                          </a:solidFill>
                          <a:effectLst/>
                          <a:latin typeface="Cambria Math" panose="02040503050406030204" pitchFamily="18" charset="0"/>
                          <a:ea typeface="Cambria Math" panose="02040503050406030204" pitchFamily="18" charset="0"/>
                        </a:rPr>
                        <a:t>22.2(14)</a:t>
                      </a:r>
                    </a:p>
                  </a:txBody>
                  <a:tcPr marL="0" marR="0" marT="0" marB="0" anchor="ctr"/>
                </a:tc>
                <a:extLst>
                  <a:ext uri="{0D108BD9-81ED-4DB2-BD59-A6C34878D82A}">
                    <a16:rowId xmlns:a16="http://schemas.microsoft.com/office/drawing/2014/main" val="3761138970"/>
                  </a:ext>
                </a:extLst>
              </a:tr>
              <a:tr h="0">
                <a:tc>
                  <a:txBody>
                    <a:bodyPr/>
                    <a:lstStyle/>
                    <a:p>
                      <a:pPr algn="ctr" fontAlgn="b"/>
                      <a:r>
                        <a:rPr lang="en-US" sz="1900" b="0" i="0" u="none" strike="noStrike" baseline="0" dirty="0">
                          <a:solidFill>
                            <a:schemeClr val="tx1"/>
                          </a:solidFill>
                          <a:effectLst/>
                          <a:latin typeface="Cambria Math" panose="02040503050406030204" pitchFamily="18" charset="0"/>
                          <a:ea typeface="Cambria Math" panose="02040503050406030204" pitchFamily="18" charset="0"/>
                        </a:rPr>
                        <a:t>1017</a:t>
                      </a:r>
                    </a:p>
                  </a:txBody>
                  <a:tcPr marL="0" marR="0" marT="0" marB="0" anchor="ctr"/>
                </a:tc>
                <a:tc>
                  <a:txBody>
                    <a:bodyPr/>
                    <a:lstStyle/>
                    <a:p>
                      <a:pPr algn="ctr" fontAlgn="b"/>
                      <a:endPar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1.53(3)</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algn="ctr" fontAlgn="b"/>
                      <a:r>
                        <a:rPr lang="en-US" sz="1900" b="0" i="0" u="none" strike="noStrike" baseline="0" dirty="0">
                          <a:solidFill>
                            <a:schemeClr val="accent2">
                              <a:lumMod val="75000"/>
                            </a:schemeClr>
                          </a:solidFill>
                          <a:effectLst/>
                          <a:latin typeface="Cambria Math" panose="02040503050406030204" pitchFamily="18" charset="0"/>
                          <a:ea typeface="Cambria Math" panose="02040503050406030204" pitchFamily="18" charset="0"/>
                        </a:rPr>
                        <a:t>3.1(6)</a:t>
                      </a:r>
                    </a:p>
                  </a:txBody>
                  <a:tcPr marL="0" marR="0" marT="0" marB="0" anchor="ctr"/>
                </a:tc>
                <a:extLst>
                  <a:ext uri="{0D108BD9-81ED-4DB2-BD59-A6C34878D82A}">
                    <a16:rowId xmlns:a16="http://schemas.microsoft.com/office/drawing/2014/main" val="398631295"/>
                  </a:ext>
                </a:extLst>
              </a:tr>
              <a:tr h="0">
                <a:tc>
                  <a:txBody>
                    <a:bodyPr/>
                    <a:lstStyle/>
                    <a:p>
                      <a:pPr algn="ctr" fontAlgn="b"/>
                      <a:r>
                        <a:rPr lang="en-US" sz="1900" b="0" i="0" u="none" strike="noStrike" baseline="0" dirty="0">
                          <a:solidFill>
                            <a:schemeClr val="tx1"/>
                          </a:solidFill>
                          <a:effectLst/>
                          <a:latin typeface="Cambria Math" panose="02040503050406030204" pitchFamily="18" charset="0"/>
                          <a:ea typeface="Cambria Math" panose="02040503050406030204" pitchFamily="18" charset="0"/>
                        </a:rPr>
                        <a:t>1268</a:t>
                      </a:r>
                    </a:p>
                  </a:txBody>
                  <a:tcPr marL="0" marR="0" marT="0" marB="0" anchor="ct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6.1(18)</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2.26(7)</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marL="0" algn="ctr" defTabSz="914400" rtl="0" eaLnBrk="1" fontAlgn="b" latinLnBrk="0" hangingPunct="1"/>
                      <a:r>
                        <a:rPr lang="en-US" altLang="zh-CN" sz="1900" b="0" i="0" u="none" strike="noStrike" kern="1200" baseline="0" dirty="0">
                          <a:solidFill>
                            <a:schemeClr val="accent2">
                              <a:lumMod val="75000"/>
                            </a:schemeClr>
                          </a:solidFill>
                          <a:effectLst/>
                          <a:latin typeface="Cambria Math" panose="02040503050406030204" pitchFamily="18" charset="0"/>
                          <a:ea typeface="Cambria Math" panose="02040503050406030204" pitchFamily="18" charset="0"/>
                          <a:cs typeface="+mn-cs"/>
                        </a:rPr>
                        <a:t>3.8(6)</a:t>
                      </a:r>
                    </a:p>
                  </a:txBody>
                  <a:tcPr marL="0" marR="0" marT="0" marB="0" anchor="ctr"/>
                </a:tc>
                <a:extLst>
                  <a:ext uri="{0D108BD9-81ED-4DB2-BD59-A6C34878D82A}">
                    <a16:rowId xmlns:a16="http://schemas.microsoft.com/office/drawing/2014/main" val="1456703018"/>
                  </a:ext>
                </a:extLst>
              </a:tr>
              <a:tr h="0">
                <a:tc>
                  <a:txBody>
                    <a:bodyPr/>
                    <a:lstStyle/>
                    <a:p>
                      <a:pPr algn="ctr" fontAlgn="b"/>
                      <a:r>
                        <a:rPr lang="en-US" sz="1900" b="0" i="0" u="none" strike="noStrike" baseline="0" dirty="0">
                          <a:solidFill>
                            <a:schemeClr val="tx1"/>
                          </a:solidFill>
                          <a:effectLst/>
                          <a:latin typeface="Cambria Math" panose="02040503050406030204" pitchFamily="18" charset="0"/>
                          <a:ea typeface="Cambria Math" panose="02040503050406030204" pitchFamily="18" charset="0"/>
                        </a:rPr>
                        <a:t>1377</a:t>
                      </a:r>
                    </a:p>
                  </a:txBody>
                  <a:tcPr marL="0" marR="0" marT="0" marB="0" anchor="ct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4.3(12)</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2.89(5)</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marL="0" algn="ctr" defTabSz="914400" rtl="0" eaLnBrk="1" fontAlgn="b" latinLnBrk="0" hangingPunct="1"/>
                      <a:r>
                        <a:rPr lang="en-US" altLang="zh-CN" sz="1900" b="0" i="0" u="none" strike="noStrike" kern="1200" baseline="0" dirty="0">
                          <a:solidFill>
                            <a:schemeClr val="accent2">
                              <a:lumMod val="75000"/>
                            </a:schemeClr>
                          </a:solidFill>
                          <a:effectLst/>
                          <a:latin typeface="Cambria Math" panose="02040503050406030204" pitchFamily="18" charset="0"/>
                          <a:ea typeface="Cambria Math" panose="02040503050406030204" pitchFamily="18" charset="0"/>
                          <a:cs typeface="+mn-cs"/>
                        </a:rPr>
                        <a:t>4.7(6)</a:t>
                      </a:r>
                    </a:p>
                  </a:txBody>
                  <a:tcPr marL="0" marR="0" marT="0" marB="0" anchor="ctr"/>
                </a:tc>
                <a:extLst>
                  <a:ext uri="{0D108BD9-81ED-4DB2-BD59-A6C34878D82A}">
                    <a16:rowId xmlns:a16="http://schemas.microsoft.com/office/drawing/2014/main" val="2499556625"/>
                  </a:ext>
                </a:extLst>
              </a:tr>
              <a:tr h="0">
                <a:tc>
                  <a:txBody>
                    <a:bodyPr/>
                    <a:lstStyle/>
                    <a:p>
                      <a:pPr algn="ctr" fontAlgn="b"/>
                      <a:r>
                        <a:rPr lang="en-US" sz="1900" b="0" i="0" u="none" strike="noStrike" baseline="0" dirty="0">
                          <a:solidFill>
                            <a:schemeClr val="tx1"/>
                          </a:solidFill>
                          <a:effectLst/>
                          <a:latin typeface="Cambria Math" panose="02040503050406030204" pitchFamily="18" charset="0"/>
                          <a:ea typeface="Cambria Math" panose="02040503050406030204" pitchFamily="18" charset="0"/>
                        </a:rPr>
                        <a:t>1489</a:t>
                      </a:r>
                    </a:p>
                  </a:txBody>
                  <a:tcPr marL="0" marR="0" marT="0" marB="0" anchor="ct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5.0(15)</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2.90(5)</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marL="0" algn="ctr" defTabSz="914400" rtl="0" eaLnBrk="1" fontAlgn="b" latinLnBrk="0" hangingPunct="1"/>
                      <a:r>
                        <a:rPr lang="en-US" altLang="zh-CN" sz="1900" b="0" i="0" u="none" strike="noStrike" kern="1200" baseline="0" dirty="0">
                          <a:solidFill>
                            <a:schemeClr val="accent2">
                              <a:lumMod val="75000"/>
                            </a:schemeClr>
                          </a:solidFill>
                          <a:effectLst/>
                          <a:latin typeface="Cambria Math" panose="02040503050406030204" pitchFamily="18" charset="0"/>
                          <a:ea typeface="Cambria Math" panose="02040503050406030204" pitchFamily="18" charset="0"/>
                          <a:cs typeface="+mn-cs"/>
                        </a:rPr>
                        <a:t>2.7(4)</a:t>
                      </a:r>
                    </a:p>
                  </a:txBody>
                  <a:tcPr marL="0" marR="0" marT="0" marB="0" anchor="ctr"/>
                </a:tc>
                <a:extLst>
                  <a:ext uri="{0D108BD9-81ED-4DB2-BD59-A6C34878D82A}">
                    <a16:rowId xmlns:a16="http://schemas.microsoft.com/office/drawing/2014/main" val="4011938766"/>
                  </a:ext>
                </a:extLst>
              </a:tr>
              <a:tr h="0">
                <a:tc>
                  <a:txBody>
                    <a:bodyPr/>
                    <a:lstStyle/>
                    <a:p>
                      <a:pPr algn="ctr" fontAlgn="b"/>
                      <a:r>
                        <a:rPr lang="en-US" sz="1900" b="0" i="0" u="none" strike="noStrike" baseline="0" dirty="0">
                          <a:solidFill>
                            <a:schemeClr val="tx1"/>
                          </a:solidFill>
                          <a:effectLst/>
                          <a:latin typeface="Cambria Math" panose="02040503050406030204" pitchFamily="18" charset="0"/>
                          <a:ea typeface="Cambria Math" panose="02040503050406030204" pitchFamily="18" charset="0"/>
                        </a:rPr>
                        <a:t>1573</a:t>
                      </a:r>
                    </a:p>
                  </a:txBody>
                  <a:tcPr marL="0" marR="0" marT="0" marB="0" anchor="ct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4.3(13)</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1.46(3)</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900" b="0" i="0" u="none" strike="noStrike" dirty="0">
                          <a:solidFill>
                            <a:srgbClr val="CC00CC"/>
                          </a:solidFill>
                          <a:effectLst/>
                          <a:latin typeface="Cambria Math" panose="02040503050406030204" pitchFamily="18" charset="0"/>
                          <a:ea typeface="Cambria Math" panose="02040503050406030204" pitchFamily="18" charset="0"/>
                        </a:rPr>
                        <a:t>2.1(9)</a:t>
                      </a:r>
                    </a:p>
                  </a:txBody>
                  <a:tcPr marL="0" marR="0" marT="0" marB="0" anchor="ctr"/>
                </a:tc>
                <a:tc>
                  <a:txBody>
                    <a:bodyPr/>
                    <a:lstStyle/>
                    <a:p>
                      <a:pPr marL="0" algn="ctr" defTabSz="914400" rtl="0" eaLnBrk="1" fontAlgn="b" latinLnBrk="0" hangingPunct="1"/>
                      <a:r>
                        <a:rPr lang="en-US" altLang="zh-CN" sz="1900" b="0" i="0" u="none" strike="noStrike" kern="1200" baseline="0" dirty="0">
                          <a:solidFill>
                            <a:schemeClr val="accent2">
                              <a:lumMod val="75000"/>
                            </a:schemeClr>
                          </a:solidFill>
                          <a:effectLst/>
                          <a:latin typeface="Cambria Math" panose="02040503050406030204" pitchFamily="18" charset="0"/>
                          <a:ea typeface="Cambria Math" panose="02040503050406030204" pitchFamily="18" charset="0"/>
                          <a:cs typeface="+mn-cs"/>
                        </a:rPr>
                        <a:t>3.8(6)</a:t>
                      </a:r>
                    </a:p>
                  </a:txBody>
                  <a:tcPr marL="0" marR="0" marT="0" marB="0" anchor="ctr"/>
                </a:tc>
                <a:extLst>
                  <a:ext uri="{0D108BD9-81ED-4DB2-BD59-A6C34878D82A}">
                    <a16:rowId xmlns:a16="http://schemas.microsoft.com/office/drawing/2014/main" val="10003"/>
                  </a:ext>
                </a:extLst>
              </a:tr>
              <a:tr h="0">
                <a:tc>
                  <a:txBody>
                    <a:bodyPr/>
                    <a:lstStyle/>
                    <a:p>
                      <a:pPr algn="ctr" fontAlgn="b"/>
                      <a:r>
                        <a:rPr lang="en-US" sz="1900" b="0" i="0" u="none" strike="noStrike" baseline="0" dirty="0">
                          <a:solidFill>
                            <a:schemeClr val="tx1"/>
                          </a:solidFill>
                          <a:effectLst/>
                          <a:latin typeface="Cambria Math" panose="02040503050406030204" pitchFamily="18" charset="0"/>
                          <a:ea typeface="Cambria Math" panose="02040503050406030204" pitchFamily="18" charset="0"/>
                        </a:rPr>
                        <a:t>1681</a:t>
                      </a:r>
                    </a:p>
                  </a:txBody>
                  <a:tcPr marL="0" marR="0" marT="0" marB="0" anchor="ctr"/>
                </a:tc>
                <a:tc>
                  <a:txBody>
                    <a:bodyPr/>
                    <a:lstStyle/>
                    <a:p>
                      <a:pPr algn="ctr" fontAlgn="b"/>
                      <a:endPar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0.93(6)</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marL="0" algn="ctr" defTabSz="914400" rtl="0" eaLnBrk="1" fontAlgn="b" latinLnBrk="0" hangingPunct="1"/>
                      <a:r>
                        <a:rPr lang="en-US" altLang="zh-CN" sz="1900" b="0" i="0" u="none" strike="noStrike" kern="1200" baseline="0" dirty="0">
                          <a:solidFill>
                            <a:schemeClr val="accent2">
                              <a:lumMod val="75000"/>
                            </a:schemeClr>
                          </a:solidFill>
                          <a:effectLst/>
                          <a:latin typeface="Cambria Math" panose="02040503050406030204" pitchFamily="18" charset="0"/>
                          <a:ea typeface="Cambria Math" panose="02040503050406030204" pitchFamily="18" charset="0"/>
                          <a:cs typeface="+mn-cs"/>
                        </a:rPr>
                        <a:t>2.9(4)</a:t>
                      </a:r>
                    </a:p>
                  </a:txBody>
                  <a:tcPr marL="0" marR="0" marT="0" marB="0" anchor="ctr"/>
                </a:tc>
                <a:extLst>
                  <a:ext uri="{0D108BD9-81ED-4DB2-BD59-A6C34878D82A}">
                    <a16:rowId xmlns:a16="http://schemas.microsoft.com/office/drawing/2014/main" val="1392433824"/>
                  </a:ext>
                </a:extLst>
              </a:tr>
              <a:tr h="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9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rPr>
                        <a:t>1804</a:t>
                      </a:r>
                    </a:p>
                  </a:txBody>
                  <a:tcPr marL="0" marR="0" marT="0" marB="0" anchor="ct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6.1(14)</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6.73(6)</a:t>
                      </a:r>
                    </a:p>
                  </a:txBody>
                  <a:tcPr marL="0" marR="0" marT="0" marB="0" anchor="ctr"/>
                </a:tc>
                <a:tc>
                  <a:txBody>
                    <a:bodyPr/>
                    <a:lstStyle/>
                    <a:p>
                      <a:pPr marL="0" algn="ctr" defTabSz="914400" rtl="0" eaLnBrk="1" fontAlgn="b" latinLnBrk="0" hangingPunct="1"/>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5.4(10)</a:t>
                      </a:r>
                    </a:p>
                  </a:txBody>
                  <a:tcPr marL="0" marR="0" marT="0" marB="0" anchor="ctr"/>
                </a:tc>
                <a:tc>
                  <a:txBody>
                    <a:bodyPr/>
                    <a:lstStyle/>
                    <a:p>
                      <a:pPr marL="0" algn="ctr" defTabSz="914400" rtl="0" eaLnBrk="1" fontAlgn="b" latinLnBrk="0" hangingPunct="1"/>
                      <a:r>
                        <a:rPr lang="en-US" altLang="zh-CN" sz="1900" b="0" i="0" u="none" strike="noStrike" kern="1200" baseline="0" dirty="0">
                          <a:solidFill>
                            <a:schemeClr val="accent2">
                              <a:lumMod val="75000"/>
                            </a:schemeClr>
                          </a:solidFill>
                          <a:effectLst/>
                          <a:latin typeface="Cambria Math" panose="02040503050406030204" pitchFamily="18" charset="0"/>
                          <a:ea typeface="Cambria Math" panose="02040503050406030204" pitchFamily="18" charset="0"/>
                          <a:cs typeface="+mn-cs"/>
                        </a:rPr>
                        <a:t>9.4(8)</a:t>
                      </a:r>
                    </a:p>
                  </a:txBody>
                  <a:tcPr marL="0" marR="0" marT="0" marB="0" anchor="ctr"/>
                </a:tc>
                <a:extLst>
                  <a:ext uri="{0D108BD9-81ED-4DB2-BD59-A6C34878D82A}">
                    <a16:rowId xmlns:a16="http://schemas.microsoft.com/office/drawing/2014/main" val="637574198"/>
                  </a:ext>
                </a:extLst>
              </a:tr>
              <a:tr h="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9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rPr>
                        <a:t>1917</a:t>
                      </a:r>
                    </a:p>
                  </a:txBody>
                  <a:tcPr marL="0" marR="0" marT="0" marB="0" anchor="ct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24(3)</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27.40(10)</a:t>
                      </a:r>
                    </a:p>
                  </a:txBody>
                  <a:tcPr marL="0" marR="0" marT="0" marB="0" anchor="ctr"/>
                </a:tc>
                <a:tc>
                  <a:txBody>
                    <a:bodyPr/>
                    <a:lstStyle/>
                    <a:p>
                      <a:pPr marL="0" algn="ctr" defTabSz="914400" rtl="0" eaLnBrk="1" fontAlgn="b" latinLnBrk="0" hangingPunct="1"/>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17.6(13)</a:t>
                      </a:r>
                    </a:p>
                  </a:txBody>
                  <a:tcPr marL="0" marR="0" marT="0" marB="0" anchor="ctr"/>
                </a:tc>
                <a:tc>
                  <a:txBody>
                    <a:bodyPr/>
                    <a:lstStyle/>
                    <a:p>
                      <a:pPr marL="0" algn="ctr" defTabSz="914400" rtl="0" eaLnBrk="1" fontAlgn="b" latinLnBrk="0" hangingPunct="1"/>
                      <a:r>
                        <a:rPr lang="en-US" altLang="zh-CN" sz="1900" b="0" i="0" u="none" strike="noStrike" kern="1200" baseline="0" dirty="0">
                          <a:solidFill>
                            <a:schemeClr val="accent2">
                              <a:lumMod val="75000"/>
                            </a:schemeClr>
                          </a:solidFill>
                          <a:effectLst/>
                          <a:latin typeface="Cambria Math" panose="02040503050406030204" pitchFamily="18" charset="0"/>
                          <a:ea typeface="Cambria Math" panose="02040503050406030204" pitchFamily="18" charset="0"/>
                          <a:cs typeface="+mn-cs"/>
                        </a:rPr>
                        <a:t>33.3(25)</a:t>
                      </a:r>
                    </a:p>
                  </a:txBody>
                  <a:tcPr marL="0" marR="0" marT="0" marB="0" anchor="ctr"/>
                </a:tc>
                <a:extLst>
                  <a:ext uri="{0D108BD9-81ED-4DB2-BD59-A6C34878D82A}">
                    <a16:rowId xmlns:a16="http://schemas.microsoft.com/office/drawing/2014/main" val="3183558538"/>
                  </a:ext>
                </a:extLst>
              </a:tr>
              <a:tr h="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9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rPr>
                        <a:t>2162</a:t>
                      </a:r>
                    </a:p>
                  </a:txBody>
                  <a:tcPr marL="0" marR="0" marT="0" marB="0" anchor="ct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18(3)</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17.20(10)</a:t>
                      </a:r>
                    </a:p>
                  </a:txBody>
                  <a:tcPr marL="0" marR="0" marT="0" marB="0" anchor="ctr"/>
                </a:tc>
                <a:tc>
                  <a:txBody>
                    <a:bodyPr/>
                    <a:lstStyle/>
                    <a:p>
                      <a:pPr marL="0" algn="ctr" defTabSz="914400" rtl="0" eaLnBrk="1" fontAlgn="b" latinLnBrk="0" hangingPunct="1"/>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12.8(11)</a:t>
                      </a:r>
                    </a:p>
                  </a:txBody>
                  <a:tcPr marL="0" marR="0" marT="0" marB="0" anchor="ctr"/>
                </a:tc>
                <a:tc>
                  <a:txBody>
                    <a:bodyPr/>
                    <a:lstStyle/>
                    <a:p>
                      <a:pPr marL="0" algn="ctr" defTabSz="914400" rtl="0" eaLnBrk="1" fontAlgn="b" latinLnBrk="0" hangingPunct="1"/>
                      <a:r>
                        <a:rPr lang="en-US" altLang="zh-CN" sz="1900" b="0" i="0" u="none" strike="noStrike" kern="1200" baseline="0" dirty="0">
                          <a:solidFill>
                            <a:schemeClr val="accent2">
                              <a:lumMod val="75000"/>
                            </a:schemeClr>
                          </a:solidFill>
                          <a:effectLst/>
                          <a:latin typeface="Cambria Math" panose="02040503050406030204" pitchFamily="18" charset="0"/>
                          <a:ea typeface="Cambria Math" panose="02040503050406030204" pitchFamily="18" charset="0"/>
                          <a:cs typeface="+mn-cs"/>
                        </a:rPr>
                        <a:t>20.3(6)</a:t>
                      </a:r>
                    </a:p>
                  </a:txBody>
                  <a:tcPr marL="0" marR="0" marT="0" marB="0" anchor="ctr"/>
                </a:tc>
                <a:extLst>
                  <a:ext uri="{0D108BD9-81ED-4DB2-BD59-A6C34878D82A}">
                    <a16:rowId xmlns:a16="http://schemas.microsoft.com/office/drawing/2014/main" val="1159304048"/>
                  </a:ext>
                </a:extLst>
              </a:tr>
              <a:tr h="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9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rPr>
                        <a:t>2307</a:t>
                      </a:r>
                    </a:p>
                  </a:txBody>
                  <a:tcPr marL="0" marR="0" marT="0" marB="0" anchor="ctr"/>
                </a:tc>
                <a:tc>
                  <a:txBody>
                    <a:bodyPr/>
                    <a:lstStyle/>
                    <a:p>
                      <a:pPr algn="ctr" fontAlgn="b"/>
                      <a:r>
                        <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rPr>
                        <a:t>16.5(25)</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14.10(10)</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900" b="0" i="0" u="none" strike="noStrike" dirty="0">
                          <a:solidFill>
                            <a:srgbClr val="CC00CC"/>
                          </a:solidFill>
                          <a:effectLst/>
                          <a:latin typeface="Cambria Math" panose="02040503050406030204" pitchFamily="18" charset="0"/>
                          <a:ea typeface="Cambria Math" panose="02040503050406030204" pitchFamily="18" charset="0"/>
                        </a:rPr>
                        <a:t>11.2(9)</a:t>
                      </a:r>
                    </a:p>
                  </a:txBody>
                  <a:tcPr marL="0" marR="0" marT="0" marB="0" anchor="ctr"/>
                </a:tc>
                <a:tc>
                  <a:txBody>
                    <a:bodyPr/>
                    <a:lstStyle/>
                    <a:p>
                      <a:pPr algn="ctr" fontAlgn="b"/>
                      <a:r>
                        <a:rPr lang="en-US" altLang="zh-CN" sz="1900" b="0" i="0" u="none" strike="noStrike" baseline="0" dirty="0">
                          <a:solidFill>
                            <a:schemeClr val="accent2">
                              <a:lumMod val="75000"/>
                            </a:schemeClr>
                          </a:solidFill>
                          <a:effectLst/>
                          <a:latin typeface="Cambria Math" panose="02040503050406030204" pitchFamily="18" charset="0"/>
                          <a:ea typeface="Cambria Math" panose="02040503050406030204" pitchFamily="18" charset="0"/>
                        </a:rPr>
                        <a:t>16.8(10)</a:t>
                      </a:r>
                    </a:p>
                  </a:txBody>
                  <a:tcPr marL="0" marR="0" marT="0" marB="0" anchor="ctr"/>
                </a:tc>
                <a:extLst>
                  <a:ext uri="{0D108BD9-81ED-4DB2-BD59-A6C34878D82A}">
                    <a16:rowId xmlns:a16="http://schemas.microsoft.com/office/drawing/2014/main" val="2832964803"/>
                  </a:ext>
                </a:extLst>
              </a:tr>
              <a:tr h="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9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rPr>
                        <a:t>2373</a:t>
                      </a:r>
                    </a:p>
                  </a:txBody>
                  <a:tcPr marL="0" marR="0" marT="0" marB="0" anchor="ctr"/>
                </a:tc>
                <a:tc>
                  <a:txBody>
                    <a:bodyPr/>
                    <a:lstStyle/>
                    <a:p>
                      <a:pPr algn="ctr" fontAlgn="b"/>
                      <a:endPar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2.02(3)</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altLang="zh-CN"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algn="ctr" fontAlgn="b"/>
                      <a:endParaRPr lang="en-US" altLang="zh-CN" sz="1900" b="0" i="0" u="none" strike="noStrike" baseline="0" dirty="0">
                        <a:solidFill>
                          <a:schemeClr val="accent2">
                            <a:lumMod val="75000"/>
                          </a:schemeClr>
                        </a:solidFill>
                        <a:effectLst/>
                        <a:latin typeface="Cambria Math" panose="02040503050406030204" pitchFamily="18" charset="0"/>
                        <a:ea typeface="Cambria Math" panose="02040503050406030204" pitchFamily="18" charset="0"/>
                      </a:endParaRPr>
                    </a:p>
                  </a:txBody>
                  <a:tcPr marL="0" marR="0" marT="0" marB="0" anchor="ctr"/>
                </a:tc>
                <a:extLst>
                  <a:ext uri="{0D108BD9-81ED-4DB2-BD59-A6C34878D82A}">
                    <a16:rowId xmlns:a16="http://schemas.microsoft.com/office/drawing/2014/main" val="382397692"/>
                  </a:ext>
                </a:extLst>
              </a:tr>
              <a:tr h="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9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rPr>
                        <a:t>2453</a:t>
                      </a:r>
                    </a:p>
                  </a:txBody>
                  <a:tcPr marL="0" marR="0" marT="0" marB="0" anchor="ctr"/>
                </a:tc>
                <a:tc>
                  <a:txBody>
                    <a:bodyPr/>
                    <a:lstStyle/>
                    <a:p>
                      <a:pPr algn="ctr" fontAlgn="b"/>
                      <a:endPar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0.40(2)</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altLang="zh-CN"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algn="ctr" fontAlgn="b"/>
                      <a:endParaRPr lang="en-US" altLang="zh-CN" sz="1900" b="0" i="0" u="none" strike="noStrike" baseline="0" dirty="0">
                        <a:solidFill>
                          <a:schemeClr val="accent2">
                            <a:lumMod val="75000"/>
                          </a:schemeClr>
                        </a:solidFill>
                        <a:effectLst/>
                        <a:latin typeface="Cambria Math" panose="02040503050406030204" pitchFamily="18" charset="0"/>
                        <a:ea typeface="Cambria Math" panose="02040503050406030204" pitchFamily="18" charset="0"/>
                      </a:endParaRPr>
                    </a:p>
                  </a:txBody>
                  <a:tcPr marL="0" marR="0" marT="0" marB="0" anchor="ctr"/>
                </a:tc>
                <a:extLst>
                  <a:ext uri="{0D108BD9-81ED-4DB2-BD59-A6C34878D82A}">
                    <a16:rowId xmlns:a16="http://schemas.microsoft.com/office/drawing/2014/main" val="536574090"/>
                  </a:ext>
                </a:extLst>
              </a:tr>
              <a:tr h="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9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rPr>
                        <a:t>2486</a:t>
                      </a:r>
                    </a:p>
                  </a:txBody>
                  <a:tcPr marL="0" marR="0" marT="0" marB="0" anchor="ctr"/>
                </a:tc>
                <a:tc>
                  <a:txBody>
                    <a:bodyPr/>
                    <a:lstStyle/>
                    <a:p>
                      <a:pPr algn="ctr" fontAlgn="b"/>
                      <a:endPar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0.96(2)</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altLang="zh-CN"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tc>
                <a:tc>
                  <a:txBody>
                    <a:bodyPr/>
                    <a:lstStyle/>
                    <a:p>
                      <a:pPr algn="ctr" fontAlgn="b"/>
                      <a:endParaRPr lang="en-US" altLang="zh-CN" sz="1900" b="0" i="0" u="none" strike="noStrike" baseline="0" dirty="0">
                        <a:solidFill>
                          <a:schemeClr val="accent2">
                            <a:lumMod val="75000"/>
                          </a:schemeClr>
                        </a:solidFill>
                        <a:effectLst/>
                        <a:latin typeface="Cambria Math" panose="02040503050406030204" pitchFamily="18" charset="0"/>
                        <a:ea typeface="Cambria Math" panose="02040503050406030204" pitchFamily="18" charset="0"/>
                      </a:endParaRPr>
                    </a:p>
                  </a:txBody>
                  <a:tcPr marL="0" marR="0" marT="0" marB="0" anchor="ctr"/>
                </a:tc>
                <a:extLst>
                  <a:ext uri="{0D108BD9-81ED-4DB2-BD59-A6C34878D82A}">
                    <a16:rowId xmlns:a16="http://schemas.microsoft.com/office/drawing/2014/main" val="3324030027"/>
                  </a:ext>
                </a:extLst>
              </a:tr>
              <a:tr h="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9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mn-cs"/>
                        </a:rPr>
                        <a:t>2608</a:t>
                      </a:r>
                    </a:p>
                  </a:txBody>
                  <a:tcPr marL="0" marR="0" marT="0" marB="0" anchor="ctr">
                    <a:noFill/>
                  </a:tcPr>
                </a:tc>
                <a:tc>
                  <a:txBody>
                    <a:bodyPr/>
                    <a:lstStyle/>
                    <a:p>
                      <a:pPr algn="ctr" fontAlgn="b"/>
                      <a:endParaRPr lang="en-US" altLang="zh-CN" sz="1900" b="0" i="0" u="none" strike="noStrike" baseline="0" dirty="0">
                        <a:solidFill>
                          <a:srgbClr val="008000"/>
                        </a:solidFill>
                        <a:effectLst/>
                        <a:latin typeface="Cambria Math" panose="02040503050406030204" pitchFamily="18" charset="0"/>
                        <a:ea typeface="Cambria Math" panose="02040503050406030204" pitchFamily="18" charset="0"/>
                      </a:endParaRPr>
                    </a:p>
                  </a:txBody>
                  <a:tcPr marL="0" marR="0" marT="0" marB="0" anchor="ctr">
                    <a:noFill/>
                  </a:tcP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0.39(5)</a:t>
                      </a:r>
                    </a:p>
                  </a:txBody>
                  <a:tcPr marL="0" marR="0" marT="0" marB="0" anchor="ctr">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900" b="0" i="0" u="none" strike="noStrike" dirty="0">
                          <a:solidFill>
                            <a:srgbClr val="CC00CC"/>
                          </a:solidFill>
                          <a:effectLst/>
                          <a:latin typeface="Cambria Math" panose="02040503050406030204" pitchFamily="18" charset="0"/>
                          <a:ea typeface="Cambria Math" panose="02040503050406030204" pitchFamily="18" charset="0"/>
                        </a:rPr>
                        <a:t>0.5(2)</a:t>
                      </a:r>
                    </a:p>
                  </a:txBody>
                  <a:tcPr marL="0" marR="0" marT="0" marB="0" anchor="ctr">
                    <a:noFill/>
                  </a:tcPr>
                </a:tc>
                <a:tc>
                  <a:txBody>
                    <a:bodyPr/>
                    <a:lstStyle/>
                    <a:p>
                      <a:pPr algn="ctr" fontAlgn="b"/>
                      <a:endParaRPr lang="en-US" altLang="zh-CN" sz="1900" b="0" i="0" u="none" strike="noStrike" baseline="0" dirty="0">
                        <a:solidFill>
                          <a:schemeClr val="accent2">
                            <a:lumMod val="75000"/>
                          </a:schemeClr>
                        </a:solidFill>
                        <a:effectLst/>
                        <a:latin typeface="Cambria Math" panose="02040503050406030204" pitchFamily="18" charset="0"/>
                        <a:ea typeface="Cambria Math" panose="02040503050406030204" pitchFamily="18" charset="0"/>
                      </a:endParaRPr>
                    </a:p>
                  </a:txBody>
                  <a:tcPr marL="0" marR="0" marT="0" marB="0" anchor="ctr">
                    <a:noFill/>
                  </a:tcPr>
                </a:tc>
                <a:extLst>
                  <a:ext uri="{0D108BD9-81ED-4DB2-BD59-A6C34878D82A}">
                    <a16:rowId xmlns:a16="http://schemas.microsoft.com/office/drawing/2014/main" val="10004"/>
                  </a:ext>
                </a:extLst>
              </a:tr>
              <a:tr h="0">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2980</a:t>
                      </a:r>
                    </a:p>
                  </a:txBody>
                  <a:tcPr marL="0" marR="0" marT="0" marB="0" anchor="ctr">
                    <a:noFill/>
                  </a:tcP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1.7(7)</a:t>
                      </a:r>
                    </a:p>
                  </a:txBody>
                  <a:tcPr marL="9525" marR="9525" marT="9525" marB="0" anchor="ctr">
                    <a:noFill/>
                  </a:tcP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3.74(9)</a:t>
                      </a:r>
                    </a:p>
                  </a:txBody>
                  <a:tcPr marL="9525" marR="9525" marT="9525" marB="0" anchor="ctr">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rPr>
                        <a:t>5.0(14)</a:t>
                      </a:r>
                    </a:p>
                  </a:txBody>
                  <a:tcPr marL="0" marR="0" marT="0" marB="0" anchor="ctr">
                    <a:noFill/>
                  </a:tcPr>
                </a:tc>
                <a:tc>
                  <a:txBody>
                    <a:bodyPr/>
                    <a:lstStyle/>
                    <a:p>
                      <a:pPr algn="ctr" fontAlgn="b"/>
                      <a:r>
                        <a:rPr lang="en-US"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5.9(5)</a:t>
                      </a:r>
                    </a:p>
                  </a:txBody>
                  <a:tcPr marL="0" marR="0" marT="0" marB="0" anchor="ctr">
                    <a:noFill/>
                  </a:tcPr>
                </a:tc>
                <a:extLst>
                  <a:ext uri="{0D108BD9-81ED-4DB2-BD59-A6C34878D82A}">
                    <a16:rowId xmlns:a16="http://schemas.microsoft.com/office/drawing/2014/main" val="721749703"/>
                  </a:ext>
                </a:extLst>
              </a:tr>
              <a:tr h="0">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3077</a:t>
                      </a: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2.6(12)</a:t>
                      </a: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endPar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fontAlgn="ctr"/>
                      <a:endPar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endPar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0" marR="0" marT="0"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57783153"/>
                  </a:ext>
                </a:extLst>
              </a:tr>
            </a:tbl>
          </a:graphicData>
        </a:graphic>
      </p:graphicFrame>
      <p:sp>
        <p:nvSpPr>
          <p:cNvPr id="6" name="TextBox 5"/>
          <p:cNvSpPr txBox="1"/>
          <p:nvPr/>
        </p:nvSpPr>
        <p:spPr>
          <a:xfrm>
            <a:off x="0" y="0"/>
            <a:ext cx="1819729"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cs typeface="Times New Roman" panose="02020603050405020304" pitchFamily="18" charset="0"/>
              </a:rPr>
              <a:t>Relative </a:t>
            </a:r>
            <a:r>
              <a:rPr lang="en-US" sz="2000" b="1" i="1" dirty="0">
                <a:solidFill>
                  <a:srgbClr val="7030A0"/>
                </a:solidFill>
                <a:latin typeface="Times New Roman" panose="02020603050405020304" pitchFamily="18" charset="0"/>
                <a:cs typeface="Times New Roman" panose="02020603050405020304" pitchFamily="18" charset="0"/>
              </a:rPr>
              <a:t>I</a:t>
            </a:r>
            <a:r>
              <a:rPr lang="en-US" sz="2000" b="1" i="1" baseline="-25000" dirty="0">
                <a:solidFill>
                  <a:srgbClr val="7030A0"/>
                </a:solidFill>
                <a:latin typeface="Times New Roman" panose="02020603050405020304" pitchFamily="18" charset="0"/>
                <a:cs typeface="Times New Roman" panose="02020603050405020304" pitchFamily="18" charset="0"/>
              </a:rPr>
              <a:t>p</a:t>
            </a:r>
            <a:r>
              <a:rPr lang="en-US" sz="2000" b="1" dirty="0">
                <a:solidFill>
                  <a:srgbClr val="7030A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40156010"/>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23158195"/>
              </p:ext>
            </p:extLst>
          </p:nvPr>
        </p:nvGraphicFramePr>
        <p:xfrm>
          <a:off x="1" y="441496"/>
          <a:ext cx="9143999" cy="5755005"/>
        </p:xfrm>
        <a:graphic>
          <a:graphicData uri="http://schemas.openxmlformats.org/drawingml/2006/table">
            <a:tbl>
              <a:tblPr>
                <a:tableStyleId>{2D5ABB26-0587-4C30-8999-92F81FD0307C}</a:tableStyleId>
              </a:tblPr>
              <a:tblGrid>
                <a:gridCol w="1981063">
                  <a:extLst>
                    <a:ext uri="{9D8B030D-6E8A-4147-A177-3AD203B41FA5}">
                      <a16:colId xmlns:a16="http://schemas.microsoft.com/office/drawing/2014/main" val="20000"/>
                    </a:ext>
                  </a:extLst>
                </a:gridCol>
                <a:gridCol w="1981063">
                  <a:extLst>
                    <a:ext uri="{9D8B030D-6E8A-4147-A177-3AD203B41FA5}">
                      <a16:colId xmlns:a16="http://schemas.microsoft.com/office/drawing/2014/main" val="3976406831"/>
                    </a:ext>
                  </a:extLst>
                </a:gridCol>
                <a:gridCol w="1775345">
                  <a:extLst>
                    <a:ext uri="{9D8B030D-6E8A-4147-A177-3AD203B41FA5}">
                      <a16:colId xmlns:a16="http://schemas.microsoft.com/office/drawing/2014/main" val="20001"/>
                    </a:ext>
                  </a:extLst>
                </a:gridCol>
                <a:gridCol w="1631183">
                  <a:extLst>
                    <a:ext uri="{9D8B030D-6E8A-4147-A177-3AD203B41FA5}">
                      <a16:colId xmlns:a16="http://schemas.microsoft.com/office/drawing/2014/main" val="20002"/>
                    </a:ext>
                  </a:extLst>
                </a:gridCol>
                <a:gridCol w="1775345">
                  <a:extLst>
                    <a:ext uri="{9D8B030D-6E8A-4147-A177-3AD203B41FA5}">
                      <a16:colId xmlns:a16="http://schemas.microsoft.com/office/drawing/2014/main" val="20003"/>
                    </a:ext>
                  </a:extLst>
                </a:gridCol>
              </a:tblGrid>
              <a:tr h="280775">
                <a:tc>
                  <a:txBody>
                    <a:bodyPr/>
                    <a:lstStyle/>
                    <a:p>
                      <a:pPr algn="ctr" fontAlgn="b"/>
                      <a:r>
                        <a:rPr lang="en-US" altLang="zh-CN" sz="1900" b="0" i="1" u="none" strike="noStrike" dirty="0">
                          <a:solidFill>
                            <a:schemeClr val="tx1"/>
                          </a:solidFill>
                          <a:effectLst/>
                          <a:latin typeface="Cambria Math" panose="02040503050406030204" pitchFamily="18" charset="0"/>
                          <a:ea typeface="Cambria Math" panose="02040503050406030204" pitchFamily="18" charset="0"/>
                        </a:rPr>
                        <a:t>E</a:t>
                      </a:r>
                      <a:r>
                        <a:rPr lang="en-US" altLang="zh-CN" sz="1900" b="0" i="1" u="none" strike="noStrike" baseline="-25000" dirty="0">
                          <a:solidFill>
                            <a:schemeClr val="tx1"/>
                          </a:solidFill>
                          <a:effectLst/>
                          <a:latin typeface="Cambria Math" panose="02040503050406030204" pitchFamily="18" charset="0"/>
                          <a:ea typeface="Cambria Math" panose="02040503050406030204" pitchFamily="18" charset="0"/>
                        </a:rPr>
                        <a:t>p</a:t>
                      </a:r>
                      <a:r>
                        <a:rPr lang="en-US" altLang="zh-CN" sz="1900" b="0" i="0" u="none" strike="noStrike" baseline="0" dirty="0">
                          <a:solidFill>
                            <a:schemeClr val="tx1"/>
                          </a:solidFill>
                          <a:effectLst/>
                          <a:latin typeface="Cambria Math" panose="02040503050406030204" pitchFamily="18" charset="0"/>
                          <a:ea typeface="Cambria Math" panose="02040503050406030204" pitchFamily="18" charset="0"/>
                        </a:rPr>
                        <a:t> (keV)</a:t>
                      </a:r>
                      <a:endParaRPr lang="en-US" sz="1900" b="0" i="0" u="none" strike="noStrike" baseline="-25000" dirty="0">
                        <a:solidFill>
                          <a:schemeClr val="tx1"/>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008000"/>
                          </a:solidFill>
                          <a:effectLst/>
                          <a:latin typeface="Cambria Math" panose="02040503050406030204" pitchFamily="18" charset="0"/>
                          <a:ea typeface="Cambria Math" panose="02040503050406030204" pitchFamily="18" charset="0"/>
                        </a:rPr>
                        <a:t>Thomas</a:t>
                      </a:r>
                      <a:endParaRPr lang="en-US" sz="19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0000FF"/>
                          </a:solidFill>
                          <a:effectLst/>
                          <a:latin typeface="Cambria Math" panose="02040503050406030204" pitchFamily="18" charset="0"/>
                          <a:ea typeface="Cambria Math" panose="02040503050406030204" pitchFamily="18" charset="0"/>
                        </a:rPr>
                        <a:t>Robertson</a:t>
                      </a:r>
                      <a:endParaRPr lang="en-US" sz="19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CC00CC"/>
                          </a:solidFill>
                          <a:effectLst/>
                          <a:latin typeface="Cambria Math" panose="02040503050406030204" pitchFamily="18" charset="0"/>
                          <a:ea typeface="Cambria Math" panose="02040503050406030204" pitchFamily="18" charset="0"/>
                        </a:rPr>
                        <a:t>Hatori</a:t>
                      </a: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9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Sextro</a:t>
                      </a:r>
                      <a:endParaRPr lang="en-US" sz="1900" b="0" i="0" u="none" strike="noStrike" dirty="0">
                        <a:solidFill>
                          <a:schemeClr val="accent2">
                            <a:lumMod val="75000"/>
                          </a:schemeClr>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3231</a:t>
                      </a:r>
                    </a:p>
                  </a:txBody>
                  <a:tcPr marL="0" marR="0" marT="0" marB="0" anchor="ctr">
                    <a:lnT w="12700" cap="flat" cmpd="sng" algn="ctr">
                      <a:solidFill>
                        <a:schemeClr val="tx1"/>
                      </a:solidFill>
                      <a:prstDash val="solid"/>
                      <a:round/>
                      <a:headEnd type="none" w="med" len="med"/>
                      <a:tailEnd type="none" w="med" len="med"/>
                    </a:lnT>
                  </a:tcP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5.4(13)</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4.15(5)</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2.4(6)</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4.7(6)</a:t>
                      </a: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3326</a:t>
                      </a:r>
                    </a:p>
                  </a:txBody>
                  <a:tcPr marL="0" marR="0" marT="0"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5.9(12)</a:t>
                      </a: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6.57(6)</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2.3(3)</a:t>
                      </a:r>
                    </a:p>
                  </a:txBody>
                  <a:tcPr marL="9525" marR="9525" marT="9525"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6.4(6)</a:t>
                      </a:r>
                    </a:p>
                  </a:txBody>
                  <a:tcPr marL="9525" marR="9525" marT="9525" marB="0" anchor="ctr"/>
                </a:tc>
                <a:extLst>
                  <a:ext uri="{0D108BD9-81ED-4DB2-BD59-A6C34878D82A}">
                    <a16:rowId xmlns:a16="http://schemas.microsoft.com/office/drawing/2014/main" val="10002"/>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3463</a:t>
                      </a:r>
                    </a:p>
                  </a:txBody>
                  <a:tcPr marL="0" marR="0" marT="0"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28(3)</a:t>
                      </a: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34.50(10)</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45(5)</a:t>
                      </a:r>
                    </a:p>
                  </a:txBody>
                  <a:tcPr marL="9525" marR="9525" marT="9525"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32.2(16)</a:t>
                      </a:r>
                    </a:p>
                  </a:txBody>
                  <a:tcPr marL="9525" marR="9525" marT="9525" marB="0" anchor="ctr"/>
                </a:tc>
                <a:extLst>
                  <a:ext uri="{0D108BD9-81ED-4DB2-BD59-A6C34878D82A}">
                    <a16:rowId xmlns:a16="http://schemas.microsoft.com/office/drawing/2014/main" val="3761138970"/>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3610</a:t>
                      </a:r>
                    </a:p>
                  </a:txBody>
                  <a:tcPr marL="0" marR="0" marT="0"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5.9(18)</a:t>
                      </a: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10.86(8)</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13.3(18)</a:t>
                      </a:r>
                    </a:p>
                  </a:txBody>
                  <a:tcPr marL="9525" marR="9525" marT="9525"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9.2(6)</a:t>
                      </a:r>
                    </a:p>
                  </a:txBody>
                  <a:tcPr marL="9525" marR="9525" marT="9525" marB="0" anchor="ctr"/>
                </a:tc>
                <a:extLst>
                  <a:ext uri="{0D108BD9-81ED-4DB2-BD59-A6C34878D82A}">
                    <a16:rowId xmlns:a16="http://schemas.microsoft.com/office/drawing/2014/main" val="398631295"/>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3899</a:t>
                      </a:r>
                    </a:p>
                  </a:txBody>
                  <a:tcPr marL="0" marR="0" marT="0"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3.4(7)</a:t>
                      </a: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1.15(7)</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3.9(12)</a:t>
                      </a:r>
                    </a:p>
                  </a:txBody>
                  <a:tcPr marL="9525" marR="9525" marT="9525" marB="0" anchor="ctr"/>
                </a:tc>
                <a:tc>
                  <a:txBody>
                    <a:bodyPr/>
                    <a:lstStyle/>
                    <a:p>
                      <a:pPr marL="0" algn="ctr" defTabSz="914400" rtl="0" eaLnBrk="1" fontAlgn="b" latinLnBrk="0" hangingPunct="1"/>
                      <a:r>
                        <a:rPr lang="zh-CN" altLang="en-US"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　</a:t>
                      </a:r>
                    </a:p>
                  </a:txBody>
                  <a:tcPr marL="9525" marR="9525" marT="9525" marB="0" anchor="ctr"/>
                </a:tc>
                <a:extLst>
                  <a:ext uri="{0D108BD9-81ED-4DB2-BD59-A6C34878D82A}">
                    <a16:rowId xmlns:a16="http://schemas.microsoft.com/office/drawing/2014/main" val="1456703018"/>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4252</a:t>
                      </a:r>
                    </a:p>
                  </a:txBody>
                  <a:tcPr marL="0" marR="0" marT="0"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100(10)</a:t>
                      </a: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100.0(2)</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100</a:t>
                      </a:r>
                    </a:p>
                  </a:txBody>
                  <a:tcPr marL="9525" marR="9525" marT="9525"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100</a:t>
                      </a:r>
                    </a:p>
                  </a:txBody>
                  <a:tcPr marL="9525" marR="9525" marT="9525" marB="0" anchor="ctr"/>
                </a:tc>
                <a:extLst>
                  <a:ext uri="{0D108BD9-81ED-4DB2-BD59-A6C34878D82A}">
                    <a16:rowId xmlns:a16="http://schemas.microsoft.com/office/drawing/2014/main" val="2499556625"/>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4303</a:t>
                      </a:r>
                    </a:p>
                  </a:txBody>
                  <a:tcPr marL="0" marR="0" marT="0" marB="0" anchor="ctr"/>
                </a:tc>
                <a:tc>
                  <a:txBody>
                    <a:bodyPr/>
                    <a:lstStyle/>
                    <a:p>
                      <a:pPr algn="ctr" fontAlgn="b"/>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3.32(7)</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4.3(23)</a:t>
                      </a:r>
                    </a:p>
                  </a:txBody>
                  <a:tcPr marL="9525" marR="9525" marT="9525"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5.6(8)</a:t>
                      </a:r>
                    </a:p>
                  </a:txBody>
                  <a:tcPr marL="9525" marR="9525" marT="9525" marB="0" anchor="ctr"/>
                </a:tc>
                <a:extLst>
                  <a:ext uri="{0D108BD9-81ED-4DB2-BD59-A6C34878D82A}">
                    <a16:rowId xmlns:a16="http://schemas.microsoft.com/office/drawing/2014/main" val="4011938766"/>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4545</a:t>
                      </a:r>
                    </a:p>
                  </a:txBody>
                  <a:tcPr marL="0" marR="0" marT="0"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6.6(18)</a:t>
                      </a: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1.28(5)</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1.3(6)</a:t>
                      </a:r>
                    </a:p>
                  </a:txBody>
                  <a:tcPr marL="9525" marR="9525" marT="9525"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2.3(4)</a:t>
                      </a:r>
                    </a:p>
                  </a:txBody>
                  <a:tcPr marL="9525" marR="9525" marT="9525" marB="0" anchor="ctr"/>
                </a:tc>
                <a:extLst>
                  <a:ext uri="{0D108BD9-81ED-4DB2-BD59-A6C34878D82A}">
                    <a16:rowId xmlns:a16="http://schemas.microsoft.com/office/drawing/2014/main" val="10003"/>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4626</a:t>
                      </a:r>
                    </a:p>
                  </a:txBody>
                  <a:tcPr marL="0" marR="0" marT="0" marB="0" anchor="ctr"/>
                </a:tc>
                <a:tc>
                  <a:txBody>
                    <a:bodyPr/>
                    <a:lstStyle/>
                    <a:p>
                      <a:pPr algn="ctr" fontAlgn="ctr"/>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0.250(10)</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0.4(4)</a:t>
                      </a:r>
                    </a:p>
                  </a:txBody>
                  <a:tcPr marL="9525" marR="9525" marT="9525" marB="0" anchor="ctr"/>
                </a:tc>
                <a:tc>
                  <a:txBody>
                    <a:bodyPr/>
                    <a:lstStyle/>
                    <a:p>
                      <a:pPr marL="0" algn="ctr" defTabSz="914400" rtl="0" eaLnBrk="1" fontAlgn="b" latinLnBrk="0" hangingPunct="1"/>
                      <a:r>
                        <a:rPr lang="zh-CN" altLang="en-US"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　</a:t>
                      </a:r>
                    </a:p>
                  </a:txBody>
                  <a:tcPr marL="9525" marR="9525" marT="9525" marB="0" anchor="ctr"/>
                </a:tc>
                <a:extLst>
                  <a:ext uri="{0D108BD9-81ED-4DB2-BD59-A6C34878D82A}">
                    <a16:rowId xmlns:a16="http://schemas.microsoft.com/office/drawing/2014/main" val="1392433824"/>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4850</a:t>
                      </a:r>
                    </a:p>
                  </a:txBody>
                  <a:tcPr marL="0" marR="0" marT="0"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10.3(17)</a:t>
                      </a: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7.29(7)</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16.7(18)</a:t>
                      </a:r>
                    </a:p>
                  </a:txBody>
                  <a:tcPr marL="9525" marR="9525" marT="9525"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9.1(10)</a:t>
                      </a:r>
                    </a:p>
                  </a:txBody>
                  <a:tcPr marL="9525" marR="9525" marT="9525" marB="0" anchor="ctr"/>
                </a:tc>
                <a:extLst>
                  <a:ext uri="{0D108BD9-81ED-4DB2-BD59-A6C34878D82A}">
                    <a16:rowId xmlns:a16="http://schemas.microsoft.com/office/drawing/2014/main" val="637574198"/>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4986</a:t>
                      </a:r>
                    </a:p>
                  </a:txBody>
                  <a:tcPr marL="0" marR="0" marT="0"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4.9(9)</a:t>
                      </a: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2.30(4)</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1.4(4)</a:t>
                      </a:r>
                    </a:p>
                  </a:txBody>
                  <a:tcPr marL="9525" marR="9525" marT="9525"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2.3(6)</a:t>
                      </a:r>
                    </a:p>
                  </a:txBody>
                  <a:tcPr marL="9525" marR="9525" marT="9525" marB="0" anchor="ctr"/>
                </a:tc>
                <a:extLst>
                  <a:ext uri="{0D108BD9-81ED-4DB2-BD59-A6C34878D82A}">
                    <a16:rowId xmlns:a16="http://schemas.microsoft.com/office/drawing/2014/main" val="3183558538"/>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5407</a:t>
                      </a:r>
                    </a:p>
                  </a:txBody>
                  <a:tcPr marL="0" marR="0" marT="0"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3.6(7)</a:t>
                      </a: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1.98(5)</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0.8(3)</a:t>
                      </a:r>
                    </a:p>
                  </a:txBody>
                  <a:tcPr marL="9525" marR="9525" marT="9525"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2.7(6)</a:t>
                      </a:r>
                    </a:p>
                  </a:txBody>
                  <a:tcPr marL="9525" marR="9525" marT="9525" marB="0" anchor="ctr"/>
                </a:tc>
                <a:extLst>
                  <a:ext uri="{0D108BD9-81ED-4DB2-BD59-A6C34878D82A}">
                    <a16:rowId xmlns:a16="http://schemas.microsoft.com/office/drawing/2014/main" val="1159304048"/>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5549</a:t>
                      </a:r>
                    </a:p>
                  </a:txBody>
                  <a:tcPr marL="0" marR="0" marT="0" marB="0" anchor="ctr"/>
                </a:tc>
                <a:tc>
                  <a:txBody>
                    <a:bodyPr/>
                    <a:lstStyle/>
                    <a:p>
                      <a:pPr algn="ctr" fontAlgn="ctr"/>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3.19(6)</a:t>
                      </a:r>
                    </a:p>
                  </a:txBody>
                  <a:tcPr marL="9525" marR="9525" marT="9525" marB="0" anchor="ctr"/>
                </a:tc>
                <a:tc>
                  <a:txBody>
                    <a:bodyPr/>
                    <a:lstStyle/>
                    <a:p>
                      <a:pPr algn="ctr" fontAlgn="b"/>
                      <a:endPar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marL="0" algn="ctr" defTabSz="914400" rtl="0" eaLnBrk="1" fontAlgn="b" latinLnBrk="0" hangingPunct="1"/>
                      <a:r>
                        <a:rPr lang="zh-CN" altLang="en-US"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　</a:t>
                      </a:r>
                    </a:p>
                  </a:txBody>
                  <a:tcPr marL="9525" marR="9525" marT="9525" marB="0" anchor="ctr"/>
                </a:tc>
                <a:extLst>
                  <a:ext uri="{0D108BD9-81ED-4DB2-BD59-A6C34878D82A}">
                    <a16:rowId xmlns:a16="http://schemas.microsoft.com/office/drawing/2014/main" val="2832964803"/>
                  </a:ext>
                </a:extLst>
              </a:tr>
              <a:tr h="240813">
                <a:tc>
                  <a:txBody>
                    <a:bodyPr/>
                    <a:lstStyle/>
                    <a:p>
                      <a:pPr algn="ctr" fontAlgn="ctr"/>
                      <a:r>
                        <a:rPr lang="en-US" altLang="zh-CN" sz="1900" b="0" i="0" u="none" strike="noStrike" dirty="0">
                          <a:solidFill>
                            <a:schemeClr val="tx1"/>
                          </a:solidFill>
                          <a:effectLst/>
                          <a:latin typeface="Cambria Math" panose="02040503050406030204" pitchFamily="18" charset="0"/>
                          <a:ea typeface="Cambria Math" panose="02040503050406030204" pitchFamily="18" charset="0"/>
                        </a:rPr>
                        <a:t>5624</a:t>
                      </a:r>
                    </a:p>
                  </a:txBody>
                  <a:tcPr marL="0" marR="0" marT="0"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25(3)</a:t>
                      </a:r>
                    </a:p>
                  </a:txBody>
                  <a:tcPr marL="9525" marR="9525" marT="9525" marB="0" anchor="ctr"/>
                </a:tc>
                <a:tc>
                  <a:txBody>
                    <a:bodyPr/>
                    <a:lstStyle/>
                    <a:p>
                      <a:pPr algn="ctr" fontAlgn="ctr"/>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16.90(20)</a:t>
                      </a:r>
                    </a:p>
                  </a:txBody>
                  <a:tcPr marL="9525" marR="9525" marT="9525" marB="0" anchor="ct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21.1(15)</a:t>
                      </a:r>
                    </a:p>
                  </a:txBody>
                  <a:tcPr marL="9525" marR="9525" marT="9525"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21.7(16)</a:t>
                      </a:r>
                    </a:p>
                  </a:txBody>
                  <a:tcPr marL="9525" marR="9525" marT="9525" marB="0" anchor="ctr"/>
                </a:tc>
                <a:extLst>
                  <a:ext uri="{0D108BD9-81ED-4DB2-BD59-A6C34878D82A}">
                    <a16:rowId xmlns:a16="http://schemas.microsoft.com/office/drawing/2014/main" val="382397692"/>
                  </a:ext>
                </a:extLst>
              </a:tr>
              <a:tr h="240813">
                <a:tc>
                  <a:txBody>
                    <a:bodyPr/>
                    <a:lstStyle/>
                    <a:p>
                      <a:pPr marL="0" algn="ctr" defTabSz="914400" rtl="0" eaLnBrk="1" fontAlgn="ctr" latinLnBrk="0" hangingPunct="1"/>
                      <a:r>
                        <a:rPr lang="en-US" altLang="zh-CN" sz="1900" b="0" i="0" u="none" strike="noStrike" kern="1200" dirty="0">
                          <a:solidFill>
                            <a:schemeClr val="tx1"/>
                          </a:solidFill>
                          <a:effectLst/>
                          <a:latin typeface="Cambria Math" panose="02040503050406030204" pitchFamily="18" charset="0"/>
                          <a:ea typeface="Cambria Math" panose="02040503050406030204" pitchFamily="18" charset="0"/>
                          <a:cs typeface="+mn-cs"/>
                        </a:rPr>
                        <a:t>6802</a:t>
                      </a:r>
                    </a:p>
                  </a:txBody>
                  <a:tcPr marL="9525" marR="9525" marT="9525"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2.2(5)</a:t>
                      </a:r>
                    </a:p>
                  </a:txBody>
                  <a:tcPr marL="9525" marR="9525" marT="9525" marB="0" anchor="ctr"/>
                </a:tc>
                <a:tc>
                  <a:txBody>
                    <a:bodyPr/>
                    <a:lstStyle/>
                    <a:p>
                      <a:pPr algn="ctr" fontAlgn="ctr"/>
                      <a:endPar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b"/>
                      <a:r>
                        <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rPr>
                        <a:t>0.7(3)</a:t>
                      </a:r>
                    </a:p>
                  </a:txBody>
                  <a:tcPr marL="0" marR="0" marT="0" marB="0" anchor="ctr"/>
                </a:tc>
                <a:tc>
                  <a:txBody>
                    <a:bodyPr/>
                    <a:lstStyle/>
                    <a:p>
                      <a:pPr marL="0" algn="ctr" defTabSz="914400" rtl="0" eaLnBrk="1" fontAlgn="b" latinLnBrk="0" hangingPunct="1"/>
                      <a:endParaRPr lang="zh-CN" altLang="en-US"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9525" marR="9525" marT="9525" marB="0" anchor="ctr"/>
                </a:tc>
                <a:extLst>
                  <a:ext uri="{0D108BD9-81ED-4DB2-BD59-A6C34878D82A}">
                    <a16:rowId xmlns:a16="http://schemas.microsoft.com/office/drawing/2014/main" val="1119774303"/>
                  </a:ext>
                </a:extLst>
              </a:tr>
              <a:tr h="240813">
                <a:tc>
                  <a:txBody>
                    <a:bodyPr/>
                    <a:lstStyle/>
                    <a:p>
                      <a:pPr marL="0" algn="ctr" defTabSz="914400" rtl="0" eaLnBrk="1" fontAlgn="ctr" latinLnBrk="0" hangingPunct="1"/>
                      <a:r>
                        <a:rPr lang="en-US" altLang="zh-CN" sz="1900" b="0" i="0" u="none" strike="noStrike" kern="1200" dirty="0">
                          <a:solidFill>
                            <a:schemeClr val="tx1"/>
                          </a:solidFill>
                          <a:effectLst/>
                          <a:latin typeface="Cambria Math" panose="02040503050406030204" pitchFamily="18" charset="0"/>
                          <a:ea typeface="Cambria Math" panose="02040503050406030204" pitchFamily="18" charset="0"/>
                          <a:cs typeface="+mn-cs"/>
                        </a:rPr>
                        <a:t>7000</a:t>
                      </a:r>
                    </a:p>
                  </a:txBody>
                  <a:tcPr marL="9525" marR="9525" marT="9525" marB="0" anchor="ctr"/>
                </a:tc>
                <a:tc>
                  <a:txBody>
                    <a:bodyPr/>
                    <a:lstStyle/>
                    <a:p>
                      <a:pPr algn="ctr" fontAlgn="ctr"/>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ctr"/>
                      <a:endPar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b"/>
                      <a:endPar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marL="0" algn="ctr" defTabSz="914400" rtl="0" eaLnBrk="1" fontAlgn="b" latinLnBrk="0" hangingPunct="1"/>
                      <a:endParaRPr lang="zh-CN" altLang="en-US"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9525" marR="9525" marT="9525" marB="0" anchor="ctr"/>
                </a:tc>
                <a:extLst>
                  <a:ext uri="{0D108BD9-81ED-4DB2-BD59-A6C34878D82A}">
                    <a16:rowId xmlns:a16="http://schemas.microsoft.com/office/drawing/2014/main" val="536574090"/>
                  </a:ext>
                </a:extLst>
              </a:tr>
              <a:tr h="240813">
                <a:tc>
                  <a:txBody>
                    <a:bodyPr/>
                    <a:lstStyle/>
                    <a:p>
                      <a:pPr marL="0" algn="ctr" defTabSz="914400" rtl="0" eaLnBrk="1" fontAlgn="ctr" latinLnBrk="0" hangingPunct="1"/>
                      <a:r>
                        <a:rPr lang="en-US" altLang="zh-CN" sz="1900" b="0" i="0" u="none" strike="noStrike" kern="1200" dirty="0">
                          <a:solidFill>
                            <a:schemeClr val="tx1"/>
                          </a:solidFill>
                          <a:effectLst/>
                          <a:latin typeface="Cambria Math" panose="02040503050406030204" pitchFamily="18" charset="0"/>
                          <a:ea typeface="Cambria Math" panose="02040503050406030204" pitchFamily="18" charset="0"/>
                          <a:cs typeface="+mn-cs"/>
                        </a:rPr>
                        <a:t>7141</a:t>
                      </a:r>
                    </a:p>
                  </a:txBody>
                  <a:tcPr marL="9525" marR="9525" marT="9525" marB="0" anchor="ctr"/>
                </a:tc>
                <a:tc>
                  <a:txBody>
                    <a:bodyPr/>
                    <a:lstStyle/>
                    <a:p>
                      <a:pPr algn="ctr" fontAlgn="ctr"/>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ctr"/>
                      <a:endPar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ctr"/>
                      <a:endPar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marL="0" algn="ctr" defTabSz="914400" rtl="0" eaLnBrk="1" fontAlgn="b" latinLnBrk="0" hangingPunct="1"/>
                      <a:endPar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9525" marR="9525" marT="9525" marB="0" anchor="ctr"/>
                </a:tc>
                <a:extLst>
                  <a:ext uri="{0D108BD9-81ED-4DB2-BD59-A6C34878D82A}">
                    <a16:rowId xmlns:a16="http://schemas.microsoft.com/office/drawing/2014/main" val="3324030027"/>
                  </a:ext>
                </a:extLst>
              </a:tr>
              <a:tr h="240813">
                <a:tc>
                  <a:txBody>
                    <a:bodyPr/>
                    <a:lstStyle/>
                    <a:p>
                      <a:pPr algn="ctr" fontAlgn="b"/>
                      <a:r>
                        <a:rPr lang="en-US" sz="1900" u="none" strike="noStrike" baseline="0" dirty="0">
                          <a:effectLst/>
                          <a:latin typeface="Cambria Math" panose="02040503050406030204" pitchFamily="18" charset="0"/>
                          <a:ea typeface="Cambria Math" panose="02040503050406030204" pitchFamily="18" charset="0"/>
                        </a:rPr>
                        <a:t>Total</a:t>
                      </a:r>
                      <a:endParaRPr lang="en-US" sz="1900" b="0" i="0" u="none" strike="noStrike" baseline="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fontAlgn="b"/>
                      <a:r>
                        <a:rPr lang="en-US" sz="1900" u="none" strike="noStrike" dirty="0">
                          <a:solidFill>
                            <a:srgbClr val="008000"/>
                          </a:solidFill>
                          <a:effectLst/>
                          <a:latin typeface="Cambria Math" panose="02040503050406030204" pitchFamily="18" charset="0"/>
                          <a:ea typeface="Cambria Math" panose="02040503050406030204" pitchFamily="18" charset="0"/>
                        </a:rPr>
                        <a:t>364(14)</a:t>
                      </a:r>
                      <a:endParaRPr lang="en-US" sz="19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fontAlgn="b"/>
                      <a:r>
                        <a:rPr lang="en-US" sz="1900" u="none" strike="noStrike" dirty="0">
                          <a:solidFill>
                            <a:srgbClr val="0000FF"/>
                          </a:solidFill>
                          <a:effectLst/>
                          <a:latin typeface="Cambria Math" panose="02040503050406030204" pitchFamily="18" charset="0"/>
                          <a:ea typeface="Cambria Math" panose="02040503050406030204" pitchFamily="18" charset="0"/>
                        </a:rPr>
                        <a:t>372.8(6)</a:t>
                      </a:r>
                      <a:endParaRPr lang="en-US" sz="19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fontAlgn="b"/>
                      <a:r>
                        <a:rPr lang="en-US" sz="1900" u="none" strike="noStrike" dirty="0">
                          <a:solidFill>
                            <a:srgbClr val="CC00CC"/>
                          </a:solidFill>
                          <a:effectLst/>
                          <a:latin typeface="Cambria Math" panose="02040503050406030204" pitchFamily="18" charset="0"/>
                          <a:ea typeface="Cambria Math" panose="02040503050406030204" pitchFamily="18" charset="0"/>
                        </a:rPr>
                        <a:t>331(9)</a:t>
                      </a: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fontAlgn="b"/>
                      <a:r>
                        <a:rPr lang="en-US" sz="19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329(5)</a:t>
                      </a:r>
                    </a:p>
                  </a:txBody>
                  <a:tcPr marL="0" marR="0" marT="0"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6" name="TextBox 5"/>
          <p:cNvSpPr txBox="1"/>
          <p:nvPr/>
        </p:nvSpPr>
        <p:spPr>
          <a:xfrm>
            <a:off x="0" y="0"/>
            <a:ext cx="1819729"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cs typeface="Times New Roman" panose="02020603050405020304" pitchFamily="18" charset="0"/>
              </a:rPr>
              <a:t>Relative </a:t>
            </a:r>
            <a:r>
              <a:rPr lang="en-US" sz="2000" b="1" i="1" dirty="0">
                <a:solidFill>
                  <a:srgbClr val="7030A0"/>
                </a:solidFill>
                <a:latin typeface="Times New Roman" panose="02020603050405020304" pitchFamily="18" charset="0"/>
                <a:cs typeface="Times New Roman" panose="02020603050405020304" pitchFamily="18" charset="0"/>
              </a:rPr>
              <a:t>I</a:t>
            </a:r>
            <a:r>
              <a:rPr lang="en-US" sz="2000" b="1" i="1" baseline="-25000" dirty="0">
                <a:solidFill>
                  <a:srgbClr val="7030A0"/>
                </a:solidFill>
                <a:latin typeface="Times New Roman" panose="02020603050405020304" pitchFamily="18" charset="0"/>
                <a:cs typeface="Times New Roman" panose="02020603050405020304" pitchFamily="18" charset="0"/>
              </a:rPr>
              <a:t>p</a:t>
            </a:r>
            <a:r>
              <a:rPr lang="en-US" sz="2000" b="1" dirty="0">
                <a:solidFill>
                  <a:srgbClr val="7030A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328066468"/>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3590419"/>
              </p:ext>
            </p:extLst>
          </p:nvPr>
        </p:nvGraphicFramePr>
        <p:xfrm>
          <a:off x="0" y="426982"/>
          <a:ext cx="9144000" cy="6195000"/>
        </p:xfrm>
        <a:graphic>
          <a:graphicData uri="http://schemas.openxmlformats.org/drawingml/2006/table">
            <a:tbl>
              <a:tblPr>
                <a:tableStyleId>{2D5ABB26-0587-4C30-8999-92F81FD0307C}</a:tableStyleId>
              </a:tblPr>
              <a:tblGrid>
                <a:gridCol w="1124862">
                  <a:extLst>
                    <a:ext uri="{9D8B030D-6E8A-4147-A177-3AD203B41FA5}">
                      <a16:colId xmlns:a16="http://schemas.microsoft.com/office/drawing/2014/main" val="20000"/>
                    </a:ext>
                  </a:extLst>
                </a:gridCol>
                <a:gridCol w="1244043">
                  <a:extLst>
                    <a:ext uri="{9D8B030D-6E8A-4147-A177-3AD203B41FA5}">
                      <a16:colId xmlns:a16="http://schemas.microsoft.com/office/drawing/2014/main" val="3976406831"/>
                    </a:ext>
                  </a:extLst>
                </a:gridCol>
                <a:gridCol w="1531203">
                  <a:extLst>
                    <a:ext uri="{9D8B030D-6E8A-4147-A177-3AD203B41FA5}">
                      <a16:colId xmlns:a16="http://schemas.microsoft.com/office/drawing/2014/main" val="20001"/>
                    </a:ext>
                  </a:extLst>
                </a:gridCol>
                <a:gridCol w="1046097">
                  <a:extLst>
                    <a:ext uri="{9D8B030D-6E8A-4147-A177-3AD203B41FA5}">
                      <a16:colId xmlns:a16="http://schemas.microsoft.com/office/drawing/2014/main" val="20002"/>
                    </a:ext>
                  </a:extLst>
                </a:gridCol>
                <a:gridCol w="1044757">
                  <a:extLst>
                    <a:ext uri="{9D8B030D-6E8A-4147-A177-3AD203B41FA5}">
                      <a16:colId xmlns:a16="http://schemas.microsoft.com/office/drawing/2014/main" val="20003"/>
                    </a:ext>
                  </a:extLst>
                </a:gridCol>
                <a:gridCol w="1817769">
                  <a:extLst>
                    <a:ext uri="{9D8B030D-6E8A-4147-A177-3AD203B41FA5}">
                      <a16:colId xmlns:a16="http://schemas.microsoft.com/office/drawing/2014/main" val="1905666450"/>
                    </a:ext>
                  </a:extLst>
                </a:gridCol>
                <a:gridCol w="1335269">
                  <a:extLst>
                    <a:ext uri="{9D8B030D-6E8A-4147-A177-3AD203B41FA5}">
                      <a16:colId xmlns:a16="http://schemas.microsoft.com/office/drawing/2014/main" val="2402571231"/>
                    </a:ext>
                  </a:extLst>
                </a:gridCol>
              </a:tblGrid>
              <a:tr h="342000">
                <a:tc>
                  <a:txBody>
                    <a:bodyPr/>
                    <a:lstStyle/>
                    <a:p>
                      <a:pPr algn="ctr" fontAlgn="b"/>
                      <a:r>
                        <a:rPr lang="en-US" altLang="zh-CN" sz="1900" b="0" i="1" u="none" strike="noStrike" dirty="0">
                          <a:solidFill>
                            <a:srgbClr val="000000"/>
                          </a:solidFill>
                          <a:effectLst/>
                          <a:latin typeface="Cambria Math" panose="02040503050406030204" pitchFamily="18" charset="0"/>
                          <a:ea typeface="Cambria Math" panose="02040503050406030204" pitchFamily="18" charset="0"/>
                        </a:rPr>
                        <a:t>E</a:t>
                      </a:r>
                      <a:r>
                        <a:rPr lang="en-US" altLang="zh-CN" sz="19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altLang="zh-CN" sz="1900" b="0" i="0" u="none" strike="noStrike" baseline="0" dirty="0">
                          <a:solidFill>
                            <a:srgbClr val="000000"/>
                          </a:solidFill>
                          <a:effectLst/>
                          <a:latin typeface="Cambria Math" panose="02040503050406030204" pitchFamily="18" charset="0"/>
                          <a:ea typeface="Cambria Math" panose="02040503050406030204" pitchFamily="18" charset="0"/>
                        </a:rPr>
                        <a:t> (keV)</a:t>
                      </a:r>
                      <a:endParaRPr lang="en-US" sz="19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008000"/>
                          </a:solidFill>
                          <a:effectLst/>
                          <a:latin typeface="Cambria Math" panose="02040503050406030204" pitchFamily="18" charset="0"/>
                          <a:ea typeface="Cambria Math" panose="02040503050406030204" pitchFamily="18" charset="0"/>
                        </a:rPr>
                        <a:t>Thomas</a:t>
                      </a:r>
                      <a:endParaRPr lang="en-US" sz="19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0000FF"/>
                          </a:solidFill>
                          <a:effectLst/>
                          <a:latin typeface="Cambria Math" panose="02040503050406030204" pitchFamily="18" charset="0"/>
                          <a:ea typeface="Cambria Math" panose="02040503050406030204" pitchFamily="18" charset="0"/>
                        </a:rPr>
                        <a:t>Robertson</a:t>
                      </a:r>
                      <a:endParaRPr lang="en-US" sz="19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CC00CC"/>
                          </a:solidFill>
                          <a:effectLst/>
                          <a:latin typeface="Cambria Math" panose="02040503050406030204" pitchFamily="18" charset="0"/>
                          <a:ea typeface="Cambria Math" panose="02040503050406030204" pitchFamily="18" charset="0"/>
                        </a:rPr>
                        <a:t>Hatori</a:t>
                      </a: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9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Sextro</a:t>
                      </a:r>
                      <a:endParaRPr lang="en-US" sz="1900" b="0" i="0" u="none" strike="noStrike" dirty="0">
                        <a:solidFill>
                          <a:schemeClr val="accent2">
                            <a:lumMod val="75000"/>
                          </a:schemeClr>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900" i="1" dirty="0">
                          <a:solidFill>
                            <a:srgbClr val="0099FF"/>
                          </a:solidFill>
                          <a:latin typeface="Cambria Math" panose="02040503050406030204" pitchFamily="18" charset="0"/>
                          <a:ea typeface="Cambria Math" panose="02040503050406030204" pitchFamily="18" charset="0"/>
                        </a:rPr>
                        <a:t>I</a:t>
                      </a:r>
                      <a:r>
                        <a:rPr lang="en-US" altLang="zh-CN" sz="1900" i="1" baseline="-25000" dirty="0">
                          <a:solidFill>
                            <a:srgbClr val="0099FF"/>
                          </a:solidFill>
                          <a:latin typeface="Cambria Math" panose="02040503050406030204" pitchFamily="18" charset="0"/>
                          <a:ea typeface="Cambria Math" panose="02040503050406030204" pitchFamily="18" charset="0"/>
                        </a:rPr>
                        <a:t>p </a:t>
                      </a:r>
                      <a:r>
                        <a:rPr lang="en-US" altLang="zh-CN" sz="1900" baseline="-25000" dirty="0">
                          <a:solidFill>
                            <a:srgbClr val="0099FF"/>
                          </a:solidFill>
                          <a:latin typeface="Cambria Math" panose="02040503050406030204" pitchFamily="18" charset="0"/>
                          <a:ea typeface="Cambria Math" panose="02040503050406030204" pitchFamily="18" charset="0"/>
                        </a:rPr>
                        <a:t>rel </a:t>
                      </a:r>
                      <a:r>
                        <a:rPr lang="en-US" altLang="zh-CN" sz="1900" dirty="0">
                          <a:solidFill>
                            <a:srgbClr val="0099FF"/>
                          </a:solidFill>
                          <a:latin typeface="Cambria Math" panose="02040503050406030204" pitchFamily="18" charset="0"/>
                          <a:ea typeface="Cambria Math" panose="02040503050406030204" pitchFamily="18" charset="0"/>
                        </a:rPr>
                        <a:t> / </a:t>
                      </a:r>
                      <a:r>
                        <a:rPr lang="en-US" altLang="zh-CN" sz="1900" i="1" dirty="0">
                          <a:solidFill>
                            <a:srgbClr val="0099FF"/>
                          </a:solidFill>
                          <a:latin typeface="Cambria Math" panose="02040503050406030204" pitchFamily="18" charset="0"/>
                          <a:ea typeface="Cambria Math" panose="02040503050406030204" pitchFamily="18" charset="0"/>
                        </a:rPr>
                        <a:t>I</a:t>
                      </a:r>
                      <a:r>
                        <a:rPr lang="en-US" altLang="zh-CN" sz="1900" i="1" baseline="-25000" dirty="0">
                          <a:solidFill>
                            <a:srgbClr val="0099FF"/>
                          </a:solidFill>
                          <a:latin typeface="Cambria Math" panose="02040503050406030204" pitchFamily="18" charset="0"/>
                          <a:ea typeface="Cambria Math" panose="02040503050406030204" pitchFamily="18" charset="0"/>
                        </a:rPr>
                        <a:t>p </a:t>
                      </a:r>
                      <a:r>
                        <a:rPr lang="en-US" altLang="zh-CN" sz="1900" baseline="-25000" dirty="0">
                          <a:solidFill>
                            <a:srgbClr val="0099FF"/>
                          </a:solidFill>
                          <a:latin typeface="Cambria Math" panose="02040503050406030204" pitchFamily="18" charset="0"/>
                          <a:ea typeface="Cambria Math" panose="02040503050406030204" pitchFamily="18" charset="0"/>
                        </a:rPr>
                        <a:t>rel tot</a:t>
                      </a:r>
                      <a:r>
                        <a:rPr lang="en-US" altLang="zh-CN" sz="1900" dirty="0">
                          <a:solidFill>
                            <a:srgbClr val="0099FF"/>
                          </a:solidFill>
                          <a:latin typeface="Cambria Math" panose="02040503050406030204" pitchFamily="18" charset="0"/>
                          <a:ea typeface="Cambria Math" panose="02040503050406030204" pitchFamily="18" charset="0"/>
                        </a:rPr>
                        <a:t> </a:t>
                      </a:r>
                      <a:endParaRPr lang="en-US" sz="1900" b="0" i="0" u="none" strike="noStrike" dirty="0">
                        <a:solidFill>
                          <a:srgbClr val="0099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900" b="0" i="1" u="none" strike="noStrike" dirty="0">
                          <a:solidFill>
                            <a:srgbClr val="FF0000"/>
                          </a:solidFill>
                          <a:effectLst/>
                          <a:latin typeface="Cambria Math" panose="02040503050406030204" pitchFamily="18" charset="0"/>
                          <a:ea typeface="Cambria Math" panose="02040503050406030204" pitchFamily="18" charset="0"/>
                        </a:rPr>
                        <a:t>I</a:t>
                      </a:r>
                      <a:r>
                        <a:rPr lang="en-US" altLang="zh-CN" sz="1900" b="0" i="1" u="none" strike="noStrike" baseline="-25000" dirty="0">
                          <a:solidFill>
                            <a:srgbClr val="FF0000"/>
                          </a:solidFill>
                          <a:effectLst/>
                          <a:latin typeface="Cambria Math" panose="02040503050406030204" pitchFamily="18" charset="0"/>
                          <a:ea typeface="Cambria Math" panose="02040503050406030204" pitchFamily="18" charset="0"/>
                        </a:rPr>
                        <a:t>p</a:t>
                      </a:r>
                      <a:r>
                        <a:rPr lang="en-US" altLang="zh-CN" sz="1900" b="0" i="0" u="none" strike="noStrike" baseline="-25000" dirty="0">
                          <a:solidFill>
                            <a:srgbClr val="FF0000"/>
                          </a:solidFill>
                          <a:effectLst/>
                          <a:latin typeface="Cambria Math" panose="02040503050406030204" pitchFamily="18" charset="0"/>
                          <a:ea typeface="Cambria Math" panose="02040503050406030204" pitchFamily="18" charset="0"/>
                        </a:rPr>
                        <a:t> abs</a:t>
                      </a:r>
                      <a:r>
                        <a:rPr lang="en-US" altLang="zh-CN" sz="1900" b="0" i="0" u="none" strike="noStrike" baseline="0" dirty="0">
                          <a:solidFill>
                            <a:srgbClr val="FF0000"/>
                          </a:solidFill>
                          <a:effectLst/>
                          <a:latin typeface="Cambria Math" panose="02040503050406030204" pitchFamily="18" charset="0"/>
                          <a:ea typeface="Cambria Math" panose="02040503050406030204" pitchFamily="18" charset="0"/>
                        </a:rPr>
                        <a:t>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402 </a:t>
                      </a:r>
                    </a:p>
                  </a:txBody>
                  <a:tcPr marL="9525" marR="9525" marT="9525"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0.137</a:t>
                      </a:r>
                    </a:p>
                  </a:txBody>
                  <a:tcPr marL="0" marR="0" marT="0"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en-US" sz="1900" b="0" i="0" u="none" strike="noStrike" dirty="0">
                          <a:solidFill>
                            <a:srgbClr val="0000FF"/>
                          </a:solidFill>
                          <a:effectLst/>
                          <a:latin typeface="Cambria Math" panose="02040503050406030204" pitchFamily="18" charset="0"/>
                          <a:ea typeface="Cambria Math" panose="02040503050406030204" pitchFamily="18" charset="0"/>
                        </a:rPr>
                        <a:t>0.198</a:t>
                      </a:r>
                    </a:p>
                  </a:txBody>
                  <a:tcPr marL="0" marR="0" marT="0"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rPr>
                        <a:t>0.156</a:t>
                      </a:r>
                    </a:p>
                  </a:txBody>
                  <a:tcPr marL="0" marR="0" marT="0"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endParaRPr lang="en-US"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0" marR="0" marT="0"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en-US" sz="1900" b="0" i="0" u="none" strike="noStrike" baseline="0" dirty="0">
                          <a:solidFill>
                            <a:srgbClr val="0099FF"/>
                          </a:solidFill>
                          <a:effectLst/>
                          <a:latin typeface="Cambria Math" panose="02040503050406030204" pitchFamily="18" charset="0"/>
                          <a:ea typeface="Cambria Math" panose="02040503050406030204" pitchFamily="18" charset="0"/>
                        </a:rPr>
                        <a:t>0.163(34)</a:t>
                      </a:r>
                    </a:p>
                  </a:txBody>
                  <a:tcPr marL="0" marR="0" marT="0"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6.1(15)</a:t>
                      </a:r>
                    </a:p>
                  </a:txBody>
                  <a:tcPr marL="9525" marR="9525" marT="9525"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481260230"/>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554 </a:t>
                      </a:r>
                    </a:p>
                  </a:txBody>
                  <a:tcPr marL="9525" marR="9525" marT="952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0.020</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b"/>
                      <a:r>
                        <a:rPr lang="en-US" sz="1900" b="0" i="0" u="none" strike="noStrike" dirty="0">
                          <a:solidFill>
                            <a:srgbClr val="0000FF"/>
                          </a:solidFill>
                          <a:effectLst/>
                          <a:latin typeface="Cambria Math" panose="02040503050406030204" pitchFamily="18" charset="0"/>
                          <a:ea typeface="Cambria Math" panose="02040503050406030204" pitchFamily="18" charset="0"/>
                        </a:rPr>
                        <a:t>0.007</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b"/>
                      <a:endParaRPr lang="en-US"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b"/>
                      <a:r>
                        <a:rPr lang="en-US" sz="1900" b="0" i="0" u="none" strike="noStrike" baseline="0" dirty="0">
                          <a:solidFill>
                            <a:srgbClr val="0099FF"/>
                          </a:solidFill>
                          <a:effectLst/>
                          <a:latin typeface="Cambria Math" panose="02040503050406030204" pitchFamily="18" charset="0"/>
                          <a:ea typeface="Cambria Math" panose="02040503050406030204" pitchFamily="18" charset="0"/>
                        </a:rPr>
                        <a:t>0.013(7)</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0.50(25)</a:t>
                      </a:r>
                    </a:p>
                  </a:txBody>
                  <a:tcPr marL="9525" marR="9525" marT="952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944 </a:t>
                      </a:r>
                    </a:p>
                  </a:txBody>
                  <a:tcPr marL="9525" marR="9525" marT="9525" marB="0" anchor="ctr">
                    <a:lnT>
                      <a:noFill/>
                    </a:lnT>
                  </a:tcP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0.047</a:t>
                      </a:r>
                    </a:p>
                  </a:txBody>
                  <a:tcPr marL="0" marR="0" marT="0" marB="0" anchor="ctr">
                    <a:lnT>
                      <a:noFill/>
                    </a:lnT>
                  </a:tcP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0.046</a:t>
                      </a:r>
                    </a:p>
                  </a:txBody>
                  <a:tcPr marL="0" marR="0" marT="0" marB="0" anchor="ctr">
                    <a:lnT>
                      <a:noFill/>
                    </a:lnT>
                  </a:tcPr>
                </a:tc>
                <a:tc>
                  <a:txBody>
                    <a:bodyPr/>
                    <a:lstStyle/>
                    <a:p>
                      <a:pPr algn="ctr" fontAlgn="ctr"/>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0.035</a:t>
                      </a:r>
                    </a:p>
                  </a:txBody>
                  <a:tcPr marL="0" marR="0" marT="0" marB="0" anchor="ctr">
                    <a:lnT>
                      <a:noFill/>
                    </a:lnT>
                  </a:tcPr>
                </a:tc>
                <a:tc>
                  <a:txBody>
                    <a:bodyPr/>
                    <a:lstStyle/>
                    <a:p>
                      <a:pPr algn="ctr" fontAlgn="ctr"/>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0.068</a:t>
                      </a:r>
                    </a:p>
                  </a:txBody>
                  <a:tcPr marL="0" marR="0" marT="0" marB="0" anchor="ctr">
                    <a:lnT>
                      <a:noFill/>
                    </a:lnT>
                  </a:tcPr>
                </a:tc>
                <a:tc>
                  <a:txBody>
                    <a:bodyPr/>
                    <a:lstStyle/>
                    <a:p>
                      <a:pPr algn="ctr" fontAlgn="ctr"/>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0.049(19)</a:t>
                      </a:r>
                    </a:p>
                  </a:txBody>
                  <a:tcPr marL="0" marR="0" marT="0" marB="0" anchor="ctr">
                    <a:lnT>
                      <a:noFill/>
                    </a:lnT>
                  </a:tcP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1.7(5)</a:t>
                      </a:r>
                    </a:p>
                  </a:txBody>
                  <a:tcPr marL="9525" marR="9525" marT="9525" marB="0" anchor="ctr">
                    <a:lnT>
                      <a:noFill/>
                    </a:lnT>
                  </a:tcPr>
                </a:tc>
                <a:extLst>
                  <a:ext uri="{0D108BD9-81ED-4DB2-BD59-A6C34878D82A}">
                    <a16:rowId xmlns:a16="http://schemas.microsoft.com/office/drawing/2014/main" val="3761138970"/>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1037 </a:t>
                      </a:r>
                    </a:p>
                  </a:txBody>
                  <a:tcPr marL="9525" marR="9525" marT="9525" marB="0" anchor="ctr"/>
                </a:tc>
                <a:tc>
                  <a:txBody>
                    <a:bodyPr/>
                    <a:lstStyle/>
                    <a:p>
                      <a:pPr algn="ctr" fontAlgn="b"/>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0.004</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algn="ctr" fontAlgn="b"/>
                      <a:r>
                        <a:rPr lang="en-US"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0.009</a:t>
                      </a:r>
                    </a:p>
                  </a:txBody>
                  <a:tcPr marL="0" marR="0" marT="0" marB="0" anchor="ctr"/>
                </a:tc>
                <a:tc>
                  <a:txBody>
                    <a:bodyPr/>
                    <a:lstStyle/>
                    <a:p>
                      <a:pPr algn="ctr" fontAlgn="b"/>
                      <a:r>
                        <a:rPr lang="en-US"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0.0061(20)</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0.16(6)</a:t>
                      </a:r>
                    </a:p>
                  </a:txBody>
                  <a:tcPr marL="9525" marR="9525" marT="9525" marB="0" anchor="ctr"/>
                </a:tc>
                <a:extLst>
                  <a:ext uri="{0D108BD9-81ED-4DB2-BD59-A6C34878D82A}">
                    <a16:rowId xmlns:a16="http://schemas.microsoft.com/office/drawing/2014/main" val="398631295"/>
                  </a:ext>
                </a:extLst>
              </a:tr>
              <a:tr h="342000">
                <a:tc>
                  <a:txBody>
                    <a:bodyPr/>
                    <a:lstStyle/>
                    <a:p>
                      <a:pPr marL="0" algn="ctr" defTabSz="914400" rtl="0" eaLnBrk="1" fontAlgn="b" latinLnBrk="0" hangingPunct="1"/>
                      <a:r>
                        <a:rPr lang="en-US" altLang="zh-CN" sz="1900" u="none" strike="noStrike" kern="1200">
                          <a:solidFill>
                            <a:schemeClr val="tx1"/>
                          </a:solidFill>
                          <a:effectLst/>
                          <a:latin typeface="Cambria Math" panose="02040503050406030204" pitchFamily="18" charset="0"/>
                          <a:ea typeface="Cambria Math" panose="02040503050406030204" pitchFamily="18" charset="0"/>
                          <a:cs typeface="+mn-cs"/>
                        </a:rPr>
                        <a:t>1268 </a:t>
                      </a:r>
                    </a:p>
                  </a:txBody>
                  <a:tcPr marL="9525" marR="9525" marT="9525"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0.017 </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0.006 </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algn="ctr" fontAlgn="ctr"/>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0.012 </a:t>
                      </a:r>
                    </a:p>
                  </a:txBody>
                  <a:tcPr marL="0" marR="0" marT="0" marB="0" anchor="ctr"/>
                </a:tc>
                <a:tc>
                  <a:txBody>
                    <a:bodyPr/>
                    <a:lstStyle/>
                    <a:p>
                      <a:pPr marL="0" algn="ctr" defTabSz="914400" rtl="0" eaLnBrk="1" fontAlgn="b" latinLnBrk="0" hangingPunct="1"/>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0.011(6)</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0.41(22)</a:t>
                      </a:r>
                    </a:p>
                  </a:txBody>
                  <a:tcPr marL="9525" marR="9525" marT="9525" marB="0" anchor="ctr"/>
                </a:tc>
                <a:extLst>
                  <a:ext uri="{0D108BD9-81ED-4DB2-BD59-A6C34878D82A}">
                    <a16:rowId xmlns:a16="http://schemas.microsoft.com/office/drawing/2014/main" val="1456703018"/>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1380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0.012</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0.008</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0.014</a:t>
                      </a:r>
                    </a:p>
                  </a:txBody>
                  <a:tcPr marL="0" marR="0" marT="0" marB="0" anchor="ctr"/>
                </a:tc>
                <a:tc>
                  <a:txBody>
                    <a:bodyPr/>
                    <a:lstStyle/>
                    <a:p>
                      <a:pPr marL="0" algn="ctr" defTabSz="914400" rtl="0" eaLnBrk="1" fontAlgn="b" latinLnBrk="0" hangingPunct="1"/>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0.011(3)</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0.40(15)</a:t>
                      </a:r>
                    </a:p>
                  </a:txBody>
                  <a:tcPr marL="9525" marR="9525" marT="9525" marB="0" anchor="ctr"/>
                </a:tc>
                <a:extLst>
                  <a:ext uri="{0D108BD9-81ED-4DB2-BD59-A6C34878D82A}">
                    <a16:rowId xmlns:a16="http://schemas.microsoft.com/office/drawing/2014/main" val="2499556625"/>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1492 </a:t>
                      </a:r>
                    </a:p>
                  </a:txBody>
                  <a:tcPr marL="9525" marR="9525" marT="9525" marB="0" anchor="ctr"/>
                </a:tc>
                <a:tc>
                  <a:txBody>
                    <a:bodyPr/>
                    <a:lstStyle/>
                    <a:p>
                      <a:pPr algn="ctr" fontAlgn="ctr"/>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0.014 </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0.008 </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900" b="0" i="0" u="none" strike="noStrike" kern="1200" noProof="0" dirty="0">
                          <a:solidFill>
                            <a:schemeClr val="accent2">
                              <a:lumMod val="75000"/>
                            </a:schemeClr>
                          </a:solidFill>
                          <a:effectLst/>
                          <a:latin typeface="Cambria Math" panose="02040503050406030204" pitchFamily="18" charset="0"/>
                          <a:ea typeface="Cambria Math" panose="02040503050406030204" pitchFamily="18" charset="0"/>
                          <a:cs typeface="+mn-cs"/>
                        </a:rPr>
                        <a:t>0.008 </a:t>
                      </a:r>
                    </a:p>
                  </a:txBody>
                  <a:tcPr marL="0" marR="0" marT="0"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900" b="0" i="0" u="none" strike="noStrike" kern="1200" baseline="0" noProof="0" dirty="0">
                          <a:solidFill>
                            <a:srgbClr val="0099FF"/>
                          </a:solidFill>
                          <a:effectLst/>
                          <a:latin typeface="Cambria Math" panose="02040503050406030204" pitchFamily="18" charset="0"/>
                          <a:ea typeface="Cambria Math" panose="02040503050406030204" pitchFamily="18" charset="0"/>
                          <a:cs typeface="+mn-cs"/>
                        </a:rPr>
                        <a:t>0.009(4)</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0.26(13)</a:t>
                      </a:r>
                    </a:p>
                  </a:txBody>
                  <a:tcPr marL="9525" marR="9525" marT="9525" marB="0" anchor="ctr"/>
                </a:tc>
                <a:extLst>
                  <a:ext uri="{0D108BD9-81ED-4DB2-BD59-A6C34878D82A}">
                    <a16:rowId xmlns:a16="http://schemas.microsoft.com/office/drawing/2014/main" val="4011938766"/>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1584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0.012</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0.004</a:t>
                      </a:r>
                    </a:p>
                  </a:txBody>
                  <a:tcPr marL="0" marR="0" marT="0"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0.006</a:t>
                      </a:r>
                    </a:p>
                  </a:txBody>
                  <a:tcPr marL="0" marR="0" marT="0"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0.012</a:t>
                      </a:r>
                    </a:p>
                  </a:txBody>
                  <a:tcPr marL="0" marR="0" marT="0" marB="0" anchor="ctr"/>
                </a:tc>
                <a:tc>
                  <a:txBody>
                    <a:bodyPr/>
                    <a:lstStyle/>
                    <a:p>
                      <a:pPr algn="ctr" fontAlgn="ctr"/>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0.008(4)</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0.30(16)</a:t>
                      </a:r>
                    </a:p>
                  </a:txBody>
                  <a:tcPr marL="9525" marR="9525" marT="9525" marB="0" anchor="ctr"/>
                </a:tc>
                <a:extLst>
                  <a:ext uri="{0D108BD9-81ED-4DB2-BD59-A6C34878D82A}">
                    <a16:rowId xmlns:a16="http://schemas.microsoft.com/office/drawing/2014/main" val="10003"/>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1684 </a:t>
                      </a:r>
                    </a:p>
                  </a:txBody>
                  <a:tcPr marL="9525" marR="9525" marT="9525" marB="0" anchor="ctr"/>
                </a:tc>
                <a:tc>
                  <a:txBody>
                    <a:bodyPr/>
                    <a:lstStyle/>
                    <a:p>
                      <a:pPr algn="ctr" fontAlgn="b"/>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0.002</a:t>
                      </a:r>
                    </a:p>
                  </a:txBody>
                  <a:tcPr marL="0" marR="0" marT="0"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marL="0" algn="ctr" defTabSz="914400" rtl="0" eaLnBrk="1" fontAlgn="b" latinLnBrk="0" hangingPunct="1"/>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0.009</a:t>
                      </a:r>
                    </a:p>
                  </a:txBody>
                  <a:tcPr marL="0" marR="0" marT="0" marB="0" anchor="ctr"/>
                </a:tc>
                <a:tc>
                  <a:txBody>
                    <a:bodyPr/>
                    <a:lstStyle/>
                    <a:p>
                      <a:pPr algn="ctr" fontAlgn="ctr"/>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0.0050 (25)</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0.19(11)</a:t>
                      </a:r>
                    </a:p>
                  </a:txBody>
                  <a:tcPr marL="9525" marR="9525" marT="9525" marB="0" anchor="ctr"/>
                </a:tc>
                <a:extLst>
                  <a:ext uri="{0D108BD9-81ED-4DB2-BD59-A6C34878D82A}">
                    <a16:rowId xmlns:a16="http://schemas.microsoft.com/office/drawing/2014/main" val="1392433824"/>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1794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0.017</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0.018</a:t>
                      </a:r>
                    </a:p>
                  </a:txBody>
                  <a:tcPr marL="0" marR="0" marT="0"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0.016</a:t>
                      </a:r>
                    </a:p>
                  </a:txBody>
                  <a:tcPr marL="0" marR="0" marT="0"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0.029</a:t>
                      </a:r>
                    </a:p>
                  </a:txBody>
                  <a:tcPr marL="0" marR="0" marT="0" marB="0" anchor="ctr"/>
                </a:tc>
                <a:tc>
                  <a:txBody>
                    <a:bodyPr/>
                    <a:lstStyle/>
                    <a:p>
                      <a:pPr algn="ctr" fontAlgn="b"/>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0.019(5)</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0.51(19)</a:t>
                      </a:r>
                    </a:p>
                  </a:txBody>
                  <a:tcPr marL="9525" marR="9525" marT="9525" marB="0" anchor="ctr"/>
                </a:tc>
                <a:extLst>
                  <a:ext uri="{0D108BD9-81ED-4DB2-BD59-A6C34878D82A}">
                    <a16:rowId xmlns:a16="http://schemas.microsoft.com/office/drawing/2014/main" val="637574198"/>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1924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0.065</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0.073</a:t>
                      </a:r>
                    </a:p>
                  </a:txBody>
                  <a:tcPr marL="0" marR="0" marT="0"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0.053</a:t>
                      </a:r>
                    </a:p>
                  </a:txBody>
                  <a:tcPr marL="0" marR="0" marT="0"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0.101</a:t>
                      </a:r>
                    </a:p>
                  </a:txBody>
                  <a:tcPr marL="0" marR="0" marT="0" marB="0" anchor="ctr"/>
                </a:tc>
                <a:tc>
                  <a:txBody>
                    <a:bodyPr/>
                    <a:lstStyle/>
                    <a:p>
                      <a:pPr algn="ctr" fontAlgn="b"/>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0.069(17)</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2.6(7)</a:t>
                      </a:r>
                    </a:p>
                  </a:txBody>
                  <a:tcPr marL="9525" marR="9525" marT="9525" marB="0" anchor="ctr"/>
                </a:tc>
                <a:extLst>
                  <a:ext uri="{0D108BD9-81ED-4DB2-BD59-A6C34878D82A}">
                    <a16:rowId xmlns:a16="http://schemas.microsoft.com/office/drawing/2014/main" val="3183558538"/>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2164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0.050</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0.046</a:t>
                      </a:r>
                    </a:p>
                  </a:txBody>
                  <a:tcPr marL="0" marR="0" marT="0"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0.038</a:t>
                      </a:r>
                    </a:p>
                  </a:txBody>
                  <a:tcPr marL="0" marR="0" marT="0"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0.062</a:t>
                      </a:r>
                    </a:p>
                  </a:txBody>
                  <a:tcPr marL="0" marR="0" marT="0" marB="0" anchor="ctr"/>
                </a:tc>
                <a:tc>
                  <a:txBody>
                    <a:bodyPr/>
                    <a:lstStyle/>
                    <a:p>
                      <a:pPr algn="ctr" fontAlgn="b"/>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0.047(8)</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1.7(4)</a:t>
                      </a:r>
                    </a:p>
                  </a:txBody>
                  <a:tcPr marL="9525" marR="9525" marT="9525" marB="0" anchor="ctr"/>
                </a:tc>
                <a:extLst>
                  <a:ext uri="{0D108BD9-81ED-4DB2-BD59-A6C34878D82A}">
                    <a16:rowId xmlns:a16="http://schemas.microsoft.com/office/drawing/2014/main" val="1159304048"/>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2310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0.045</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0.038</a:t>
                      </a:r>
                    </a:p>
                  </a:txBody>
                  <a:tcPr marL="0" marR="0" marT="0"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0.034</a:t>
                      </a:r>
                    </a:p>
                  </a:txBody>
                  <a:tcPr marL="0" marR="0" marT="0"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0.051</a:t>
                      </a:r>
                    </a:p>
                  </a:txBody>
                  <a:tcPr marL="0" marR="0" marT="0" marB="0" anchor="ctr"/>
                </a:tc>
                <a:tc>
                  <a:txBody>
                    <a:bodyPr/>
                    <a:lstStyle/>
                    <a:p>
                      <a:pPr algn="ctr" fontAlgn="b"/>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0.040(6)</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1.5(3)</a:t>
                      </a:r>
                    </a:p>
                  </a:txBody>
                  <a:tcPr marL="9525" marR="9525" marT="9525" marB="0" anchor="ctr"/>
                </a:tc>
                <a:extLst>
                  <a:ext uri="{0D108BD9-81ED-4DB2-BD59-A6C34878D82A}">
                    <a16:rowId xmlns:a16="http://schemas.microsoft.com/office/drawing/2014/main" val="2832964803"/>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2453 </a:t>
                      </a:r>
                    </a:p>
                  </a:txBody>
                  <a:tcPr marL="9525" marR="9525" marT="9525" marB="0" anchor="ctr"/>
                </a:tc>
                <a:tc>
                  <a:txBody>
                    <a:bodyPr/>
                    <a:lstStyle/>
                    <a:p>
                      <a:pPr algn="ctr" fontAlgn="b"/>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0.001</a:t>
                      </a:r>
                    </a:p>
                  </a:txBody>
                  <a:tcPr marL="0" marR="0" marT="0" marB="0" anchor="ctr"/>
                </a:tc>
                <a:tc>
                  <a:txBody>
                    <a:bodyPr/>
                    <a:lstStyle/>
                    <a:p>
                      <a:pPr algn="ctr" fontAlgn="b"/>
                      <a:endPar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algn="ctr" fontAlgn="b"/>
                      <a:endPar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algn="ctr" fontAlgn="b"/>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0.0011(3)</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0.040(11)</a:t>
                      </a:r>
                    </a:p>
                  </a:txBody>
                  <a:tcPr marL="9525" marR="9525" marT="9525" marB="0" anchor="ctr"/>
                </a:tc>
                <a:extLst>
                  <a:ext uri="{0D108BD9-81ED-4DB2-BD59-A6C34878D82A}">
                    <a16:rowId xmlns:a16="http://schemas.microsoft.com/office/drawing/2014/main" val="184684685"/>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2486 </a:t>
                      </a:r>
                    </a:p>
                  </a:txBody>
                  <a:tcPr marL="9525" marR="9525" marT="9525" marB="0" anchor="ctr"/>
                </a:tc>
                <a:tc>
                  <a:txBody>
                    <a:bodyPr/>
                    <a:lstStyle/>
                    <a:p>
                      <a:pPr algn="ctr" fontAlgn="b"/>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0.003</a:t>
                      </a:r>
                    </a:p>
                  </a:txBody>
                  <a:tcPr marL="0" marR="0" marT="0" marB="0" anchor="ctr"/>
                </a:tc>
                <a:tc>
                  <a:txBody>
                    <a:bodyPr/>
                    <a:lstStyle/>
                    <a:p>
                      <a:pPr algn="ctr" fontAlgn="b"/>
                      <a:endPar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algn="ctr" fontAlgn="b"/>
                      <a:endPar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0" marR="0" marT="0" marB="0" anchor="ctr"/>
                </a:tc>
                <a:tc>
                  <a:txBody>
                    <a:bodyPr/>
                    <a:lstStyle/>
                    <a:p>
                      <a:pPr algn="ctr" fontAlgn="b"/>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0.0026(7)</a:t>
                      </a:r>
                    </a:p>
                  </a:txBody>
                  <a:tcPr marL="0" marR="0" marT="0" marB="0" anchor="ct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0.10(3)</a:t>
                      </a:r>
                    </a:p>
                  </a:txBody>
                  <a:tcPr marL="9525" marR="9525" marT="9525" marB="0" anchor="ctr"/>
                </a:tc>
                <a:extLst>
                  <a:ext uri="{0D108BD9-81ED-4DB2-BD59-A6C34878D82A}">
                    <a16:rowId xmlns:a16="http://schemas.microsoft.com/office/drawing/2014/main" val="1560802664"/>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2632 </a:t>
                      </a:r>
                    </a:p>
                  </a:txBody>
                  <a:tcPr marL="9525" marR="9525" marT="9525" marB="0" anchor="ctr">
                    <a:noFill/>
                  </a:tcPr>
                </a:tc>
                <a:tc>
                  <a:txBody>
                    <a:bodyPr/>
                    <a:lstStyle/>
                    <a:p>
                      <a:pPr algn="ctr" fontAlgn="b"/>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0" marR="0" marT="0" marB="0" anchor="ctr">
                    <a:noFill/>
                  </a:tcPr>
                </a:tc>
                <a:tc>
                  <a:txBody>
                    <a:bodyPr/>
                    <a:lstStyle/>
                    <a:p>
                      <a:pPr marL="0" algn="ctr" defTabSz="914400" rtl="0" eaLnBrk="1" fontAlgn="b" latinLnBrk="0" hangingPunct="1"/>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0.001</a:t>
                      </a:r>
                    </a:p>
                  </a:txBody>
                  <a:tcPr marL="0" marR="0" marT="0" marB="0" anchor="ctr">
                    <a:noFill/>
                  </a:tcP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0.002</a:t>
                      </a:r>
                    </a:p>
                  </a:txBody>
                  <a:tcPr marL="0" marR="0" marT="0" marB="0" anchor="ctr">
                    <a:noFill/>
                  </a:tcPr>
                </a:tc>
                <a:tc>
                  <a:txBody>
                    <a:bodyPr/>
                    <a:lstStyle/>
                    <a:p>
                      <a:pPr algn="ctr" fontAlgn="b"/>
                      <a:endPar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0" marR="0" marT="0" marB="0" anchor="ctr">
                    <a:noFill/>
                  </a:tcPr>
                </a:tc>
                <a:tc>
                  <a:txBody>
                    <a:bodyPr/>
                    <a:lstStyle/>
                    <a:p>
                      <a:pPr algn="ctr" fontAlgn="b"/>
                      <a:r>
                        <a:rPr lang="en-US" altLang="zh-CN" sz="1900" b="0" i="0" u="none" strike="noStrike" kern="1200" baseline="0" dirty="0">
                          <a:solidFill>
                            <a:srgbClr val="0099FF"/>
                          </a:solidFill>
                          <a:effectLst/>
                          <a:latin typeface="Cambria Math" panose="02040503050406030204" pitchFamily="18" charset="0"/>
                          <a:ea typeface="Cambria Math" panose="02040503050406030204" pitchFamily="18" charset="0"/>
                          <a:cs typeface="+mn-cs"/>
                        </a:rPr>
                        <a:t>0.00128(23)</a:t>
                      </a:r>
                    </a:p>
                  </a:txBody>
                  <a:tcPr marL="0" marR="0" marT="0" marB="0" anchor="ctr">
                    <a:noFill/>
                  </a:tcP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0.048(10)</a:t>
                      </a:r>
                    </a:p>
                  </a:txBody>
                  <a:tcPr marL="9525" marR="9525" marT="9525" marB="0" anchor="ctr">
                    <a:noFill/>
                  </a:tcPr>
                </a:tc>
                <a:extLst>
                  <a:ext uri="{0D108BD9-81ED-4DB2-BD59-A6C34878D82A}">
                    <a16:rowId xmlns:a16="http://schemas.microsoft.com/office/drawing/2014/main" val="10004"/>
                  </a:ext>
                </a:extLst>
              </a:tr>
              <a:tr h="3420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3006 </a:t>
                      </a: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0.005</a:t>
                      </a: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0.010</a:t>
                      </a: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0.015</a:t>
                      </a: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0.018</a:t>
                      </a: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0.011(7)</a:t>
                      </a: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ct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0.42(25)</a:t>
                      </a:r>
                    </a:p>
                  </a:txBody>
                  <a:tcPr marL="9525" marR="9525" marT="9525"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7610088"/>
                  </a:ext>
                </a:extLst>
              </a:tr>
            </a:tbl>
          </a:graphicData>
        </a:graphic>
      </p:graphicFrame>
      <p:sp>
        <p:nvSpPr>
          <p:cNvPr id="8" name="TextBox 7">
            <a:extLst>
              <a:ext uri="{FF2B5EF4-FFF2-40B4-BE49-F238E27FC236}">
                <a16:creationId xmlns:a16="http://schemas.microsoft.com/office/drawing/2014/main" id="{65962EB8-656F-4C21-A6E8-EC28F47D79B6}"/>
              </a:ext>
            </a:extLst>
          </p:cNvPr>
          <p:cNvSpPr txBox="1"/>
          <p:nvPr/>
        </p:nvSpPr>
        <p:spPr>
          <a:xfrm>
            <a:off x="0" y="0"/>
            <a:ext cx="1537600" cy="400110"/>
          </a:xfrm>
          <a:prstGeom prst="rect">
            <a:avLst/>
          </a:prstGeom>
          <a:noFill/>
        </p:spPr>
        <p:txBody>
          <a:bodyPr wrap="none" rtlCol="0">
            <a:spAutoFit/>
          </a:bodyPr>
          <a:lstStyle/>
          <a:p>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β</a:t>
            </a:r>
            <a:r>
              <a:rPr lang="en-US"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p</a:t>
            </a:r>
            <a:r>
              <a:rPr lang="el-GR"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t>
            </a:r>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a:t>
            </a:r>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4</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Mg</a:t>
            </a:r>
          </a:p>
        </p:txBody>
      </p:sp>
    </p:spTree>
    <p:extLst>
      <p:ext uri="{BB962C8B-B14F-4D97-AF65-F5344CB8AC3E}">
        <p14:creationId xmlns:p14="http://schemas.microsoft.com/office/powerpoint/2010/main" val="333641364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669621899"/>
              </p:ext>
            </p:extLst>
          </p:nvPr>
        </p:nvGraphicFramePr>
        <p:xfrm>
          <a:off x="1" y="426982"/>
          <a:ext cx="9143999" cy="6317400"/>
        </p:xfrm>
        <a:graphic>
          <a:graphicData uri="http://schemas.openxmlformats.org/drawingml/2006/table">
            <a:tbl>
              <a:tblPr>
                <a:tableStyleId>{2D5ABB26-0587-4C30-8999-92F81FD0307C}</a:tableStyleId>
              </a:tblPr>
              <a:tblGrid>
                <a:gridCol w="1261601">
                  <a:extLst>
                    <a:ext uri="{9D8B030D-6E8A-4147-A177-3AD203B41FA5}">
                      <a16:colId xmlns:a16="http://schemas.microsoft.com/office/drawing/2014/main" val="20000"/>
                    </a:ext>
                  </a:extLst>
                </a:gridCol>
                <a:gridCol w="1234986">
                  <a:extLst>
                    <a:ext uri="{9D8B030D-6E8A-4147-A177-3AD203B41FA5}">
                      <a16:colId xmlns:a16="http://schemas.microsoft.com/office/drawing/2014/main" val="3976406831"/>
                    </a:ext>
                  </a:extLst>
                </a:gridCol>
                <a:gridCol w="1520057">
                  <a:extLst>
                    <a:ext uri="{9D8B030D-6E8A-4147-A177-3AD203B41FA5}">
                      <a16:colId xmlns:a16="http://schemas.microsoft.com/office/drawing/2014/main" val="20001"/>
                    </a:ext>
                  </a:extLst>
                </a:gridCol>
                <a:gridCol w="1038482">
                  <a:extLst>
                    <a:ext uri="{9D8B030D-6E8A-4147-A177-3AD203B41FA5}">
                      <a16:colId xmlns:a16="http://schemas.microsoft.com/office/drawing/2014/main" val="20002"/>
                    </a:ext>
                  </a:extLst>
                </a:gridCol>
                <a:gridCol w="1037152">
                  <a:extLst>
                    <a:ext uri="{9D8B030D-6E8A-4147-A177-3AD203B41FA5}">
                      <a16:colId xmlns:a16="http://schemas.microsoft.com/office/drawing/2014/main" val="20003"/>
                    </a:ext>
                  </a:extLst>
                </a:gridCol>
                <a:gridCol w="1591621">
                  <a:extLst>
                    <a:ext uri="{9D8B030D-6E8A-4147-A177-3AD203B41FA5}">
                      <a16:colId xmlns:a16="http://schemas.microsoft.com/office/drawing/2014/main" val="1905666450"/>
                    </a:ext>
                  </a:extLst>
                </a:gridCol>
                <a:gridCol w="1460100">
                  <a:extLst>
                    <a:ext uri="{9D8B030D-6E8A-4147-A177-3AD203B41FA5}">
                      <a16:colId xmlns:a16="http://schemas.microsoft.com/office/drawing/2014/main" val="4127795824"/>
                    </a:ext>
                  </a:extLst>
                </a:gridCol>
              </a:tblGrid>
              <a:tr h="349200">
                <a:tc>
                  <a:txBody>
                    <a:bodyPr/>
                    <a:lstStyle/>
                    <a:p>
                      <a:pPr algn="ctr" fontAlgn="b"/>
                      <a:r>
                        <a:rPr lang="en-US" altLang="zh-CN" sz="1900" b="0" i="1" u="none" strike="noStrike" dirty="0">
                          <a:solidFill>
                            <a:schemeClr val="tx1"/>
                          </a:solidFill>
                          <a:effectLst/>
                          <a:latin typeface="Cambria Math" panose="02040503050406030204" pitchFamily="18" charset="0"/>
                          <a:ea typeface="Cambria Math" panose="02040503050406030204" pitchFamily="18" charset="0"/>
                        </a:rPr>
                        <a:t>E</a:t>
                      </a:r>
                      <a:r>
                        <a:rPr lang="en-US" altLang="zh-CN" sz="1900" b="0" i="1" u="none" strike="noStrike" baseline="-25000" dirty="0">
                          <a:solidFill>
                            <a:schemeClr val="tx1"/>
                          </a:solidFill>
                          <a:effectLst/>
                          <a:latin typeface="Cambria Math" panose="02040503050406030204" pitchFamily="18" charset="0"/>
                          <a:ea typeface="Cambria Math" panose="02040503050406030204" pitchFamily="18" charset="0"/>
                        </a:rPr>
                        <a:t>p</a:t>
                      </a:r>
                      <a:r>
                        <a:rPr lang="en-US" altLang="zh-CN" sz="1900" b="0" i="0" u="none" strike="noStrike" baseline="0" dirty="0">
                          <a:solidFill>
                            <a:schemeClr val="tx1"/>
                          </a:solidFill>
                          <a:effectLst/>
                          <a:latin typeface="Cambria Math" panose="02040503050406030204" pitchFamily="18" charset="0"/>
                          <a:ea typeface="Cambria Math" panose="02040503050406030204" pitchFamily="18" charset="0"/>
                        </a:rPr>
                        <a:t> (keV)</a:t>
                      </a:r>
                      <a:endParaRPr lang="en-US" sz="1900" b="0" i="0" u="none" strike="noStrike" baseline="-25000" dirty="0">
                        <a:solidFill>
                          <a:schemeClr val="tx1"/>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008000"/>
                          </a:solidFill>
                          <a:effectLst/>
                          <a:latin typeface="Cambria Math" panose="02040503050406030204" pitchFamily="18" charset="0"/>
                          <a:ea typeface="Cambria Math" panose="02040503050406030204" pitchFamily="18" charset="0"/>
                        </a:rPr>
                        <a:t>Thomas</a:t>
                      </a:r>
                      <a:endParaRPr lang="en-US" sz="19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0000FF"/>
                          </a:solidFill>
                          <a:effectLst/>
                          <a:latin typeface="Cambria Math" panose="02040503050406030204" pitchFamily="18" charset="0"/>
                          <a:ea typeface="Cambria Math" panose="02040503050406030204" pitchFamily="18" charset="0"/>
                        </a:rPr>
                        <a:t>Robertson</a:t>
                      </a:r>
                      <a:endParaRPr lang="en-US" sz="19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900" u="none" strike="noStrike" dirty="0">
                          <a:solidFill>
                            <a:srgbClr val="CC00CC"/>
                          </a:solidFill>
                          <a:effectLst/>
                          <a:latin typeface="Cambria Math" panose="02040503050406030204" pitchFamily="18" charset="0"/>
                          <a:ea typeface="Cambria Math" panose="02040503050406030204" pitchFamily="18" charset="0"/>
                        </a:rPr>
                        <a:t>Hatori</a:t>
                      </a:r>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9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Sextro</a:t>
                      </a:r>
                      <a:endParaRPr lang="en-US" sz="1900" b="0" i="0" u="none" strike="noStrike" dirty="0">
                        <a:solidFill>
                          <a:schemeClr val="accent2">
                            <a:lumMod val="75000"/>
                          </a:schemeClr>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900" i="1" dirty="0">
                          <a:solidFill>
                            <a:srgbClr val="0099FF"/>
                          </a:solidFill>
                          <a:latin typeface="Cambria Math" panose="02040503050406030204" pitchFamily="18" charset="0"/>
                          <a:ea typeface="Cambria Math" panose="02040503050406030204" pitchFamily="18" charset="0"/>
                        </a:rPr>
                        <a:t>I</a:t>
                      </a:r>
                      <a:r>
                        <a:rPr lang="en-US" altLang="zh-CN" sz="1900" i="1" baseline="-25000" dirty="0">
                          <a:solidFill>
                            <a:srgbClr val="0099FF"/>
                          </a:solidFill>
                          <a:latin typeface="Cambria Math" panose="02040503050406030204" pitchFamily="18" charset="0"/>
                          <a:ea typeface="Cambria Math" panose="02040503050406030204" pitchFamily="18" charset="0"/>
                        </a:rPr>
                        <a:t>p </a:t>
                      </a:r>
                      <a:r>
                        <a:rPr lang="en-US" altLang="zh-CN" sz="1900" baseline="-25000" dirty="0">
                          <a:solidFill>
                            <a:srgbClr val="0099FF"/>
                          </a:solidFill>
                          <a:latin typeface="Cambria Math" panose="02040503050406030204" pitchFamily="18" charset="0"/>
                          <a:ea typeface="Cambria Math" panose="02040503050406030204" pitchFamily="18" charset="0"/>
                        </a:rPr>
                        <a:t>rel </a:t>
                      </a:r>
                      <a:r>
                        <a:rPr lang="en-US" altLang="zh-CN" sz="1900" dirty="0">
                          <a:solidFill>
                            <a:srgbClr val="0099FF"/>
                          </a:solidFill>
                          <a:latin typeface="Cambria Math" panose="02040503050406030204" pitchFamily="18" charset="0"/>
                          <a:ea typeface="Cambria Math" panose="02040503050406030204" pitchFamily="18" charset="0"/>
                        </a:rPr>
                        <a:t> / </a:t>
                      </a:r>
                      <a:r>
                        <a:rPr lang="en-US" altLang="zh-CN" sz="1900" i="1" dirty="0">
                          <a:solidFill>
                            <a:srgbClr val="0099FF"/>
                          </a:solidFill>
                          <a:latin typeface="Cambria Math" panose="02040503050406030204" pitchFamily="18" charset="0"/>
                          <a:ea typeface="Cambria Math" panose="02040503050406030204" pitchFamily="18" charset="0"/>
                        </a:rPr>
                        <a:t>I</a:t>
                      </a:r>
                      <a:r>
                        <a:rPr lang="en-US" altLang="zh-CN" sz="1900" i="1" baseline="-25000" dirty="0">
                          <a:solidFill>
                            <a:srgbClr val="0099FF"/>
                          </a:solidFill>
                          <a:latin typeface="Cambria Math" panose="02040503050406030204" pitchFamily="18" charset="0"/>
                          <a:ea typeface="Cambria Math" panose="02040503050406030204" pitchFamily="18" charset="0"/>
                        </a:rPr>
                        <a:t>p </a:t>
                      </a:r>
                      <a:r>
                        <a:rPr lang="en-US" altLang="zh-CN" sz="1900" baseline="-25000" dirty="0">
                          <a:solidFill>
                            <a:srgbClr val="0099FF"/>
                          </a:solidFill>
                          <a:latin typeface="Cambria Math" panose="02040503050406030204" pitchFamily="18" charset="0"/>
                          <a:ea typeface="Cambria Math" panose="02040503050406030204" pitchFamily="18" charset="0"/>
                        </a:rPr>
                        <a:t>rel tot</a:t>
                      </a:r>
                      <a:r>
                        <a:rPr lang="en-US" altLang="zh-CN" sz="1900" dirty="0">
                          <a:solidFill>
                            <a:srgbClr val="0099FF"/>
                          </a:solidFill>
                          <a:latin typeface="Cambria Math" panose="02040503050406030204" pitchFamily="18" charset="0"/>
                          <a:ea typeface="Cambria Math" panose="02040503050406030204" pitchFamily="18" charset="0"/>
                        </a:rPr>
                        <a:t> </a:t>
                      </a:r>
                      <a:endParaRPr lang="en-US" sz="1900" b="0" i="0" u="none" strike="noStrike" dirty="0">
                        <a:solidFill>
                          <a:srgbClr val="0099FF"/>
                        </a:solidFill>
                        <a:effectLst/>
                        <a:latin typeface="Cambria Math" panose="02040503050406030204" pitchFamily="18" charset="0"/>
                        <a:ea typeface="Cambria Math" panose="02040503050406030204" pitchFamily="18" charset="0"/>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900" b="0" i="1" u="none" strike="noStrike" dirty="0">
                          <a:solidFill>
                            <a:srgbClr val="FF0000"/>
                          </a:solidFill>
                          <a:effectLst/>
                          <a:latin typeface="Cambria Math" panose="02040503050406030204" pitchFamily="18" charset="0"/>
                          <a:ea typeface="Cambria Math" panose="02040503050406030204" pitchFamily="18" charset="0"/>
                        </a:rPr>
                        <a:t>I</a:t>
                      </a:r>
                      <a:r>
                        <a:rPr lang="en-US" altLang="zh-CN" sz="1900" b="0" i="1" u="none" strike="noStrike" baseline="-25000" dirty="0">
                          <a:solidFill>
                            <a:srgbClr val="FF0000"/>
                          </a:solidFill>
                          <a:effectLst/>
                          <a:latin typeface="Cambria Math" panose="02040503050406030204" pitchFamily="18" charset="0"/>
                          <a:ea typeface="Cambria Math" panose="02040503050406030204" pitchFamily="18" charset="0"/>
                        </a:rPr>
                        <a:t>p</a:t>
                      </a:r>
                      <a:r>
                        <a:rPr lang="en-US" altLang="zh-CN" sz="1900" b="0" i="0" u="none" strike="noStrike" baseline="-25000" dirty="0">
                          <a:solidFill>
                            <a:srgbClr val="FF0000"/>
                          </a:solidFill>
                          <a:effectLst/>
                          <a:latin typeface="Cambria Math" panose="02040503050406030204" pitchFamily="18" charset="0"/>
                          <a:ea typeface="Cambria Math" panose="02040503050406030204" pitchFamily="18" charset="0"/>
                        </a:rPr>
                        <a:t> abs</a:t>
                      </a:r>
                      <a:r>
                        <a:rPr lang="en-US" altLang="zh-CN" sz="1900" b="0" i="0" u="none" strike="noStrike" baseline="0" dirty="0">
                          <a:solidFill>
                            <a:srgbClr val="FF0000"/>
                          </a:solidFill>
                          <a:effectLst/>
                          <a:latin typeface="Cambria Math" panose="02040503050406030204" pitchFamily="18" charset="0"/>
                          <a:ea typeface="Cambria Math" panose="02040503050406030204" pitchFamily="18" charset="0"/>
                        </a:rPr>
                        <a:t>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3236 </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0.015</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0.011</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0.007</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0.014</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0.011(4)</a:t>
                      </a:r>
                    </a:p>
                  </a:txBody>
                  <a:tcPr marL="0" marR="0" marT="0" marB="0" anchor="ctr">
                    <a:lnT w="12700" cap="flat" cmpd="sng" algn="ctr">
                      <a:solidFill>
                        <a:schemeClr val="tx1"/>
                      </a:solidFill>
                      <a:prstDash val="solid"/>
                      <a:round/>
                      <a:headEnd type="none" w="med" len="med"/>
                      <a:tailEnd type="none" w="med" len="med"/>
                    </a:lnT>
                  </a:tcP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0.42(16)</a:t>
                      </a: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3327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0.016</a:t>
                      </a:r>
                    </a:p>
                  </a:txBody>
                  <a:tcPr marL="9525" marR="9525" marT="9525" marB="0" anchor="ctr"/>
                </a:tc>
                <a:tc>
                  <a:txBody>
                    <a:bodyPr/>
                    <a:lstStyle/>
                    <a:p>
                      <a:pPr algn="ctr" fontAlgn="b"/>
                      <a:r>
                        <a:rPr lang="en-US" altLang="zh-CN" sz="1900" u="none" strike="noStrike" kern="1200">
                          <a:solidFill>
                            <a:srgbClr val="0000FF"/>
                          </a:solidFill>
                          <a:effectLst/>
                          <a:latin typeface="Cambria Math" panose="02040503050406030204" pitchFamily="18" charset="0"/>
                          <a:ea typeface="Cambria Math" panose="02040503050406030204" pitchFamily="18" charset="0"/>
                          <a:cs typeface="+mn-cs"/>
                        </a:rPr>
                        <a:t>0.018</a:t>
                      </a:r>
                    </a:p>
                  </a:txBody>
                  <a:tcPr marL="9525" marR="9525" marT="9525" marB="0" anchor="ctr"/>
                </a:tc>
                <a:tc>
                  <a:txBody>
                    <a:bodyPr/>
                    <a:lstStyle/>
                    <a:p>
                      <a:pPr algn="ctr" fontAlgn="b"/>
                      <a:r>
                        <a:rPr lang="en-US" altLang="zh-CN" sz="1900" u="none" strike="noStrike" kern="1200">
                          <a:solidFill>
                            <a:srgbClr val="CC00CC"/>
                          </a:solidFill>
                          <a:effectLst/>
                          <a:latin typeface="Cambria Math" panose="02040503050406030204" pitchFamily="18" charset="0"/>
                          <a:ea typeface="Cambria Math" panose="02040503050406030204" pitchFamily="18" charset="0"/>
                          <a:cs typeface="+mn-cs"/>
                        </a:rPr>
                        <a:t>0.007</a:t>
                      </a:r>
                    </a:p>
                  </a:txBody>
                  <a:tcPr marL="9525" marR="9525" marT="9525" marB="0" anchor="ctr"/>
                </a:tc>
                <a:tc>
                  <a:txBody>
                    <a:bodyPr/>
                    <a:lstStyle/>
                    <a:p>
                      <a:pPr algn="ctr" fontAlgn="b"/>
                      <a:r>
                        <a:rPr lang="en-US" altLang="zh-CN" sz="1900" b="0" i="0" u="none" strike="noStrike" kern="1200">
                          <a:solidFill>
                            <a:schemeClr val="accent2">
                              <a:lumMod val="75000"/>
                            </a:schemeClr>
                          </a:solidFill>
                          <a:effectLst/>
                          <a:latin typeface="Cambria Math" panose="02040503050406030204" pitchFamily="18" charset="0"/>
                          <a:ea typeface="Cambria Math" panose="02040503050406030204" pitchFamily="18" charset="0"/>
                          <a:cs typeface="+mn-cs"/>
                        </a:rPr>
                        <a:t>0.019</a:t>
                      </a: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0.014(7)</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0.5(3)</a:t>
                      </a:r>
                    </a:p>
                  </a:txBody>
                  <a:tcPr marL="9525" marR="9525" marT="9525" marB="0" anchor="ctr"/>
                </a:tc>
                <a:extLst>
                  <a:ext uri="{0D108BD9-81ED-4DB2-BD59-A6C34878D82A}">
                    <a16:rowId xmlns:a16="http://schemas.microsoft.com/office/drawing/2014/main" val="3761138970"/>
                  </a:ext>
                </a:extLst>
              </a:tr>
              <a:tr h="349200">
                <a:tc>
                  <a:txBody>
                    <a:bodyPr/>
                    <a:lstStyle/>
                    <a:p>
                      <a:pPr marL="0" algn="ctr" defTabSz="914400" rtl="0" eaLnBrk="1" fontAlgn="b" latinLnBrk="0" hangingPunct="1"/>
                      <a:r>
                        <a:rPr lang="en-US" altLang="zh-CN" sz="1900" u="none" strike="noStrike" kern="1200">
                          <a:solidFill>
                            <a:schemeClr val="tx1"/>
                          </a:solidFill>
                          <a:effectLst/>
                          <a:latin typeface="Cambria Math" panose="02040503050406030204" pitchFamily="18" charset="0"/>
                          <a:ea typeface="Cambria Math" panose="02040503050406030204" pitchFamily="18" charset="0"/>
                          <a:cs typeface="+mn-cs"/>
                        </a:rPr>
                        <a:t>3464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0.077</a:t>
                      </a: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0.093</a:t>
                      </a:r>
                    </a:p>
                  </a:txBody>
                  <a:tcPr marL="9525" marR="9525" marT="9525" marB="0" anchor="ctr"/>
                </a:tc>
                <a:tc>
                  <a:txBody>
                    <a:bodyPr/>
                    <a:lstStyle/>
                    <a:p>
                      <a:pPr algn="ctr" fontAlgn="b"/>
                      <a:r>
                        <a:rPr lang="en-US" altLang="zh-CN" sz="1900" u="none" strike="noStrike" kern="1200">
                          <a:solidFill>
                            <a:srgbClr val="CC00CC"/>
                          </a:solidFill>
                          <a:effectLst/>
                          <a:latin typeface="Cambria Math" panose="02040503050406030204" pitchFamily="18" charset="0"/>
                          <a:ea typeface="Cambria Math" panose="02040503050406030204" pitchFamily="18" charset="0"/>
                          <a:cs typeface="+mn-cs"/>
                        </a:rPr>
                        <a:t>0.134</a:t>
                      </a:r>
                    </a:p>
                  </a:txBody>
                  <a:tcPr marL="9525" marR="9525" marT="9525" marB="0" anchor="ctr"/>
                </a:tc>
                <a:tc>
                  <a:txBody>
                    <a:bodyPr/>
                    <a:lstStyle/>
                    <a:p>
                      <a:pPr algn="ctr" fontAlgn="b"/>
                      <a:r>
                        <a:rPr lang="en-US" altLang="zh-CN" sz="1900" b="0" i="0" u="none" strike="noStrike" kern="1200">
                          <a:solidFill>
                            <a:schemeClr val="accent2">
                              <a:lumMod val="75000"/>
                            </a:schemeClr>
                          </a:solidFill>
                          <a:effectLst/>
                          <a:latin typeface="Cambria Math" panose="02040503050406030204" pitchFamily="18" charset="0"/>
                          <a:ea typeface="Cambria Math" panose="02040503050406030204" pitchFamily="18" charset="0"/>
                          <a:cs typeface="+mn-cs"/>
                        </a:rPr>
                        <a:t>0.098</a:t>
                      </a: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0.10(4)</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3.6(15)</a:t>
                      </a:r>
                    </a:p>
                  </a:txBody>
                  <a:tcPr marL="9525" marR="9525" marT="9525" marB="0" anchor="ctr"/>
                </a:tc>
                <a:extLst>
                  <a:ext uri="{0D108BD9-81ED-4DB2-BD59-A6C34878D82A}">
                    <a16:rowId xmlns:a16="http://schemas.microsoft.com/office/drawing/2014/main" val="398631295"/>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3606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0.016</a:t>
                      </a: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0.029</a:t>
                      </a:r>
                    </a:p>
                  </a:txBody>
                  <a:tcPr marL="9525" marR="9525" marT="9525"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0.040</a:t>
                      </a:r>
                    </a:p>
                  </a:txBody>
                  <a:tcPr marL="9525" marR="9525" marT="9525"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0.028</a:t>
                      </a: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0.027(13)</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1.0(5)</a:t>
                      </a:r>
                    </a:p>
                  </a:txBody>
                  <a:tcPr marL="9525" marR="9525" marT="9525" marB="0" anchor="ctr"/>
                </a:tc>
                <a:extLst>
                  <a:ext uri="{0D108BD9-81ED-4DB2-BD59-A6C34878D82A}">
                    <a16:rowId xmlns:a16="http://schemas.microsoft.com/office/drawing/2014/main" val="1456703018"/>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3896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0.009</a:t>
                      </a: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0.003</a:t>
                      </a:r>
                    </a:p>
                  </a:txBody>
                  <a:tcPr marL="9525" marR="9525" marT="9525"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0.012</a:t>
                      </a:r>
                    </a:p>
                  </a:txBody>
                  <a:tcPr marL="9525" marR="9525" marT="9525" marB="0" anchor="ctr"/>
                </a:tc>
                <a:tc>
                  <a:txBody>
                    <a:bodyPr/>
                    <a:lstStyle/>
                    <a:p>
                      <a:pPr algn="ctr" fontAlgn="b"/>
                      <a:endPar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0.008(8)</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0.3(3)</a:t>
                      </a:r>
                    </a:p>
                  </a:txBody>
                  <a:tcPr marL="9525" marR="9525" marT="9525" marB="0" anchor="ctr"/>
                </a:tc>
                <a:extLst>
                  <a:ext uri="{0D108BD9-81ED-4DB2-BD59-A6C34878D82A}">
                    <a16:rowId xmlns:a16="http://schemas.microsoft.com/office/drawing/2014/main" val="2499556625"/>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4257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0.275</a:t>
                      </a: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0.268</a:t>
                      </a:r>
                    </a:p>
                  </a:txBody>
                  <a:tcPr marL="9525" marR="9525" marT="9525"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0.301</a:t>
                      </a:r>
                    </a:p>
                  </a:txBody>
                  <a:tcPr marL="9525" marR="9525" marT="9525"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0.304</a:t>
                      </a: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0.28(3)</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10.3(14)</a:t>
                      </a:r>
                    </a:p>
                  </a:txBody>
                  <a:tcPr marL="9525" marR="9525" marT="9525" marB="0" anchor="ctr"/>
                </a:tc>
                <a:extLst>
                  <a:ext uri="{0D108BD9-81ED-4DB2-BD59-A6C34878D82A}">
                    <a16:rowId xmlns:a16="http://schemas.microsoft.com/office/drawing/2014/main" val="4011938766"/>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4345 </a:t>
                      </a:r>
                    </a:p>
                  </a:txBody>
                  <a:tcPr marL="9525" marR="9525" marT="9525" marB="0" anchor="ctr"/>
                </a:tc>
                <a:tc>
                  <a:txBody>
                    <a:bodyPr/>
                    <a:lstStyle/>
                    <a:p>
                      <a:pPr algn="ctr" fontAlgn="b"/>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0.009</a:t>
                      </a:r>
                    </a:p>
                  </a:txBody>
                  <a:tcPr marL="9525" marR="9525" marT="9525"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0.013</a:t>
                      </a:r>
                    </a:p>
                  </a:txBody>
                  <a:tcPr marL="9525" marR="9525" marT="9525"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0.017</a:t>
                      </a: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0.012(3)</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0.45(13)</a:t>
                      </a:r>
                    </a:p>
                  </a:txBody>
                  <a:tcPr marL="9525" marR="9525" marT="9525" marB="0" anchor="ctr"/>
                </a:tc>
                <a:extLst>
                  <a:ext uri="{0D108BD9-81ED-4DB2-BD59-A6C34878D82A}">
                    <a16:rowId xmlns:a16="http://schemas.microsoft.com/office/drawing/2014/main" val="10003"/>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4551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0.018</a:t>
                      </a: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0.003</a:t>
                      </a:r>
                    </a:p>
                  </a:txBody>
                  <a:tcPr marL="9525" marR="9525" marT="9525"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0.004</a:t>
                      </a:r>
                    </a:p>
                  </a:txBody>
                  <a:tcPr marL="9525" marR="9525" marT="9525"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0.007</a:t>
                      </a: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0.008(10)</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0.3(</a:t>
                      </a:r>
                      <a:r>
                        <a:rPr lang="en-US" altLang="zh-CN" sz="1900" b="0" i="0" u="none" strike="noStrike" kern="1200" dirty="0">
                          <a:solidFill>
                            <a:srgbClr val="0000FF"/>
                          </a:solidFill>
                          <a:effectLst/>
                          <a:latin typeface="Cambria Math" panose="02040503050406030204" pitchFamily="18" charset="0"/>
                          <a:ea typeface="Cambria Math" panose="02040503050406030204" pitchFamily="18" charset="0"/>
                          <a:cs typeface="+mn-cs"/>
                        </a:rPr>
                        <a:t>3</a:t>
                      </a:r>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a:t>
                      </a:r>
                    </a:p>
                  </a:txBody>
                  <a:tcPr marL="9525" marR="9525" marT="9525" marB="0" anchor="ctr"/>
                </a:tc>
                <a:extLst>
                  <a:ext uri="{0D108BD9-81ED-4DB2-BD59-A6C34878D82A}">
                    <a16:rowId xmlns:a16="http://schemas.microsoft.com/office/drawing/2014/main" val="1392433824"/>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4614 </a:t>
                      </a:r>
                    </a:p>
                  </a:txBody>
                  <a:tcPr marL="9525" marR="9525" marT="9525" marB="0" anchor="ctr"/>
                </a:tc>
                <a:tc>
                  <a:txBody>
                    <a:bodyPr/>
                    <a:lstStyle/>
                    <a:p>
                      <a:pPr algn="ctr" fontAlgn="b"/>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0.001</a:t>
                      </a:r>
                    </a:p>
                  </a:txBody>
                  <a:tcPr marL="9525" marR="9525" marT="9525"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0.001</a:t>
                      </a:r>
                    </a:p>
                  </a:txBody>
                  <a:tcPr marL="9525" marR="9525" marT="9525" marB="0" anchor="ctr"/>
                </a:tc>
                <a:tc>
                  <a:txBody>
                    <a:bodyPr/>
                    <a:lstStyle/>
                    <a:p>
                      <a:pPr algn="ctr" fontAlgn="b"/>
                      <a:endPar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0.0009(3)</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0.035(11)</a:t>
                      </a:r>
                    </a:p>
                  </a:txBody>
                  <a:tcPr marL="9525" marR="9525" marT="9525" marB="0" anchor="ctr"/>
                </a:tc>
                <a:extLst>
                  <a:ext uri="{0D108BD9-81ED-4DB2-BD59-A6C34878D82A}">
                    <a16:rowId xmlns:a16="http://schemas.microsoft.com/office/drawing/2014/main" val="637574198"/>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4845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0.028</a:t>
                      </a: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0.020</a:t>
                      </a:r>
                    </a:p>
                  </a:txBody>
                  <a:tcPr marL="9525" marR="9525" marT="9525"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0.050</a:t>
                      </a:r>
                    </a:p>
                  </a:txBody>
                  <a:tcPr marL="9525" marR="9525" marT="9525"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0.028</a:t>
                      </a: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0.030(20)</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1.1(8)</a:t>
                      </a:r>
                    </a:p>
                  </a:txBody>
                  <a:tcPr marL="9525" marR="9525" marT="9525" marB="0" anchor="ctr"/>
                </a:tc>
                <a:extLst>
                  <a:ext uri="{0D108BD9-81ED-4DB2-BD59-A6C34878D82A}">
                    <a16:rowId xmlns:a16="http://schemas.microsoft.com/office/drawing/2014/main" val="3183558538"/>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4980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0.013</a:t>
                      </a: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0.006</a:t>
                      </a:r>
                    </a:p>
                  </a:txBody>
                  <a:tcPr marL="9525" marR="9525" marT="9525"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0.004</a:t>
                      </a:r>
                    </a:p>
                  </a:txBody>
                  <a:tcPr marL="9525" marR="9525" marT="9525"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0.007</a:t>
                      </a: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0.007(6)</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0.28(23)</a:t>
                      </a:r>
                    </a:p>
                  </a:txBody>
                  <a:tcPr marL="9525" marR="9525" marT="9525" marB="0" anchor="ctr"/>
                </a:tc>
                <a:extLst>
                  <a:ext uri="{0D108BD9-81ED-4DB2-BD59-A6C34878D82A}">
                    <a16:rowId xmlns:a16="http://schemas.microsoft.com/office/drawing/2014/main" val="1159304048"/>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5382 </a:t>
                      </a:r>
                    </a:p>
                  </a:txBody>
                  <a:tcPr marL="9525" marR="9525" marT="9525" marB="0" anchor="ct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0.010</a:t>
                      </a: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0.005</a:t>
                      </a:r>
                    </a:p>
                  </a:txBody>
                  <a:tcPr marL="9525" marR="9525" marT="9525" marB="0" anchor="ct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0.002</a:t>
                      </a:r>
                    </a:p>
                  </a:txBody>
                  <a:tcPr marL="9525" marR="9525" marT="9525" marB="0" anchor="ct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0.008</a:t>
                      </a: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0.006(4)</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0.23(14)</a:t>
                      </a:r>
                    </a:p>
                  </a:txBody>
                  <a:tcPr marL="9525" marR="9525" marT="9525" marB="0" anchor="ctr"/>
                </a:tc>
                <a:extLst>
                  <a:ext uri="{0D108BD9-81ED-4DB2-BD59-A6C34878D82A}">
                    <a16:rowId xmlns:a16="http://schemas.microsoft.com/office/drawing/2014/main" val="2832964803"/>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5549 </a:t>
                      </a:r>
                    </a:p>
                  </a:txBody>
                  <a:tcPr marL="9525" marR="9525" marT="9525" marB="0" anchor="ctr"/>
                </a:tc>
                <a:tc>
                  <a:txBody>
                    <a:bodyPr/>
                    <a:lstStyle/>
                    <a:p>
                      <a:pPr algn="ctr" fontAlgn="b"/>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0.009</a:t>
                      </a:r>
                    </a:p>
                  </a:txBody>
                  <a:tcPr marL="9525" marR="9525" marT="9525" marB="0" anchor="ctr"/>
                </a:tc>
                <a:tc>
                  <a:txBody>
                    <a:bodyPr/>
                    <a:lstStyle/>
                    <a:p>
                      <a:pPr algn="ctr" fontAlgn="b"/>
                      <a:endPar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b"/>
                      <a:endPar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9525" marR="9525" marT="9525" marB="0" anchor="ct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0.0086(22)</a:t>
                      </a:r>
                    </a:p>
                  </a:txBody>
                  <a:tcPr marL="0" marR="0" marT="0" marB="0" anchor="ct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0.32(9)</a:t>
                      </a:r>
                    </a:p>
                  </a:txBody>
                  <a:tcPr marL="9525" marR="9525" marT="9525" marB="0" anchor="ctr"/>
                </a:tc>
                <a:extLst>
                  <a:ext uri="{0D108BD9-81ED-4DB2-BD59-A6C34878D82A}">
                    <a16:rowId xmlns:a16="http://schemas.microsoft.com/office/drawing/2014/main" val="4162007687"/>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5629 </a:t>
                      </a:r>
                    </a:p>
                  </a:txBody>
                  <a:tcPr marL="9525" marR="9525" marT="9525" marB="0" anchor="ctr">
                    <a:noFill/>
                  </a:tcP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0.069</a:t>
                      </a:r>
                    </a:p>
                  </a:txBody>
                  <a:tcPr marL="9525" marR="9525" marT="9525" marB="0" anchor="ctr">
                    <a:noFill/>
                  </a:tcPr>
                </a:tc>
                <a:tc>
                  <a:txBody>
                    <a:bodyPr/>
                    <a:lstStyle/>
                    <a:p>
                      <a:pPr algn="ctr" fontAlgn="b"/>
                      <a:r>
                        <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rPr>
                        <a:t>0.045</a:t>
                      </a:r>
                    </a:p>
                  </a:txBody>
                  <a:tcPr marL="9525" marR="9525" marT="9525" marB="0" anchor="ctr">
                    <a:noFill/>
                  </a:tcP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0.063</a:t>
                      </a:r>
                    </a:p>
                  </a:txBody>
                  <a:tcPr marL="9525" marR="9525" marT="9525" marB="0" anchor="ctr">
                    <a:noFill/>
                  </a:tcPr>
                </a:tc>
                <a:tc>
                  <a:txBody>
                    <a:bodyPr/>
                    <a:lstStyle/>
                    <a:p>
                      <a:pPr algn="ctr" fontAlgn="b"/>
                      <a:r>
                        <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rPr>
                        <a:t>0.066</a:t>
                      </a:r>
                    </a:p>
                  </a:txBody>
                  <a:tcPr marL="9525" marR="9525" marT="9525" marB="0" anchor="ctr">
                    <a:noFill/>
                  </a:tcP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0.059(13)</a:t>
                      </a:r>
                    </a:p>
                  </a:txBody>
                  <a:tcPr marL="0" marR="0" marT="0" marB="0" anchor="ctr">
                    <a:noFill/>
                  </a:tcP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2.2(6)</a:t>
                      </a:r>
                    </a:p>
                  </a:txBody>
                  <a:tcPr marL="9525" marR="9525" marT="9525" marB="0" anchor="ctr">
                    <a:noFill/>
                  </a:tcPr>
                </a:tc>
                <a:extLst>
                  <a:ext uri="{0D108BD9-81ED-4DB2-BD59-A6C34878D82A}">
                    <a16:rowId xmlns:a16="http://schemas.microsoft.com/office/drawing/2014/main" val="10004"/>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6798 </a:t>
                      </a:r>
                    </a:p>
                  </a:txBody>
                  <a:tcPr marL="9525" marR="9525" marT="9525" marB="0" anchor="ctr">
                    <a:noFill/>
                  </a:tcPr>
                </a:tc>
                <a:tc>
                  <a:txBody>
                    <a:bodyPr/>
                    <a:lstStyle/>
                    <a:p>
                      <a:pPr algn="ctr" fontAlgn="b"/>
                      <a:r>
                        <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rPr>
                        <a:t>0.006</a:t>
                      </a:r>
                    </a:p>
                  </a:txBody>
                  <a:tcPr marL="9525" marR="9525" marT="9525" marB="0" anchor="ctr">
                    <a:noFill/>
                  </a:tcPr>
                </a:tc>
                <a:tc>
                  <a:txBody>
                    <a:bodyPr/>
                    <a:lstStyle/>
                    <a:p>
                      <a:pPr algn="ctr" fontAlgn="b"/>
                      <a:endPar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9525" marR="9525" marT="9525" marB="0" anchor="ctr">
                    <a:noFill/>
                  </a:tcPr>
                </a:tc>
                <a:tc>
                  <a:txBody>
                    <a:bodyPr/>
                    <a:lstStyle/>
                    <a:p>
                      <a:pPr algn="ctr" fontAlgn="b"/>
                      <a:r>
                        <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rPr>
                        <a:t>0.002</a:t>
                      </a:r>
                    </a:p>
                  </a:txBody>
                  <a:tcPr marL="9525" marR="9525" marT="9525" marB="0" anchor="ctr">
                    <a:noFill/>
                  </a:tcPr>
                </a:tc>
                <a:tc>
                  <a:txBody>
                    <a:bodyPr/>
                    <a:lstStyle/>
                    <a:p>
                      <a:pPr algn="ctr" fontAlgn="b"/>
                      <a:endPar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9525" marR="9525" marT="9525" marB="0" anchor="ctr">
                    <a:noFill/>
                  </a:tcPr>
                </a:tc>
                <a:tc>
                  <a:txBody>
                    <a:bodyPr/>
                    <a:lstStyle/>
                    <a:p>
                      <a:pPr algn="ctr" fontAlgn="ctr"/>
                      <a:r>
                        <a:rPr lang="en-US" altLang="zh-CN" sz="1900" b="0" i="0" u="none" strike="noStrike" dirty="0">
                          <a:solidFill>
                            <a:srgbClr val="0099FF"/>
                          </a:solidFill>
                          <a:effectLst/>
                          <a:latin typeface="Cambria Math" panose="02040503050406030204" pitchFamily="18" charset="0"/>
                          <a:ea typeface="Cambria Math" panose="02040503050406030204" pitchFamily="18" charset="0"/>
                        </a:rPr>
                        <a:t>0.003(3)</a:t>
                      </a:r>
                    </a:p>
                  </a:txBody>
                  <a:tcPr marL="0" marR="0" marT="0" marB="0" anchor="ctr">
                    <a:noFill/>
                  </a:tcP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0.13(10)</a:t>
                      </a:r>
                    </a:p>
                  </a:txBody>
                  <a:tcPr marL="9525" marR="9525" marT="9525" marB="0" anchor="ctr">
                    <a:noFill/>
                  </a:tcPr>
                </a:tc>
                <a:extLst>
                  <a:ext uri="{0D108BD9-81ED-4DB2-BD59-A6C34878D82A}">
                    <a16:rowId xmlns:a16="http://schemas.microsoft.com/office/drawing/2014/main" val="3704301141"/>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7000 </a:t>
                      </a:r>
                    </a:p>
                  </a:txBody>
                  <a:tcPr marL="9525" marR="9525" marT="9525" marB="0" anchor="ctr">
                    <a:noFill/>
                  </a:tcPr>
                </a:tc>
                <a:tc>
                  <a:txBody>
                    <a:bodyPr/>
                    <a:lstStyle/>
                    <a:p>
                      <a:pPr algn="ctr" fontAlgn="b"/>
                      <a:endParaRPr lang="en-US" altLang="zh-CN" sz="190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noFill/>
                  </a:tcPr>
                </a:tc>
                <a:tc>
                  <a:txBody>
                    <a:bodyPr/>
                    <a:lstStyle/>
                    <a:p>
                      <a:pPr algn="ctr" fontAlgn="b"/>
                      <a:endPar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9525" marR="9525" marT="9525" marB="0" anchor="ctr">
                    <a:noFill/>
                  </a:tcPr>
                </a:tc>
                <a:tc>
                  <a:txBody>
                    <a:bodyPr/>
                    <a:lstStyle/>
                    <a:p>
                      <a:pPr algn="ctr" fontAlgn="b"/>
                      <a:endParaRPr lang="en-US" altLang="zh-CN" sz="1900" u="none" strike="noStrike" kern="1200" dirty="0">
                        <a:solidFill>
                          <a:srgbClr val="CC00CC"/>
                        </a:solidFill>
                        <a:effectLst/>
                        <a:latin typeface="Cambria Math" panose="02040503050406030204" pitchFamily="18" charset="0"/>
                        <a:ea typeface="Cambria Math" panose="02040503050406030204" pitchFamily="18" charset="0"/>
                        <a:cs typeface="+mn-cs"/>
                      </a:endParaRPr>
                    </a:p>
                  </a:txBody>
                  <a:tcPr marL="9525" marR="9525" marT="9525" marB="0" anchor="ctr">
                    <a:noFill/>
                  </a:tcPr>
                </a:tc>
                <a:tc>
                  <a:txBody>
                    <a:bodyPr/>
                    <a:lstStyle/>
                    <a:p>
                      <a:pPr algn="ctr" fontAlgn="b"/>
                      <a:endParaRPr lang="en-US" altLang="zh-CN" sz="1900" b="0" i="0" u="none" strike="noStrike" kern="1200" dirty="0">
                        <a:solidFill>
                          <a:schemeClr val="accent2">
                            <a:lumMod val="75000"/>
                          </a:schemeClr>
                        </a:solidFill>
                        <a:effectLst/>
                        <a:latin typeface="Cambria Math" panose="02040503050406030204" pitchFamily="18" charset="0"/>
                        <a:ea typeface="Cambria Math" panose="02040503050406030204" pitchFamily="18" charset="0"/>
                        <a:cs typeface="+mn-cs"/>
                      </a:endParaRPr>
                    </a:p>
                  </a:txBody>
                  <a:tcPr marL="9525" marR="9525" marT="9525" marB="0" anchor="ctr">
                    <a:noFill/>
                  </a:tcPr>
                </a:tc>
                <a:tc>
                  <a:txBody>
                    <a:bodyPr/>
                    <a:lstStyle/>
                    <a:p>
                      <a:pPr algn="ctr" fontAlgn="ctr"/>
                      <a:endParaRPr lang="en-US" altLang="zh-CN" sz="1900" b="0" i="0" u="none" strike="noStrike" dirty="0">
                        <a:solidFill>
                          <a:srgbClr val="0099FF"/>
                        </a:solidFill>
                        <a:effectLst/>
                        <a:latin typeface="Cambria Math" panose="02040503050406030204" pitchFamily="18" charset="0"/>
                        <a:ea typeface="Cambria Math" panose="02040503050406030204" pitchFamily="18" charset="0"/>
                      </a:endParaRPr>
                    </a:p>
                  </a:txBody>
                  <a:tcPr marL="0" marR="0" marT="0" marB="0" anchor="ctr">
                    <a:noFill/>
                  </a:tcP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0.0127(17)</a:t>
                      </a:r>
                    </a:p>
                  </a:txBody>
                  <a:tcPr marL="9525" marR="9525" marT="9525" marB="0" anchor="ctr">
                    <a:noFill/>
                  </a:tcPr>
                </a:tc>
                <a:extLst>
                  <a:ext uri="{0D108BD9-81ED-4DB2-BD59-A6C34878D82A}">
                    <a16:rowId xmlns:a16="http://schemas.microsoft.com/office/drawing/2014/main" val="3384601385"/>
                  </a:ext>
                </a:extLst>
              </a:tr>
              <a:tr h="349200">
                <a:tc>
                  <a:txBody>
                    <a:bodyPr/>
                    <a:lstStyle/>
                    <a:p>
                      <a:pPr marL="0" algn="ctr" defTabSz="914400" rtl="0" eaLnBrk="1" fontAlgn="b" latinLnBrk="0" hangingPunct="1"/>
                      <a:r>
                        <a:rPr lang="en-US" altLang="zh-CN" sz="1900" u="none" strike="noStrike" kern="1200" dirty="0">
                          <a:solidFill>
                            <a:schemeClr val="tx1"/>
                          </a:solidFill>
                          <a:effectLst/>
                          <a:latin typeface="Cambria Math" panose="02040503050406030204" pitchFamily="18" charset="0"/>
                          <a:ea typeface="Cambria Math" panose="02040503050406030204" pitchFamily="18" charset="0"/>
                          <a:cs typeface="+mn-cs"/>
                        </a:rPr>
                        <a:t>7141 </a:t>
                      </a: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b"/>
                      <a:endParaRPr lang="en-US" sz="19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fontAlgn="b"/>
                      <a:endParaRPr lang="en-US" altLang="zh-CN" sz="190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b"/>
                      <a:endParaRPr lang="en-US" sz="1900" b="0" i="0" u="none" strike="noStrike" dirty="0">
                        <a:solidFill>
                          <a:srgbClr val="CC00CC"/>
                        </a:solidFill>
                        <a:effectLst/>
                        <a:latin typeface="Cambria Math" panose="02040503050406030204" pitchFamily="18" charset="0"/>
                        <a:ea typeface="Cambria Math" panose="02040503050406030204" pitchFamily="18" charset="0"/>
                      </a:endParaRP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fontAlgn="b"/>
                      <a:endParaRPr lang="en-US" sz="1900" b="0" i="0" u="none" strike="noStrike" dirty="0">
                        <a:solidFill>
                          <a:schemeClr val="accent2">
                            <a:lumMod val="75000"/>
                          </a:schemeClr>
                        </a:solidFill>
                        <a:effectLst/>
                        <a:latin typeface="Cambria Math" panose="02040503050406030204" pitchFamily="18" charset="0"/>
                        <a:ea typeface="Cambria Math" panose="02040503050406030204" pitchFamily="18" charset="0"/>
                      </a:endParaRP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fontAlgn="b"/>
                      <a:endParaRPr lang="en-US" sz="1900" b="0" i="0" u="none" strike="noStrike" dirty="0">
                        <a:solidFill>
                          <a:srgbClr val="FF0066"/>
                        </a:solidFill>
                        <a:effectLst/>
                        <a:latin typeface="Cambria Math" panose="02040503050406030204" pitchFamily="18" charset="0"/>
                        <a:ea typeface="Cambria Math" panose="02040503050406030204" pitchFamily="18" charset="0"/>
                      </a:endParaRPr>
                    </a:p>
                  </a:txBody>
                  <a:tcPr marL="0" marR="0" marT="0" marB="0" anchor="ctr">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1900" b="0" i="0" u="none" strike="noStrike" kern="1200" dirty="0">
                          <a:solidFill>
                            <a:srgbClr val="FF0000"/>
                          </a:solidFill>
                          <a:effectLst/>
                          <a:latin typeface="Cambria Math" panose="02040503050406030204" pitchFamily="18" charset="0"/>
                          <a:ea typeface="Cambria Math" panose="02040503050406030204" pitchFamily="18" charset="0"/>
                          <a:cs typeface="+mn-cs"/>
                        </a:rPr>
                        <a:t>0.0127(17)</a:t>
                      </a:r>
                    </a:p>
                  </a:txBody>
                  <a:tcPr marL="9525" marR="9525" marT="9525"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0975911"/>
                  </a:ext>
                </a:extLst>
              </a:tr>
            </a:tbl>
          </a:graphicData>
        </a:graphic>
      </p:graphicFrame>
      <p:sp>
        <p:nvSpPr>
          <p:cNvPr id="4" name="TextBox 3">
            <a:extLst>
              <a:ext uri="{FF2B5EF4-FFF2-40B4-BE49-F238E27FC236}">
                <a16:creationId xmlns:a16="http://schemas.microsoft.com/office/drawing/2014/main" id="{A44B7F31-C544-450E-A704-58A4082A0B2B}"/>
              </a:ext>
            </a:extLst>
          </p:cNvPr>
          <p:cNvSpPr txBox="1"/>
          <p:nvPr/>
        </p:nvSpPr>
        <p:spPr>
          <a:xfrm>
            <a:off x="0" y="0"/>
            <a:ext cx="1537600" cy="400110"/>
          </a:xfrm>
          <a:prstGeom prst="rect">
            <a:avLst/>
          </a:prstGeom>
          <a:noFill/>
        </p:spPr>
        <p:txBody>
          <a:bodyPr wrap="none" rtlCol="0">
            <a:spAutoFit/>
          </a:bodyPr>
          <a:lstStyle/>
          <a:p>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β</a:t>
            </a:r>
            <a:r>
              <a:rPr lang="en-US"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p</a:t>
            </a:r>
            <a:r>
              <a:rPr lang="el-GR"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t>
            </a:r>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a:t>
            </a:r>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4</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Mg</a:t>
            </a:r>
          </a:p>
        </p:txBody>
      </p:sp>
    </p:spTree>
    <p:extLst>
      <p:ext uri="{BB962C8B-B14F-4D97-AF65-F5344CB8AC3E}">
        <p14:creationId xmlns:p14="http://schemas.microsoft.com/office/powerpoint/2010/main" val="611569304"/>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803158"/>
          <a:ext cx="9143998" cy="3276000"/>
        </p:xfrm>
        <a:graphic>
          <a:graphicData uri="http://schemas.openxmlformats.org/drawingml/2006/table">
            <a:tbl>
              <a:tblPr>
                <a:tableStyleId>{2D5ABB26-0587-4C30-8999-92F81FD0307C}</a:tableStyleId>
              </a:tblPr>
              <a:tblGrid>
                <a:gridCol w="1690822">
                  <a:extLst>
                    <a:ext uri="{9D8B030D-6E8A-4147-A177-3AD203B41FA5}">
                      <a16:colId xmlns:a16="http://schemas.microsoft.com/office/drawing/2014/main" val="20000"/>
                    </a:ext>
                  </a:extLst>
                </a:gridCol>
                <a:gridCol w="1515243">
                  <a:extLst>
                    <a:ext uri="{9D8B030D-6E8A-4147-A177-3AD203B41FA5}">
                      <a16:colId xmlns:a16="http://schemas.microsoft.com/office/drawing/2014/main" val="372665730"/>
                    </a:ext>
                  </a:extLst>
                </a:gridCol>
                <a:gridCol w="1515243">
                  <a:extLst>
                    <a:ext uri="{9D8B030D-6E8A-4147-A177-3AD203B41FA5}">
                      <a16:colId xmlns:a16="http://schemas.microsoft.com/office/drawing/2014/main" val="20001"/>
                    </a:ext>
                  </a:extLst>
                </a:gridCol>
                <a:gridCol w="1515243">
                  <a:extLst>
                    <a:ext uri="{9D8B030D-6E8A-4147-A177-3AD203B41FA5}">
                      <a16:colId xmlns:a16="http://schemas.microsoft.com/office/drawing/2014/main" val="20002"/>
                    </a:ext>
                  </a:extLst>
                </a:gridCol>
                <a:gridCol w="1392204">
                  <a:extLst>
                    <a:ext uri="{9D8B030D-6E8A-4147-A177-3AD203B41FA5}">
                      <a16:colId xmlns:a16="http://schemas.microsoft.com/office/drawing/2014/main" val="20003"/>
                    </a:ext>
                  </a:extLst>
                </a:gridCol>
                <a:gridCol w="1515243">
                  <a:extLst>
                    <a:ext uri="{9D8B030D-6E8A-4147-A177-3AD203B41FA5}">
                      <a16:colId xmlns:a16="http://schemas.microsoft.com/office/drawing/2014/main" val="20004"/>
                    </a:ext>
                  </a:extLst>
                </a:gridCol>
              </a:tblGrid>
              <a:tr h="468000">
                <a:tc>
                  <a:txBody>
                    <a:bodyPr/>
                    <a:lstStyle/>
                    <a:p>
                      <a:pPr algn="ctr" fontAlgn="b"/>
                      <a:r>
                        <a:rPr lang="en-US" altLang="zh-CN" sz="1800" b="0" i="0" u="none" strike="noStrike" dirty="0">
                          <a:solidFill>
                            <a:srgbClr val="000000"/>
                          </a:solidFill>
                          <a:effectLst/>
                          <a:latin typeface="Cambria Math" panose="02040503050406030204" pitchFamily="18" charset="0"/>
                          <a:ea typeface="Cambria Math" panose="02040503050406030204" pitchFamily="18" charset="0"/>
                        </a:rPr>
                        <a:t>Quantity</a:t>
                      </a:r>
                      <a:endParaRPr lang="en-US" sz="1800" b="0" i="0" u="none" strike="noStrike" dirty="0">
                        <a:solidFill>
                          <a:srgbClr val="000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9999"/>
                          </a:solidFill>
                          <a:effectLst/>
                          <a:latin typeface="Cambria Math" panose="02040503050406030204" pitchFamily="18" charset="0"/>
                          <a:ea typeface="Cambria Math" panose="02040503050406030204" pitchFamily="18" charset="0"/>
                        </a:rPr>
                        <a:t>Reeder</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Sextro</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u="none" strike="noStrike" dirty="0">
                          <a:solidFill>
                            <a:srgbClr val="CC00CC"/>
                          </a:solidFill>
                          <a:effectLst/>
                          <a:latin typeface="Cambria Math" panose="02040503050406030204" pitchFamily="18" charset="0"/>
                          <a:ea typeface="Cambria Math" panose="02040503050406030204" pitchFamily="18" charset="0"/>
                        </a:rPr>
                        <a:t>Hatori</a:t>
                      </a:r>
                      <a:endParaRPr lang="en-US"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u="none" strike="noStrike" dirty="0">
                          <a:solidFill>
                            <a:srgbClr val="0000FF"/>
                          </a:solidFill>
                          <a:effectLst/>
                          <a:latin typeface="Cambria Math" panose="02040503050406030204" pitchFamily="18" charset="0"/>
                          <a:ea typeface="Cambria Math" panose="02040503050406030204" pitchFamily="18" charset="0"/>
                        </a:rPr>
                        <a:t>Robertson</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u="none" strike="noStrike" dirty="0">
                          <a:solidFill>
                            <a:srgbClr val="008000"/>
                          </a:solidFill>
                          <a:effectLst/>
                          <a:latin typeface="Cambria Math" panose="02040503050406030204" pitchFamily="18" charset="0"/>
                          <a:ea typeface="Cambria Math" panose="02040503050406030204" pitchFamily="18" charset="0"/>
                        </a:rPr>
                        <a:t>Thomas</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680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8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18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altLang="zh-CN" sz="1800" b="0" i="0" u="none" strike="noStrike" baseline="-25000" dirty="0">
                          <a:solidFill>
                            <a:srgbClr val="000000"/>
                          </a:solidFill>
                          <a:effectLst/>
                          <a:latin typeface="Cambria Math" panose="02040503050406030204" pitchFamily="18" charset="0"/>
                          <a:ea typeface="Cambria Math" panose="02040503050406030204" pitchFamily="18" charset="0"/>
                        </a:rPr>
                        <a:t>0 abs</a:t>
                      </a:r>
                      <a:r>
                        <a:rPr lang="en-US" altLang="zh-CN" sz="1800" b="0" i="0" u="none" strike="noStrike" dirty="0">
                          <a:solidFill>
                            <a:srgbClr val="000000"/>
                          </a:solidFill>
                          <a:effectLst/>
                          <a:latin typeface="Cambria Math" panose="02040503050406030204" pitchFamily="18" charset="0"/>
                          <a:ea typeface="Cambria Math" panose="02040503050406030204" pitchFamily="18" charset="0"/>
                        </a:rPr>
                        <a:t> / </a:t>
                      </a:r>
                      <a:r>
                        <a:rPr lang="en-US" altLang="zh-CN" sz="18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18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altLang="zh-CN" sz="1800" b="0" i="0" u="none" strike="noStrike" baseline="-25000" dirty="0">
                          <a:solidFill>
                            <a:srgbClr val="000000"/>
                          </a:solidFill>
                          <a:effectLst/>
                          <a:latin typeface="Cambria Math" panose="02040503050406030204" pitchFamily="18" charset="0"/>
                          <a:ea typeface="Cambria Math" panose="02040503050406030204" pitchFamily="18" charset="0"/>
                        </a:rPr>
                        <a:t> IAS</a:t>
                      </a:r>
                    </a:p>
                  </a:txBody>
                  <a:tcPr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800" u="none" strike="noStrike" dirty="0">
                          <a:solidFill>
                            <a:srgbClr val="009999"/>
                          </a:solidFill>
                          <a:effectLst/>
                          <a:latin typeface="Cambria Math" panose="02040503050406030204" pitchFamily="18" charset="0"/>
                          <a:ea typeface="Cambria Math" panose="02040503050406030204" pitchFamily="18" charset="0"/>
                        </a:rPr>
                        <a:t>0.167</a:t>
                      </a:r>
                      <a:endParaRPr lang="en-US" altLang="zh-CN" sz="1800" b="0" i="0" u="none" strike="noStrike" dirty="0">
                        <a:solidFill>
                          <a:srgbClr val="009999"/>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en-US" altLang="zh-CN" sz="1800" u="none" strike="noStrike" dirty="0">
                          <a:solidFill>
                            <a:schemeClr val="accent2">
                              <a:lumMod val="75000"/>
                            </a:schemeClr>
                          </a:solidFill>
                          <a:effectLst/>
                          <a:latin typeface="Cambria Math" panose="02040503050406030204" pitchFamily="18" charset="0"/>
                          <a:ea typeface="Cambria Math" panose="02040503050406030204" pitchFamily="18" charset="0"/>
                        </a:rPr>
                        <a:t>0.168(13)</a:t>
                      </a:r>
                      <a:endParaRPr lang="en-US" altLang="zh-CN" sz="1800" b="0" i="0" u="none" strike="noStrike" dirty="0">
                        <a:solidFill>
                          <a:schemeClr val="accent2">
                            <a:lumMod val="75000"/>
                          </a:schemeClr>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en-US" altLang="zh-CN" sz="1800" u="none" strike="noStrike" dirty="0">
                          <a:solidFill>
                            <a:srgbClr val="CC00CC"/>
                          </a:solidFill>
                          <a:effectLst/>
                          <a:latin typeface="Cambria Math" panose="02040503050406030204" pitchFamily="18" charset="0"/>
                          <a:ea typeface="Cambria Math" panose="02040503050406030204" pitchFamily="18" charset="0"/>
                        </a:rPr>
                        <a:t>0.174(13)</a:t>
                      </a:r>
                      <a:endParaRPr lang="en-US" altLang="zh-CN"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800" u="none" strike="noStrike" dirty="0">
                          <a:solidFill>
                            <a:srgbClr val="0000FF"/>
                          </a:solidFill>
                          <a:effectLst/>
                          <a:latin typeface="Cambria Math" panose="02040503050406030204" pitchFamily="18" charset="0"/>
                          <a:ea typeface="Cambria Math" panose="02040503050406030204" pitchFamily="18" charset="0"/>
                        </a:rPr>
                        <a:t>0.1377(17)</a:t>
                      </a:r>
                      <a:endParaRPr lang="en-US" altLang="zh-CN"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800" u="none" strike="noStrike" dirty="0">
                          <a:solidFill>
                            <a:srgbClr val="008000"/>
                          </a:solidFill>
                          <a:effectLst/>
                          <a:latin typeface="Cambria Math" panose="02040503050406030204" pitchFamily="18" charset="0"/>
                          <a:ea typeface="Cambria Math" panose="02040503050406030204" pitchFamily="18" charset="0"/>
                        </a:rPr>
                        <a:t>0.187(25)</a:t>
                      </a:r>
                      <a:endParaRPr lang="en-US" altLang="zh-CN"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870258715"/>
                  </a:ext>
                </a:extLst>
              </a:tr>
              <a:tr h="468000">
                <a:tc>
                  <a:txBody>
                    <a:bodyPr/>
                    <a:lstStyle/>
                    <a:p>
                      <a:pPr algn="ctr" fontAlgn="b"/>
                      <a:r>
                        <a:rPr lang="en-US" altLang="zh-CN" sz="1800" i="1" u="none" strike="noStrike" dirty="0">
                          <a:effectLst/>
                          <a:latin typeface="Cambria Math" panose="02040503050406030204" pitchFamily="18" charset="0"/>
                          <a:ea typeface="Cambria Math" panose="02040503050406030204" pitchFamily="18" charset="0"/>
                        </a:rPr>
                        <a:t>I</a:t>
                      </a:r>
                      <a:r>
                        <a:rPr lang="en-US" altLang="zh-CN" sz="1800" i="1" u="none" strike="noStrike" baseline="-25000" dirty="0">
                          <a:effectLst/>
                          <a:latin typeface="Cambria Math" panose="02040503050406030204" pitchFamily="18" charset="0"/>
                          <a:ea typeface="Cambria Math" panose="02040503050406030204" pitchFamily="18" charset="0"/>
                        </a:rPr>
                        <a:t>p </a:t>
                      </a:r>
                      <a:r>
                        <a:rPr lang="en-US" altLang="zh-CN" sz="1800" i="0" u="none" strike="noStrike" baseline="-25000" dirty="0">
                          <a:effectLst/>
                          <a:latin typeface="Cambria Math" panose="02040503050406030204" pitchFamily="18" charset="0"/>
                          <a:ea typeface="Cambria Math" panose="02040503050406030204" pitchFamily="18" charset="0"/>
                        </a:rPr>
                        <a:t>abs</a:t>
                      </a:r>
                      <a:r>
                        <a:rPr lang="en-US" altLang="zh-CN" sz="1800" u="none" strike="noStrike" baseline="-25000" dirty="0">
                          <a:effectLst/>
                          <a:latin typeface="Cambria Math" panose="02040503050406030204" pitchFamily="18" charset="0"/>
                          <a:ea typeface="Cambria Math" panose="02040503050406030204" pitchFamily="18" charset="0"/>
                        </a:rPr>
                        <a:t> IAS</a:t>
                      </a:r>
                      <a:endParaRPr lang="en-US" altLang="zh-CN"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altLang="zh-CN" sz="1800" b="0" i="0" u="none" strike="noStrike" dirty="0">
                        <a:solidFill>
                          <a:srgbClr val="009999"/>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altLang="zh-CN" sz="18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12.3(5)%</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1800" u="none" strike="noStrike" dirty="0">
                          <a:solidFill>
                            <a:srgbClr val="CC00CC"/>
                          </a:solidFill>
                          <a:effectLst/>
                          <a:latin typeface="Cambria Math" panose="02040503050406030204" pitchFamily="18" charset="0"/>
                          <a:ea typeface="Cambria Math" panose="02040503050406030204" pitchFamily="18" charset="0"/>
                        </a:rPr>
                        <a:t>14.6(7)%</a:t>
                      </a:r>
                      <a:endParaRPr lang="en-US" altLang="zh-CN"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800" u="none" strike="noStrike" dirty="0">
                          <a:solidFill>
                            <a:srgbClr val="0000FF"/>
                          </a:solidFill>
                          <a:effectLst/>
                          <a:latin typeface="Cambria Math" panose="02040503050406030204" pitchFamily="18" charset="0"/>
                          <a:ea typeface="Cambria Math" panose="02040503050406030204" pitchFamily="18" charset="0"/>
                        </a:rPr>
                        <a:t>12.15(3)%</a:t>
                      </a:r>
                      <a:endParaRPr lang="en-US" altLang="zh-CN"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800" u="none" strike="noStrike" dirty="0">
                          <a:solidFill>
                            <a:srgbClr val="008000"/>
                          </a:solidFill>
                          <a:effectLst/>
                          <a:latin typeface="Cambria Math" panose="02040503050406030204" pitchFamily="18" charset="0"/>
                          <a:ea typeface="Cambria Math" panose="02040503050406030204" pitchFamily="18" charset="0"/>
                        </a:rPr>
                        <a:t>12.8(7)%</a:t>
                      </a:r>
                      <a:endParaRPr lang="en-US" altLang="zh-CN"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3525607"/>
                  </a:ext>
                </a:extLst>
              </a:tr>
              <a:tr h="468000">
                <a:tc>
                  <a:txBody>
                    <a:bodyPr/>
                    <a:lstStyle/>
                    <a:p>
                      <a:pPr algn="ctr" fontAlgn="b"/>
                      <a:r>
                        <a:rPr lang="en-US" sz="1800" i="1" u="none" strike="noStrike" dirty="0">
                          <a:effectLst/>
                          <a:latin typeface="Cambria Math" panose="02040503050406030204" pitchFamily="18" charset="0"/>
                          <a:ea typeface="Cambria Math" panose="02040503050406030204" pitchFamily="18" charset="0"/>
                        </a:rPr>
                        <a:t>I</a:t>
                      </a:r>
                      <a:r>
                        <a:rPr lang="en-US" sz="1800" i="1" u="none" strike="noStrike" baseline="-25000" dirty="0">
                          <a:effectLst/>
                          <a:latin typeface="Cambria Math" panose="02040503050406030204" pitchFamily="18" charset="0"/>
                          <a:ea typeface="Cambria Math" panose="02040503050406030204" pitchFamily="18" charset="0"/>
                        </a:rPr>
                        <a:t>p </a:t>
                      </a:r>
                      <a:r>
                        <a:rPr lang="en-US" sz="1800" u="none" strike="noStrike" baseline="-25000" dirty="0">
                          <a:effectLst/>
                          <a:latin typeface="Cambria Math" panose="02040503050406030204" pitchFamily="18" charset="0"/>
                          <a:ea typeface="Cambria Math" panose="02040503050406030204" pitchFamily="18" charset="0"/>
                        </a:rPr>
                        <a:t>rel tot</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lnT w="12700" cap="flat" cmpd="sng" algn="ctr">
                      <a:noFill/>
                      <a:prstDash val="solid"/>
                      <a:round/>
                      <a:headEnd type="none" w="med" len="med"/>
                      <a:tailEnd type="none" w="med" len="med"/>
                    </a:lnT>
                  </a:tcPr>
                </a:tc>
                <a:tc>
                  <a:txBody>
                    <a:bodyPr/>
                    <a:lstStyle/>
                    <a:p>
                      <a:pPr algn="ctr" fontAlgn="b"/>
                      <a:endParaRPr lang="en-US" sz="1800" b="0" i="0" u="none" strike="noStrike" dirty="0">
                        <a:solidFill>
                          <a:srgbClr val="009999"/>
                        </a:solidFill>
                        <a:effectLst/>
                        <a:latin typeface="Cambria Math" panose="02040503050406030204" pitchFamily="18" charset="0"/>
                        <a:ea typeface="Cambria Math" panose="02040503050406030204" pitchFamily="18" charset="0"/>
                      </a:endParaRPr>
                    </a:p>
                  </a:txBody>
                  <a:tcPr anchor="ctr">
                    <a:lnT w="12700" cap="flat" cmpd="sng" algn="ctr">
                      <a:noFill/>
                      <a:prstDash val="solid"/>
                      <a:round/>
                      <a:headEnd type="none" w="med" len="med"/>
                      <a:tailEnd type="none" w="med" len="med"/>
                    </a:lnT>
                  </a:tcPr>
                </a:tc>
                <a:tc>
                  <a:txBody>
                    <a:bodyPr/>
                    <a:lstStyle/>
                    <a:p>
                      <a:pPr algn="ctr" fontAlgn="b"/>
                      <a:r>
                        <a:rPr lang="en-US" sz="18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328.8(46)%</a:t>
                      </a:r>
                    </a:p>
                  </a:txBody>
                  <a:tcPr anchor="ctr">
                    <a:lnT w="12700" cap="flat" cmpd="sng" algn="ctr">
                      <a:noFill/>
                      <a:prstDash val="solid"/>
                      <a:round/>
                      <a:headEnd type="none" w="med" len="med"/>
                      <a:tailEnd type="none" w="med" len="med"/>
                    </a:lnT>
                  </a:tcPr>
                </a:tc>
                <a:tc>
                  <a:txBody>
                    <a:bodyPr/>
                    <a:lstStyle/>
                    <a:p>
                      <a:pPr algn="ctr" fontAlgn="b"/>
                      <a:r>
                        <a:rPr lang="en-US" sz="1800" u="none" strike="noStrike" dirty="0">
                          <a:solidFill>
                            <a:srgbClr val="CC00CC"/>
                          </a:solidFill>
                          <a:effectLst/>
                          <a:latin typeface="Cambria Math" panose="02040503050406030204" pitchFamily="18" charset="0"/>
                          <a:ea typeface="Cambria Math" panose="02040503050406030204" pitchFamily="18" charset="0"/>
                        </a:rPr>
                        <a:t>332.6(92)%</a:t>
                      </a:r>
                      <a:endParaRPr lang="en-US"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lnT w="12700" cap="flat" cmpd="sng" algn="ctr">
                      <a:noFill/>
                      <a:prstDash val="solid"/>
                      <a:round/>
                      <a:headEnd type="none" w="med" len="med"/>
                      <a:tailEnd type="none" w="med" len="med"/>
                    </a:lnT>
                  </a:tcPr>
                </a:tc>
                <a:tc>
                  <a:txBody>
                    <a:bodyPr/>
                    <a:lstStyle/>
                    <a:p>
                      <a:pPr algn="ctr" fontAlgn="b"/>
                      <a:r>
                        <a:rPr lang="en-US" sz="1800" u="none" strike="noStrike" dirty="0">
                          <a:solidFill>
                            <a:srgbClr val="0000FF"/>
                          </a:solidFill>
                          <a:effectLst/>
                          <a:latin typeface="Cambria Math" panose="02040503050406030204" pitchFamily="18" charset="0"/>
                          <a:ea typeface="Cambria Math" panose="02040503050406030204" pitchFamily="18" charset="0"/>
                        </a:rPr>
                        <a:t>372.8(6)%</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T w="12700" cap="flat" cmpd="sng" algn="ctr">
                      <a:noFill/>
                      <a:prstDash val="solid"/>
                      <a:round/>
                      <a:headEnd type="none" w="med" len="med"/>
                      <a:tailEnd type="none" w="med" len="med"/>
                    </a:lnT>
                  </a:tcPr>
                </a:tc>
                <a:tc>
                  <a:txBody>
                    <a:bodyPr/>
                    <a:lstStyle/>
                    <a:p>
                      <a:pPr algn="ctr" fontAlgn="b"/>
                      <a:r>
                        <a:rPr lang="en-US" sz="1800" u="none" strike="noStrike" dirty="0">
                          <a:solidFill>
                            <a:srgbClr val="008000"/>
                          </a:solidFill>
                          <a:effectLst/>
                          <a:latin typeface="Cambria Math" panose="02040503050406030204" pitchFamily="18" charset="0"/>
                          <a:ea typeface="Cambria Math" panose="02040503050406030204" pitchFamily="18" charset="0"/>
                        </a:rPr>
                        <a:t>363.9(142)%</a:t>
                      </a:r>
                      <a:endParaRPr lang="en-US" sz="1800" b="0" i="0" u="none" strike="noStrike" dirty="0">
                        <a:solidFill>
                          <a:srgbClr val="008000"/>
                        </a:solidFill>
                        <a:effectLst/>
                        <a:latin typeface="Cambria Math" panose="02040503050406030204" pitchFamily="18" charset="0"/>
                        <a:ea typeface="Cambria Math" panose="02040503050406030204" pitchFamily="18" charset="0"/>
                      </a:endParaRPr>
                    </a:p>
                  </a:txBody>
                  <a:tcPr anchor="ctr">
                    <a:lnT w="12700" cap="flat" cmpd="sng" algn="ctr">
                      <a:noFill/>
                      <a:prstDash val="solid"/>
                      <a:round/>
                      <a:headEnd type="none" w="med" len="med"/>
                      <a:tailEnd type="none" w="med" len="med"/>
                    </a:lnT>
                  </a:tcPr>
                </a:tc>
                <a:extLst>
                  <a:ext uri="{0D108BD9-81ED-4DB2-BD59-A6C34878D82A}">
                    <a16:rowId xmlns:a16="http://schemas.microsoft.com/office/drawing/2014/main" val="10001"/>
                  </a:ext>
                </a:extLst>
              </a:tr>
              <a:tr h="468000">
                <a:tc>
                  <a:txBody>
                    <a:bodyPr/>
                    <a:lstStyle/>
                    <a:p>
                      <a:pPr algn="ctr" fontAlgn="b"/>
                      <a:r>
                        <a:rPr lang="en-US" sz="1800" i="1" u="none" strike="noStrike" dirty="0">
                          <a:effectLst/>
                          <a:latin typeface="Cambria Math" panose="02040503050406030204" pitchFamily="18" charset="0"/>
                          <a:ea typeface="Cambria Math" panose="02040503050406030204" pitchFamily="18" charset="0"/>
                        </a:rPr>
                        <a:t>I</a:t>
                      </a:r>
                      <a:r>
                        <a:rPr lang="en-US" sz="1800" i="1" u="none" strike="noStrike" baseline="-25000" dirty="0">
                          <a:effectLst/>
                          <a:latin typeface="Cambria Math" panose="02040503050406030204" pitchFamily="18" charset="0"/>
                          <a:ea typeface="Cambria Math" panose="02040503050406030204" pitchFamily="18" charset="0"/>
                        </a:rPr>
                        <a:t>p </a:t>
                      </a:r>
                      <a:r>
                        <a:rPr lang="en-US" sz="1800" u="none" strike="noStrike" baseline="-25000" dirty="0">
                          <a:effectLst/>
                          <a:latin typeface="Cambria Math" panose="02040503050406030204" pitchFamily="18" charset="0"/>
                          <a:ea typeface="Cambria Math" panose="02040503050406030204" pitchFamily="18" charset="0"/>
                        </a:rPr>
                        <a:t>rel IAS</a:t>
                      </a:r>
                      <a:endParaRPr lang="en-US" sz="18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anchor="ctr"/>
                </a:tc>
                <a:tc>
                  <a:txBody>
                    <a:bodyPr/>
                    <a:lstStyle/>
                    <a:p>
                      <a:pPr algn="ctr" fontAlgn="b"/>
                      <a:endParaRPr lang="en-US" sz="1800" b="0" i="0" u="none" strike="noStrike" dirty="0">
                        <a:solidFill>
                          <a:srgbClr val="009999"/>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129.1(18)%</a:t>
                      </a:r>
                    </a:p>
                  </a:txBody>
                  <a:tcPr anchor="ctr"/>
                </a:tc>
                <a:tc>
                  <a:txBody>
                    <a:bodyPr/>
                    <a:lstStyle/>
                    <a:p>
                      <a:pPr algn="ctr" fontAlgn="b"/>
                      <a:r>
                        <a:rPr lang="en-US" sz="1800" u="none" strike="noStrike" dirty="0">
                          <a:solidFill>
                            <a:srgbClr val="CC00CC"/>
                          </a:solidFill>
                          <a:effectLst/>
                          <a:latin typeface="Cambria Math" panose="02040503050406030204" pitchFamily="18" charset="0"/>
                          <a:ea typeface="Cambria Math" panose="02040503050406030204" pitchFamily="18" charset="0"/>
                        </a:rPr>
                        <a:t>134.4(105)%</a:t>
                      </a:r>
                      <a:endParaRPr lang="en-US" sz="1800" b="0" i="0" u="none" strike="noStrike" dirty="0">
                        <a:solidFill>
                          <a:srgbClr val="CC00CC"/>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u="none" strike="noStrike" dirty="0">
                          <a:solidFill>
                            <a:srgbClr val="0000FF"/>
                          </a:solidFill>
                          <a:effectLst/>
                          <a:latin typeface="Cambria Math" panose="02040503050406030204" pitchFamily="18" charset="0"/>
                          <a:ea typeface="Cambria Math" panose="02040503050406030204" pitchFamily="18" charset="0"/>
                        </a:rPr>
                        <a:t>122.7(3)%</a:t>
                      </a:r>
                      <a:endParaRPr lang="en-US" sz="18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tc>
                <a:tc>
                  <a:txBody>
                    <a:bodyPr/>
                    <a:lstStyle/>
                    <a:p>
                      <a:pPr algn="ctr" fontAlgn="b"/>
                      <a:r>
                        <a:rPr lang="en-US" sz="1800" b="0" i="0" u="none" strike="noStrike" dirty="0">
                          <a:solidFill>
                            <a:srgbClr val="008000"/>
                          </a:solidFill>
                          <a:effectLst/>
                          <a:latin typeface="Cambria Math" panose="02040503050406030204" pitchFamily="18" charset="0"/>
                          <a:ea typeface="Cambria Math" panose="02040503050406030204" pitchFamily="18" charset="0"/>
                        </a:rPr>
                        <a:t>121.1(15)%</a:t>
                      </a:r>
                    </a:p>
                  </a:txBody>
                  <a:tcPr anchor="ctr"/>
                </a:tc>
                <a:extLst>
                  <a:ext uri="{0D108BD9-81ED-4DB2-BD59-A6C34878D82A}">
                    <a16:rowId xmlns:a16="http://schemas.microsoft.com/office/drawing/2014/main" val="10002"/>
                  </a:ext>
                </a:extLst>
              </a:tr>
              <a:tr h="468000">
                <a:tc>
                  <a:txBody>
                    <a:bodyPr/>
                    <a:lstStyle/>
                    <a:p>
                      <a:pPr algn="ctr" fontAlgn="b"/>
                      <a:r>
                        <a:rPr lang="en-US" sz="1800" b="0" i="1" u="none" strike="noStrike" dirty="0">
                          <a:solidFill>
                            <a:srgbClr val="FF0000"/>
                          </a:solidFill>
                          <a:effectLst/>
                          <a:latin typeface="Cambria Math" panose="02040503050406030204" pitchFamily="18" charset="0"/>
                          <a:ea typeface="Cambria Math" panose="02040503050406030204" pitchFamily="18" charset="0"/>
                        </a:rPr>
                        <a:t>I</a:t>
                      </a:r>
                      <a:r>
                        <a:rPr lang="en-US" sz="1800" b="0" i="1" u="none" strike="noStrike" baseline="-25000" dirty="0">
                          <a:solidFill>
                            <a:srgbClr val="FF0000"/>
                          </a:solidFill>
                          <a:effectLst/>
                          <a:latin typeface="Cambria Math" panose="02040503050406030204" pitchFamily="18" charset="0"/>
                          <a:ea typeface="Cambria Math" panose="02040503050406030204" pitchFamily="18" charset="0"/>
                        </a:rPr>
                        <a:t>p </a:t>
                      </a:r>
                      <a:r>
                        <a:rPr lang="en-US" sz="1800" b="0" i="0" u="none" strike="noStrike" baseline="-25000" dirty="0">
                          <a:solidFill>
                            <a:srgbClr val="FF0000"/>
                          </a:solidFill>
                          <a:effectLst/>
                          <a:latin typeface="Cambria Math" panose="02040503050406030204" pitchFamily="18" charset="0"/>
                          <a:ea typeface="Cambria Math" panose="02040503050406030204" pitchFamily="18" charset="0"/>
                        </a:rPr>
                        <a:t>rel IAS</a:t>
                      </a:r>
                      <a:r>
                        <a:rPr lang="en-US" sz="1800" b="0" i="0" u="none" strike="noStrike" baseline="0" dirty="0">
                          <a:solidFill>
                            <a:srgbClr val="FF0000"/>
                          </a:solidFill>
                          <a:effectLst/>
                          <a:latin typeface="Cambria Math" panose="02040503050406030204" pitchFamily="18" charset="0"/>
                          <a:ea typeface="Cambria Math" panose="02040503050406030204" pitchFamily="18" charset="0"/>
                        </a:rPr>
                        <a:t> </a:t>
                      </a:r>
                      <a:r>
                        <a:rPr lang="en-US" sz="1800" b="0" i="0" u="none" strike="noStrike" dirty="0">
                          <a:solidFill>
                            <a:srgbClr val="FF0000"/>
                          </a:solidFill>
                          <a:effectLst/>
                          <a:latin typeface="Cambria Math" panose="02040503050406030204" pitchFamily="18" charset="0"/>
                          <a:ea typeface="Cambria Math" panose="02040503050406030204" pitchFamily="18" charset="0"/>
                        </a:rPr>
                        <a:t>/ </a:t>
                      </a:r>
                      <a:r>
                        <a:rPr lang="en-US" sz="1800" b="0" i="1" u="none" strike="noStrike" dirty="0">
                          <a:solidFill>
                            <a:srgbClr val="FF0000"/>
                          </a:solidFill>
                          <a:effectLst/>
                          <a:latin typeface="Cambria Math" panose="02040503050406030204" pitchFamily="18" charset="0"/>
                          <a:ea typeface="Cambria Math" panose="02040503050406030204" pitchFamily="18" charset="0"/>
                        </a:rPr>
                        <a:t>I</a:t>
                      </a:r>
                      <a:r>
                        <a:rPr lang="en-US" sz="1800" b="0" i="1" u="none" strike="noStrike" baseline="-25000" dirty="0">
                          <a:solidFill>
                            <a:srgbClr val="FF0000"/>
                          </a:solidFill>
                          <a:effectLst/>
                          <a:latin typeface="Cambria Math" panose="02040503050406030204" pitchFamily="18" charset="0"/>
                          <a:ea typeface="Cambria Math" panose="02040503050406030204" pitchFamily="18" charset="0"/>
                        </a:rPr>
                        <a:t>p </a:t>
                      </a:r>
                      <a:r>
                        <a:rPr lang="en-US" altLang="zh-CN" sz="1800" b="0" i="0" u="none" strike="noStrike" baseline="-25000" dirty="0">
                          <a:solidFill>
                            <a:srgbClr val="FF0000"/>
                          </a:solidFill>
                          <a:effectLst/>
                          <a:latin typeface="Cambria Math" panose="02040503050406030204" pitchFamily="18" charset="0"/>
                          <a:ea typeface="Cambria Math" panose="02040503050406030204" pitchFamily="18" charset="0"/>
                        </a:rPr>
                        <a:t>rel tot</a:t>
                      </a:r>
                      <a:endParaRPr lang="en-US" sz="1800" b="0" i="0" u="none" strike="noStrike" baseline="-25000" dirty="0">
                        <a:solidFill>
                          <a:srgbClr val="FF0000"/>
                        </a:solidFill>
                        <a:effectLst/>
                        <a:latin typeface="Cambria Math" panose="02040503050406030204" pitchFamily="18" charset="0"/>
                        <a:ea typeface="Cambria Math" panose="02040503050406030204" pitchFamily="18" charset="0"/>
                      </a:endParaRP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800" b="0" i="0" u="none" strike="noStrike" dirty="0">
                        <a:solidFill>
                          <a:srgbClr val="009999"/>
                        </a:solidFill>
                        <a:effectLst/>
                        <a:latin typeface="Cambria Math" panose="02040503050406030204" pitchFamily="18" charset="0"/>
                        <a:ea typeface="Cambria Math" panose="02040503050406030204" pitchFamily="18" charset="0"/>
                      </a:endParaRP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39.27(77)%</a:t>
                      </a: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a:solidFill>
                            <a:srgbClr val="CC00CC"/>
                          </a:solidFill>
                          <a:effectLst/>
                          <a:latin typeface="Cambria Math" panose="02040503050406030204" pitchFamily="18" charset="0"/>
                          <a:ea typeface="Cambria Math" panose="02040503050406030204" pitchFamily="18" charset="0"/>
                        </a:rPr>
                        <a:t>36.41(110)%</a:t>
                      </a:r>
                    </a:p>
                  </a:txBody>
                  <a:tcPr anchor="ctr"/>
                </a:tc>
                <a:tc>
                  <a:txBody>
                    <a:bodyPr/>
                    <a:lstStyle/>
                    <a:p>
                      <a:pPr algn="ctr" fontAlgn="b"/>
                      <a:r>
                        <a:rPr lang="en-US" sz="1800" b="0" i="0" u="none" strike="noStrike" dirty="0">
                          <a:solidFill>
                            <a:srgbClr val="0000FF"/>
                          </a:solidFill>
                          <a:effectLst/>
                          <a:latin typeface="Cambria Math" panose="02040503050406030204" pitchFamily="18" charset="0"/>
                          <a:ea typeface="Cambria Math" panose="02040503050406030204" pitchFamily="18" charset="0"/>
                        </a:rPr>
                        <a:t>32.91(9)%</a:t>
                      </a: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a:solidFill>
                            <a:srgbClr val="008000"/>
                          </a:solidFill>
                          <a:effectLst/>
                          <a:latin typeface="Cambria Math" panose="02040503050406030204" pitchFamily="18" charset="0"/>
                          <a:ea typeface="Cambria Math" panose="02040503050406030204" pitchFamily="18" charset="0"/>
                        </a:rPr>
                        <a:t>36.93(323)%</a:t>
                      </a:r>
                    </a:p>
                  </a:txBody>
                  <a:tcPr anchor="ctr"/>
                </a:tc>
                <a:extLst>
                  <a:ext uri="{0D108BD9-81ED-4DB2-BD59-A6C34878D82A}">
                    <a16:rowId xmlns:a16="http://schemas.microsoft.com/office/drawing/2014/main" val="10003"/>
                  </a:ext>
                </a:extLst>
              </a:tr>
              <a:tr h="468000">
                <a:tc>
                  <a:txBody>
                    <a:bodyPr/>
                    <a:lstStyle/>
                    <a:p>
                      <a:pPr algn="ctr" fontAlgn="b"/>
                      <a:r>
                        <a:rPr lang="en-US" sz="1800" i="1" u="none" strike="noStrike" dirty="0">
                          <a:solidFill>
                            <a:srgbClr val="009999"/>
                          </a:solidFill>
                          <a:effectLst/>
                          <a:latin typeface="Cambria Math" panose="02040503050406030204" pitchFamily="18" charset="0"/>
                          <a:ea typeface="Cambria Math" panose="02040503050406030204" pitchFamily="18" charset="0"/>
                        </a:rPr>
                        <a:t>I</a:t>
                      </a:r>
                      <a:r>
                        <a:rPr lang="en-US" sz="1800" i="1" u="none" strike="noStrike" baseline="-25000" dirty="0">
                          <a:solidFill>
                            <a:srgbClr val="009999"/>
                          </a:solidFill>
                          <a:effectLst/>
                          <a:latin typeface="Cambria Math" panose="02040503050406030204" pitchFamily="18" charset="0"/>
                          <a:ea typeface="Cambria Math" panose="02040503050406030204" pitchFamily="18" charset="0"/>
                        </a:rPr>
                        <a:t>p </a:t>
                      </a:r>
                      <a:r>
                        <a:rPr lang="en-US" sz="1800" i="0" u="none" strike="noStrike" baseline="-25000" dirty="0">
                          <a:solidFill>
                            <a:srgbClr val="009999"/>
                          </a:solidFill>
                          <a:effectLst/>
                          <a:latin typeface="Cambria Math" panose="02040503050406030204" pitchFamily="18" charset="0"/>
                          <a:ea typeface="Cambria Math" panose="02040503050406030204" pitchFamily="18" charset="0"/>
                        </a:rPr>
                        <a:t>abs</a:t>
                      </a:r>
                      <a:r>
                        <a:rPr lang="en-US" sz="1800" i="0" u="none" strike="noStrike" baseline="0" dirty="0">
                          <a:solidFill>
                            <a:srgbClr val="009999"/>
                          </a:solidFill>
                          <a:effectLst/>
                          <a:latin typeface="Cambria Math" panose="02040503050406030204" pitchFamily="18" charset="0"/>
                          <a:ea typeface="Cambria Math" panose="02040503050406030204" pitchFamily="18" charset="0"/>
                        </a:rPr>
                        <a:t> </a:t>
                      </a:r>
                      <a:r>
                        <a:rPr lang="en-US" sz="1800" u="none" strike="noStrike" baseline="-25000" dirty="0">
                          <a:solidFill>
                            <a:srgbClr val="009999"/>
                          </a:solidFill>
                          <a:effectLst/>
                          <a:latin typeface="Cambria Math" panose="02040503050406030204" pitchFamily="18" charset="0"/>
                          <a:ea typeface="Cambria Math" panose="02040503050406030204" pitchFamily="18" charset="0"/>
                        </a:rPr>
                        <a:t>IAS </a:t>
                      </a:r>
                      <a:r>
                        <a:rPr lang="en-US" altLang="zh-CN" sz="1800" u="none" strike="noStrike" baseline="-25000" dirty="0">
                          <a:solidFill>
                            <a:srgbClr val="009999"/>
                          </a:solidFill>
                          <a:effectLst/>
                          <a:latin typeface="Cambria Math" panose="02040503050406030204" pitchFamily="18" charset="0"/>
                          <a:ea typeface="Cambria Math" panose="02040503050406030204" pitchFamily="18" charset="0"/>
                        </a:rPr>
                        <a:t>derived</a:t>
                      </a:r>
                      <a:endParaRPr lang="en-US" sz="1800" b="0" i="0" u="none" strike="noStrike" baseline="-25000" dirty="0">
                        <a:solidFill>
                          <a:srgbClr val="009999"/>
                        </a:solidFill>
                        <a:effectLst/>
                        <a:latin typeface="Cambria Math" panose="02040503050406030204" pitchFamily="18" charset="0"/>
                        <a:ea typeface="Cambria Math" panose="02040503050406030204" pitchFamily="18" charset="0"/>
                      </a:endParaRPr>
                    </a:p>
                  </a:txBody>
                  <a:tcPr anchor="ctr">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800" b="0" i="0" u="none" strike="noStrike" dirty="0">
                        <a:solidFill>
                          <a:srgbClr val="009999"/>
                        </a:solidFill>
                        <a:effectLst/>
                        <a:latin typeface="Cambria Math" panose="02040503050406030204" pitchFamily="18" charset="0"/>
                        <a:ea typeface="Cambria Math" panose="02040503050406030204" pitchFamily="18" charset="0"/>
                      </a:endParaRPr>
                    </a:p>
                  </a:txBody>
                  <a:tcPr anchor="ctr">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12.3(5)%</a:t>
                      </a:r>
                    </a:p>
                  </a:txBody>
                  <a:tcPr anchor="ctr">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0" i="0" u="none" strike="noStrike" dirty="0">
                          <a:solidFill>
                            <a:srgbClr val="CC00CC"/>
                          </a:solidFill>
                          <a:effectLst/>
                          <a:latin typeface="Cambria Math" panose="02040503050406030204" pitchFamily="18" charset="0"/>
                          <a:ea typeface="Cambria Math" panose="02040503050406030204" pitchFamily="18" charset="0"/>
                        </a:rPr>
                        <a:t>10.3(25)%</a:t>
                      </a:r>
                    </a:p>
                  </a:txBody>
                  <a:tcPr anchor="ctr">
                    <a:lnB w="12700" cap="flat" cmpd="sng" algn="ctr">
                      <a:solidFill>
                        <a:schemeClr val="tx1"/>
                      </a:solidFill>
                      <a:prstDash val="solid"/>
                      <a:round/>
                      <a:headEnd type="none" w="med" len="med"/>
                      <a:tailEnd type="none" w="med" len="med"/>
                    </a:lnB>
                    <a:noFill/>
                  </a:tcPr>
                </a:tc>
                <a:tc>
                  <a:txBody>
                    <a:bodyPr/>
                    <a:lstStyle/>
                    <a:p>
                      <a:pPr algn="ctr" fontAlgn="b"/>
                      <a:r>
                        <a:rPr lang="en-US" sz="1800" b="0" i="0" u="none" strike="noStrike" dirty="0">
                          <a:solidFill>
                            <a:srgbClr val="0000FF"/>
                          </a:solidFill>
                          <a:effectLst/>
                          <a:latin typeface="Cambria Math" panose="02040503050406030204" pitchFamily="18" charset="0"/>
                          <a:ea typeface="Cambria Math" panose="02040503050406030204" pitchFamily="18" charset="0"/>
                        </a:rPr>
                        <a:t>9.3(23)%</a:t>
                      </a:r>
                    </a:p>
                  </a:txBody>
                  <a:tcPr anchor="ctr">
                    <a:lnB w="12700" cap="flat" cmpd="sng" algn="ctr">
                      <a:solidFill>
                        <a:schemeClr val="tx1"/>
                      </a:solidFill>
                      <a:prstDash val="solid"/>
                      <a:round/>
                      <a:headEnd type="none" w="med" len="med"/>
                      <a:tailEnd type="none" w="med" len="med"/>
                    </a:lnB>
                    <a:noFill/>
                  </a:tcPr>
                </a:tc>
                <a:tc>
                  <a:txBody>
                    <a:bodyPr/>
                    <a:lstStyle/>
                    <a:p>
                      <a:pPr algn="ctr" fontAlgn="b"/>
                      <a:r>
                        <a:rPr lang="en-US" sz="1800" b="0" i="0" u="none" strike="noStrike" dirty="0">
                          <a:solidFill>
                            <a:srgbClr val="008000"/>
                          </a:solidFill>
                          <a:effectLst/>
                          <a:latin typeface="Cambria Math" panose="02040503050406030204" pitchFamily="18" charset="0"/>
                          <a:ea typeface="Cambria Math" panose="02040503050406030204" pitchFamily="18" charset="0"/>
                        </a:rPr>
                        <a:t>10.4(27)%</a:t>
                      </a: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5" name="TextBox 4"/>
          <p:cNvSpPr txBox="1"/>
          <p:nvPr/>
        </p:nvSpPr>
        <p:spPr>
          <a:xfrm>
            <a:off x="85908" y="4200064"/>
            <a:ext cx="5195781" cy="1323439"/>
          </a:xfrm>
          <a:prstGeom prst="rect">
            <a:avLst/>
          </a:prstGeom>
          <a:noFill/>
        </p:spPr>
        <p:txBody>
          <a:bodyPr wrap="none" rtlCol="0">
            <a:spAutoFit/>
          </a:bodyPr>
          <a:lstStyle/>
          <a:p>
            <a:pPr fontAlgn="b"/>
            <a:r>
              <a:rPr lang="en-US" sz="2000" i="1" dirty="0">
                <a:solidFill>
                  <a:srgbClr val="6600CC"/>
                </a:solidFill>
                <a:latin typeface="Cambria Math" panose="02040503050406030204" pitchFamily="18" charset="0"/>
                <a:ea typeface="Cambria Math" panose="02040503050406030204" pitchFamily="18" charset="0"/>
              </a:rPr>
              <a:t>I</a:t>
            </a:r>
            <a:r>
              <a:rPr lang="en-US" sz="2000" i="1" baseline="-25000" dirty="0">
                <a:solidFill>
                  <a:srgbClr val="6600CC"/>
                </a:solidFill>
                <a:latin typeface="Cambria Math" panose="02040503050406030204" pitchFamily="18" charset="0"/>
                <a:ea typeface="Cambria Math" panose="02040503050406030204" pitchFamily="18" charset="0"/>
              </a:rPr>
              <a:t>p</a:t>
            </a:r>
            <a:r>
              <a:rPr lang="en-US" sz="2000" baseline="-25000" dirty="0">
                <a:solidFill>
                  <a:srgbClr val="6600CC"/>
                </a:solidFill>
                <a:latin typeface="Cambria Math" panose="02040503050406030204" pitchFamily="18" charset="0"/>
                <a:ea typeface="Cambria Math" panose="02040503050406030204" pitchFamily="18" charset="0"/>
              </a:rPr>
              <a:t> abs tot</a:t>
            </a:r>
            <a:r>
              <a:rPr lang="en-US" sz="2000" dirty="0">
                <a:solidFill>
                  <a:srgbClr val="6600CC"/>
                </a:solidFill>
                <a:latin typeface="Cambria Math" panose="02040503050406030204" pitchFamily="18" charset="0"/>
                <a:ea typeface="Cambria Math" panose="02040503050406030204" pitchFamily="18" charset="0"/>
              </a:rPr>
              <a:t> </a:t>
            </a:r>
            <a:r>
              <a:rPr lang="en-US" sz="2000" dirty="0">
                <a:latin typeface="Cambria Math" panose="02040503050406030204" pitchFamily="18" charset="0"/>
                <a:ea typeface="Cambria Math" panose="02040503050406030204" pitchFamily="18" charset="0"/>
              </a:rPr>
              <a:t>= 28.3(68)%</a:t>
            </a:r>
            <a:endParaRPr lang="en-US" sz="2000" i="1" dirty="0">
              <a:solidFill>
                <a:srgbClr val="FF0000"/>
              </a:solidFill>
              <a:latin typeface="Cambria Math" panose="02040503050406030204" pitchFamily="18" charset="0"/>
              <a:ea typeface="Cambria Math" panose="02040503050406030204" pitchFamily="18" charset="0"/>
            </a:endParaRPr>
          </a:p>
          <a:p>
            <a:pPr fontAlgn="b"/>
            <a:r>
              <a:rPr lang="en-US" sz="2000" i="1" dirty="0">
                <a:solidFill>
                  <a:srgbClr val="FF0000"/>
                </a:solidFill>
                <a:latin typeface="Cambria Math" panose="02040503050406030204" pitchFamily="18" charset="0"/>
                <a:ea typeface="Cambria Math" panose="02040503050406030204" pitchFamily="18" charset="0"/>
              </a:rPr>
              <a:t>I</a:t>
            </a:r>
            <a:r>
              <a:rPr lang="en-US" sz="2000" i="1" baseline="-25000" dirty="0">
                <a:solidFill>
                  <a:srgbClr val="FF0000"/>
                </a:solidFill>
                <a:latin typeface="Cambria Math" panose="02040503050406030204" pitchFamily="18" charset="0"/>
                <a:ea typeface="Cambria Math" panose="02040503050406030204" pitchFamily="18" charset="0"/>
              </a:rPr>
              <a:t>p </a:t>
            </a:r>
            <a:r>
              <a:rPr lang="en-US" sz="2000" baseline="-25000" dirty="0">
                <a:solidFill>
                  <a:srgbClr val="FF0000"/>
                </a:solidFill>
                <a:latin typeface="Cambria Math" panose="02040503050406030204" pitchFamily="18" charset="0"/>
                <a:ea typeface="Cambria Math" panose="02040503050406030204" pitchFamily="18" charset="0"/>
              </a:rPr>
              <a:t>rel </a:t>
            </a:r>
            <a:r>
              <a:rPr lang="en-US" altLang="zh-CN" sz="2000" baseline="-25000" dirty="0">
                <a:solidFill>
                  <a:srgbClr val="FF0000"/>
                </a:solidFill>
                <a:latin typeface="Cambria Math" panose="02040503050406030204" pitchFamily="18" charset="0"/>
                <a:ea typeface="Cambria Math" panose="02040503050406030204" pitchFamily="18" charset="0"/>
              </a:rPr>
              <a:t>IAS</a:t>
            </a:r>
            <a:r>
              <a:rPr lang="en-US" sz="2000" dirty="0">
                <a:solidFill>
                  <a:srgbClr val="FF0000"/>
                </a:solidFill>
                <a:latin typeface="Cambria Math" panose="02040503050406030204" pitchFamily="18" charset="0"/>
                <a:ea typeface="Cambria Math" panose="02040503050406030204" pitchFamily="18" charset="0"/>
              </a:rPr>
              <a:t> / </a:t>
            </a:r>
            <a:r>
              <a:rPr lang="en-US" sz="2000" i="1" dirty="0">
                <a:solidFill>
                  <a:srgbClr val="FF0000"/>
                </a:solidFill>
                <a:latin typeface="Cambria Math" panose="02040503050406030204" pitchFamily="18" charset="0"/>
                <a:ea typeface="Cambria Math" panose="02040503050406030204" pitchFamily="18" charset="0"/>
              </a:rPr>
              <a:t>I</a:t>
            </a:r>
            <a:r>
              <a:rPr lang="en-US" sz="2000" i="1" baseline="-25000" dirty="0">
                <a:solidFill>
                  <a:srgbClr val="FF0000"/>
                </a:solidFill>
                <a:latin typeface="Cambria Math" panose="02040503050406030204" pitchFamily="18" charset="0"/>
                <a:ea typeface="Cambria Math" panose="02040503050406030204" pitchFamily="18" charset="0"/>
              </a:rPr>
              <a:t>p </a:t>
            </a:r>
            <a:r>
              <a:rPr lang="en-US" altLang="zh-CN" sz="2000" baseline="-25000" dirty="0">
                <a:solidFill>
                  <a:srgbClr val="FF0000"/>
                </a:solidFill>
                <a:latin typeface="Cambria Math" panose="02040503050406030204" pitchFamily="18" charset="0"/>
                <a:ea typeface="Cambria Math" panose="02040503050406030204" pitchFamily="18" charset="0"/>
              </a:rPr>
              <a:t>rel tot</a:t>
            </a:r>
            <a:r>
              <a:rPr lang="en-US" altLang="zh-CN" sz="2000" dirty="0">
                <a:solidFill>
                  <a:srgbClr val="FF0000"/>
                </a:solidFill>
                <a:latin typeface="Cambria Math" panose="02040503050406030204" pitchFamily="18" charset="0"/>
                <a:ea typeface="Cambria Math" panose="02040503050406030204" pitchFamily="18" charset="0"/>
              </a:rPr>
              <a:t> = 36.4(35)% ordinary average</a:t>
            </a:r>
            <a:endParaRPr lang="en-US" sz="2000" i="1" dirty="0">
              <a:solidFill>
                <a:srgbClr val="FF0000"/>
              </a:solidFill>
              <a:latin typeface="Cambria Math" panose="02040503050406030204" pitchFamily="18" charset="0"/>
              <a:ea typeface="Cambria Math" panose="02040503050406030204" pitchFamily="18" charset="0"/>
            </a:endParaRPr>
          </a:p>
          <a:p>
            <a:pPr fontAlgn="b"/>
            <a:r>
              <a:rPr lang="en-US" sz="2000" i="1" dirty="0">
                <a:solidFill>
                  <a:srgbClr val="FF0000"/>
                </a:solidFill>
                <a:latin typeface="Cambria Math" panose="02040503050406030204" pitchFamily="18" charset="0"/>
                <a:ea typeface="Cambria Math" panose="02040503050406030204" pitchFamily="18" charset="0"/>
              </a:rPr>
              <a:t>I</a:t>
            </a:r>
            <a:r>
              <a:rPr lang="en-US" sz="2000" i="1" baseline="-25000" dirty="0">
                <a:solidFill>
                  <a:srgbClr val="FF0000"/>
                </a:solidFill>
                <a:latin typeface="Cambria Math" panose="02040503050406030204" pitchFamily="18" charset="0"/>
                <a:ea typeface="Cambria Math" panose="02040503050406030204" pitchFamily="18" charset="0"/>
              </a:rPr>
              <a:t>p </a:t>
            </a:r>
            <a:r>
              <a:rPr lang="en-US" sz="2000" baseline="-25000" dirty="0">
                <a:solidFill>
                  <a:srgbClr val="FF0000"/>
                </a:solidFill>
                <a:latin typeface="Cambria Math" panose="02040503050406030204" pitchFamily="18" charset="0"/>
                <a:ea typeface="Cambria Math" panose="02040503050406030204" pitchFamily="18" charset="0"/>
              </a:rPr>
              <a:t>rel </a:t>
            </a:r>
            <a:r>
              <a:rPr lang="en-US" altLang="zh-CN" sz="2000" baseline="-25000" dirty="0">
                <a:solidFill>
                  <a:srgbClr val="FF0000"/>
                </a:solidFill>
                <a:latin typeface="Cambria Math" panose="02040503050406030204" pitchFamily="18" charset="0"/>
                <a:ea typeface="Cambria Math" panose="02040503050406030204" pitchFamily="18" charset="0"/>
              </a:rPr>
              <a:t>IAS</a:t>
            </a:r>
            <a:r>
              <a:rPr lang="en-US" sz="2000" dirty="0">
                <a:solidFill>
                  <a:srgbClr val="FF0000"/>
                </a:solidFill>
                <a:latin typeface="Cambria Math" panose="02040503050406030204" pitchFamily="18" charset="0"/>
                <a:ea typeface="Cambria Math" panose="02040503050406030204" pitchFamily="18" charset="0"/>
              </a:rPr>
              <a:t> / </a:t>
            </a:r>
            <a:r>
              <a:rPr lang="en-US" sz="2000" i="1" dirty="0">
                <a:solidFill>
                  <a:srgbClr val="FF0000"/>
                </a:solidFill>
                <a:latin typeface="Cambria Math" panose="02040503050406030204" pitchFamily="18" charset="0"/>
                <a:ea typeface="Cambria Math" panose="02040503050406030204" pitchFamily="18" charset="0"/>
              </a:rPr>
              <a:t>I</a:t>
            </a:r>
            <a:r>
              <a:rPr lang="en-US" sz="2000" i="1" baseline="-25000" dirty="0">
                <a:solidFill>
                  <a:srgbClr val="FF0000"/>
                </a:solidFill>
                <a:latin typeface="Cambria Math" panose="02040503050406030204" pitchFamily="18" charset="0"/>
                <a:ea typeface="Cambria Math" panose="02040503050406030204" pitchFamily="18" charset="0"/>
              </a:rPr>
              <a:t>p </a:t>
            </a:r>
            <a:r>
              <a:rPr lang="en-US" altLang="zh-CN" sz="2000" baseline="-25000" dirty="0">
                <a:solidFill>
                  <a:srgbClr val="FF0000"/>
                </a:solidFill>
                <a:latin typeface="Cambria Math" panose="02040503050406030204" pitchFamily="18" charset="0"/>
                <a:ea typeface="Cambria Math" panose="02040503050406030204" pitchFamily="18" charset="0"/>
              </a:rPr>
              <a:t>rel tot</a:t>
            </a:r>
            <a:r>
              <a:rPr lang="en-US" altLang="zh-CN" sz="2000" dirty="0">
                <a:solidFill>
                  <a:srgbClr val="FF0000"/>
                </a:solidFill>
                <a:latin typeface="Cambria Math" panose="02040503050406030204" pitchFamily="18" charset="0"/>
                <a:ea typeface="Cambria Math" panose="02040503050406030204" pitchFamily="18" charset="0"/>
              </a:rPr>
              <a:t> </a:t>
            </a:r>
            <a:r>
              <a:rPr lang="en-US" altLang="zh-CN" sz="2000" dirty="0">
                <a:solidFill>
                  <a:srgbClr val="000000"/>
                </a:solidFill>
                <a:latin typeface="Cambria Math" panose="02040503050406030204" pitchFamily="18" charset="0"/>
                <a:ea typeface="Cambria Math" panose="02040503050406030204" pitchFamily="18" charset="0"/>
              </a:rPr>
              <a:t>=</a:t>
            </a:r>
            <a:r>
              <a:rPr lang="en-US" sz="2000" i="1" dirty="0">
                <a:solidFill>
                  <a:srgbClr val="000000"/>
                </a:solidFill>
                <a:latin typeface="Cambria Math" panose="02040503050406030204" pitchFamily="18" charset="0"/>
                <a:ea typeface="Cambria Math" panose="02040503050406030204" pitchFamily="18" charset="0"/>
              </a:rPr>
              <a:t> </a:t>
            </a:r>
            <a:r>
              <a:rPr lang="en-US" sz="2000" i="1" dirty="0">
                <a:solidFill>
                  <a:srgbClr val="009999"/>
                </a:solidFill>
                <a:latin typeface="Cambria Math" panose="02040503050406030204" pitchFamily="18" charset="0"/>
                <a:ea typeface="Cambria Math" panose="02040503050406030204" pitchFamily="18" charset="0"/>
              </a:rPr>
              <a:t>I</a:t>
            </a:r>
            <a:r>
              <a:rPr lang="en-US" sz="2000" i="1" baseline="-25000" dirty="0">
                <a:solidFill>
                  <a:srgbClr val="009999"/>
                </a:solidFill>
                <a:latin typeface="Cambria Math" panose="02040503050406030204" pitchFamily="18" charset="0"/>
                <a:ea typeface="Cambria Math" panose="02040503050406030204" pitchFamily="18" charset="0"/>
              </a:rPr>
              <a:t>p </a:t>
            </a:r>
            <a:r>
              <a:rPr lang="en-US" sz="2000" baseline="-25000" dirty="0">
                <a:solidFill>
                  <a:srgbClr val="009999"/>
                </a:solidFill>
                <a:latin typeface="Cambria Math" panose="02040503050406030204" pitchFamily="18" charset="0"/>
                <a:ea typeface="Cambria Math" panose="02040503050406030204" pitchFamily="18" charset="0"/>
              </a:rPr>
              <a:t>abs IAS</a:t>
            </a:r>
            <a:r>
              <a:rPr lang="en-US" sz="2000" dirty="0">
                <a:solidFill>
                  <a:srgbClr val="009999"/>
                </a:solidFill>
                <a:latin typeface="Cambria Math" panose="02040503050406030204" pitchFamily="18" charset="0"/>
                <a:ea typeface="Cambria Math" panose="02040503050406030204" pitchFamily="18" charset="0"/>
              </a:rPr>
              <a:t> </a:t>
            </a:r>
            <a:r>
              <a:rPr lang="en-US" sz="2000" dirty="0">
                <a:solidFill>
                  <a:srgbClr val="000000"/>
                </a:solidFill>
                <a:latin typeface="Cambria Math" panose="02040503050406030204" pitchFamily="18" charset="0"/>
                <a:ea typeface="Cambria Math" panose="02040503050406030204" pitchFamily="18" charset="0"/>
              </a:rPr>
              <a:t>/ </a:t>
            </a:r>
            <a:r>
              <a:rPr lang="en-US" sz="2000" i="1" dirty="0">
                <a:solidFill>
                  <a:srgbClr val="6600CC"/>
                </a:solidFill>
                <a:latin typeface="Cambria Math" panose="02040503050406030204" pitchFamily="18" charset="0"/>
                <a:ea typeface="Cambria Math" panose="02040503050406030204" pitchFamily="18" charset="0"/>
              </a:rPr>
              <a:t>I</a:t>
            </a:r>
            <a:r>
              <a:rPr lang="en-US" sz="2000" i="1" baseline="-25000" dirty="0">
                <a:solidFill>
                  <a:srgbClr val="6600CC"/>
                </a:solidFill>
                <a:latin typeface="Cambria Math" panose="02040503050406030204" pitchFamily="18" charset="0"/>
                <a:ea typeface="Cambria Math" panose="02040503050406030204" pitchFamily="18" charset="0"/>
              </a:rPr>
              <a:t>p </a:t>
            </a:r>
            <a:r>
              <a:rPr lang="en-US" altLang="zh-CN" sz="2000" baseline="-25000" dirty="0">
                <a:solidFill>
                  <a:srgbClr val="6600CC"/>
                </a:solidFill>
                <a:latin typeface="Cambria Math" panose="02040503050406030204" pitchFamily="18" charset="0"/>
                <a:ea typeface="Cambria Math" panose="02040503050406030204" pitchFamily="18" charset="0"/>
              </a:rPr>
              <a:t>abs tot</a:t>
            </a:r>
          </a:p>
          <a:p>
            <a:pPr fontAlgn="b"/>
            <a:r>
              <a:rPr lang="en-US" sz="2000" i="1" dirty="0">
                <a:solidFill>
                  <a:srgbClr val="009999"/>
                </a:solidFill>
                <a:latin typeface="Cambria Math" panose="02040503050406030204" pitchFamily="18" charset="0"/>
                <a:ea typeface="Cambria Math" panose="02040503050406030204" pitchFamily="18" charset="0"/>
              </a:rPr>
              <a:t>I</a:t>
            </a:r>
            <a:r>
              <a:rPr lang="en-US" sz="2000" i="1" baseline="-25000" dirty="0">
                <a:solidFill>
                  <a:srgbClr val="009999"/>
                </a:solidFill>
                <a:latin typeface="Cambria Math" panose="02040503050406030204" pitchFamily="18" charset="0"/>
                <a:ea typeface="Cambria Math" panose="02040503050406030204" pitchFamily="18" charset="0"/>
              </a:rPr>
              <a:t>p </a:t>
            </a:r>
            <a:r>
              <a:rPr lang="en-US" sz="2000" baseline="-25000" dirty="0">
                <a:solidFill>
                  <a:srgbClr val="009999"/>
                </a:solidFill>
                <a:latin typeface="Cambria Math" panose="02040503050406030204" pitchFamily="18" charset="0"/>
                <a:ea typeface="Cambria Math" panose="02040503050406030204" pitchFamily="18" charset="0"/>
              </a:rPr>
              <a:t>abs IAS</a:t>
            </a:r>
            <a:r>
              <a:rPr lang="en-US" sz="2000" dirty="0">
                <a:solidFill>
                  <a:srgbClr val="009999"/>
                </a:solidFill>
                <a:latin typeface="Cambria Math" panose="02040503050406030204" pitchFamily="18" charset="0"/>
                <a:ea typeface="Cambria Math" panose="02040503050406030204" pitchFamily="18" charset="0"/>
              </a:rPr>
              <a:t> </a:t>
            </a:r>
            <a:r>
              <a:rPr lang="en-US" altLang="zh-CN" sz="2000" dirty="0">
                <a:latin typeface="Cambria Math" panose="02040503050406030204" pitchFamily="18" charset="0"/>
                <a:ea typeface="Cambria Math" panose="02040503050406030204" pitchFamily="18" charset="0"/>
              </a:rPr>
              <a:t>=</a:t>
            </a:r>
            <a:r>
              <a:rPr lang="en-US" altLang="zh-CN" sz="2000" dirty="0">
                <a:solidFill>
                  <a:srgbClr val="009999"/>
                </a:solidFill>
                <a:latin typeface="Cambria Math" panose="02040503050406030204" pitchFamily="18" charset="0"/>
                <a:ea typeface="Cambria Math" panose="02040503050406030204" pitchFamily="18" charset="0"/>
              </a:rPr>
              <a:t> 10.3(27)%</a:t>
            </a:r>
            <a:endParaRPr lang="en-US" sz="2000" dirty="0">
              <a:solidFill>
                <a:srgbClr val="6600CC"/>
              </a:solidFill>
              <a:latin typeface="Cambria Math" panose="02040503050406030204" pitchFamily="18" charset="0"/>
              <a:ea typeface="Cambria Math" panose="02040503050406030204" pitchFamily="18" charset="0"/>
            </a:endParaRPr>
          </a:p>
        </p:txBody>
      </p:sp>
      <p:sp>
        <p:nvSpPr>
          <p:cNvPr id="3" name="Rectangle 2"/>
          <p:cNvSpPr/>
          <p:nvPr/>
        </p:nvSpPr>
        <p:spPr>
          <a:xfrm>
            <a:off x="154744" y="5644410"/>
            <a:ext cx="2153859" cy="1015663"/>
          </a:xfrm>
          <a:prstGeom prst="rect">
            <a:avLst/>
          </a:prstGeom>
        </p:spPr>
        <p:txBody>
          <a:bodyPr wrap="none">
            <a:spAutoFit/>
          </a:bodyPr>
          <a:lstStyle/>
          <a:p>
            <a:pPr fontAlgn="b"/>
            <a:r>
              <a:rPr lang="en-US" sz="2000" dirty="0">
                <a:solidFill>
                  <a:srgbClr val="002060"/>
                </a:solidFill>
                <a:latin typeface="Cambria Math" panose="02040503050406030204" pitchFamily="18" charset="0"/>
                <a:ea typeface="Cambria Math" panose="02040503050406030204" pitchFamily="18" charset="0"/>
              </a:rPr>
              <a:t>GADGET</a:t>
            </a:r>
          </a:p>
          <a:p>
            <a:pPr fontAlgn="b"/>
            <a:r>
              <a:rPr lang="en-US" sz="2000" i="1" dirty="0">
                <a:solidFill>
                  <a:srgbClr val="C00000"/>
                </a:solidFill>
                <a:latin typeface="Cambria Math" panose="02040503050406030204" pitchFamily="18" charset="0"/>
                <a:ea typeface="Cambria Math" panose="02040503050406030204" pitchFamily="18" charset="0"/>
              </a:rPr>
              <a:t>I</a:t>
            </a:r>
            <a:r>
              <a:rPr lang="en-US" altLang="zh-CN" sz="2000" i="1" baseline="-25000" dirty="0">
                <a:solidFill>
                  <a:srgbClr val="C00000"/>
                </a:solidFill>
                <a:latin typeface="Cambria Math" panose="02040503050406030204" pitchFamily="18" charset="0"/>
                <a:ea typeface="Cambria Math" panose="02040503050406030204" pitchFamily="18" charset="0"/>
              </a:rPr>
              <a:t>β</a:t>
            </a:r>
            <a:r>
              <a:rPr lang="en-US" sz="2000" baseline="-25000" dirty="0">
                <a:solidFill>
                  <a:srgbClr val="C00000"/>
                </a:solidFill>
                <a:latin typeface="Cambria Math" panose="02040503050406030204" pitchFamily="18" charset="0"/>
                <a:ea typeface="Cambria Math" panose="02040503050406030204" pitchFamily="18" charset="0"/>
              </a:rPr>
              <a:t> IAS</a:t>
            </a:r>
            <a:r>
              <a:rPr lang="en-US" sz="2000" dirty="0">
                <a:solidFill>
                  <a:srgbClr val="C00000"/>
                </a:solidFill>
                <a:latin typeface="Cambria Math" panose="02040503050406030204" pitchFamily="18" charset="0"/>
                <a:ea typeface="Cambria Math" panose="02040503050406030204" pitchFamily="18" charset="0"/>
              </a:rPr>
              <a:t> </a:t>
            </a:r>
            <a:r>
              <a:rPr lang="en-US" altLang="zh-CN" sz="2000" dirty="0">
                <a:solidFill>
                  <a:srgbClr val="C00000"/>
                </a:solidFill>
                <a:latin typeface="Cambria Math" panose="02040503050406030204" pitchFamily="18" charset="0"/>
                <a:ea typeface="Cambria Math" panose="02040503050406030204" pitchFamily="18" charset="0"/>
              </a:rPr>
              <a:t>= 10.5(27)%</a:t>
            </a:r>
          </a:p>
          <a:p>
            <a:pPr fontAlgn="b"/>
            <a:r>
              <a:rPr lang="en-US" sz="2000" dirty="0">
                <a:solidFill>
                  <a:srgbClr val="0070C0"/>
                </a:solidFill>
                <a:latin typeface="Cambria Math" panose="02040503050406030204" pitchFamily="18" charset="0"/>
                <a:ea typeface="Cambria Math" panose="02040503050406030204" pitchFamily="18" charset="0"/>
              </a:rPr>
              <a:t>log </a:t>
            </a:r>
            <a:r>
              <a:rPr lang="en-US" sz="2000" i="1" dirty="0">
                <a:solidFill>
                  <a:srgbClr val="0070C0"/>
                </a:solidFill>
                <a:latin typeface="Cambria Math" panose="02040503050406030204" pitchFamily="18" charset="0"/>
                <a:ea typeface="Cambria Math" panose="02040503050406030204" pitchFamily="18" charset="0"/>
              </a:rPr>
              <a:t>ft</a:t>
            </a:r>
            <a:r>
              <a:rPr lang="en-US" sz="2000" dirty="0">
                <a:solidFill>
                  <a:srgbClr val="0070C0"/>
                </a:solidFill>
                <a:latin typeface="Cambria Math" panose="02040503050406030204" pitchFamily="18" charset="0"/>
                <a:ea typeface="Cambria Math" panose="02040503050406030204" pitchFamily="18" charset="0"/>
              </a:rPr>
              <a:t> = 3.32(12)</a:t>
            </a:r>
          </a:p>
        </p:txBody>
      </p:sp>
      <p:sp>
        <p:nvSpPr>
          <p:cNvPr id="6" name="Rectangle 5"/>
          <p:cNvSpPr/>
          <p:nvPr/>
        </p:nvSpPr>
        <p:spPr>
          <a:xfrm>
            <a:off x="3482094" y="5644411"/>
            <a:ext cx="1799595" cy="1015663"/>
          </a:xfrm>
          <a:prstGeom prst="rect">
            <a:avLst/>
          </a:prstGeom>
        </p:spPr>
        <p:txBody>
          <a:bodyPr wrap="none">
            <a:spAutoFit/>
          </a:bodyPr>
          <a:lstStyle/>
          <a:p>
            <a:pPr fontAlgn="b"/>
            <a:r>
              <a:rPr lang="en-US" sz="2000" dirty="0">
                <a:solidFill>
                  <a:srgbClr val="002060"/>
                </a:solidFill>
                <a:latin typeface="Cambria Math" panose="02040503050406030204" pitchFamily="18" charset="0"/>
                <a:ea typeface="Cambria Math" panose="02040503050406030204" pitchFamily="18" charset="0"/>
              </a:rPr>
              <a:t>USDC scaled</a:t>
            </a:r>
          </a:p>
          <a:p>
            <a:pPr fontAlgn="b"/>
            <a:r>
              <a:rPr lang="en-US" sz="2000" i="1" dirty="0">
                <a:solidFill>
                  <a:srgbClr val="C00000"/>
                </a:solidFill>
                <a:latin typeface="Cambria Math" panose="02040503050406030204" pitchFamily="18" charset="0"/>
                <a:ea typeface="Cambria Math" panose="02040503050406030204" pitchFamily="18" charset="0"/>
              </a:rPr>
              <a:t>I</a:t>
            </a:r>
            <a:r>
              <a:rPr lang="en-US" altLang="zh-CN" sz="2000" i="1" baseline="-25000" dirty="0">
                <a:solidFill>
                  <a:srgbClr val="C00000"/>
                </a:solidFill>
                <a:latin typeface="Cambria Math" panose="02040503050406030204" pitchFamily="18" charset="0"/>
                <a:ea typeface="Cambria Math" panose="02040503050406030204" pitchFamily="18" charset="0"/>
              </a:rPr>
              <a:t>β</a:t>
            </a:r>
            <a:r>
              <a:rPr lang="en-US" sz="2000" baseline="-25000" dirty="0">
                <a:solidFill>
                  <a:srgbClr val="C00000"/>
                </a:solidFill>
                <a:latin typeface="Cambria Math" panose="02040503050406030204" pitchFamily="18" charset="0"/>
                <a:ea typeface="Cambria Math" panose="02040503050406030204" pitchFamily="18" charset="0"/>
              </a:rPr>
              <a:t> IAS</a:t>
            </a:r>
            <a:r>
              <a:rPr lang="en-US" sz="2000" dirty="0">
                <a:solidFill>
                  <a:srgbClr val="C00000"/>
                </a:solidFill>
                <a:latin typeface="Cambria Math" panose="02040503050406030204" pitchFamily="18" charset="0"/>
                <a:ea typeface="Cambria Math" panose="02040503050406030204" pitchFamily="18" charset="0"/>
              </a:rPr>
              <a:t> </a:t>
            </a:r>
            <a:r>
              <a:rPr lang="en-US" altLang="zh-CN" sz="2000" dirty="0">
                <a:solidFill>
                  <a:srgbClr val="C00000"/>
                </a:solidFill>
                <a:latin typeface="Cambria Math" panose="02040503050406030204" pitchFamily="18" charset="0"/>
                <a:ea typeface="Cambria Math" panose="02040503050406030204" pitchFamily="18" charset="0"/>
              </a:rPr>
              <a:t>= 11.43%</a:t>
            </a:r>
          </a:p>
          <a:p>
            <a:pPr fontAlgn="b"/>
            <a:r>
              <a:rPr lang="en-US" sz="2000" dirty="0">
                <a:solidFill>
                  <a:srgbClr val="0070C0"/>
                </a:solidFill>
                <a:latin typeface="Cambria Math" panose="02040503050406030204" pitchFamily="18" charset="0"/>
                <a:ea typeface="Cambria Math" panose="02040503050406030204" pitchFamily="18" charset="0"/>
              </a:rPr>
              <a:t>log </a:t>
            </a:r>
            <a:r>
              <a:rPr lang="en-US" sz="2000" i="1" dirty="0">
                <a:solidFill>
                  <a:srgbClr val="0070C0"/>
                </a:solidFill>
                <a:latin typeface="Cambria Math" panose="02040503050406030204" pitchFamily="18" charset="0"/>
                <a:ea typeface="Cambria Math" panose="02040503050406030204" pitchFamily="18" charset="0"/>
              </a:rPr>
              <a:t>ft</a:t>
            </a:r>
            <a:r>
              <a:rPr lang="en-US" sz="2000" dirty="0">
                <a:solidFill>
                  <a:srgbClr val="0070C0"/>
                </a:solidFill>
                <a:latin typeface="Cambria Math" panose="02040503050406030204" pitchFamily="18" charset="0"/>
                <a:ea typeface="Cambria Math" panose="02040503050406030204" pitchFamily="18" charset="0"/>
              </a:rPr>
              <a:t> = 3.30</a:t>
            </a:r>
          </a:p>
        </p:txBody>
      </p:sp>
      <p:sp>
        <p:nvSpPr>
          <p:cNvPr id="7" name="Rectangle 6"/>
          <p:cNvSpPr/>
          <p:nvPr/>
        </p:nvSpPr>
        <p:spPr>
          <a:xfrm>
            <a:off x="6383045" y="5644410"/>
            <a:ext cx="1656928" cy="1015663"/>
          </a:xfrm>
          <a:prstGeom prst="rect">
            <a:avLst/>
          </a:prstGeom>
        </p:spPr>
        <p:txBody>
          <a:bodyPr wrap="none">
            <a:spAutoFit/>
          </a:bodyPr>
          <a:lstStyle/>
          <a:p>
            <a:pPr fontAlgn="b"/>
            <a:r>
              <a:rPr lang="en-US" sz="2000" dirty="0">
                <a:solidFill>
                  <a:srgbClr val="002060"/>
                </a:solidFill>
                <a:latin typeface="Cambria Math" panose="02040503050406030204" pitchFamily="18" charset="0"/>
                <a:ea typeface="Cambria Math" panose="02040503050406030204" pitchFamily="18" charset="0"/>
              </a:rPr>
              <a:t>USDI scaled</a:t>
            </a:r>
            <a:endParaRPr lang="en-US" sz="2000" i="1" dirty="0">
              <a:solidFill>
                <a:srgbClr val="C00000"/>
              </a:solidFill>
              <a:latin typeface="Cambria Math" panose="02040503050406030204" pitchFamily="18" charset="0"/>
              <a:ea typeface="Cambria Math" panose="02040503050406030204" pitchFamily="18" charset="0"/>
            </a:endParaRPr>
          </a:p>
          <a:p>
            <a:pPr fontAlgn="b"/>
            <a:r>
              <a:rPr lang="en-US" sz="2000" i="1" dirty="0">
                <a:solidFill>
                  <a:srgbClr val="C00000"/>
                </a:solidFill>
                <a:latin typeface="Cambria Math" panose="02040503050406030204" pitchFamily="18" charset="0"/>
                <a:ea typeface="Cambria Math" panose="02040503050406030204" pitchFamily="18" charset="0"/>
              </a:rPr>
              <a:t>I</a:t>
            </a:r>
            <a:r>
              <a:rPr lang="en-US" altLang="zh-CN" sz="2000" i="1" baseline="-25000" dirty="0">
                <a:solidFill>
                  <a:srgbClr val="C00000"/>
                </a:solidFill>
                <a:latin typeface="Cambria Math" panose="02040503050406030204" pitchFamily="18" charset="0"/>
                <a:ea typeface="Cambria Math" panose="02040503050406030204" pitchFamily="18" charset="0"/>
              </a:rPr>
              <a:t>β</a:t>
            </a:r>
            <a:r>
              <a:rPr lang="en-US" sz="2000" baseline="-25000" dirty="0">
                <a:solidFill>
                  <a:srgbClr val="C00000"/>
                </a:solidFill>
                <a:latin typeface="Cambria Math" panose="02040503050406030204" pitchFamily="18" charset="0"/>
                <a:ea typeface="Cambria Math" panose="02040503050406030204" pitchFamily="18" charset="0"/>
              </a:rPr>
              <a:t> IAS</a:t>
            </a:r>
            <a:r>
              <a:rPr lang="en-US" sz="2000" dirty="0">
                <a:solidFill>
                  <a:srgbClr val="C00000"/>
                </a:solidFill>
                <a:latin typeface="Cambria Math" panose="02040503050406030204" pitchFamily="18" charset="0"/>
                <a:ea typeface="Cambria Math" panose="02040503050406030204" pitchFamily="18" charset="0"/>
              </a:rPr>
              <a:t> </a:t>
            </a:r>
            <a:r>
              <a:rPr lang="en-US" altLang="zh-CN" sz="2000" dirty="0">
                <a:solidFill>
                  <a:srgbClr val="C00000"/>
                </a:solidFill>
                <a:latin typeface="Cambria Math" panose="02040503050406030204" pitchFamily="18" charset="0"/>
                <a:ea typeface="Cambria Math" panose="02040503050406030204" pitchFamily="18" charset="0"/>
              </a:rPr>
              <a:t>= 9.43%</a:t>
            </a:r>
          </a:p>
          <a:p>
            <a:pPr fontAlgn="b"/>
            <a:r>
              <a:rPr lang="en-US" sz="2000" dirty="0">
                <a:solidFill>
                  <a:srgbClr val="0070C0"/>
                </a:solidFill>
                <a:latin typeface="Cambria Math" panose="02040503050406030204" pitchFamily="18" charset="0"/>
                <a:ea typeface="Cambria Math" panose="02040503050406030204" pitchFamily="18" charset="0"/>
              </a:rPr>
              <a:t>log </a:t>
            </a:r>
            <a:r>
              <a:rPr lang="en-US" sz="2000" i="1" dirty="0">
                <a:solidFill>
                  <a:srgbClr val="0070C0"/>
                </a:solidFill>
                <a:latin typeface="Cambria Math" panose="02040503050406030204" pitchFamily="18" charset="0"/>
                <a:ea typeface="Cambria Math" panose="02040503050406030204" pitchFamily="18" charset="0"/>
              </a:rPr>
              <a:t>ft</a:t>
            </a:r>
            <a:r>
              <a:rPr lang="en-US" sz="2000" dirty="0">
                <a:solidFill>
                  <a:srgbClr val="0070C0"/>
                </a:solidFill>
                <a:latin typeface="Cambria Math" panose="02040503050406030204" pitchFamily="18" charset="0"/>
                <a:ea typeface="Cambria Math" panose="02040503050406030204" pitchFamily="18" charset="0"/>
              </a:rPr>
              <a:t> = 3.38</a:t>
            </a:r>
          </a:p>
        </p:txBody>
      </p:sp>
      <p:sp>
        <p:nvSpPr>
          <p:cNvPr id="8" name="TextBox 7"/>
          <p:cNvSpPr txBox="1"/>
          <p:nvPr/>
        </p:nvSpPr>
        <p:spPr>
          <a:xfrm>
            <a:off x="0" y="0"/>
            <a:ext cx="1763624"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cs typeface="Times New Roman" panose="02020603050405020304" pitchFamily="18" charset="0"/>
              </a:rPr>
              <a:t>Normalization</a:t>
            </a:r>
          </a:p>
        </p:txBody>
      </p:sp>
    </p:spTree>
    <p:extLst>
      <p:ext uri="{BB962C8B-B14F-4D97-AF65-F5344CB8AC3E}">
        <p14:creationId xmlns:p14="http://schemas.microsoft.com/office/powerpoint/2010/main" val="302334451"/>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nvGraphicFramePr>
        <p:xfrm>
          <a:off x="254000" y="280987"/>
          <a:ext cx="8420100" cy="5281613"/>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698500" y="6286500"/>
            <a:ext cx="6503703" cy="461665"/>
          </a:xfrm>
          <a:prstGeom prst="rect">
            <a:avLst/>
          </a:prstGeom>
          <a:noFill/>
        </p:spPr>
        <p:txBody>
          <a:bodyPr wrap="none" rtlCol="0">
            <a:spAutoFit/>
          </a:bodyPr>
          <a:lstStyle/>
          <a:p>
            <a:r>
              <a:rPr lang="en-US" sz="2400" i="1" dirty="0">
                <a:latin typeface="Times New Roman" panose="02020603050405020304" pitchFamily="18" charset="0"/>
                <a:cs typeface="Times New Roman" panose="02020603050405020304" pitchFamily="18" charset="0"/>
              </a:rPr>
              <a:t>I</a:t>
            </a:r>
            <a:r>
              <a:rPr lang="en-US" altLang="zh-CN" sz="2400" i="1" baseline="-25000" dirty="0">
                <a:latin typeface="Times New Roman" panose="02020603050405020304" pitchFamily="18" charset="0"/>
                <a:cs typeface="Times New Roman" panose="02020603050405020304" pitchFamily="18" charset="0"/>
              </a:rPr>
              <a:t>β</a:t>
            </a:r>
            <a:r>
              <a:rPr lang="en-US" altLang="zh-CN" sz="2400" dirty="0">
                <a:latin typeface="Times New Roman" panose="02020603050405020304" pitchFamily="18" charset="0"/>
                <a:cs typeface="Times New Roman" panose="02020603050405020304" pitchFamily="18" charset="0"/>
              </a:rPr>
              <a:t> = 10.5(27)%, the corresponding log </a:t>
            </a:r>
            <a:r>
              <a:rPr lang="en-US" altLang="zh-CN" sz="2400" i="1" dirty="0">
                <a:latin typeface="Times New Roman" panose="02020603050405020304" pitchFamily="18" charset="0"/>
                <a:cs typeface="Times New Roman" panose="02020603050405020304" pitchFamily="18" charset="0"/>
              </a:rPr>
              <a:t>ft</a:t>
            </a:r>
            <a:r>
              <a:rPr lang="en-US" altLang="zh-CN" sz="2400" dirty="0">
                <a:latin typeface="Times New Roman" panose="02020603050405020304" pitchFamily="18" charset="0"/>
                <a:cs typeface="Times New Roman" panose="02020603050405020304" pitchFamily="18" charset="0"/>
              </a:rPr>
              <a:t> = 3.32(12)</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4053335"/>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4863832" cy="400110"/>
          </a:xfrm>
          <a:prstGeom prst="rect">
            <a:avLst/>
          </a:prstGeom>
          <a:noFill/>
        </p:spPr>
        <p:txBody>
          <a:bodyPr wrap="none" rtlCol="0">
            <a:spAutoFit/>
          </a:bodyPr>
          <a:lstStyle/>
          <a:p>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New normalization based on </a:t>
            </a:r>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β</a:t>
            </a:r>
            <a:r>
              <a:rPr lang="en-US"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p</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γ</a:t>
            </a:r>
            <a:r>
              <a:rPr lang="el-GR"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t>
            </a:r>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a:t>
            </a:r>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4</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Mg</a:t>
            </a:r>
          </a:p>
        </p:txBody>
      </p: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A8D0FAF5-AAB1-458A-AAD0-964FFB42F85C}"/>
                  </a:ext>
                </a:extLst>
              </p:cNvPr>
              <p:cNvSpPr/>
              <p:nvPr/>
            </p:nvSpPr>
            <p:spPr>
              <a:xfrm>
                <a:off x="240440" y="5061583"/>
                <a:ext cx="8242833" cy="90255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sz="2400" i="1" smtClean="0">
                          <a:solidFill>
                            <a:srgbClr val="FF0000"/>
                          </a:solidFill>
                          <a:latin typeface="Cambria Math" panose="02040503050406030204" pitchFamily="18" charset="0"/>
                          <a:ea typeface="Cambria Math" panose="02040503050406030204" pitchFamily="18" charset="0"/>
                        </a:rPr>
                        <m:t>𝑅</m:t>
                      </m:r>
                      <m:r>
                        <a:rPr lang="en-US" altLang="zh-CN" sz="2400" i="1" smtClean="0">
                          <a:solidFill>
                            <a:srgbClr val="FF0000"/>
                          </a:solidFill>
                          <a:latin typeface="Cambria Math" panose="02040503050406030204" pitchFamily="18" charset="0"/>
                          <a:ea typeface="Cambria Math" panose="02040503050406030204" pitchFamily="18" charset="0"/>
                        </a:rPr>
                        <m:t>=</m:t>
                      </m:r>
                      <m:f>
                        <m:fPr>
                          <m:ctrlPr>
                            <a:rPr lang="en-US" altLang="zh-CN" sz="2400" i="1">
                              <a:solidFill>
                                <a:srgbClr val="FF0000"/>
                              </a:solidFill>
                              <a:latin typeface="Cambria Math" panose="02040503050406030204" pitchFamily="18" charset="0"/>
                              <a:ea typeface="Cambria Math" panose="02040503050406030204" pitchFamily="18" charset="0"/>
                            </a:rPr>
                          </m:ctrlPr>
                        </m:fPr>
                        <m:num>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m:rPr>
                                  <m:sty m:val="p"/>
                                </m:rPr>
                                <a:rPr lang="en-US" altLang="zh-CN" sz="2400" b="0" i="0" smtClean="0">
                                  <a:solidFill>
                                    <a:srgbClr val="FF0000"/>
                                  </a:solidFill>
                                  <a:latin typeface="Cambria Math" panose="02040503050406030204" pitchFamily="18" charset="0"/>
                                  <a:ea typeface="Cambria Math" panose="02040503050406030204" pitchFamily="18" charset="0"/>
                                </a:rPr>
                                <m:t>ex</m:t>
                              </m:r>
                            </m:sub>
                          </m:sSub>
                        </m:num>
                        <m:den>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m:rPr>
                                  <m:sty m:val="p"/>
                                </m:rPr>
                                <a:rPr lang="en-US" altLang="zh-CN" sz="2400" b="0" i="0" smtClean="0">
                                  <a:solidFill>
                                    <a:srgbClr val="FF0000"/>
                                  </a:solidFill>
                                  <a:latin typeface="Cambria Math" panose="02040503050406030204" pitchFamily="18" charset="0"/>
                                  <a:ea typeface="Cambria Math" panose="02040503050406030204" pitchFamily="18" charset="0"/>
                                </a:rPr>
                                <m:t>ex</m:t>
                              </m:r>
                            </m:sub>
                          </m:sSub>
                          <m:r>
                            <a:rPr lang="en-US" altLang="zh-CN" sz="2400" i="1">
                              <a:solidFill>
                                <a:srgbClr val="FF0000"/>
                              </a:solidFill>
                              <a:latin typeface="Cambria Math" panose="02040503050406030204" pitchFamily="18" charset="0"/>
                              <a:ea typeface="Cambria Math" panose="02040503050406030204" pitchFamily="18" charset="0"/>
                            </a:rPr>
                            <m:t>+</m:t>
                          </m:r>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smtClean="0">
                                  <a:solidFill>
                                    <a:srgbClr val="FF0000"/>
                                  </a:solidFill>
                                  <a:latin typeface="Cambria Math" panose="02040503050406030204" pitchFamily="18" charset="0"/>
                                  <a:ea typeface="Cambria Math" panose="02040503050406030204" pitchFamily="18" charset="0"/>
                                </a:rPr>
                                <m:t>𝑝</m:t>
                              </m:r>
                              <m:r>
                                <m:rPr>
                                  <m:sty m:val="p"/>
                                </m:rPr>
                                <a:rPr lang="en-US" altLang="zh-CN" sz="2400" b="0" i="0" smtClean="0">
                                  <a:solidFill>
                                    <a:srgbClr val="FF0000"/>
                                  </a:solidFill>
                                  <a:latin typeface="Cambria Math" panose="02040503050406030204" pitchFamily="18" charset="0"/>
                                  <a:ea typeface="Cambria Math" panose="02040503050406030204" pitchFamily="18" charset="0"/>
                                </a:rPr>
                                <m:t>gs</m:t>
                              </m:r>
                            </m:sub>
                          </m:sSub>
                          <m:r>
                            <a:rPr lang="en-US" altLang="zh-CN" sz="2400" i="1">
                              <a:solidFill>
                                <a:srgbClr val="FF0000"/>
                              </a:solidFill>
                              <a:latin typeface="Cambria Math" panose="02040503050406030204" pitchFamily="18" charset="0"/>
                              <a:ea typeface="Cambria Math" panose="02040503050406030204" pitchFamily="18" charset="0"/>
                            </a:rPr>
                            <m:t>+</m:t>
                          </m:r>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a:rPr lang="en-US" altLang="zh-CN" sz="2400" b="0" i="1" smtClean="0">
                                  <a:solidFill>
                                    <a:srgbClr val="FF0000"/>
                                  </a:solidFill>
                                  <a:latin typeface="Cambria Math" panose="02040503050406030204" pitchFamily="18" charset="0"/>
                                  <a:ea typeface="Cambria Math" panose="02040503050406030204" pitchFamily="18" charset="0"/>
                                </a:rPr>
                                <m:t>?</m:t>
                              </m:r>
                            </m:sub>
                          </m:sSub>
                        </m:den>
                      </m:f>
                      <m:r>
                        <a:rPr lang="en-US" altLang="zh-CN" sz="2400" b="0" i="1" smtClean="0">
                          <a:solidFill>
                            <a:srgbClr val="FF0000"/>
                          </a:solidFill>
                          <a:latin typeface="Cambria Math" panose="02040503050406030204" pitchFamily="18" charset="0"/>
                          <a:ea typeface="Cambria Math" panose="02040503050406030204" pitchFamily="18" charset="0"/>
                        </a:rPr>
                        <m:t>=</m:t>
                      </m:r>
                      <m:f>
                        <m:fPr>
                          <m:ctrlPr>
                            <a:rPr lang="en-US" altLang="zh-CN" sz="2400" i="1">
                              <a:solidFill>
                                <a:srgbClr val="FF0000"/>
                              </a:solidFill>
                              <a:latin typeface="Cambria Math" panose="02040503050406030204" pitchFamily="18" charset="0"/>
                              <a:ea typeface="Cambria Math" panose="02040503050406030204" pitchFamily="18" charset="0"/>
                            </a:rPr>
                          </m:ctrlPr>
                        </m:fPr>
                        <m:num>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a:rPr lang="en-US" altLang="zh-CN" sz="2400" i="1">
                                  <a:solidFill>
                                    <a:srgbClr val="FF0000"/>
                                  </a:solidFill>
                                  <a:latin typeface="Cambria Math" panose="02040503050406030204" pitchFamily="18" charset="0"/>
                                  <a:ea typeface="Cambria Math" panose="02040503050406030204" pitchFamily="18" charset="0"/>
                                </a:rPr>
                                <m:t>1</m:t>
                              </m:r>
                            </m:sub>
                          </m:sSub>
                          <m:r>
                            <a:rPr lang="en-US" altLang="zh-CN" sz="2400" i="1">
                              <a:solidFill>
                                <a:srgbClr val="FF0000"/>
                              </a:solidFill>
                              <a:latin typeface="Cambria Math" panose="02040503050406030204" pitchFamily="18" charset="0"/>
                              <a:ea typeface="Cambria Math" panose="02040503050406030204" pitchFamily="18" charset="0"/>
                            </a:rPr>
                            <m:t>+</m:t>
                          </m:r>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a:rPr lang="en-US" altLang="zh-CN" sz="2400" i="1">
                                  <a:solidFill>
                                    <a:srgbClr val="FF0000"/>
                                  </a:solidFill>
                                  <a:latin typeface="Cambria Math" panose="02040503050406030204" pitchFamily="18" charset="0"/>
                                  <a:ea typeface="Cambria Math" panose="02040503050406030204" pitchFamily="18" charset="0"/>
                                </a:rPr>
                                <m:t>2</m:t>
                              </m:r>
                            </m:sub>
                          </m:sSub>
                          <m:r>
                            <a:rPr lang="en-US" altLang="zh-CN" sz="2400" i="1">
                              <a:solidFill>
                                <a:srgbClr val="FF0000"/>
                              </a:solidFill>
                              <a:latin typeface="Cambria Math" panose="02040503050406030204" pitchFamily="18" charset="0"/>
                              <a:ea typeface="Cambria Math" panose="02040503050406030204" pitchFamily="18" charset="0"/>
                            </a:rPr>
                            <m:t>+</m:t>
                          </m:r>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a:rPr lang="en-US" altLang="zh-CN" sz="2400" i="1">
                                  <a:solidFill>
                                    <a:srgbClr val="FF0000"/>
                                  </a:solidFill>
                                  <a:latin typeface="Cambria Math" panose="02040503050406030204" pitchFamily="18" charset="0"/>
                                  <a:ea typeface="Cambria Math" panose="02040503050406030204" pitchFamily="18" charset="0"/>
                                </a:rPr>
                                <m:t>3</m:t>
                              </m:r>
                            </m:sub>
                          </m:sSub>
                        </m:num>
                        <m:den>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a:rPr lang="en-US" altLang="zh-CN" sz="2400" i="1">
                                  <a:solidFill>
                                    <a:srgbClr val="FF0000"/>
                                  </a:solidFill>
                                  <a:latin typeface="Cambria Math" panose="02040503050406030204" pitchFamily="18" charset="0"/>
                                  <a:ea typeface="Cambria Math" panose="02040503050406030204" pitchFamily="18" charset="0"/>
                                </a:rPr>
                                <m:t>0</m:t>
                              </m:r>
                            </m:sub>
                          </m:sSub>
                          <m:r>
                            <a:rPr lang="en-US" altLang="zh-CN" sz="2400" i="1">
                              <a:solidFill>
                                <a:srgbClr val="FF0000"/>
                              </a:solidFill>
                              <a:latin typeface="Cambria Math" panose="02040503050406030204" pitchFamily="18" charset="0"/>
                              <a:ea typeface="Cambria Math" panose="02040503050406030204" pitchFamily="18" charset="0"/>
                            </a:rPr>
                            <m:t>+</m:t>
                          </m:r>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a:rPr lang="en-US" altLang="zh-CN" sz="2400" i="1">
                                  <a:solidFill>
                                    <a:srgbClr val="FF0000"/>
                                  </a:solidFill>
                                  <a:latin typeface="Cambria Math" panose="02040503050406030204" pitchFamily="18" charset="0"/>
                                  <a:ea typeface="Cambria Math" panose="02040503050406030204" pitchFamily="18" charset="0"/>
                                </a:rPr>
                                <m:t>1</m:t>
                              </m:r>
                            </m:sub>
                          </m:sSub>
                          <m:r>
                            <a:rPr lang="en-US" altLang="zh-CN" sz="2400" i="1">
                              <a:solidFill>
                                <a:srgbClr val="FF0000"/>
                              </a:solidFill>
                              <a:latin typeface="Cambria Math" panose="02040503050406030204" pitchFamily="18" charset="0"/>
                              <a:ea typeface="Cambria Math" panose="02040503050406030204" pitchFamily="18" charset="0"/>
                            </a:rPr>
                            <m:t>+</m:t>
                          </m:r>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a:rPr lang="en-US" altLang="zh-CN" sz="2400" i="1">
                                  <a:solidFill>
                                    <a:srgbClr val="FF0000"/>
                                  </a:solidFill>
                                  <a:latin typeface="Cambria Math" panose="02040503050406030204" pitchFamily="18" charset="0"/>
                                  <a:ea typeface="Cambria Math" panose="02040503050406030204" pitchFamily="18" charset="0"/>
                                </a:rPr>
                                <m:t>2</m:t>
                              </m:r>
                            </m:sub>
                          </m:sSub>
                          <m:r>
                            <a:rPr lang="en-US" altLang="zh-CN" sz="2400" i="1">
                              <a:solidFill>
                                <a:srgbClr val="FF0000"/>
                              </a:solidFill>
                              <a:latin typeface="Cambria Math" panose="02040503050406030204" pitchFamily="18" charset="0"/>
                              <a:ea typeface="Cambria Math" panose="02040503050406030204" pitchFamily="18" charset="0"/>
                            </a:rPr>
                            <m:t>+</m:t>
                          </m:r>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a:rPr lang="en-US" altLang="zh-CN" sz="2400" i="1">
                                  <a:solidFill>
                                    <a:srgbClr val="FF0000"/>
                                  </a:solidFill>
                                  <a:latin typeface="Cambria Math" panose="02040503050406030204" pitchFamily="18" charset="0"/>
                                  <a:ea typeface="Cambria Math" panose="02040503050406030204" pitchFamily="18" charset="0"/>
                                </a:rPr>
                                <m:t>3</m:t>
                              </m:r>
                            </m:sub>
                          </m:sSub>
                          <m:r>
                            <a:rPr lang="en-US" altLang="zh-CN" sz="2400" b="0" i="1" smtClean="0">
                              <a:solidFill>
                                <a:srgbClr val="FF0000"/>
                              </a:solidFill>
                              <a:latin typeface="Cambria Math" panose="02040503050406030204" pitchFamily="18" charset="0"/>
                              <a:ea typeface="Cambria Math" panose="02040503050406030204" pitchFamily="18" charset="0"/>
                            </a:rPr>
                            <m:t>+</m:t>
                          </m:r>
                          <m:sSub>
                            <m:sSubPr>
                              <m:ctrlPr>
                                <a:rPr lang="en-US" altLang="zh-CN" sz="2400" i="1">
                                  <a:solidFill>
                                    <a:srgbClr val="FF0000"/>
                                  </a:solidFill>
                                  <a:latin typeface="Cambria Math" panose="02040503050406030204" pitchFamily="18" charset="0"/>
                                  <a:ea typeface="Cambria Math" panose="02040503050406030204" pitchFamily="18" charset="0"/>
                                </a:rPr>
                              </m:ctrlPr>
                            </m:sSubPr>
                            <m:e>
                              <m:r>
                                <a:rPr lang="en-US" altLang="zh-CN" sz="2400" i="1">
                                  <a:solidFill>
                                    <a:srgbClr val="FF0000"/>
                                  </a:solidFill>
                                  <a:latin typeface="Cambria Math" panose="02040503050406030204" pitchFamily="18" charset="0"/>
                                  <a:ea typeface="Cambria Math" panose="02040503050406030204" pitchFamily="18" charset="0"/>
                                </a:rPr>
                                <m:t>𝐼</m:t>
                              </m:r>
                            </m:e>
                            <m:sub>
                              <m:r>
                                <a:rPr lang="en-US" altLang="zh-CN" sz="2400" i="1">
                                  <a:solidFill>
                                    <a:srgbClr val="FF0000"/>
                                  </a:solidFill>
                                  <a:latin typeface="Cambria Math" panose="02040503050406030204" pitchFamily="18" charset="0"/>
                                  <a:ea typeface="Cambria Math" panose="02040503050406030204" pitchFamily="18" charset="0"/>
                                </a:rPr>
                                <m:t>𝑝</m:t>
                              </m:r>
                              <m:r>
                                <a:rPr lang="en-US" altLang="zh-CN" sz="2400" b="0" i="1" smtClean="0">
                                  <a:solidFill>
                                    <a:srgbClr val="FF0000"/>
                                  </a:solidFill>
                                  <a:latin typeface="Cambria Math" panose="02040503050406030204" pitchFamily="18" charset="0"/>
                                  <a:ea typeface="Cambria Math" panose="02040503050406030204" pitchFamily="18" charset="0"/>
                                </a:rPr>
                                <m:t>?</m:t>
                              </m:r>
                            </m:sub>
                          </m:sSub>
                        </m:den>
                      </m:f>
                      <m:r>
                        <a:rPr lang="en-US" altLang="zh-CN" sz="2400" b="0" i="1" smtClean="0">
                          <a:solidFill>
                            <a:srgbClr val="FF0000"/>
                          </a:solidFill>
                          <a:latin typeface="Cambria Math" panose="02040503050406030204" pitchFamily="18" charset="0"/>
                          <a:ea typeface="Cambria Math" panose="02040503050406030204" pitchFamily="18" charset="0"/>
                        </a:rPr>
                        <m:t>=0.590(5)</m:t>
                      </m:r>
                    </m:oMath>
                  </m:oMathPara>
                </a14:m>
                <a:endParaRPr lang="zh-CN" altLang="en-US" sz="2400" dirty="0"/>
              </a:p>
            </p:txBody>
          </p:sp>
        </mc:Choice>
        <mc:Fallback xmlns="">
          <p:sp>
            <p:nvSpPr>
              <p:cNvPr id="2" name="Rectangle 1">
                <a:extLst>
                  <a:ext uri="{FF2B5EF4-FFF2-40B4-BE49-F238E27FC236}">
                    <a16:creationId xmlns:a16="http://schemas.microsoft.com/office/drawing/2014/main" id="{A8D0FAF5-AAB1-458A-AAD0-964FFB42F85C}"/>
                  </a:ext>
                </a:extLst>
              </p:cNvPr>
              <p:cNvSpPr>
                <a:spLocks noRot="1" noChangeAspect="1" noMove="1" noResize="1" noEditPoints="1" noAdjustHandles="1" noChangeArrowheads="1" noChangeShapeType="1" noTextEdit="1"/>
              </p:cNvSpPr>
              <p:nvPr/>
            </p:nvSpPr>
            <p:spPr>
              <a:xfrm>
                <a:off x="240440" y="5061583"/>
                <a:ext cx="8242833" cy="902555"/>
              </a:xfrm>
              <a:prstGeom prst="rect">
                <a:avLst/>
              </a:prstGeom>
              <a:blipFill>
                <a:blip r:embed="rId2"/>
                <a:stretch>
                  <a:fillRect/>
                </a:stretch>
              </a:blipFill>
            </p:spPr>
            <p:txBody>
              <a:bodyPr/>
              <a:lstStyle/>
              <a:p>
                <a:r>
                  <a:rPr lang="zh-CN" altLang="en-US">
                    <a:noFill/>
                  </a:rPr>
                  <a:t> </a:t>
                </a:r>
              </a:p>
            </p:txBody>
          </p:sp>
        </mc:Fallback>
      </mc:AlternateContent>
      <p:sp>
        <p:nvSpPr>
          <p:cNvPr id="3" name="TextBox 2">
            <a:extLst>
              <a:ext uri="{FF2B5EF4-FFF2-40B4-BE49-F238E27FC236}">
                <a16:creationId xmlns:a16="http://schemas.microsoft.com/office/drawing/2014/main" id="{F70B5795-3827-4EA0-856D-59F539598CCA}"/>
              </a:ext>
            </a:extLst>
          </p:cNvPr>
          <p:cNvSpPr txBox="1"/>
          <p:nvPr/>
        </p:nvSpPr>
        <p:spPr>
          <a:xfrm>
            <a:off x="0" y="4300680"/>
            <a:ext cx="9144001" cy="707886"/>
          </a:xfrm>
          <a:prstGeom prst="rect">
            <a:avLst/>
          </a:prstGeom>
          <a:noFill/>
        </p:spPr>
        <p:txBody>
          <a:bodyPr wrap="square" rtlCol="0">
            <a:spAutoFit/>
          </a:bodyPr>
          <a:lstStyle/>
          <a:p>
            <a:pPr algn="just"/>
            <a:r>
              <a:rPr lang="en-US" altLang="zh-CN" sz="2000" dirty="0">
                <a:latin typeface="Cambria Math" panose="02040503050406030204" pitchFamily="18" charset="0"/>
                <a:ea typeface="Cambria Math" panose="02040503050406030204" pitchFamily="18" charset="0"/>
              </a:rPr>
              <a:t>The ratio </a:t>
            </a:r>
            <a:r>
              <a:rPr lang="en-US" altLang="zh-CN" sz="2000" i="1" dirty="0">
                <a:latin typeface="Cambria Math" panose="02040503050406030204" pitchFamily="18" charset="0"/>
                <a:ea typeface="Cambria Math" panose="02040503050406030204" pitchFamily="18" charset="0"/>
              </a:rPr>
              <a:t>R </a:t>
            </a:r>
            <a:r>
              <a:rPr lang="en-US" altLang="zh-CN" sz="2000" dirty="0">
                <a:latin typeface="Cambria Math" panose="02040503050406030204" pitchFamily="18" charset="0"/>
                <a:ea typeface="Cambria Math" panose="02040503050406030204" pitchFamily="18" charset="0"/>
              </a:rPr>
              <a:t>extracted from all three literature are in good agreement. This is a better "anchor" than the previous one (</a:t>
            </a:r>
            <a:r>
              <a:rPr lang="en-US" altLang="zh-CN" sz="2000" i="1" dirty="0">
                <a:latin typeface="Cambria Math" panose="02040503050406030204" pitchFamily="18" charset="0"/>
                <a:ea typeface="Cambria Math" panose="02040503050406030204" pitchFamily="18" charset="0"/>
              </a:rPr>
              <a:t>R</a:t>
            </a:r>
            <a:r>
              <a:rPr lang="en-US" altLang="zh-CN" sz="2000" baseline="-25000" dirty="0">
                <a:latin typeface="Cambria Math" panose="02040503050406030204" pitchFamily="18" charset="0"/>
                <a:ea typeface="Cambria Math" panose="02040503050406030204" pitchFamily="18" charset="0"/>
              </a:rPr>
              <a:t>401</a:t>
            </a:r>
            <a:r>
              <a:rPr lang="en-US" altLang="zh-CN" sz="2000" i="1" baseline="-25000" dirty="0">
                <a:latin typeface="Cambria Math" panose="02040503050406030204" pitchFamily="18" charset="0"/>
                <a:ea typeface="Cambria Math" panose="02040503050406030204" pitchFamily="18" charset="0"/>
              </a:rPr>
              <a:t>/</a:t>
            </a:r>
            <a:r>
              <a:rPr lang="en-US" altLang="zh-CN" sz="2000" i="1" baseline="-25000" dirty="0" err="1">
                <a:latin typeface="Cambria Math" panose="02040503050406030204" pitchFamily="18" charset="0"/>
                <a:ea typeface="Cambria Math" panose="02040503050406030204" pitchFamily="18" charset="0"/>
              </a:rPr>
              <a:t>p</a:t>
            </a:r>
            <a:r>
              <a:rPr lang="en-US" altLang="zh-CN" sz="2000" baseline="-25000" dirty="0" err="1">
                <a:latin typeface="Cambria Math" panose="02040503050406030204" pitchFamily="18" charset="0"/>
                <a:ea typeface="Cambria Math" panose="02040503050406030204" pitchFamily="18" charset="0"/>
              </a:rPr>
              <a:t>tot</a:t>
            </a:r>
            <a:r>
              <a:rPr lang="en-US" altLang="zh-CN" sz="2000" dirty="0">
                <a:latin typeface="Cambria Math" panose="02040503050406030204" pitchFamily="18" charset="0"/>
                <a:ea typeface="Cambria Math" panose="02040503050406030204" pitchFamily="18" charset="0"/>
              </a:rPr>
              <a:t>).</a:t>
            </a:r>
            <a:endParaRPr lang="zh-CN" altLang="en-US" sz="2000" dirty="0">
              <a:latin typeface="Cambria Math" panose="02040503050406030204" pitchFamily="18" charset="0"/>
            </a:endParaRP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77ECB9D1-DED2-481C-BB62-10889DB20D38}"/>
                  </a:ext>
                </a:extLst>
              </p:cNvPr>
              <p:cNvSpPr/>
              <p:nvPr/>
            </p:nvSpPr>
            <p:spPr>
              <a:xfrm>
                <a:off x="0" y="6190253"/>
                <a:ext cx="9144000" cy="667747"/>
              </a:xfrm>
              <a:prstGeom prst="rect">
                <a:avLst/>
              </a:prstGeom>
            </p:spPr>
            <p:txBody>
              <a:bodyPr wrap="square">
                <a:spAutoFit/>
              </a:bodyPr>
              <a:lstStyle/>
              <a:p>
                <a:pPr algn="just"/>
                <a:r>
                  <a:rPr lang="en-US" altLang="zh-CN" dirty="0">
                    <a:latin typeface="Cambria Math" panose="02040503050406030204" pitchFamily="18" charset="0"/>
                    <a:ea typeface="Cambria Math" panose="02040503050406030204" pitchFamily="18" charset="0"/>
                  </a:rPr>
                  <a:t>Unassigned proton </a:t>
                </a:r>
                <a14:m>
                  <m:oMath xmlns:m="http://schemas.openxmlformats.org/officeDocument/2006/math">
                    <m:sSub>
                      <m:sSubPr>
                        <m:ctrlPr>
                          <a:rPr lang="en-US" altLang="zh-CN" i="1">
                            <a:solidFill>
                              <a:srgbClr val="FF0000"/>
                            </a:solidFill>
                            <a:latin typeface="Cambria Math" panose="02040503050406030204" pitchFamily="18" charset="0"/>
                            <a:ea typeface="Cambria Math" panose="02040503050406030204" pitchFamily="18" charset="0"/>
                          </a:rPr>
                        </m:ctrlPr>
                      </m:sSubPr>
                      <m:e>
                        <m:r>
                          <a:rPr lang="en-US" altLang="zh-CN" i="1">
                            <a:solidFill>
                              <a:srgbClr val="FF0000"/>
                            </a:solidFill>
                            <a:latin typeface="Cambria Math" panose="02040503050406030204" pitchFamily="18" charset="0"/>
                            <a:ea typeface="Cambria Math" panose="02040503050406030204" pitchFamily="18" charset="0"/>
                          </a:rPr>
                          <m:t>𝐼</m:t>
                        </m:r>
                      </m:e>
                      <m:sub>
                        <m:r>
                          <a:rPr lang="en-US" altLang="zh-CN" i="1">
                            <a:solidFill>
                              <a:srgbClr val="FF0000"/>
                            </a:solidFill>
                            <a:latin typeface="Cambria Math" panose="02040503050406030204" pitchFamily="18" charset="0"/>
                            <a:ea typeface="Cambria Math" panose="02040503050406030204" pitchFamily="18" charset="0"/>
                          </a:rPr>
                          <m:t>𝑝</m:t>
                        </m:r>
                        <m:r>
                          <a:rPr lang="en-US" altLang="zh-CN" i="1">
                            <a:solidFill>
                              <a:srgbClr val="FF0000"/>
                            </a:solidFill>
                            <a:latin typeface="Cambria Math" panose="02040503050406030204" pitchFamily="18" charset="0"/>
                            <a:ea typeface="Cambria Math" panose="02040503050406030204" pitchFamily="18" charset="0"/>
                          </a:rPr>
                          <m:t>?</m:t>
                        </m:r>
                      </m:sub>
                    </m:sSub>
                  </m:oMath>
                </a14:m>
                <a:r>
                  <a:rPr lang="en-US" altLang="zh-CN" dirty="0">
                    <a:latin typeface="Cambria Math" panose="02040503050406030204" pitchFamily="18" charset="0"/>
                    <a:ea typeface="Cambria Math" panose="02040503050406030204" pitchFamily="18" charset="0"/>
                  </a:rPr>
                  <a:t> may feed either the ground state or excited states, and the resulting difference is treated as a systematic uncertainty.</a:t>
                </a:r>
                <a:endParaRPr lang="zh-CN" altLang="en-US" dirty="0">
                  <a:latin typeface="Cambria Math" panose="02040503050406030204" pitchFamily="18" charset="0"/>
                </a:endParaRPr>
              </a:p>
            </p:txBody>
          </p:sp>
        </mc:Choice>
        <mc:Fallback xmlns="">
          <p:sp>
            <p:nvSpPr>
              <p:cNvPr id="7" name="Rectangle 6">
                <a:extLst>
                  <a:ext uri="{FF2B5EF4-FFF2-40B4-BE49-F238E27FC236}">
                    <a16:creationId xmlns:a16="http://schemas.microsoft.com/office/drawing/2014/main" id="{77ECB9D1-DED2-481C-BB62-10889DB20D38}"/>
                  </a:ext>
                </a:extLst>
              </p:cNvPr>
              <p:cNvSpPr>
                <a:spLocks noRot="1" noChangeAspect="1" noMove="1" noResize="1" noEditPoints="1" noAdjustHandles="1" noChangeArrowheads="1" noChangeShapeType="1" noTextEdit="1"/>
              </p:cNvSpPr>
              <p:nvPr/>
            </p:nvSpPr>
            <p:spPr>
              <a:xfrm>
                <a:off x="0" y="6190253"/>
                <a:ext cx="9144000" cy="667747"/>
              </a:xfrm>
              <a:prstGeom prst="rect">
                <a:avLst/>
              </a:prstGeom>
              <a:blipFill>
                <a:blip r:embed="rId3"/>
                <a:stretch>
                  <a:fillRect l="-533" t="-5455" r="-533" b="-12727"/>
                </a:stretch>
              </a:blipFill>
            </p:spPr>
            <p:txBody>
              <a:bodyPr/>
              <a:lstStyle/>
              <a:p>
                <a:r>
                  <a:rPr lang="zh-CN" altLang="en-US">
                    <a:noFill/>
                  </a:rPr>
                  <a:t> </a:t>
                </a:r>
              </a:p>
            </p:txBody>
          </p:sp>
        </mc:Fallback>
      </mc:AlternateContent>
      <p:graphicFrame>
        <p:nvGraphicFramePr>
          <p:cNvPr id="8" name="Table 7">
            <a:extLst>
              <a:ext uri="{FF2B5EF4-FFF2-40B4-BE49-F238E27FC236}">
                <a16:creationId xmlns:a16="http://schemas.microsoft.com/office/drawing/2014/main" id="{DD8375AD-6C4D-4444-8EEA-1CCDF523DFB1}"/>
              </a:ext>
            </a:extLst>
          </p:cNvPr>
          <p:cNvGraphicFramePr>
            <a:graphicFrameLocks noGrp="1"/>
          </p:cNvGraphicFramePr>
          <p:nvPr/>
        </p:nvGraphicFramePr>
        <p:xfrm>
          <a:off x="630455" y="510565"/>
          <a:ext cx="7883090" cy="3564000"/>
        </p:xfrm>
        <a:graphic>
          <a:graphicData uri="http://schemas.openxmlformats.org/drawingml/2006/table">
            <a:tbl>
              <a:tblPr/>
              <a:tblGrid>
                <a:gridCol w="2035121">
                  <a:extLst>
                    <a:ext uri="{9D8B030D-6E8A-4147-A177-3AD203B41FA5}">
                      <a16:colId xmlns:a16="http://schemas.microsoft.com/office/drawing/2014/main" val="1196853794"/>
                    </a:ext>
                  </a:extLst>
                </a:gridCol>
                <a:gridCol w="1390231">
                  <a:extLst>
                    <a:ext uri="{9D8B030D-6E8A-4147-A177-3AD203B41FA5}">
                      <a16:colId xmlns:a16="http://schemas.microsoft.com/office/drawing/2014/main" val="1406969381"/>
                    </a:ext>
                  </a:extLst>
                </a:gridCol>
                <a:gridCol w="1724854">
                  <a:extLst>
                    <a:ext uri="{9D8B030D-6E8A-4147-A177-3AD203B41FA5}">
                      <a16:colId xmlns:a16="http://schemas.microsoft.com/office/drawing/2014/main" val="211841252"/>
                    </a:ext>
                  </a:extLst>
                </a:gridCol>
                <a:gridCol w="1366442">
                  <a:extLst>
                    <a:ext uri="{9D8B030D-6E8A-4147-A177-3AD203B41FA5}">
                      <a16:colId xmlns:a16="http://schemas.microsoft.com/office/drawing/2014/main" val="3996235275"/>
                    </a:ext>
                  </a:extLst>
                </a:gridCol>
                <a:gridCol w="1366442">
                  <a:extLst>
                    <a:ext uri="{9D8B030D-6E8A-4147-A177-3AD203B41FA5}">
                      <a16:colId xmlns:a16="http://schemas.microsoft.com/office/drawing/2014/main" val="2043724351"/>
                    </a:ext>
                  </a:extLst>
                </a:gridCol>
              </a:tblGrid>
              <a:tr h="32400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1" u="none" strike="noStrike" dirty="0">
                          <a:solidFill>
                            <a:srgbClr val="000000"/>
                          </a:solidFill>
                          <a:effectLst/>
                          <a:latin typeface="Cambria Math" panose="02040503050406030204" pitchFamily="18" charset="0"/>
                          <a:ea typeface="Cambria Math" panose="02040503050406030204" pitchFamily="18" charset="0"/>
                        </a:rPr>
                        <a:t>E</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x</a:t>
                      </a:r>
                      <a:r>
                        <a:rPr lang="en-US" sz="20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keV</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Relative </a:t>
                      </a: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βp</a:t>
                      </a:r>
                      <a:r>
                        <a:rPr lang="en-US" altLang="zh-CN" sz="2000" b="0" i="0" u="none" strike="noStrike" baseline="0" dirty="0">
                          <a:solidFill>
                            <a:srgbClr val="000000"/>
                          </a:solidFill>
                          <a:effectLst/>
                          <a:latin typeface="Cambria Math" panose="02040503050406030204" pitchFamily="18" charset="0"/>
                          <a:ea typeface="Cambria Math" panose="02040503050406030204" pitchFamily="18" charset="0"/>
                        </a:rPr>
                        <a:t> </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8869888"/>
                  </a:ext>
                </a:extLst>
              </a:tr>
              <a:tr h="32400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0000"/>
                          </a:solidFill>
                          <a:effectLst/>
                          <a:latin typeface="Cambria Math" panose="02040503050406030204" pitchFamily="18" charset="0"/>
                          <a:ea typeface="Cambria Math" panose="02040503050406030204" pitchFamily="18" charset="0"/>
                        </a:rPr>
                        <a:t>NuDat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Thomas</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rgbClr val="CC00CC"/>
                          </a:solidFill>
                          <a:effectLst/>
                          <a:latin typeface="Cambria Math" panose="02040503050406030204" pitchFamily="18" charset="0"/>
                          <a:ea typeface="Cambria Math" panose="02040503050406030204" pitchFamily="18" charset="0"/>
                        </a:rPr>
                        <a:t>Hatori</a:t>
                      </a:r>
                      <a:endParaRPr lang="en-US" sz="20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Ave</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6755517"/>
                  </a:ext>
                </a:extLst>
              </a:tr>
              <a:tr h="324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algn="ctr" fontAlgn="b"/>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41(3)</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algn="ctr" fontAlgn="b"/>
                      <a:r>
                        <a:rPr lang="en-US" altLang="zh-CN"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40.52(13)</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algn="ctr" fontAlgn="b"/>
                      <a:r>
                        <a:rPr lang="en-US" altLang="zh-CN" sz="2000" b="0" i="0" u="none" strike="noStrike" kern="1200" dirty="0">
                          <a:solidFill>
                            <a:srgbClr val="CC00CC"/>
                          </a:solidFill>
                          <a:effectLst/>
                          <a:latin typeface="Cambria Math" panose="02040503050406030204" pitchFamily="18" charset="0"/>
                          <a:ea typeface="Cambria Math" panose="02040503050406030204" pitchFamily="18" charset="0"/>
                          <a:cs typeface="+mn-cs"/>
                        </a:rPr>
                        <a:t>40.7(24)</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algn="ctr" fontAlgn="b"/>
                      <a:endParaRPr lang="en-US" altLang="zh-CN"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noFill/>
                  </a:tcPr>
                </a:tc>
                <a:extLst>
                  <a:ext uri="{0D108BD9-81ED-4DB2-BD59-A6C34878D82A}">
                    <a16:rowId xmlns:a16="http://schemas.microsoft.com/office/drawing/2014/main" val="2943719495"/>
                  </a:ext>
                </a:extLst>
              </a:tr>
              <a:tr h="324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1368.672(5)</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b"/>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54(4)</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b"/>
                      <a:r>
                        <a:rPr lang="en-US" altLang="zh-CN"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54.92(12)</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b"/>
                      <a:r>
                        <a:rPr lang="en-US" altLang="zh-CN" sz="2000" b="0" i="0" u="none" strike="noStrike" kern="1200" dirty="0">
                          <a:solidFill>
                            <a:srgbClr val="CC00CC"/>
                          </a:solidFill>
                          <a:effectLst/>
                          <a:latin typeface="Cambria Math" panose="02040503050406030204" pitchFamily="18" charset="0"/>
                          <a:ea typeface="Cambria Math" panose="02040503050406030204" pitchFamily="18" charset="0"/>
                          <a:cs typeface="+mn-cs"/>
                        </a:rPr>
                        <a:t>57.7(24)</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b"/>
                      <a:endParaRPr lang="en-US" altLang="zh-CN"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930926545"/>
                  </a:ext>
                </a:extLst>
              </a:tr>
              <a:tr h="324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4122.889(12)</a:t>
                      </a:r>
                    </a:p>
                  </a:txBody>
                  <a:tcPr marL="9525" marR="9525" marT="9525" marB="0" anchor="ctr">
                    <a:lnL>
                      <a:noFill/>
                    </a:lnL>
                    <a:lnR>
                      <a:noFill/>
                    </a:lnR>
                    <a:lnT>
                      <a:noFill/>
                    </a:lnT>
                    <a:lnB>
                      <a:noFill/>
                    </a:lnB>
                    <a:noFill/>
                  </a:tcPr>
                </a:tc>
                <a:tc>
                  <a:txBody>
                    <a:bodyPr/>
                    <a:lstStyle/>
                    <a:p>
                      <a:pPr algn="ctr" fontAlgn="b"/>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3.0(6)</a:t>
                      </a:r>
                    </a:p>
                  </a:txBody>
                  <a:tcPr marL="9525" marR="9525" marT="9525" marB="0" anchor="ctr">
                    <a:lnL>
                      <a:noFill/>
                    </a:lnL>
                    <a:lnR>
                      <a:noFill/>
                    </a:lnR>
                    <a:lnT>
                      <a:noFill/>
                    </a:lnT>
                    <a:lnB>
                      <a:noFill/>
                    </a:lnB>
                    <a:noFill/>
                  </a:tcPr>
                </a:tc>
                <a:tc>
                  <a:txBody>
                    <a:bodyPr/>
                    <a:lstStyle/>
                    <a:p>
                      <a:pPr algn="ctr" fontAlgn="b"/>
                      <a:r>
                        <a:rPr lang="en-US" altLang="zh-CN"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2.993(23)</a:t>
                      </a:r>
                    </a:p>
                  </a:txBody>
                  <a:tcPr marL="9525" marR="9525" marT="9525" marB="0" anchor="ctr">
                    <a:lnL>
                      <a:noFill/>
                    </a:lnL>
                    <a:lnR>
                      <a:noFill/>
                    </a:lnR>
                    <a:lnT>
                      <a:noFill/>
                    </a:lnT>
                    <a:lnB>
                      <a:noFill/>
                    </a:lnB>
                    <a:noFill/>
                  </a:tcPr>
                </a:tc>
                <a:tc>
                  <a:txBody>
                    <a:bodyPr/>
                    <a:lstStyle/>
                    <a:p>
                      <a:pPr algn="ctr" fontAlgn="b"/>
                      <a:r>
                        <a:rPr lang="en-US" altLang="zh-CN" sz="2000" b="0" i="0" u="none" strike="noStrike" kern="1200" dirty="0">
                          <a:solidFill>
                            <a:srgbClr val="CC00CC"/>
                          </a:solidFill>
                          <a:effectLst/>
                          <a:latin typeface="Cambria Math" panose="02040503050406030204" pitchFamily="18" charset="0"/>
                          <a:ea typeface="Cambria Math" panose="02040503050406030204" pitchFamily="18" charset="0"/>
                          <a:cs typeface="+mn-cs"/>
                        </a:rPr>
                        <a:t>1.6(3)</a:t>
                      </a:r>
                    </a:p>
                  </a:txBody>
                  <a:tcPr marL="9525" marR="9525" marT="9525" marB="0" anchor="ctr">
                    <a:lnL>
                      <a:noFill/>
                    </a:lnL>
                    <a:lnR>
                      <a:noFill/>
                    </a:lnR>
                    <a:lnT>
                      <a:noFill/>
                    </a:lnT>
                    <a:lnB>
                      <a:noFill/>
                    </a:lnB>
                    <a:noFill/>
                  </a:tcPr>
                </a:tc>
                <a:tc>
                  <a:txBody>
                    <a:bodyPr/>
                    <a:lstStyle/>
                    <a:p>
                      <a:pPr algn="ctr" fontAlgn="b"/>
                      <a:endParaRPr lang="en-US" altLang="zh-CN"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a:noFill/>
                    </a:lnB>
                    <a:noFill/>
                  </a:tcPr>
                </a:tc>
                <a:extLst>
                  <a:ext uri="{0D108BD9-81ED-4DB2-BD59-A6C34878D82A}">
                    <a16:rowId xmlns:a16="http://schemas.microsoft.com/office/drawing/2014/main" val="2897719268"/>
                  </a:ext>
                </a:extLst>
              </a:tr>
              <a:tr h="324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4238.24(3)</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b"/>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1.2(3)</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b"/>
                      <a:r>
                        <a:rPr lang="en-US" altLang="zh-CN"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1.025(21)</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r>
                        <a:rPr lang="en-US" sz="2000" b="0" i="0" u="none" strike="noStrike" kern="1200" dirty="0">
                          <a:solidFill>
                            <a:srgbClr val="CC00CC"/>
                          </a:solidFill>
                          <a:effectLst/>
                          <a:latin typeface="Cambria Math" panose="02040503050406030204" pitchFamily="18" charset="0"/>
                          <a:ea typeface="Cambria Math" panose="02040503050406030204" pitchFamily="18" charset="0"/>
                          <a:cs typeface="+mn-cs"/>
                        </a:rPr>
                        <a:t>0</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2642932833"/>
                  </a:ext>
                </a:extLst>
              </a:tr>
              <a:tr h="324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b"/>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0.7(3)</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b"/>
                      <a:r>
                        <a:rPr lang="en-US" altLang="zh-CN"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0.542(8)</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r>
                        <a:rPr lang="en-US" sz="2000" b="0" i="0" u="none" strike="noStrike" kern="1200" dirty="0">
                          <a:solidFill>
                            <a:srgbClr val="CC00CC"/>
                          </a:solidFill>
                          <a:effectLst/>
                          <a:latin typeface="Cambria Math" panose="02040503050406030204" pitchFamily="18" charset="0"/>
                          <a:ea typeface="Cambria Math" panose="02040503050406030204" pitchFamily="18" charset="0"/>
                          <a:cs typeface="+mn-cs"/>
                        </a:rPr>
                        <a:t>0</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617718475"/>
                  </a:ext>
                </a:extLst>
              </a:tr>
              <a:tr h="324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Sum</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b"/>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100</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b"/>
                      <a:r>
                        <a:rPr lang="en-US" altLang="zh-CN"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100</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r>
                        <a:rPr lang="en-US" sz="2000" b="0" i="0" u="none" strike="noStrike" kern="1200" dirty="0">
                          <a:solidFill>
                            <a:srgbClr val="CC00CC"/>
                          </a:solidFill>
                          <a:effectLst/>
                          <a:latin typeface="Cambria Math" panose="02040503050406030204" pitchFamily="18" charset="0"/>
                          <a:ea typeface="Cambria Math" panose="02040503050406030204" pitchFamily="18" charset="0"/>
                          <a:cs typeface="+mn-cs"/>
                        </a:rPr>
                        <a:t>100</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792131271"/>
                  </a:ext>
                </a:extLst>
              </a:tr>
              <a:tr h="324000">
                <a:tc>
                  <a:txBody>
                    <a:bodyPr/>
                    <a:lstStyle/>
                    <a:p>
                      <a:pPr algn="ctr" fontAlgn="ctr"/>
                      <a:r>
                        <a:rPr lang="en-US" sz="2000" b="0" i="1" u="none" strike="noStrike" dirty="0">
                          <a:solidFill>
                            <a:srgbClr val="0000FF"/>
                          </a:solidFill>
                          <a:effectLst/>
                          <a:latin typeface="Cambria Math" panose="02040503050406030204" pitchFamily="18" charset="0"/>
                          <a:ea typeface="Cambria Math" panose="02040503050406030204" pitchFamily="18" charset="0"/>
                        </a:rPr>
                        <a:t>R</a:t>
                      </a:r>
                      <a:r>
                        <a:rPr lang="en-US" sz="2000" b="0" i="0" u="none" strike="noStrike" dirty="0">
                          <a:solidFill>
                            <a:srgbClr val="0000FF"/>
                          </a:solidFill>
                          <a:effectLst/>
                          <a:latin typeface="Cambria Math" panose="02040503050406030204" pitchFamily="18" charset="0"/>
                          <a:ea typeface="Cambria Math" panose="02040503050406030204" pitchFamily="18" charset="0"/>
                        </a:rPr>
                        <a:t> gs/sum</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marL="0" algn="ctr" defTabSz="914400" rtl="0" eaLnBrk="1" fontAlgn="b"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58.5(40)</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marL="0" algn="ctr" defTabSz="914400" rtl="0" eaLnBrk="1" fontAlgn="b" latinLnBrk="0" hangingPunct="1"/>
                      <a:r>
                        <a:rPr lang="en-US" altLang="zh-CN"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59.2(6)</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marL="0" algn="ctr" defTabSz="914400" rtl="0" eaLnBrk="1" fontAlgn="b" latinLnBrk="0" hangingPunct="1"/>
                      <a:r>
                        <a:rPr lang="en-US" sz="2000" b="0" i="0" u="none" strike="noStrike" kern="1200" dirty="0">
                          <a:solidFill>
                            <a:srgbClr val="CC00CC"/>
                          </a:solidFill>
                          <a:effectLst/>
                          <a:latin typeface="Cambria Math" panose="02040503050406030204" pitchFamily="18" charset="0"/>
                          <a:ea typeface="Cambria Math" panose="02040503050406030204" pitchFamily="18" charset="0"/>
                          <a:cs typeface="+mn-cs"/>
                        </a:rPr>
                        <a:t>59.3(24)</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marL="0" algn="ctr" defTabSz="914400" rtl="0" eaLnBrk="1" fontAlgn="b"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41.0(5)</a:t>
                      </a: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237323286"/>
                  </a:ext>
                </a:extLst>
              </a:tr>
              <a:tr h="32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1" u="none" strike="noStrike" dirty="0">
                          <a:solidFill>
                            <a:srgbClr val="0000FF"/>
                          </a:solidFill>
                          <a:effectLst/>
                          <a:latin typeface="Cambria Math" panose="02040503050406030204" pitchFamily="18" charset="0"/>
                          <a:ea typeface="Cambria Math" panose="02040503050406030204" pitchFamily="18" charset="0"/>
                        </a:rPr>
                        <a:t>R</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 ex/sum</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marL="0" algn="ctr" defTabSz="914400" rtl="0" eaLnBrk="1" fontAlgn="b"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41.5(26)</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marL="0" algn="ctr" defTabSz="914400" rtl="0" eaLnBrk="1" fontAlgn="b" latinLnBrk="0" hangingPunct="1"/>
                      <a:r>
                        <a:rPr lang="en-US" altLang="zh-CN"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40.8(6)</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marL="0" algn="ctr" defTabSz="914400" rtl="0" eaLnBrk="1" fontAlgn="b" latinLnBrk="0" hangingPunct="1"/>
                      <a:r>
                        <a:rPr lang="en-US" sz="2000" b="0" i="0" u="none" strike="noStrike" kern="1200" dirty="0">
                          <a:solidFill>
                            <a:srgbClr val="CC00CC"/>
                          </a:solidFill>
                          <a:effectLst/>
                          <a:latin typeface="Cambria Math" panose="02040503050406030204" pitchFamily="18" charset="0"/>
                          <a:ea typeface="Cambria Math" panose="02040503050406030204" pitchFamily="18" charset="0"/>
                          <a:cs typeface="+mn-cs"/>
                        </a:rPr>
                        <a:t>40.7(24)</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59.0(5)</a:t>
                      </a: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2564520276"/>
                  </a:ext>
                </a:extLst>
              </a:tr>
              <a:tr h="32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1" u="none" strike="noStrike" dirty="0">
                          <a:solidFill>
                            <a:srgbClr val="0000FF"/>
                          </a:solidFill>
                          <a:effectLst/>
                          <a:latin typeface="Cambria Math" panose="02040503050406030204" pitchFamily="18" charset="0"/>
                          <a:ea typeface="Cambria Math" panose="02040503050406030204" pitchFamily="18" charset="0"/>
                        </a:rPr>
                        <a:t>R</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 gs/ex</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70.9(67)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altLang="zh-CN"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68.9(11)</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sz="2000" b="0" i="0" u="none" strike="noStrike" kern="1200" dirty="0">
                          <a:solidFill>
                            <a:srgbClr val="CC00CC"/>
                          </a:solidFill>
                          <a:effectLst/>
                          <a:latin typeface="Cambria Math" panose="02040503050406030204" pitchFamily="18" charset="0"/>
                          <a:ea typeface="Cambria Math" panose="02040503050406030204" pitchFamily="18" charset="0"/>
                          <a:cs typeface="+mn-cs"/>
                        </a:rPr>
                        <a:t>68.6(50)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69.5(15)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8274968"/>
                  </a:ext>
                </a:extLst>
              </a:tr>
            </a:tbl>
          </a:graphicData>
        </a:graphic>
      </p:graphicFrame>
    </p:spTree>
    <p:extLst>
      <p:ext uri="{BB962C8B-B14F-4D97-AF65-F5344CB8AC3E}">
        <p14:creationId xmlns:p14="http://schemas.microsoft.com/office/powerpoint/2010/main" val="3656197615"/>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992660" y="2994032"/>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92660" y="268947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7753" y="2499872"/>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4238</a:t>
            </a:r>
          </a:p>
        </p:txBody>
      </p:sp>
      <p:cxnSp>
        <p:nvCxnSpPr>
          <p:cNvPr id="8" name="直接连接符 7"/>
          <p:cNvCxnSpPr/>
          <p:nvPr/>
        </p:nvCxnSpPr>
        <p:spPr>
          <a:xfrm>
            <a:off x="992660" y="423642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92660" y="508714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53658" y="6478043"/>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265615" y="2702862"/>
            <a:ext cx="0" cy="2384287"/>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353291" y="2994032"/>
            <a:ext cx="0" cy="1242394"/>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1809453" y="2689479"/>
            <a:ext cx="0" cy="1497619"/>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2897129" y="4236426"/>
            <a:ext cx="0" cy="850723"/>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17753" y="2841494"/>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4123</a:t>
            </a:r>
          </a:p>
        </p:txBody>
      </p:sp>
      <p:sp>
        <p:nvSpPr>
          <p:cNvPr id="28" name="文本框 27"/>
          <p:cNvSpPr txBox="1"/>
          <p:nvPr/>
        </p:nvSpPr>
        <p:spPr>
          <a:xfrm>
            <a:off x="117753" y="4002432"/>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1369</a:t>
            </a:r>
          </a:p>
        </p:txBody>
      </p:sp>
      <p:sp>
        <p:nvSpPr>
          <p:cNvPr id="29" name="文本框 28"/>
          <p:cNvSpPr txBox="1"/>
          <p:nvPr/>
        </p:nvSpPr>
        <p:spPr>
          <a:xfrm>
            <a:off x="718680" y="4866223"/>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0</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30" name="文本框 29"/>
          <p:cNvSpPr txBox="1"/>
          <p:nvPr/>
        </p:nvSpPr>
        <p:spPr>
          <a:xfrm>
            <a:off x="718680" y="4002432"/>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31" name="文本框 30"/>
          <p:cNvSpPr txBox="1"/>
          <p:nvPr/>
        </p:nvSpPr>
        <p:spPr>
          <a:xfrm>
            <a:off x="718680" y="2766952"/>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4</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32" name="文本框 31"/>
          <p:cNvSpPr txBox="1"/>
          <p:nvPr/>
        </p:nvSpPr>
        <p:spPr>
          <a:xfrm>
            <a:off x="718680" y="2476486"/>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591059" y="5211796"/>
            <a:ext cx="1043876" cy="400110"/>
          </a:xfrm>
          <a:prstGeom prst="rect">
            <a:avLst/>
          </a:prstGeom>
          <a:noFill/>
        </p:spPr>
        <p:txBody>
          <a:bodyPr wrap="none" rtlCol="0">
            <a:spAutoFit/>
          </a:bodyPr>
          <a:lstStyle/>
          <a:p>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Mg+</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p</a:t>
            </a:r>
            <a:endParaRPr lang="en-US" sz="2000" i="1" dirty="0">
              <a:latin typeface="Cambria Math" panose="02040503050406030204" pitchFamily="18" charset="0"/>
              <a:ea typeface="Cambria Math" panose="02040503050406030204" pitchFamily="18" charset="0"/>
              <a:cs typeface="Times New Roman" panose="02020603050405020304" pitchFamily="18" charset="0"/>
            </a:endParaRPr>
          </a:p>
        </p:txBody>
      </p:sp>
      <p:sp>
        <p:nvSpPr>
          <p:cNvPr id="35" name="文本框 34"/>
          <p:cNvSpPr txBox="1"/>
          <p:nvPr/>
        </p:nvSpPr>
        <p:spPr>
          <a:xfrm>
            <a:off x="5851985" y="6492651"/>
            <a:ext cx="611065" cy="400110"/>
          </a:xfrm>
          <a:prstGeom prst="rect">
            <a:avLst/>
          </a:prstGeom>
          <a:noFill/>
        </p:spPr>
        <p:txBody>
          <a:bodyPr wrap="none" rtlCol="0">
            <a:spAutoFit/>
          </a:bodyPr>
          <a:lstStyle/>
          <a:p>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sz="2000" dirty="0">
                <a:latin typeface="Cambria Math" panose="02040503050406030204" pitchFamily="18" charset="0"/>
                <a:ea typeface="Cambria Math" panose="02040503050406030204" pitchFamily="18" charset="0"/>
                <a:cs typeface="Times New Roman" panose="02020603050405020304" pitchFamily="18" charset="0"/>
              </a:rPr>
              <a:t>Al</a:t>
            </a:r>
          </a:p>
        </p:txBody>
      </p:sp>
      <p:sp>
        <p:nvSpPr>
          <p:cNvPr id="36" name="文本框 35"/>
          <p:cNvSpPr txBox="1"/>
          <p:nvPr/>
        </p:nvSpPr>
        <p:spPr>
          <a:xfrm>
            <a:off x="7635901" y="133908"/>
            <a:ext cx="567784" cy="400110"/>
          </a:xfrm>
          <a:prstGeom prst="rect">
            <a:avLst/>
          </a:prstGeom>
          <a:noFill/>
        </p:spPr>
        <p:txBody>
          <a:bodyPr wrap="none" rtlCol="0">
            <a:spAutoFit/>
          </a:bodyPr>
          <a:lstStyle/>
          <a:p>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Si</a:t>
            </a:r>
            <a:endParaRPr lang="en-US" sz="2000" dirty="0">
              <a:latin typeface="Cambria Math" panose="02040503050406030204" pitchFamily="18" charset="0"/>
              <a:ea typeface="Cambria Math" panose="02040503050406030204" pitchFamily="18" charset="0"/>
              <a:cs typeface="Times New Roman" panose="02020603050405020304" pitchFamily="18" charset="0"/>
            </a:endParaRPr>
          </a:p>
        </p:txBody>
      </p:sp>
      <p:sp>
        <p:nvSpPr>
          <p:cNvPr id="41" name="文本框 40"/>
          <p:cNvSpPr txBox="1"/>
          <p:nvPr/>
        </p:nvSpPr>
        <p:spPr>
          <a:xfrm>
            <a:off x="8507103" y="-50758"/>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5/2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42" name="文本框 41"/>
          <p:cNvSpPr txBox="1"/>
          <p:nvPr/>
        </p:nvSpPr>
        <p:spPr>
          <a:xfrm rot="10800000">
            <a:off x="879618" y="3351866"/>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4238</a:t>
            </a:r>
          </a:p>
        </p:txBody>
      </p:sp>
      <p:sp>
        <p:nvSpPr>
          <p:cNvPr id="43" name="文本框 42"/>
          <p:cNvSpPr txBox="1"/>
          <p:nvPr/>
        </p:nvSpPr>
        <p:spPr>
          <a:xfrm rot="10800000">
            <a:off x="1434260" y="3135641"/>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2870</a:t>
            </a:r>
          </a:p>
        </p:txBody>
      </p:sp>
      <p:sp>
        <p:nvSpPr>
          <p:cNvPr id="44" name="文本框 43"/>
          <p:cNvSpPr txBox="1"/>
          <p:nvPr/>
        </p:nvSpPr>
        <p:spPr>
          <a:xfrm rot="10800000">
            <a:off x="1950452" y="3185178"/>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2754</a:t>
            </a:r>
          </a:p>
        </p:txBody>
      </p:sp>
      <p:sp>
        <p:nvSpPr>
          <p:cNvPr id="45" name="文本框 44"/>
          <p:cNvSpPr txBox="1"/>
          <p:nvPr/>
        </p:nvSpPr>
        <p:spPr>
          <a:xfrm rot="10800000">
            <a:off x="2509614" y="4316875"/>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1369</a:t>
            </a:r>
          </a:p>
        </p:txBody>
      </p:sp>
      <p:cxnSp>
        <p:nvCxnSpPr>
          <p:cNvPr id="49" name="直接箭头连接符 48"/>
          <p:cNvCxnSpPr/>
          <p:nvPr/>
        </p:nvCxnSpPr>
        <p:spPr>
          <a:xfrm flipH="1">
            <a:off x="3177134" y="1647691"/>
            <a:ext cx="1486165" cy="1346340"/>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H="1">
            <a:off x="3188962" y="1647691"/>
            <a:ext cx="1474337" cy="1036847"/>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H="1">
            <a:off x="3149124" y="1647692"/>
            <a:ext cx="1514175" cy="2588733"/>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a:cxnSpLocks/>
          </p:cNvCxnSpPr>
          <p:nvPr/>
        </p:nvCxnSpPr>
        <p:spPr>
          <a:xfrm flipH="1">
            <a:off x="3177136" y="1647692"/>
            <a:ext cx="1498912" cy="347056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7024879" y="6296631"/>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5/2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cxnSp>
        <p:nvCxnSpPr>
          <p:cNvPr id="47" name="直接箭头连接符 46"/>
          <p:cNvCxnSpPr>
            <a:cxnSpLocks/>
          </p:cNvCxnSpPr>
          <p:nvPr/>
        </p:nvCxnSpPr>
        <p:spPr>
          <a:xfrm>
            <a:off x="5671060" y="4371764"/>
            <a:ext cx="0" cy="2091672"/>
          </a:xfrm>
          <a:prstGeom prst="straightConnector1">
            <a:avLst/>
          </a:prstGeom>
          <a:ln w="22225">
            <a:solidFill>
              <a:srgbClr val="CC00CC"/>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3333898" y="4900971"/>
            <a:ext cx="1172116" cy="369332"/>
          </a:xfrm>
          <a:prstGeom prst="rect">
            <a:avLst/>
          </a:prstGeom>
        </p:spPr>
        <p:txBody>
          <a:bodyPr wrap="none">
            <a:spAutoFit/>
          </a:bodyPr>
          <a:lstStyle/>
          <a:p>
            <a:r>
              <a:rPr lang="en-US" altLang="zh-CN" i="1"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S</a:t>
            </a:r>
            <a:r>
              <a:rPr lang="en-US" altLang="zh-CN" i="1" baseline="-25000"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 = </a:t>
            </a:r>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2271</a:t>
            </a:r>
          </a:p>
        </p:txBody>
      </p:sp>
      <p:cxnSp>
        <p:nvCxnSpPr>
          <p:cNvPr id="63" name="直接连接符 62"/>
          <p:cNvCxnSpPr/>
          <p:nvPr/>
        </p:nvCxnSpPr>
        <p:spPr>
          <a:xfrm>
            <a:off x="5053658" y="5942984"/>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053658" y="5487147"/>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053658" y="6221471"/>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706337" y="6025477"/>
            <a:ext cx="569387"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cs typeface="Times New Roman" panose="02020603050405020304" pitchFamily="18" charset="0"/>
              </a:rPr>
              <a:t>452</a:t>
            </a:r>
            <a:endParaRPr lang="zh-CN" altLang="en-US" dirty="0">
              <a:latin typeface="Cambria Math" panose="02040503050406030204" pitchFamily="18" charset="0"/>
              <a:cs typeface="Times New Roman" panose="02020603050405020304" pitchFamily="18" charset="0"/>
            </a:endParaRPr>
          </a:p>
        </p:txBody>
      </p:sp>
      <p:sp>
        <p:nvSpPr>
          <p:cNvPr id="58" name="文本框 56"/>
          <p:cNvSpPr txBox="1"/>
          <p:nvPr/>
        </p:nvSpPr>
        <p:spPr>
          <a:xfrm>
            <a:off x="7034497" y="6019044"/>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1/2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67" name="文本框 56"/>
          <p:cNvSpPr txBox="1"/>
          <p:nvPr/>
        </p:nvSpPr>
        <p:spPr>
          <a:xfrm>
            <a:off x="7034497" y="5741037"/>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3/2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68" name="文本框 56"/>
          <p:cNvSpPr txBox="1"/>
          <p:nvPr/>
        </p:nvSpPr>
        <p:spPr>
          <a:xfrm>
            <a:off x="7034497" y="5264613"/>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7/2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76" name="TextBox 75"/>
          <p:cNvSpPr txBox="1"/>
          <p:nvPr/>
        </p:nvSpPr>
        <p:spPr>
          <a:xfrm>
            <a:off x="7706337" y="5741884"/>
            <a:ext cx="569387"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cs typeface="Times New Roman" panose="02020603050405020304" pitchFamily="18" charset="0"/>
              </a:rPr>
              <a:t>945</a:t>
            </a:r>
            <a:endParaRPr lang="zh-CN" altLang="en-US" dirty="0">
              <a:latin typeface="Cambria Math" panose="02040503050406030204" pitchFamily="18" charset="0"/>
              <a:cs typeface="Times New Roman" panose="02020603050405020304" pitchFamily="18" charset="0"/>
            </a:endParaRPr>
          </a:p>
        </p:txBody>
      </p:sp>
      <p:sp>
        <p:nvSpPr>
          <p:cNvPr id="77" name="TextBox 76"/>
          <p:cNvSpPr txBox="1"/>
          <p:nvPr/>
        </p:nvSpPr>
        <p:spPr>
          <a:xfrm>
            <a:off x="7590921" y="5264613"/>
            <a:ext cx="697627"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cs typeface="Times New Roman" panose="02020603050405020304" pitchFamily="18" charset="0"/>
              </a:rPr>
              <a:t>1612</a:t>
            </a:r>
            <a:endParaRPr lang="zh-CN" altLang="en-US" dirty="0">
              <a:latin typeface="Cambria Math" panose="02040503050406030204" pitchFamily="18" charset="0"/>
              <a:cs typeface="Times New Roman" panose="02020603050405020304" pitchFamily="18" charset="0"/>
            </a:endParaRPr>
          </a:p>
        </p:txBody>
      </p:sp>
      <p:cxnSp>
        <p:nvCxnSpPr>
          <p:cNvPr id="80" name="直接箭头连接符 79"/>
          <p:cNvCxnSpPr/>
          <p:nvPr/>
        </p:nvCxnSpPr>
        <p:spPr>
          <a:xfrm flipH="1">
            <a:off x="6694054" y="138469"/>
            <a:ext cx="571105" cy="498274"/>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1" name="直接连接符 64"/>
          <p:cNvCxnSpPr/>
          <p:nvPr/>
        </p:nvCxnSpPr>
        <p:spPr>
          <a:xfrm>
            <a:off x="4677878" y="1647692"/>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箭头连接符 46"/>
          <p:cNvCxnSpPr>
            <a:cxnSpLocks/>
          </p:cNvCxnSpPr>
          <p:nvPr/>
        </p:nvCxnSpPr>
        <p:spPr>
          <a:xfrm>
            <a:off x="6463050" y="5492402"/>
            <a:ext cx="0" cy="734324"/>
          </a:xfrm>
          <a:prstGeom prst="straightConnector1">
            <a:avLst/>
          </a:prstGeom>
          <a:ln w="22225">
            <a:solidFill>
              <a:srgbClr val="CC00CC"/>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3" name="直接连接符 64">
            <a:extLst>
              <a:ext uri="{FF2B5EF4-FFF2-40B4-BE49-F238E27FC236}">
                <a16:creationId xmlns:a16="http://schemas.microsoft.com/office/drawing/2014/main" id="{46503A3E-0939-4701-A92A-FBBEF4014EB0}"/>
              </a:ext>
            </a:extLst>
          </p:cNvPr>
          <p:cNvCxnSpPr/>
          <p:nvPr/>
        </p:nvCxnSpPr>
        <p:spPr>
          <a:xfrm>
            <a:off x="5053658" y="4342523"/>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文本框 60">
            <a:extLst>
              <a:ext uri="{FF2B5EF4-FFF2-40B4-BE49-F238E27FC236}">
                <a16:creationId xmlns:a16="http://schemas.microsoft.com/office/drawing/2014/main" id="{B8B79DBF-959B-4EFE-ABCF-572BD40E20AB}"/>
              </a:ext>
            </a:extLst>
          </p:cNvPr>
          <p:cNvSpPr txBox="1"/>
          <p:nvPr/>
        </p:nvSpPr>
        <p:spPr>
          <a:xfrm>
            <a:off x="3691402" y="3959742"/>
            <a:ext cx="256480" cy="276999"/>
          </a:xfrm>
          <a:prstGeom prst="rect">
            <a:avLst/>
          </a:prstGeom>
          <a:noFill/>
        </p:spPr>
        <p:txBody>
          <a:bodyPr wrap="non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p0</a:t>
            </a:r>
          </a:p>
        </p:txBody>
      </p:sp>
      <p:sp>
        <p:nvSpPr>
          <p:cNvPr id="75" name="文本框 69">
            <a:extLst>
              <a:ext uri="{FF2B5EF4-FFF2-40B4-BE49-F238E27FC236}">
                <a16:creationId xmlns:a16="http://schemas.microsoft.com/office/drawing/2014/main" id="{F92AFAAA-0C65-4493-AA37-6573BCB55332}"/>
              </a:ext>
            </a:extLst>
          </p:cNvPr>
          <p:cNvSpPr txBox="1"/>
          <p:nvPr/>
        </p:nvSpPr>
        <p:spPr>
          <a:xfrm>
            <a:off x="3326574" y="3323912"/>
            <a:ext cx="256480" cy="276999"/>
          </a:xfrm>
          <a:prstGeom prst="rect">
            <a:avLst/>
          </a:prstGeom>
          <a:noFill/>
        </p:spPr>
        <p:txBody>
          <a:bodyPr wrap="non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p1</a:t>
            </a:r>
          </a:p>
        </p:txBody>
      </p:sp>
      <p:sp>
        <p:nvSpPr>
          <p:cNvPr id="82" name="文本框 70">
            <a:extLst>
              <a:ext uri="{FF2B5EF4-FFF2-40B4-BE49-F238E27FC236}">
                <a16:creationId xmlns:a16="http://schemas.microsoft.com/office/drawing/2014/main" id="{1E3B1B34-3B6E-48A2-9B84-C7DFC8B1C1C4}"/>
              </a:ext>
            </a:extLst>
          </p:cNvPr>
          <p:cNvSpPr txBox="1"/>
          <p:nvPr/>
        </p:nvSpPr>
        <p:spPr>
          <a:xfrm>
            <a:off x="3412436" y="2762979"/>
            <a:ext cx="278965" cy="276999"/>
          </a:xfrm>
          <a:prstGeom prst="rect">
            <a:avLst/>
          </a:prstGeom>
          <a:noFill/>
        </p:spPr>
        <p:txBody>
          <a:bodyPr wrap="squar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p2</a:t>
            </a:r>
          </a:p>
        </p:txBody>
      </p:sp>
      <p:sp>
        <p:nvSpPr>
          <p:cNvPr id="83" name="文本框 71">
            <a:extLst>
              <a:ext uri="{FF2B5EF4-FFF2-40B4-BE49-F238E27FC236}">
                <a16:creationId xmlns:a16="http://schemas.microsoft.com/office/drawing/2014/main" id="{21BAA0D9-8BCB-4971-B42B-CF801FE363D4}"/>
              </a:ext>
            </a:extLst>
          </p:cNvPr>
          <p:cNvSpPr txBox="1"/>
          <p:nvPr/>
        </p:nvSpPr>
        <p:spPr>
          <a:xfrm>
            <a:off x="3298427" y="2176417"/>
            <a:ext cx="256480" cy="276999"/>
          </a:xfrm>
          <a:prstGeom prst="rect">
            <a:avLst/>
          </a:prstGeom>
          <a:noFill/>
        </p:spPr>
        <p:txBody>
          <a:bodyPr wrap="non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p3</a:t>
            </a:r>
          </a:p>
        </p:txBody>
      </p:sp>
      <p:cxnSp>
        <p:nvCxnSpPr>
          <p:cNvPr id="84" name="直接箭头连接符 54">
            <a:extLst>
              <a:ext uri="{FF2B5EF4-FFF2-40B4-BE49-F238E27FC236}">
                <a16:creationId xmlns:a16="http://schemas.microsoft.com/office/drawing/2014/main" id="{08D36333-8805-4056-AB8A-3FC3A149A960}"/>
              </a:ext>
            </a:extLst>
          </p:cNvPr>
          <p:cNvCxnSpPr>
            <a:cxnSpLocks/>
          </p:cNvCxnSpPr>
          <p:nvPr/>
        </p:nvCxnSpPr>
        <p:spPr>
          <a:xfrm flipH="1">
            <a:off x="3174383" y="1647691"/>
            <a:ext cx="1473654" cy="309338"/>
          </a:xfrm>
          <a:prstGeom prst="straightConnector1">
            <a:avLst/>
          </a:prstGeom>
          <a:ln w="22225">
            <a:solidFill>
              <a:srgbClr val="FFCCCC"/>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85" name="文本框 71">
            <a:extLst>
              <a:ext uri="{FF2B5EF4-FFF2-40B4-BE49-F238E27FC236}">
                <a16:creationId xmlns:a16="http://schemas.microsoft.com/office/drawing/2014/main" id="{7D892BA6-75FF-49A2-B9EC-40070279FA6E}"/>
              </a:ext>
            </a:extLst>
          </p:cNvPr>
          <p:cNvSpPr txBox="1"/>
          <p:nvPr/>
        </p:nvSpPr>
        <p:spPr>
          <a:xfrm>
            <a:off x="3326574" y="1540903"/>
            <a:ext cx="226024" cy="276999"/>
          </a:xfrm>
          <a:prstGeom prst="rect">
            <a:avLst/>
          </a:prstGeom>
          <a:noFill/>
        </p:spPr>
        <p:txBody>
          <a:bodyPr wrap="none" lIns="0" tIns="0" rIns="0" bIns="0" rtlCol="0">
            <a:spAutoFit/>
          </a:bodyPr>
          <a:lstStyle/>
          <a:p>
            <a:r>
              <a:rPr lang="en-US" dirty="0">
                <a:solidFill>
                  <a:srgbClr val="FFCCCC"/>
                </a:solidFill>
                <a:latin typeface="Cambria Math" panose="02040503050406030204" pitchFamily="18" charset="0"/>
                <a:ea typeface="Cambria Math" panose="02040503050406030204" pitchFamily="18" charset="0"/>
                <a:cs typeface="Times New Roman" panose="02020603050405020304" pitchFamily="18" charset="0"/>
              </a:rPr>
              <a:t>p?</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500F4F88-33B4-49F2-A091-7C3286700B21}"/>
                  </a:ext>
                </a:extLst>
              </p:cNvPr>
              <p:cNvSpPr txBox="1"/>
              <p:nvPr/>
            </p:nvSpPr>
            <p:spPr>
              <a:xfrm>
                <a:off x="0" y="1993423"/>
                <a:ext cx="3404906" cy="44108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0000FF"/>
                              </a:solidFill>
                              <a:latin typeface="Cambria Math" panose="02040503050406030204" pitchFamily="18" charset="0"/>
                              <a:ea typeface="Cambria Math" panose="02040503050406030204" pitchFamily="18" charset="0"/>
                            </a:rPr>
                          </m:ctrlPr>
                        </m:sSubPr>
                        <m:e>
                          <m:r>
                            <a:rPr lang="en-US" altLang="zh-CN" sz="2000" i="1">
                              <a:solidFill>
                                <a:srgbClr val="0000FF"/>
                              </a:solidFill>
                              <a:latin typeface="Cambria Math" panose="02040503050406030204" pitchFamily="18" charset="0"/>
                              <a:ea typeface="Cambria Math" panose="02040503050406030204" pitchFamily="18" charset="0"/>
                            </a:rPr>
                            <m:t>𝑁</m:t>
                          </m:r>
                        </m:e>
                        <m:sub>
                          <m:r>
                            <a:rPr lang="zh-CN" altLang="en-US" sz="2000" i="1">
                              <a:solidFill>
                                <a:srgbClr val="0000FF"/>
                              </a:solidFill>
                              <a:latin typeface="Cambria Math" panose="02040503050406030204" pitchFamily="18" charset="0"/>
                              <a:ea typeface="Cambria Math" panose="02040503050406030204" pitchFamily="18" charset="0"/>
                            </a:rPr>
                            <m:t>𝛾</m:t>
                          </m:r>
                          <m:r>
                            <a:rPr lang="en-US" altLang="zh-CN" sz="2000" i="1">
                              <a:solidFill>
                                <a:srgbClr val="0000FF"/>
                              </a:solidFill>
                              <a:latin typeface="Cambria Math" panose="02040503050406030204" pitchFamily="18" charset="0"/>
                              <a:ea typeface="Cambria Math" panose="02040503050406030204" pitchFamily="18" charset="0"/>
                            </a:rPr>
                            <m:t>24</m:t>
                          </m:r>
                          <m:r>
                            <m:rPr>
                              <m:sty m:val="p"/>
                            </m:rPr>
                            <a:rPr lang="en-US" altLang="zh-CN" sz="2000" i="1">
                              <a:solidFill>
                                <a:srgbClr val="0000FF"/>
                              </a:solidFill>
                              <a:latin typeface="Cambria Math" panose="02040503050406030204" pitchFamily="18" charset="0"/>
                              <a:ea typeface="Cambria Math" panose="02040503050406030204" pitchFamily="18" charset="0"/>
                            </a:rPr>
                            <m:t>Mg</m:t>
                          </m:r>
                        </m:sub>
                      </m:sSub>
                      <m:r>
                        <a:rPr lang="en-US" altLang="zh-CN" sz="2000" b="0" i="1" smtClean="0">
                          <a:solidFill>
                            <a:srgbClr val="0000FF"/>
                          </a:solidFill>
                          <a:latin typeface="Cambria Math" panose="02040503050406030204" pitchFamily="18" charset="0"/>
                          <a:ea typeface="Cambria Math" panose="02040503050406030204" pitchFamily="18" charset="0"/>
                        </a:rPr>
                        <m:t>=</m:t>
                      </m:r>
                      <m:sSubSup>
                        <m:sSubSupPr>
                          <m:ctrlPr>
                            <a:rPr lang="en-US" altLang="zh-CN" sz="2000" i="1" smtClean="0">
                              <a:solidFill>
                                <a:srgbClr val="0000FF"/>
                              </a:solidFill>
                              <a:latin typeface="Cambria Math" panose="02040503050406030204" pitchFamily="18" charset="0"/>
                              <a:ea typeface="Cambria Math" panose="02040503050406030204" pitchFamily="18" charset="0"/>
                            </a:rPr>
                          </m:ctrlPr>
                        </m:sSubSupPr>
                        <m:e>
                          <m:r>
                            <a:rPr lang="en-US" altLang="zh-CN" sz="2000" i="1">
                              <a:solidFill>
                                <a:srgbClr val="0000FF"/>
                              </a:solidFill>
                              <a:latin typeface="Cambria Math" panose="02040503050406030204" pitchFamily="18" charset="0"/>
                              <a:ea typeface="Cambria Math" panose="02040503050406030204" pitchFamily="18" charset="0"/>
                            </a:rPr>
                            <m:t>10243009</m:t>
                          </m:r>
                        </m:e>
                        <m:sub>
                          <m:r>
                            <a:rPr lang="en-US" altLang="zh-CN" sz="2000" b="0" i="1" smtClean="0">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1076224</m:t>
                          </m:r>
                        </m:sub>
                        <m:sup>
                          <m:r>
                            <a:rPr lang="en-US" altLang="zh-CN" sz="2000" b="0" i="1" smtClean="0">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710906</m:t>
                          </m:r>
                        </m:sup>
                      </m:sSubSup>
                    </m:oMath>
                  </m:oMathPara>
                </a14:m>
                <a:endParaRPr lang="zh-CN" altLang="en-US" sz="2000" dirty="0">
                  <a:solidFill>
                    <a:srgbClr val="0000FF"/>
                  </a:solidFill>
                  <a:latin typeface="Cambria Math" panose="02040503050406030204" pitchFamily="18" charset="0"/>
                </a:endParaRPr>
              </a:p>
            </p:txBody>
          </p:sp>
        </mc:Choice>
        <mc:Fallback xmlns="">
          <p:sp>
            <p:nvSpPr>
              <p:cNvPr id="27" name="TextBox 26">
                <a:extLst>
                  <a:ext uri="{FF2B5EF4-FFF2-40B4-BE49-F238E27FC236}">
                    <a16:creationId xmlns:a16="http://schemas.microsoft.com/office/drawing/2014/main" id="{500F4F88-33B4-49F2-A091-7C3286700B21}"/>
                  </a:ext>
                </a:extLst>
              </p:cNvPr>
              <p:cNvSpPr txBox="1">
                <a:spLocks noRot="1" noChangeAspect="1" noMove="1" noResize="1" noEditPoints="1" noAdjustHandles="1" noChangeArrowheads="1" noChangeShapeType="1" noTextEdit="1"/>
              </p:cNvSpPr>
              <p:nvPr/>
            </p:nvSpPr>
            <p:spPr>
              <a:xfrm>
                <a:off x="0" y="1993423"/>
                <a:ext cx="3404906" cy="441083"/>
              </a:xfrm>
              <a:prstGeom prst="rect">
                <a:avLst/>
              </a:prstGeom>
              <a:blipFill>
                <a:blip r:embed="rId3"/>
                <a:stretch>
                  <a:fillRect b="-1111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4A6097F3-DE6A-45CD-B3B8-465CAD77C948}"/>
                  </a:ext>
                </a:extLst>
              </p:cNvPr>
              <p:cNvSpPr txBox="1"/>
              <p:nvPr/>
            </p:nvSpPr>
            <p:spPr>
              <a:xfrm>
                <a:off x="5800418" y="4597642"/>
                <a:ext cx="3323154" cy="44326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CC00CC"/>
                              </a:solidFill>
                              <a:latin typeface="Cambria Math" panose="02040503050406030204" pitchFamily="18" charset="0"/>
                              <a:ea typeface="Cambria Math" panose="02040503050406030204" pitchFamily="18" charset="0"/>
                            </a:rPr>
                          </m:ctrlPr>
                        </m:sSubPr>
                        <m:e>
                          <m:r>
                            <a:rPr lang="en-US" altLang="zh-CN" sz="2000" i="1">
                              <a:solidFill>
                                <a:srgbClr val="CC00CC"/>
                              </a:solidFill>
                              <a:latin typeface="Cambria Math" panose="02040503050406030204" pitchFamily="18" charset="0"/>
                              <a:ea typeface="Cambria Math" panose="02040503050406030204" pitchFamily="18" charset="0"/>
                            </a:rPr>
                            <m:t>𝑁</m:t>
                          </m:r>
                        </m:e>
                        <m:sub>
                          <m:r>
                            <a:rPr lang="zh-CN" altLang="en-US" sz="2000" i="1">
                              <a:solidFill>
                                <a:srgbClr val="CC00CC"/>
                              </a:solidFill>
                              <a:latin typeface="Cambria Math" panose="02040503050406030204" pitchFamily="18" charset="0"/>
                              <a:ea typeface="Cambria Math" panose="02040503050406030204" pitchFamily="18" charset="0"/>
                            </a:rPr>
                            <m:t>𝛾</m:t>
                          </m:r>
                          <m:r>
                            <a:rPr lang="en-US" altLang="zh-CN" sz="2000" i="1">
                              <a:solidFill>
                                <a:srgbClr val="CC00CC"/>
                              </a:solidFill>
                              <a:latin typeface="Cambria Math" panose="02040503050406030204" pitchFamily="18" charset="0"/>
                              <a:ea typeface="Cambria Math" panose="02040503050406030204" pitchFamily="18" charset="0"/>
                            </a:rPr>
                            <m:t>2</m:t>
                          </m:r>
                          <m:r>
                            <a:rPr lang="en-US" altLang="zh-CN" sz="2000" b="0" i="1" smtClean="0">
                              <a:solidFill>
                                <a:srgbClr val="CC00CC"/>
                              </a:solidFill>
                              <a:latin typeface="Cambria Math" panose="02040503050406030204" pitchFamily="18" charset="0"/>
                              <a:ea typeface="Cambria Math" panose="02040503050406030204" pitchFamily="18" charset="0"/>
                            </a:rPr>
                            <m:t>5</m:t>
                          </m:r>
                          <m:r>
                            <m:rPr>
                              <m:sty m:val="p"/>
                            </m:rPr>
                            <a:rPr lang="en-US" altLang="zh-CN" sz="2000" b="0" i="0" smtClean="0">
                              <a:solidFill>
                                <a:srgbClr val="CC00CC"/>
                              </a:solidFill>
                              <a:latin typeface="Cambria Math" panose="02040503050406030204" pitchFamily="18" charset="0"/>
                              <a:ea typeface="Cambria Math" panose="02040503050406030204" pitchFamily="18" charset="0"/>
                            </a:rPr>
                            <m:t>Al</m:t>
                          </m:r>
                        </m:sub>
                      </m:sSub>
                      <m:r>
                        <a:rPr lang="en-US" altLang="zh-CN" sz="2000" b="0" i="1" smtClean="0">
                          <a:solidFill>
                            <a:srgbClr val="CC00CC"/>
                          </a:solidFill>
                          <a:latin typeface="Cambria Math" panose="02040503050406030204" pitchFamily="18" charset="0"/>
                          <a:ea typeface="Cambria Math" panose="02040503050406030204" pitchFamily="18" charset="0"/>
                        </a:rPr>
                        <m:t>=</m:t>
                      </m:r>
                      <m:sSubSup>
                        <m:sSubSupPr>
                          <m:ctrlPr>
                            <a:rPr lang="en-US" altLang="zh-CN" sz="2000" i="1">
                              <a:solidFill>
                                <a:srgbClr val="CC00CC"/>
                              </a:solidFill>
                              <a:latin typeface="Cambria Math" panose="02040503050406030204" pitchFamily="18" charset="0"/>
                              <a:ea typeface="Cambria Math" panose="02040503050406030204" pitchFamily="18" charset="0"/>
                            </a:rPr>
                          </m:ctrlPr>
                        </m:sSubSupPr>
                        <m:e>
                          <m:r>
                            <a:rPr lang="en-US" altLang="zh-CN" sz="2000" i="1">
                              <a:solidFill>
                                <a:srgbClr val="CC00CC"/>
                              </a:solidFill>
                              <a:latin typeface="Cambria Math" panose="02040503050406030204" pitchFamily="18" charset="0"/>
                              <a:ea typeface="Cambria Math" panose="02040503050406030204" pitchFamily="18" charset="0"/>
                            </a:rPr>
                            <m:t>19353588</m:t>
                          </m:r>
                        </m:e>
                        <m:sub>
                          <m:r>
                            <a:rPr lang="en-US" altLang="zh-CN" sz="2000">
                              <a:solidFill>
                                <a:srgbClr val="CC00CC"/>
                              </a:solidFill>
                              <a:latin typeface="Cambria Math" panose="02040503050406030204" pitchFamily="18" charset="0"/>
                              <a:ea typeface="Cambria Math" panose="02040503050406030204" pitchFamily="18" charset="0"/>
                            </a:rPr>
                            <m:t>−</m:t>
                          </m:r>
                          <m:r>
                            <a:rPr lang="en-US" altLang="zh-CN" sz="2000" i="1">
                              <a:solidFill>
                                <a:srgbClr val="CC00CC"/>
                              </a:solidFill>
                              <a:latin typeface="Cambria Math" panose="02040503050406030204" pitchFamily="18" charset="0"/>
                              <a:ea typeface="Cambria Math" panose="02040503050406030204" pitchFamily="18" charset="0"/>
                            </a:rPr>
                            <m:t>2576505</m:t>
                          </m:r>
                        </m:sub>
                        <m:sup>
                          <m:r>
                            <a:rPr lang="en-US" altLang="zh-CN" sz="2000">
                              <a:solidFill>
                                <a:srgbClr val="CC00CC"/>
                              </a:solidFill>
                              <a:latin typeface="Cambria Math" panose="02040503050406030204" pitchFamily="18" charset="0"/>
                              <a:ea typeface="Cambria Math" panose="02040503050406030204" pitchFamily="18" charset="0"/>
                            </a:rPr>
                            <m:t>+</m:t>
                          </m:r>
                          <m:r>
                            <a:rPr lang="en-US" altLang="zh-CN" sz="2000" i="1">
                              <a:solidFill>
                                <a:srgbClr val="CC00CC"/>
                              </a:solidFill>
                              <a:latin typeface="Cambria Math" panose="02040503050406030204" pitchFamily="18" charset="0"/>
                              <a:ea typeface="Cambria Math" panose="02040503050406030204" pitchFamily="18" charset="0"/>
                            </a:rPr>
                            <m:t>2075547</m:t>
                          </m:r>
                        </m:sup>
                      </m:sSubSup>
                    </m:oMath>
                  </m:oMathPara>
                </a14:m>
                <a:endParaRPr lang="zh-CN" altLang="en-US" sz="2000" dirty="0">
                  <a:solidFill>
                    <a:srgbClr val="CC00CC"/>
                  </a:solidFill>
                  <a:latin typeface="Cambria Math" panose="02040503050406030204" pitchFamily="18" charset="0"/>
                </a:endParaRPr>
              </a:p>
            </p:txBody>
          </p:sp>
        </mc:Choice>
        <mc:Fallback xmlns="">
          <p:sp>
            <p:nvSpPr>
              <p:cNvPr id="86" name="TextBox 85">
                <a:extLst>
                  <a:ext uri="{FF2B5EF4-FFF2-40B4-BE49-F238E27FC236}">
                    <a16:creationId xmlns:a16="http://schemas.microsoft.com/office/drawing/2014/main" id="{4A6097F3-DE6A-45CD-B3B8-465CAD77C948}"/>
                  </a:ext>
                </a:extLst>
              </p:cNvPr>
              <p:cNvSpPr txBox="1">
                <a:spLocks noRot="1" noChangeAspect="1" noMove="1" noResize="1" noEditPoints="1" noAdjustHandles="1" noChangeArrowheads="1" noChangeShapeType="1" noTextEdit="1"/>
              </p:cNvSpPr>
              <p:nvPr/>
            </p:nvSpPr>
            <p:spPr>
              <a:xfrm>
                <a:off x="5800418" y="4597642"/>
                <a:ext cx="3323154" cy="443263"/>
              </a:xfrm>
              <a:prstGeom prst="rect">
                <a:avLst/>
              </a:prstGeom>
              <a:blipFill>
                <a:blip r:embed="rId4"/>
                <a:stretch>
                  <a:fillRect b="-5479"/>
                </a:stretch>
              </a:blipFill>
            </p:spPr>
            <p:txBody>
              <a:bodyPr/>
              <a:lstStyle/>
              <a:p>
                <a:r>
                  <a:rPr lang="zh-CN" altLang="en-US">
                    <a:noFill/>
                  </a:rPr>
                  <a:t> </a:t>
                </a:r>
              </a:p>
            </p:txBody>
          </p:sp>
        </mc:Fallback>
      </mc:AlternateContent>
      <p:sp>
        <p:nvSpPr>
          <p:cNvPr id="37" name="TextBox 36">
            <a:extLst>
              <a:ext uri="{FF2B5EF4-FFF2-40B4-BE49-F238E27FC236}">
                <a16:creationId xmlns:a16="http://schemas.microsoft.com/office/drawing/2014/main" id="{054BC9D9-DEC7-4443-8BE2-7F818D8AE432}"/>
              </a:ext>
            </a:extLst>
          </p:cNvPr>
          <p:cNvSpPr txBox="1"/>
          <p:nvPr/>
        </p:nvSpPr>
        <p:spPr>
          <a:xfrm>
            <a:off x="554182" y="1364337"/>
            <a:ext cx="184731" cy="369332"/>
          </a:xfrm>
          <a:prstGeom prst="rect">
            <a:avLst/>
          </a:prstGeom>
          <a:noFill/>
        </p:spPr>
        <p:txBody>
          <a:bodyPr wrap="none" rtlCol="0">
            <a:spAutoFit/>
          </a:bodyPr>
          <a:lstStyle/>
          <a:p>
            <a:endParaRPr lang="zh-CN" altLang="en-US" dirty="0">
              <a:latin typeface="Cambria Math" panose="02040503050406030204" pitchFamily="18" charset="0"/>
            </a:endParaRPr>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E1FBD67F-2168-4B75-B2EB-3185ABC40081}"/>
                  </a:ext>
                </a:extLst>
              </p:cNvPr>
              <p:cNvSpPr txBox="1"/>
              <p:nvPr/>
            </p:nvSpPr>
            <p:spPr>
              <a:xfrm>
                <a:off x="526975" y="624188"/>
                <a:ext cx="4861844" cy="76219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000" b="0" i="1" smtClean="0">
                          <a:solidFill>
                            <a:srgbClr val="FF0000"/>
                          </a:solidFill>
                          <a:latin typeface="Cambria Math" panose="02040503050406030204" pitchFamily="18" charset="0"/>
                          <a:ea typeface="Cambria Math" panose="02040503050406030204" pitchFamily="18" charset="0"/>
                        </a:rPr>
                        <m:t>𝑅</m:t>
                      </m:r>
                      <m:r>
                        <a:rPr lang="en-US" altLang="zh-CN" sz="2000" b="0" i="1" smtClean="0">
                          <a:solidFill>
                            <a:srgbClr val="FF0000"/>
                          </a:solidFill>
                          <a:latin typeface="Cambria Math" panose="02040503050406030204" pitchFamily="18" charset="0"/>
                          <a:ea typeface="Cambria Math" panose="02040503050406030204" pitchFamily="18" charset="0"/>
                        </a:rPr>
                        <m:t>=</m:t>
                      </m:r>
                      <m:f>
                        <m:fPr>
                          <m:ctrlPr>
                            <a:rPr lang="en-US" altLang="zh-CN" sz="2000" i="1">
                              <a:solidFill>
                                <a:srgbClr val="FF0000"/>
                              </a:solidFill>
                              <a:latin typeface="Cambria Math" panose="02040503050406030204" pitchFamily="18" charset="0"/>
                              <a:ea typeface="Cambria Math" panose="02040503050406030204" pitchFamily="18" charset="0"/>
                            </a:rPr>
                          </m:ctrlPr>
                        </m:fPr>
                        <m:num>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1</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3</m:t>
                              </m:r>
                            </m:sub>
                          </m:sSub>
                        </m:num>
                        <m:den>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0</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1</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3</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m:t>
                              </m:r>
                            </m:sub>
                          </m:sSub>
                        </m:den>
                      </m:f>
                      <m:r>
                        <a:rPr lang="en-US" altLang="zh-CN" sz="2000" i="1">
                          <a:solidFill>
                            <a:srgbClr val="FF0000"/>
                          </a:solidFill>
                          <a:latin typeface="Cambria Math" panose="02040503050406030204" pitchFamily="18" charset="0"/>
                          <a:ea typeface="Cambria Math" panose="02040503050406030204" pitchFamily="18" charset="0"/>
                        </a:rPr>
                        <m:t>=0.590(5)</m:t>
                      </m:r>
                    </m:oMath>
                  </m:oMathPara>
                </a14:m>
                <a:endParaRPr lang="zh-CN" altLang="en-US" sz="2000" dirty="0">
                  <a:solidFill>
                    <a:srgbClr val="FF0000"/>
                  </a:solidFill>
                  <a:latin typeface="Cambria Math" panose="02040503050406030204" pitchFamily="18" charset="0"/>
                </a:endParaRPr>
              </a:p>
            </p:txBody>
          </p:sp>
        </mc:Choice>
        <mc:Fallback xmlns="">
          <p:sp>
            <p:nvSpPr>
              <p:cNvPr id="38" name="TextBox 37">
                <a:extLst>
                  <a:ext uri="{FF2B5EF4-FFF2-40B4-BE49-F238E27FC236}">
                    <a16:creationId xmlns:a16="http://schemas.microsoft.com/office/drawing/2014/main" id="{E1FBD67F-2168-4B75-B2EB-3185ABC40081}"/>
                  </a:ext>
                </a:extLst>
              </p:cNvPr>
              <p:cNvSpPr txBox="1">
                <a:spLocks noRot="1" noChangeAspect="1" noMove="1" noResize="1" noEditPoints="1" noAdjustHandles="1" noChangeArrowheads="1" noChangeShapeType="1" noTextEdit="1"/>
              </p:cNvSpPr>
              <p:nvPr/>
            </p:nvSpPr>
            <p:spPr>
              <a:xfrm>
                <a:off x="526975" y="624188"/>
                <a:ext cx="4861844" cy="762196"/>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7" name="TextBox 86">
                <a:extLst>
                  <a:ext uri="{FF2B5EF4-FFF2-40B4-BE49-F238E27FC236}">
                    <a16:creationId xmlns:a16="http://schemas.microsoft.com/office/drawing/2014/main" id="{57018557-7040-4EAC-AA67-8B187C358EBE}"/>
                  </a:ext>
                </a:extLst>
              </p:cNvPr>
              <p:cNvSpPr txBox="1"/>
              <p:nvPr/>
            </p:nvSpPr>
            <p:spPr>
              <a:xfrm>
                <a:off x="4052023" y="3539332"/>
                <a:ext cx="4740080" cy="44121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𝑁</m:t>
                          </m:r>
                        </m:e>
                        <m:sub>
                          <m:r>
                            <a:rPr lang="en-US" altLang="zh-CN" sz="2000" b="0" i="1" smtClean="0">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m:t>
                          </m:r>
                          <m:r>
                            <a:rPr lang="en-US" altLang="zh-CN" sz="2000" b="0" i="1" smtClean="0">
                              <a:solidFill>
                                <a:srgbClr val="FF0000"/>
                              </a:solidFill>
                              <a:latin typeface="Cambria Math" panose="02040503050406030204" pitchFamily="18" charset="0"/>
                              <a:ea typeface="Cambria Math" panose="02040503050406030204" pitchFamily="18" charset="0"/>
                            </a:rPr>
                            <m:t>5</m:t>
                          </m:r>
                          <m:r>
                            <m:rPr>
                              <m:sty m:val="p"/>
                            </m:rPr>
                            <a:rPr lang="en-US" altLang="zh-CN" sz="2000" b="0" i="0" smtClean="0">
                              <a:solidFill>
                                <a:srgbClr val="FF0000"/>
                              </a:solidFill>
                              <a:latin typeface="Cambria Math" panose="02040503050406030204" pitchFamily="18" charset="0"/>
                              <a:ea typeface="Cambria Math" panose="02040503050406030204" pitchFamily="18" charset="0"/>
                            </a:rPr>
                            <m:t>Al</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smtClean="0">
                              <a:solidFill>
                                <a:srgbClr val="0000FF"/>
                              </a:solidFill>
                              <a:latin typeface="Cambria Math" panose="02040503050406030204" pitchFamily="18" charset="0"/>
                              <a:ea typeface="Cambria Math" panose="02040503050406030204" pitchFamily="18" charset="0"/>
                            </a:rPr>
                          </m:ctrlPr>
                        </m:sSubPr>
                        <m:e>
                          <m:r>
                            <a:rPr lang="en-US" altLang="zh-CN" sz="2000" b="0" i="1" smtClean="0">
                              <a:solidFill>
                                <a:srgbClr val="0000FF"/>
                              </a:solidFill>
                              <a:latin typeface="Cambria Math" panose="02040503050406030204" pitchFamily="18" charset="0"/>
                              <a:ea typeface="Cambria Math" panose="02040503050406030204" pitchFamily="18" charset="0"/>
                            </a:rPr>
                            <m:t>𝑁</m:t>
                          </m:r>
                        </m:e>
                        <m:sub>
                          <m:r>
                            <a:rPr lang="zh-CN" altLang="en-US" sz="2000" i="1" smtClean="0">
                              <a:solidFill>
                                <a:srgbClr val="0000FF"/>
                              </a:solidFill>
                              <a:latin typeface="Cambria Math" panose="02040503050406030204" pitchFamily="18" charset="0"/>
                              <a:ea typeface="Cambria Math" panose="02040503050406030204" pitchFamily="18" charset="0"/>
                            </a:rPr>
                            <m:t>𝛾</m:t>
                          </m:r>
                          <m:r>
                            <a:rPr lang="en-US" altLang="zh-CN" sz="2000" b="0" i="1" smtClean="0">
                              <a:solidFill>
                                <a:srgbClr val="0000FF"/>
                              </a:solidFill>
                              <a:latin typeface="Cambria Math" panose="02040503050406030204" pitchFamily="18" charset="0"/>
                              <a:ea typeface="Cambria Math" panose="02040503050406030204" pitchFamily="18" charset="0"/>
                            </a:rPr>
                            <m:t>24</m:t>
                          </m:r>
                          <m:r>
                            <m:rPr>
                              <m:sty m:val="p"/>
                            </m:rPr>
                            <a:rPr lang="en-US" altLang="zh-CN" sz="2000" i="1">
                              <a:solidFill>
                                <a:srgbClr val="0000FF"/>
                              </a:solidFill>
                              <a:latin typeface="Cambria Math" panose="02040503050406030204" pitchFamily="18" charset="0"/>
                              <a:ea typeface="Cambria Math" panose="02040503050406030204" pitchFamily="18" charset="0"/>
                            </a:rPr>
                            <m:t>Mg</m:t>
                          </m:r>
                        </m:sub>
                      </m:sSub>
                      <m:r>
                        <a:rPr lang="en-US" altLang="zh-CN" sz="2000" b="0" i="1" smtClean="0">
                          <a:solidFill>
                            <a:srgbClr val="0000FF"/>
                          </a:solidFill>
                          <a:latin typeface="Cambria Math" panose="02040503050406030204" pitchFamily="18" charset="0"/>
                          <a:ea typeface="Cambria Math" panose="02040503050406030204" pitchFamily="18" charset="0"/>
                        </a:rPr>
                        <m:t>/</m:t>
                      </m:r>
                      <m:r>
                        <a:rPr lang="en-US" altLang="zh-CN" sz="2000" i="1">
                          <a:solidFill>
                            <a:srgbClr val="FF0000"/>
                          </a:solidFill>
                          <a:latin typeface="Cambria Math" panose="02040503050406030204" pitchFamily="18" charset="0"/>
                          <a:ea typeface="Cambria Math" panose="02040503050406030204" pitchFamily="18" charset="0"/>
                        </a:rPr>
                        <m:t>𝑅</m:t>
                      </m:r>
                      <m:r>
                        <a:rPr lang="en-US" altLang="zh-CN" sz="2000" i="0">
                          <a:solidFill>
                            <a:srgbClr val="FF0000"/>
                          </a:solidFill>
                          <a:latin typeface="Cambria Math" panose="02040503050406030204" pitchFamily="18" charset="0"/>
                          <a:ea typeface="Cambria Math" panose="02040503050406030204" pitchFamily="18" charset="0"/>
                        </a:rPr>
                        <m:t>=</m:t>
                      </m:r>
                      <m:sSubSup>
                        <m:sSubSupPr>
                          <m:ctrlPr>
                            <a:rPr lang="en-US" altLang="zh-CN" sz="2000" i="1" smtClean="0">
                              <a:solidFill>
                                <a:srgbClr val="FF0000"/>
                              </a:solidFill>
                              <a:latin typeface="Cambria Math" panose="02040503050406030204" pitchFamily="18" charset="0"/>
                              <a:ea typeface="Cambria Math" panose="02040503050406030204" pitchFamily="18" charset="0"/>
                            </a:rPr>
                          </m:ctrlPr>
                        </m:sSubSupPr>
                        <m:e>
                          <m:r>
                            <a:rPr lang="en-US" altLang="zh-CN" sz="2000">
                              <a:solidFill>
                                <a:srgbClr val="FF0000"/>
                              </a:solidFill>
                              <a:latin typeface="Cambria Math" panose="02040503050406030204" pitchFamily="18" charset="0"/>
                              <a:ea typeface="Cambria Math" panose="02040503050406030204" pitchFamily="18" charset="0"/>
                            </a:rPr>
                            <m:t>17359775</m:t>
                          </m:r>
                        </m:e>
                        <m:sub>
                          <m:r>
                            <a:rPr lang="en-US" altLang="zh-CN" sz="2000" i="0">
                              <a:solidFill>
                                <a:srgbClr val="FF0000"/>
                              </a:solidFill>
                              <a:latin typeface="Cambria Math" panose="02040503050406030204" pitchFamily="18" charset="0"/>
                              <a:ea typeface="Cambria Math" panose="02040503050406030204" pitchFamily="18" charset="0"/>
                            </a:rPr>
                            <m:t>−1830033</m:t>
                          </m:r>
                        </m:sub>
                        <m:sup>
                          <m:r>
                            <a:rPr lang="en-US" altLang="zh-CN" sz="2000" i="0">
                              <a:solidFill>
                                <a:srgbClr val="FF0000"/>
                              </a:solidFill>
                              <a:latin typeface="Cambria Math" panose="02040503050406030204" pitchFamily="18" charset="0"/>
                              <a:ea typeface="Cambria Math" panose="02040503050406030204" pitchFamily="18" charset="0"/>
                            </a:rPr>
                            <m:t>+1213988</m:t>
                          </m:r>
                        </m:sup>
                      </m:sSubSup>
                    </m:oMath>
                  </m:oMathPara>
                </a14:m>
                <a:endParaRPr lang="zh-CN" altLang="en-US" sz="2000" dirty="0">
                  <a:solidFill>
                    <a:srgbClr val="FF0000"/>
                  </a:solidFill>
                  <a:latin typeface="Cambria Math" panose="02040503050406030204" pitchFamily="18" charset="0"/>
                </a:endParaRPr>
              </a:p>
            </p:txBody>
          </p:sp>
        </mc:Choice>
        <mc:Fallback xmlns="">
          <p:sp>
            <p:nvSpPr>
              <p:cNvPr id="87" name="TextBox 86">
                <a:extLst>
                  <a:ext uri="{FF2B5EF4-FFF2-40B4-BE49-F238E27FC236}">
                    <a16:creationId xmlns:a16="http://schemas.microsoft.com/office/drawing/2014/main" id="{57018557-7040-4EAC-AA67-8B187C358EBE}"/>
                  </a:ext>
                </a:extLst>
              </p:cNvPr>
              <p:cNvSpPr txBox="1">
                <a:spLocks noRot="1" noChangeAspect="1" noMove="1" noResize="1" noEditPoints="1" noAdjustHandles="1" noChangeArrowheads="1" noChangeShapeType="1" noTextEdit="1"/>
              </p:cNvSpPr>
              <p:nvPr/>
            </p:nvSpPr>
            <p:spPr>
              <a:xfrm>
                <a:off x="4052023" y="3539332"/>
                <a:ext cx="4740080" cy="441211"/>
              </a:xfrm>
              <a:prstGeom prst="rect">
                <a:avLst/>
              </a:prstGeom>
              <a:blipFill>
                <a:blip r:embed="rId6"/>
                <a:stretch>
                  <a:fillRect b="-1111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0" name="Rectangle 39">
                <a:extLst>
                  <a:ext uri="{FF2B5EF4-FFF2-40B4-BE49-F238E27FC236}">
                    <a16:creationId xmlns:a16="http://schemas.microsoft.com/office/drawing/2014/main" id="{F8245C0D-D53B-4D39-B0A5-43A86160CBFF}"/>
                  </a:ext>
                </a:extLst>
              </p:cNvPr>
              <p:cNvSpPr/>
              <p:nvPr/>
            </p:nvSpPr>
            <p:spPr>
              <a:xfrm>
                <a:off x="7393" y="6132680"/>
                <a:ext cx="5191229" cy="71994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008000"/>
                              </a:solidFill>
                              <a:latin typeface="Cambria Math" panose="02040503050406030204" pitchFamily="18" charset="0"/>
                              <a:ea typeface="Cambria Math" panose="02040503050406030204" pitchFamily="18" charset="0"/>
                            </a:rPr>
                          </m:ctrlPr>
                        </m:sSubPr>
                        <m:e>
                          <m:r>
                            <a:rPr lang="en-US" altLang="zh-CN" sz="2000" i="1">
                              <a:solidFill>
                                <a:srgbClr val="008000"/>
                              </a:solidFill>
                              <a:latin typeface="Cambria Math" panose="02040503050406030204" pitchFamily="18" charset="0"/>
                              <a:ea typeface="Cambria Math" panose="02040503050406030204" pitchFamily="18" charset="0"/>
                            </a:rPr>
                            <m:t>𝑁</m:t>
                          </m:r>
                        </m:e>
                        <m:sub>
                          <m:r>
                            <a:rPr lang="en-US" altLang="zh-CN" sz="2000" i="1">
                              <a:solidFill>
                                <a:srgbClr val="008000"/>
                              </a:solidFill>
                              <a:latin typeface="Cambria Math" panose="02040503050406030204" pitchFamily="18" charset="0"/>
                              <a:ea typeface="Cambria Math" panose="02040503050406030204" pitchFamily="18" charset="0"/>
                            </a:rPr>
                            <m:t>25</m:t>
                          </m:r>
                          <m:r>
                            <m:rPr>
                              <m:sty m:val="p"/>
                            </m:rPr>
                            <a:rPr lang="en-US" altLang="zh-CN" sz="2000" i="1">
                              <a:solidFill>
                                <a:srgbClr val="008000"/>
                              </a:solidFill>
                              <a:latin typeface="Cambria Math" panose="02040503050406030204" pitchFamily="18" charset="0"/>
                              <a:ea typeface="Cambria Math" panose="02040503050406030204" pitchFamily="18" charset="0"/>
                            </a:rPr>
                            <m:t>Si</m:t>
                          </m:r>
                        </m:sub>
                      </m:sSub>
                      <m:r>
                        <a:rPr lang="en-US" altLang="zh-CN" sz="2000" b="0" i="1" smtClean="0">
                          <a:solidFill>
                            <a:srgbClr val="008000"/>
                          </a:solidFill>
                          <a:latin typeface="Cambria Math" panose="02040503050406030204" pitchFamily="18" charset="0"/>
                          <a:ea typeface="Cambria Math" panose="02040503050406030204" pitchFamily="18" charset="0"/>
                        </a:rPr>
                        <m:t>=</m:t>
                      </m:r>
                      <m:f>
                        <m:fPr>
                          <m:ctrlPr>
                            <a:rPr lang="en-US" altLang="zh-CN" sz="2000" b="0" i="1" smtClean="0">
                              <a:solidFill>
                                <a:srgbClr val="008000"/>
                              </a:solidFill>
                              <a:latin typeface="Cambria Math" panose="02040503050406030204" pitchFamily="18" charset="0"/>
                              <a:ea typeface="Cambria Math" panose="02040503050406030204" pitchFamily="18" charset="0"/>
                            </a:rPr>
                          </m:ctrlPr>
                        </m:fPr>
                        <m:num>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25</m:t>
                              </m:r>
                              <m:r>
                                <m:rPr>
                                  <m:sty m:val="p"/>
                                </m:rPr>
                                <a:rPr lang="en-US" altLang="zh-CN" sz="2000">
                                  <a:solidFill>
                                    <a:srgbClr val="FF0000"/>
                                  </a:solidFill>
                                  <a:latin typeface="Cambria Math" panose="02040503050406030204" pitchFamily="18" charset="0"/>
                                  <a:ea typeface="Cambria Math" panose="02040503050406030204" pitchFamily="18" charset="0"/>
                                </a:rPr>
                                <m:t>Al</m:t>
                              </m:r>
                            </m:sub>
                          </m:sSub>
                          <m:r>
                            <a:rPr lang="en-US" altLang="zh-CN" sz="2000">
                              <a:solidFill>
                                <a:srgbClr val="008000"/>
                              </a:solidFill>
                              <a:latin typeface="Cambria Math" panose="02040503050406030204" pitchFamily="18" charset="0"/>
                              <a:ea typeface="Cambria Math" panose="02040503050406030204" pitchFamily="18" charset="0"/>
                            </a:rPr>
                            <m:t>+</m:t>
                          </m:r>
                          <m:r>
                            <m:rPr>
                              <m:nor/>
                            </m:rPr>
                            <a:rPr lang="en-US" altLang="zh-CN" sz="2000" i="1" dirty="0" smtClean="0">
                              <a:solidFill>
                                <a:srgbClr val="CC00CC"/>
                              </a:solidFill>
                              <a:latin typeface="Cambria Math" panose="02040503050406030204" pitchFamily="18" charset="0"/>
                              <a:ea typeface="Cambria Math" panose="02040503050406030204" pitchFamily="18" charset="0"/>
                            </a:rPr>
                            <m:t>N</m:t>
                          </m:r>
                          <m:r>
                            <m:rPr>
                              <m:nor/>
                            </m:rPr>
                            <a:rPr lang="en-US" altLang="zh-CN" sz="2000" i="1" baseline="-25000" dirty="0" smtClean="0">
                              <a:solidFill>
                                <a:srgbClr val="CC00CC"/>
                              </a:solidFill>
                              <a:latin typeface="Cambria Math" panose="02040503050406030204" pitchFamily="18" charset="0"/>
                              <a:ea typeface="Cambria Math" panose="02040503050406030204" pitchFamily="18" charset="0"/>
                            </a:rPr>
                            <m:t>γ</m:t>
                          </m:r>
                          <m:r>
                            <m:rPr>
                              <m:nor/>
                            </m:rPr>
                            <a:rPr lang="en-US" altLang="zh-CN" sz="2000" baseline="-25000" dirty="0" smtClean="0">
                              <a:solidFill>
                                <a:srgbClr val="CC00CC"/>
                              </a:solidFill>
                              <a:latin typeface="Cambria Math" panose="02040503050406030204" pitchFamily="18" charset="0"/>
                              <a:ea typeface="Cambria Math" panose="02040503050406030204" pitchFamily="18" charset="0"/>
                            </a:rPr>
                            <m:t>25</m:t>
                          </m:r>
                          <m:r>
                            <m:rPr>
                              <m:nor/>
                            </m:rPr>
                            <a:rPr lang="en-US" altLang="zh-CN" sz="2000" baseline="-25000" dirty="0" smtClean="0">
                              <a:solidFill>
                                <a:srgbClr val="CC00CC"/>
                              </a:solidFill>
                              <a:latin typeface="Cambria Math" panose="02040503050406030204" pitchFamily="18" charset="0"/>
                              <a:ea typeface="Cambria Math" panose="02040503050406030204" pitchFamily="18" charset="0"/>
                            </a:rPr>
                            <m:t>Al</m:t>
                          </m:r>
                        </m:num>
                        <m:den>
                          <m:r>
                            <a:rPr lang="en-US" altLang="zh-CN" sz="2000" b="0" i="1" smtClean="0">
                              <a:solidFill>
                                <a:srgbClr val="008000"/>
                              </a:solidFill>
                              <a:latin typeface="Cambria Math" panose="02040503050406030204" pitchFamily="18" charset="0"/>
                              <a:ea typeface="Cambria Math" panose="02040503050406030204" pitchFamily="18" charset="0"/>
                            </a:rPr>
                            <m:t>78.5</m:t>
                          </m:r>
                          <m:d>
                            <m:dPr>
                              <m:ctrlPr>
                                <a:rPr lang="en-US" altLang="zh-CN" sz="2000" b="0" i="1" smtClean="0">
                                  <a:solidFill>
                                    <a:srgbClr val="008000"/>
                                  </a:solidFill>
                                  <a:latin typeface="Cambria Math" panose="02040503050406030204" pitchFamily="18" charset="0"/>
                                  <a:ea typeface="Cambria Math" panose="02040503050406030204" pitchFamily="18" charset="0"/>
                                </a:rPr>
                              </m:ctrlPr>
                            </m:dPr>
                            <m:e>
                              <m:r>
                                <a:rPr lang="en-US" altLang="zh-CN" sz="2000" b="0" i="1" smtClean="0">
                                  <a:solidFill>
                                    <a:srgbClr val="008000"/>
                                  </a:solidFill>
                                  <a:latin typeface="Cambria Math" panose="02040503050406030204" pitchFamily="18" charset="0"/>
                                  <a:ea typeface="Cambria Math" panose="02040503050406030204" pitchFamily="18" charset="0"/>
                                </a:rPr>
                                <m:t>12</m:t>
                              </m:r>
                            </m:e>
                          </m:d>
                          <m:r>
                            <a:rPr lang="en-US" altLang="zh-CN" sz="2000" b="0" i="1" smtClean="0">
                              <a:solidFill>
                                <a:srgbClr val="008000"/>
                              </a:solidFill>
                              <a:latin typeface="Cambria Math" panose="02040503050406030204" pitchFamily="18" charset="0"/>
                              <a:ea typeface="Cambria Math" panose="02040503050406030204" pitchFamily="18" charset="0"/>
                            </a:rPr>
                            <m:t>%</m:t>
                          </m:r>
                        </m:den>
                      </m:f>
                      <m:r>
                        <a:rPr lang="en-US" altLang="zh-CN" sz="2000" i="1">
                          <a:solidFill>
                            <a:srgbClr val="008000"/>
                          </a:solidFill>
                          <a:latin typeface="Cambria Math" panose="02040503050406030204" pitchFamily="18" charset="0"/>
                          <a:ea typeface="Cambria Math" panose="02040503050406030204" pitchFamily="18" charset="0"/>
                        </a:rPr>
                        <m:t>=</m:t>
                      </m:r>
                      <m:sSubSup>
                        <m:sSubSupPr>
                          <m:ctrlPr>
                            <a:rPr lang="en-US" altLang="zh-CN" sz="2000" i="1" smtClean="0">
                              <a:solidFill>
                                <a:srgbClr val="008000"/>
                              </a:solidFill>
                              <a:latin typeface="Cambria Math" panose="02040503050406030204" pitchFamily="18" charset="0"/>
                              <a:ea typeface="Cambria Math" panose="02040503050406030204" pitchFamily="18" charset="0"/>
                            </a:rPr>
                          </m:ctrlPr>
                        </m:sSubSupPr>
                        <m:e>
                          <m:r>
                            <a:rPr lang="en-US" altLang="zh-CN" sz="2000" i="1">
                              <a:solidFill>
                                <a:srgbClr val="008000"/>
                              </a:solidFill>
                              <a:latin typeface="Cambria Math" panose="02040503050406030204" pitchFamily="18" charset="0"/>
                              <a:ea typeface="Cambria Math" panose="02040503050406030204" pitchFamily="18" charset="0"/>
                            </a:rPr>
                            <m:t>46789134</m:t>
                          </m:r>
                        </m:e>
                        <m:sub>
                          <m:r>
                            <a:rPr lang="en-US" altLang="zh-CN" sz="2000">
                              <a:solidFill>
                                <a:srgbClr val="008000"/>
                              </a:solidFill>
                              <a:latin typeface="Cambria Math" panose="02040503050406030204" pitchFamily="18" charset="0"/>
                              <a:ea typeface="Cambria Math" panose="02040503050406030204" pitchFamily="18" charset="0"/>
                            </a:rPr>
                            <m:t>−</m:t>
                          </m:r>
                          <m:r>
                            <a:rPr lang="en-US" altLang="zh-CN" sz="2000" i="1">
                              <a:solidFill>
                                <a:srgbClr val="008000"/>
                              </a:solidFill>
                              <a:latin typeface="Cambria Math" panose="02040503050406030204" pitchFamily="18" charset="0"/>
                              <a:ea typeface="Cambria Math" panose="02040503050406030204" pitchFamily="18" charset="0"/>
                            </a:rPr>
                            <m:t>4854226</m:t>
                          </m:r>
                        </m:sub>
                        <m:sup>
                          <m:r>
                            <a:rPr lang="en-US" altLang="zh-CN" sz="2000">
                              <a:solidFill>
                                <a:srgbClr val="008000"/>
                              </a:solidFill>
                              <a:latin typeface="Cambria Math" panose="02040503050406030204" pitchFamily="18" charset="0"/>
                              <a:ea typeface="Cambria Math" panose="02040503050406030204" pitchFamily="18" charset="0"/>
                            </a:rPr>
                            <m:t>+</m:t>
                          </m:r>
                          <m:r>
                            <a:rPr lang="en-US" altLang="zh-CN" sz="2000" i="1">
                              <a:solidFill>
                                <a:srgbClr val="008000"/>
                              </a:solidFill>
                              <a:latin typeface="Cambria Math" panose="02040503050406030204" pitchFamily="18" charset="0"/>
                              <a:ea typeface="Cambria Math" panose="02040503050406030204" pitchFamily="18" charset="0"/>
                            </a:rPr>
                            <m:t>3153039</m:t>
                          </m:r>
                        </m:sup>
                      </m:sSubSup>
                    </m:oMath>
                  </m:oMathPara>
                </a14:m>
                <a:endParaRPr lang="zh-CN" altLang="en-US" sz="2000" dirty="0">
                  <a:solidFill>
                    <a:srgbClr val="008000"/>
                  </a:solidFill>
                  <a:latin typeface="Cambria Math" panose="02040503050406030204" pitchFamily="18" charset="0"/>
                </a:endParaRPr>
              </a:p>
            </p:txBody>
          </p:sp>
        </mc:Choice>
        <mc:Fallback xmlns="">
          <p:sp>
            <p:nvSpPr>
              <p:cNvPr id="40" name="Rectangle 39">
                <a:extLst>
                  <a:ext uri="{FF2B5EF4-FFF2-40B4-BE49-F238E27FC236}">
                    <a16:creationId xmlns:a16="http://schemas.microsoft.com/office/drawing/2014/main" id="{F8245C0D-D53B-4D39-B0A5-43A86160CBFF}"/>
                  </a:ext>
                </a:extLst>
              </p:cNvPr>
              <p:cNvSpPr>
                <a:spLocks noRot="1" noChangeAspect="1" noMove="1" noResize="1" noEditPoints="1" noAdjustHandles="1" noChangeArrowheads="1" noChangeShapeType="1" noTextEdit="1"/>
              </p:cNvSpPr>
              <p:nvPr/>
            </p:nvSpPr>
            <p:spPr>
              <a:xfrm>
                <a:off x="7393" y="6132680"/>
                <a:ext cx="5191229" cy="719941"/>
              </a:xfrm>
              <a:prstGeom prst="rect">
                <a:avLst/>
              </a:prstGeom>
              <a:blipFill>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0" name="Rectangle 59">
                <a:extLst>
                  <a:ext uri="{FF2B5EF4-FFF2-40B4-BE49-F238E27FC236}">
                    <a16:creationId xmlns:a16="http://schemas.microsoft.com/office/drawing/2014/main" id="{C545A1EF-F89C-4786-9EC3-A07B197624EE}"/>
                  </a:ext>
                </a:extLst>
              </p:cNvPr>
              <p:cNvSpPr/>
              <p:nvPr/>
            </p:nvSpPr>
            <p:spPr>
              <a:xfrm>
                <a:off x="5121289" y="1672687"/>
                <a:ext cx="3930178" cy="42909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25</m:t>
                          </m:r>
                          <m:r>
                            <m:rPr>
                              <m:sty m:val="p"/>
                            </m:rPr>
                            <a:rPr lang="en-US" altLang="zh-CN" sz="2000">
                              <a:solidFill>
                                <a:srgbClr val="FF0000"/>
                              </a:solidFill>
                              <a:latin typeface="Cambria Math" panose="02040503050406030204" pitchFamily="18" charset="0"/>
                              <a:ea typeface="Cambria Math" panose="02040503050406030204" pitchFamily="18" charset="0"/>
                            </a:rPr>
                            <m:t>Al</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smtClean="0">
                              <a:solidFill>
                                <a:srgbClr val="CC00CC"/>
                              </a:solidFill>
                              <a:latin typeface="Cambria Math" panose="02040503050406030204" pitchFamily="18" charset="0"/>
                              <a:ea typeface="Cambria Math" panose="02040503050406030204" pitchFamily="18" charset="0"/>
                            </a:rPr>
                          </m:ctrlPr>
                        </m:sSubPr>
                        <m:e>
                          <m:r>
                            <a:rPr lang="en-US" altLang="zh-CN" sz="2000" i="1">
                              <a:solidFill>
                                <a:srgbClr val="CC00CC"/>
                              </a:solidFill>
                              <a:latin typeface="Cambria Math" panose="02040503050406030204" pitchFamily="18" charset="0"/>
                              <a:ea typeface="Cambria Math" panose="02040503050406030204" pitchFamily="18" charset="0"/>
                            </a:rPr>
                            <m:t>𝑁</m:t>
                          </m:r>
                        </m:e>
                        <m:sub>
                          <m:r>
                            <a:rPr lang="zh-CN" altLang="en-US" sz="2000" i="1">
                              <a:solidFill>
                                <a:srgbClr val="CC00CC"/>
                              </a:solidFill>
                              <a:latin typeface="Cambria Math" panose="02040503050406030204" pitchFamily="18" charset="0"/>
                              <a:ea typeface="Cambria Math" panose="02040503050406030204" pitchFamily="18" charset="0"/>
                            </a:rPr>
                            <m:t>𝛾</m:t>
                          </m:r>
                          <m:r>
                            <a:rPr lang="en-US" altLang="zh-CN" sz="2000" i="1">
                              <a:solidFill>
                                <a:srgbClr val="CC00CC"/>
                              </a:solidFill>
                              <a:latin typeface="Cambria Math" panose="02040503050406030204" pitchFamily="18" charset="0"/>
                              <a:ea typeface="Cambria Math" panose="02040503050406030204" pitchFamily="18" charset="0"/>
                            </a:rPr>
                            <m:t>25</m:t>
                          </m:r>
                          <m:r>
                            <m:rPr>
                              <m:sty m:val="p"/>
                            </m:rPr>
                            <a:rPr lang="en-US" altLang="zh-CN" sz="2000">
                              <a:solidFill>
                                <a:srgbClr val="CC00CC"/>
                              </a:solidFill>
                              <a:latin typeface="Cambria Math" panose="02040503050406030204" pitchFamily="18" charset="0"/>
                              <a:ea typeface="Cambria Math" panose="02040503050406030204" pitchFamily="18" charset="0"/>
                            </a:rPr>
                            <m:t>Al</m:t>
                          </m:r>
                        </m:sub>
                      </m:sSub>
                      <m:r>
                        <a:rPr lang="en-US" altLang="zh-CN" sz="2000" b="0" i="1" smtClean="0">
                          <a:solidFill>
                            <a:srgbClr val="CC00CC"/>
                          </a:solidFill>
                          <a:latin typeface="Cambria Math" panose="02040503050406030204" pitchFamily="18" charset="0"/>
                          <a:ea typeface="Cambria Math" panose="02040503050406030204" pitchFamily="18" charset="0"/>
                        </a:rPr>
                        <m:t>+</m:t>
                      </m:r>
                      <m:sSub>
                        <m:sSubPr>
                          <m:ctrlPr>
                            <a:rPr lang="en-US" altLang="zh-CN" sz="2000" i="1" smtClean="0">
                              <a:solidFill>
                                <a:schemeClr val="tx1"/>
                              </a:solidFill>
                              <a:latin typeface="Cambria Math" panose="02040503050406030204" pitchFamily="18" charset="0"/>
                              <a:ea typeface="Cambria Math" panose="02040503050406030204" pitchFamily="18" charset="0"/>
                            </a:rPr>
                          </m:ctrlPr>
                        </m:sSubPr>
                        <m:e>
                          <m:r>
                            <a:rPr lang="en-US" altLang="zh-CN" sz="2000" i="1">
                              <a:solidFill>
                                <a:schemeClr val="tx1"/>
                              </a:solidFill>
                              <a:latin typeface="Cambria Math" panose="02040503050406030204" pitchFamily="18" charset="0"/>
                              <a:ea typeface="Cambria Math" panose="02040503050406030204" pitchFamily="18" charset="0"/>
                            </a:rPr>
                            <m:t>𝑁</m:t>
                          </m:r>
                        </m:e>
                        <m:sub>
                          <m:r>
                            <m:rPr>
                              <m:sty m:val="p"/>
                            </m:rPr>
                            <a:rPr lang="en-US" altLang="zh-CN" sz="2000" i="1">
                              <a:solidFill>
                                <a:schemeClr val="tx1"/>
                              </a:solidFill>
                              <a:latin typeface="Cambria Math" panose="02040503050406030204" pitchFamily="18" charset="0"/>
                              <a:ea typeface="Cambria Math" panose="02040503050406030204" pitchFamily="18" charset="0"/>
                            </a:rPr>
                            <m:t>gs</m:t>
                          </m:r>
                          <m:r>
                            <a:rPr lang="en-US" altLang="zh-CN" sz="2000" i="1">
                              <a:solidFill>
                                <a:schemeClr val="tx1"/>
                              </a:solidFill>
                              <a:latin typeface="Cambria Math" panose="02040503050406030204" pitchFamily="18" charset="0"/>
                              <a:ea typeface="Cambria Math" panose="02040503050406030204" pitchFamily="18" charset="0"/>
                            </a:rPr>
                            <m:t>25</m:t>
                          </m:r>
                          <m:r>
                            <m:rPr>
                              <m:sty m:val="p"/>
                            </m:rPr>
                            <a:rPr lang="en-US" altLang="zh-CN" sz="2000">
                              <a:solidFill>
                                <a:schemeClr val="tx1"/>
                              </a:solidFill>
                              <a:latin typeface="Cambria Math" panose="02040503050406030204" pitchFamily="18" charset="0"/>
                              <a:ea typeface="Cambria Math" panose="02040503050406030204" pitchFamily="18" charset="0"/>
                            </a:rPr>
                            <m:t>Al</m:t>
                          </m:r>
                        </m:sub>
                      </m:sSub>
                      <m:r>
                        <a:rPr lang="en-US" altLang="zh-CN" sz="2000" b="0" i="1" smtClean="0">
                          <a:solidFill>
                            <a:schemeClr val="tx1"/>
                          </a:solidFill>
                          <a:latin typeface="Cambria Math" panose="02040503050406030204" pitchFamily="18" charset="0"/>
                          <a:ea typeface="Cambria Math" panose="02040503050406030204" pitchFamily="18" charset="0"/>
                        </a:rPr>
                        <m:t>=</m:t>
                      </m:r>
                      <m:sSub>
                        <m:sSubPr>
                          <m:ctrlPr>
                            <a:rPr lang="en-US" altLang="zh-CN" sz="2000" i="1">
                              <a:solidFill>
                                <a:srgbClr val="008000"/>
                              </a:solidFill>
                              <a:latin typeface="Cambria Math" panose="02040503050406030204" pitchFamily="18" charset="0"/>
                              <a:ea typeface="Cambria Math" panose="02040503050406030204" pitchFamily="18" charset="0"/>
                            </a:rPr>
                          </m:ctrlPr>
                        </m:sSubPr>
                        <m:e>
                          <m:r>
                            <a:rPr lang="en-US" altLang="zh-CN" sz="2000" i="1">
                              <a:solidFill>
                                <a:srgbClr val="008000"/>
                              </a:solidFill>
                              <a:latin typeface="Cambria Math" panose="02040503050406030204" pitchFamily="18" charset="0"/>
                              <a:ea typeface="Cambria Math" panose="02040503050406030204" pitchFamily="18" charset="0"/>
                            </a:rPr>
                            <m:t>𝑁</m:t>
                          </m:r>
                        </m:e>
                        <m:sub>
                          <m:r>
                            <a:rPr lang="en-US" altLang="zh-CN" sz="2000" i="1">
                              <a:solidFill>
                                <a:srgbClr val="008000"/>
                              </a:solidFill>
                              <a:latin typeface="Cambria Math" panose="02040503050406030204" pitchFamily="18" charset="0"/>
                              <a:ea typeface="Cambria Math" panose="02040503050406030204" pitchFamily="18" charset="0"/>
                            </a:rPr>
                            <m:t>25</m:t>
                          </m:r>
                          <m:r>
                            <m:rPr>
                              <m:sty m:val="p"/>
                            </m:rPr>
                            <a:rPr lang="en-US" altLang="zh-CN" sz="2000" i="1">
                              <a:solidFill>
                                <a:srgbClr val="008000"/>
                              </a:solidFill>
                              <a:latin typeface="Cambria Math" panose="02040503050406030204" pitchFamily="18" charset="0"/>
                              <a:ea typeface="Cambria Math" panose="02040503050406030204" pitchFamily="18" charset="0"/>
                            </a:rPr>
                            <m:t>Si</m:t>
                          </m:r>
                        </m:sub>
                      </m:sSub>
                    </m:oMath>
                  </m:oMathPara>
                </a14:m>
                <a:endParaRPr lang="zh-CN" altLang="en-US" sz="2000" dirty="0">
                  <a:latin typeface="Cambria Math" panose="02040503050406030204" pitchFamily="18" charset="0"/>
                </a:endParaRPr>
              </a:p>
            </p:txBody>
          </p:sp>
        </mc:Choice>
        <mc:Fallback xmlns="">
          <p:sp>
            <p:nvSpPr>
              <p:cNvPr id="60" name="Rectangle 59">
                <a:extLst>
                  <a:ext uri="{FF2B5EF4-FFF2-40B4-BE49-F238E27FC236}">
                    <a16:creationId xmlns:a16="http://schemas.microsoft.com/office/drawing/2014/main" id="{C545A1EF-F89C-4786-9EC3-A07B197624EE}"/>
                  </a:ext>
                </a:extLst>
              </p:cNvPr>
              <p:cNvSpPr>
                <a:spLocks noRot="1" noChangeAspect="1" noMove="1" noResize="1" noEditPoints="1" noAdjustHandles="1" noChangeArrowheads="1" noChangeShapeType="1" noTextEdit="1"/>
              </p:cNvSpPr>
              <p:nvPr/>
            </p:nvSpPr>
            <p:spPr>
              <a:xfrm>
                <a:off x="5121289" y="1672687"/>
                <a:ext cx="3930178" cy="429092"/>
              </a:xfrm>
              <a:prstGeom prst="rect">
                <a:avLst/>
              </a:prstGeom>
              <a:blipFill>
                <a:blip r:embed="rId8"/>
                <a:stretch>
                  <a:fillRect b="-985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1" name="Rectangle 60">
                <a:extLst>
                  <a:ext uri="{FF2B5EF4-FFF2-40B4-BE49-F238E27FC236}">
                    <a16:creationId xmlns:a16="http://schemas.microsoft.com/office/drawing/2014/main" id="{05EF4929-8E28-44A8-AC27-11A4EAF79FAD}"/>
                  </a:ext>
                </a:extLst>
              </p:cNvPr>
              <p:cNvSpPr/>
              <p:nvPr/>
            </p:nvSpPr>
            <p:spPr>
              <a:xfrm>
                <a:off x="5157101" y="1110661"/>
                <a:ext cx="3781740" cy="42909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25</m:t>
                          </m:r>
                          <m:r>
                            <m:rPr>
                              <m:sty m:val="p"/>
                            </m:rPr>
                            <a:rPr lang="en-US" altLang="zh-CN" sz="2000">
                              <a:solidFill>
                                <a:srgbClr val="FF0000"/>
                              </a:solidFill>
                              <a:latin typeface="Cambria Math" panose="02040503050406030204" pitchFamily="18" charset="0"/>
                              <a:ea typeface="Cambria Math" panose="02040503050406030204" pitchFamily="18" charset="0"/>
                            </a:rPr>
                            <m:t>Al</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smtClean="0">
                              <a:solidFill>
                                <a:srgbClr val="CC00CC"/>
                              </a:solidFill>
                              <a:latin typeface="Cambria Math" panose="02040503050406030204" pitchFamily="18" charset="0"/>
                              <a:ea typeface="Cambria Math" panose="02040503050406030204" pitchFamily="18" charset="0"/>
                            </a:rPr>
                          </m:ctrlPr>
                        </m:sSubPr>
                        <m:e>
                          <m:r>
                            <a:rPr lang="en-US" altLang="zh-CN" sz="2000" b="0" i="1" smtClean="0">
                              <a:solidFill>
                                <a:srgbClr val="CC00CC"/>
                              </a:solidFill>
                              <a:latin typeface="Cambria Math" panose="02040503050406030204" pitchFamily="18" charset="0"/>
                              <a:ea typeface="Cambria Math" panose="02040503050406030204" pitchFamily="18" charset="0"/>
                            </a:rPr>
                            <m:t>𝐼</m:t>
                          </m:r>
                        </m:e>
                        <m:sub>
                          <m:r>
                            <a:rPr lang="zh-CN" altLang="en-US" sz="2000" i="1">
                              <a:solidFill>
                                <a:srgbClr val="CC00CC"/>
                              </a:solidFill>
                              <a:latin typeface="Cambria Math" panose="02040503050406030204" pitchFamily="18" charset="0"/>
                              <a:ea typeface="Cambria Math" panose="02040503050406030204" pitchFamily="18" charset="0"/>
                            </a:rPr>
                            <m:t>𝛾</m:t>
                          </m:r>
                          <m:r>
                            <a:rPr lang="en-US" altLang="zh-CN" sz="2000" i="1">
                              <a:solidFill>
                                <a:srgbClr val="CC00CC"/>
                              </a:solidFill>
                              <a:latin typeface="Cambria Math" panose="02040503050406030204" pitchFamily="18" charset="0"/>
                              <a:ea typeface="Cambria Math" panose="02040503050406030204" pitchFamily="18" charset="0"/>
                            </a:rPr>
                            <m:t>2</m:t>
                          </m:r>
                          <m:r>
                            <a:rPr lang="en-US" altLang="zh-CN" sz="2000" b="0" i="1" smtClean="0">
                              <a:solidFill>
                                <a:srgbClr val="CC00CC"/>
                              </a:solidFill>
                              <a:latin typeface="Cambria Math" panose="02040503050406030204" pitchFamily="18" charset="0"/>
                              <a:ea typeface="Cambria Math" panose="02040503050406030204" pitchFamily="18" charset="0"/>
                            </a:rPr>
                            <m:t>5</m:t>
                          </m:r>
                          <m:r>
                            <m:rPr>
                              <m:sty m:val="p"/>
                            </m:rPr>
                            <a:rPr lang="en-US" altLang="zh-CN" sz="2000" b="0" i="0" smtClean="0">
                              <a:solidFill>
                                <a:srgbClr val="CC00CC"/>
                              </a:solidFill>
                              <a:latin typeface="Cambria Math" panose="02040503050406030204" pitchFamily="18" charset="0"/>
                              <a:ea typeface="Cambria Math" panose="02040503050406030204" pitchFamily="18" charset="0"/>
                            </a:rPr>
                            <m:t>Al</m:t>
                          </m:r>
                        </m:sub>
                      </m:sSub>
                      <m:r>
                        <a:rPr lang="en-US" altLang="zh-CN" sz="2000" b="0" i="1" smtClean="0">
                          <a:solidFill>
                            <a:srgbClr val="CC00CC"/>
                          </a:solidFill>
                          <a:latin typeface="Cambria Math" panose="02040503050406030204" pitchFamily="18" charset="0"/>
                          <a:ea typeface="Cambria Math" panose="02040503050406030204" pitchFamily="18" charset="0"/>
                        </a:rPr>
                        <m:t>+</m:t>
                      </m:r>
                      <m:sSub>
                        <m:sSubPr>
                          <m:ctrlPr>
                            <a:rPr lang="en-US" altLang="zh-CN" sz="2000" i="1" smtClean="0">
                              <a:solidFill>
                                <a:schemeClr val="tx1"/>
                              </a:solidFill>
                              <a:latin typeface="Cambria Math" panose="02040503050406030204" pitchFamily="18" charset="0"/>
                              <a:ea typeface="Cambria Math" panose="02040503050406030204" pitchFamily="18" charset="0"/>
                            </a:rPr>
                          </m:ctrlPr>
                        </m:sSubPr>
                        <m:e>
                          <m:r>
                            <a:rPr lang="en-US" altLang="zh-CN" sz="2000" b="0" i="1" smtClean="0">
                              <a:solidFill>
                                <a:schemeClr val="tx1"/>
                              </a:solidFill>
                              <a:latin typeface="Cambria Math" panose="02040503050406030204" pitchFamily="18" charset="0"/>
                              <a:ea typeface="Cambria Math" panose="02040503050406030204" pitchFamily="18" charset="0"/>
                            </a:rPr>
                            <m:t>𝐼</m:t>
                          </m:r>
                        </m:e>
                        <m:sub>
                          <m:r>
                            <m:rPr>
                              <m:sty m:val="p"/>
                            </m:rPr>
                            <a:rPr lang="en-US" altLang="zh-CN" sz="2000" i="1">
                              <a:solidFill>
                                <a:schemeClr val="tx1"/>
                              </a:solidFill>
                              <a:latin typeface="Cambria Math" panose="02040503050406030204" pitchFamily="18" charset="0"/>
                              <a:ea typeface="Cambria Math" panose="02040503050406030204" pitchFamily="18" charset="0"/>
                            </a:rPr>
                            <m:t>gs</m:t>
                          </m:r>
                          <m:r>
                            <a:rPr lang="en-US" altLang="zh-CN" sz="2000" i="1">
                              <a:solidFill>
                                <a:schemeClr val="tx1"/>
                              </a:solidFill>
                              <a:latin typeface="Cambria Math" panose="02040503050406030204" pitchFamily="18" charset="0"/>
                              <a:ea typeface="Cambria Math" panose="02040503050406030204" pitchFamily="18" charset="0"/>
                            </a:rPr>
                            <m:t>25</m:t>
                          </m:r>
                          <m:r>
                            <m:rPr>
                              <m:sty m:val="p"/>
                            </m:rPr>
                            <a:rPr lang="en-US" altLang="zh-CN" sz="2000">
                              <a:solidFill>
                                <a:schemeClr val="tx1"/>
                              </a:solidFill>
                              <a:latin typeface="Cambria Math" panose="02040503050406030204" pitchFamily="18" charset="0"/>
                              <a:ea typeface="Cambria Math" panose="02040503050406030204" pitchFamily="18" charset="0"/>
                            </a:rPr>
                            <m:t>Al</m:t>
                          </m:r>
                        </m:sub>
                      </m:sSub>
                      <m:r>
                        <a:rPr lang="en-US" altLang="zh-CN" sz="2000" i="1" smtClean="0">
                          <a:solidFill>
                            <a:schemeClr val="tx1"/>
                          </a:solidFill>
                          <a:latin typeface="Cambria Math" panose="02040503050406030204" pitchFamily="18" charset="0"/>
                          <a:ea typeface="Cambria Math" panose="02040503050406030204" pitchFamily="18" charset="0"/>
                        </a:rPr>
                        <m:t>=</m:t>
                      </m:r>
                      <m:r>
                        <a:rPr lang="en-US" altLang="zh-CN" sz="2000" i="1">
                          <a:solidFill>
                            <a:srgbClr val="008000"/>
                          </a:solidFill>
                          <a:latin typeface="Cambria Math" panose="02040503050406030204" pitchFamily="18" charset="0"/>
                          <a:ea typeface="Cambria Math" panose="02040503050406030204" pitchFamily="18" charset="0"/>
                        </a:rPr>
                        <m:t>100%</m:t>
                      </m:r>
                    </m:oMath>
                  </m:oMathPara>
                </a14:m>
                <a:endParaRPr lang="zh-CN" altLang="en-US" sz="2000" dirty="0">
                  <a:latin typeface="Cambria Math" panose="02040503050406030204" pitchFamily="18" charset="0"/>
                </a:endParaRPr>
              </a:p>
            </p:txBody>
          </p:sp>
        </mc:Choice>
        <mc:Fallback xmlns="">
          <p:sp>
            <p:nvSpPr>
              <p:cNvPr id="61" name="Rectangle 60">
                <a:extLst>
                  <a:ext uri="{FF2B5EF4-FFF2-40B4-BE49-F238E27FC236}">
                    <a16:creationId xmlns:a16="http://schemas.microsoft.com/office/drawing/2014/main" id="{05EF4929-8E28-44A8-AC27-11A4EAF79FAD}"/>
                  </a:ext>
                </a:extLst>
              </p:cNvPr>
              <p:cNvSpPr>
                <a:spLocks noRot="1" noChangeAspect="1" noMove="1" noResize="1" noEditPoints="1" noAdjustHandles="1" noChangeArrowheads="1" noChangeShapeType="1" noTextEdit="1"/>
              </p:cNvSpPr>
              <p:nvPr/>
            </p:nvSpPr>
            <p:spPr>
              <a:xfrm>
                <a:off x="5157101" y="1110661"/>
                <a:ext cx="3781740" cy="429092"/>
              </a:xfrm>
              <a:prstGeom prst="rect">
                <a:avLst/>
              </a:prstGeom>
              <a:blipFill>
                <a:blip r:embed="rId9"/>
                <a:stretch>
                  <a:fillRect b="-985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0E4A71F4-004F-41B5-87C3-FF272E801B11}"/>
                  </a:ext>
                </a:extLst>
              </p:cNvPr>
              <p:cNvSpPr/>
              <p:nvPr/>
            </p:nvSpPr>
            <p:spPr>
              <a:xfrm>
                <a:off x="4558622" y="2270404"/>
                <a:ext cx="4501489" cy="4237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25</m:t>
                          </m:r>
                          <m:r>
                            <m:rPr>
                              <m:sty m:val="p"/>
                            </m:rPr>
                            <a:rPr lang="en-US" altLang="zh-CN" sz="2000">
                              <a:solidFill>
                                <a:srgbClr val="FF0000"/>
                              </a:solidFill>
                              <a:latin typeface="Cambria Math" panose="02040503050406030204" pitchFamily="18" charset="0"/>
                              <a:ea typeface="Cambria Math" panose="02040503050406030204" pitchFamily="18" charset="0"/>
                            </a:rPr>
                            <m:t>Al</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b="0" i="1" smtClean="0">
                              <a:solidFill>
                                <a:srgbClr val="FF0000"/>
                              </a:solidFill>
                              <a:latin typeface="Cambria Math" panose="02040503050406030204" pitchFamily="18" charset="0"/>
                              <a:ea typeface="Cambria Math" panose="02040503050406030204" pitchFamily="18" charset="0"/>
                            </a:rPr>
                            <m:t>0</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1</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3</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b="0" i="1" smtClean="0">
                              <a:solidFill>
                                <a:srgbClr val="FF0000"/>
                              </a:solidFill>
                              <a:latin typeface="Cambria Math" panose="02040503050406030204" pitchFamily="18" charset="0"/>
                              <a:ea typeface="Cambria Math" panose="02040503050406030204" pitchFamily="18" charset="0"/>
                            </a:rPr>
                            <m:t>?</m:t>
                          </m:r>
                        </m:sub>
                      </m:sSub>
                    </m:oMath>
                  </m:oMathPara>
                </a14:m>
                <a:endParaRPr lang="zh-CN" altLang="en-US" sz="2000" dirty="0">
                  <a:latin typeface="Cambria Math" panose="02040503050406030204" pitchFamily="18" charset="0"/>
                </a:endParaRPr>
              </a:p>
            </p:txBody>
          </p:sp>
        </mc:Choice>
        <mc:Fallback xmlns="">
          <p:sp>
            <p:nvSpPr>
              <p:cNvPr id="4" name="Rectangle 3">
                <a:extLst>
                  <a:ext uri="{FF2B5EF4-FFF2-40B4-BE49-F238E27FC236}">
                    <a16:creationId xmlns:a16="http://schemas.microsoft.com/office/drawing/2014/main" id="{0E4A71F4-004F-41B5-87C3-FF272E801B11}"/>
                  </a:ext>
                </a:extLst>
              </p:cNvPr>
              <p:cNvSpPr>
                <a:spLocks noRot="1" noChangeAspect="1" noMove="1" noResize="1" noEditPoints="1" noAdjustHandles="1" noChangeArrowheads="1" noChangeShapeType="1" noTextEdit="1"/>
              </p:cNvSpPr>
              <p:nvPr/>
            </p:nvSpPr>
            <p:spPr>
              <a:xfrm>
                <a:off x="4558622" y="2270404"/>
                <a:ext cx="4501489" cy="423770"/>
              </a:xfrm>
              <a:prstGeom prst="rect">
                <a:avLst/>
              </a:prstGeom>
              <a:blipFill>
                <a:blip r:embed="rId10"/>
                <a:stretch>
                  <a:fillRect b="-85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9" name="Rectangle 68">
                <a:extLst>
                  <a:ext uri="{FF2B5EF4-FFF2-40B4-BE49-F238E27FC236}">
                    <a16:creationId xmlns:a16="http://schemas.microsoft.com/office/drawing/2014/main" id="{2D8787CD-C208-4D49-942E-3FE343882103}"/>
                  </a:ext>
                </a:extLst>
              </p:cNvPr>
              <p:cNvSpPr/>
              <p:nvPr/>
            </p:nvSpPr>
            <p:spPr>
              <a:xfrm>
                <a:off x="4528163" y="2909981"/>
                <a:ext cx="3179973" cy="42909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altLang="zh-CN" sz="2000" i="1">
                              <a:solidFill>
                                <a:srgbClr val="0000FF"/>
                              </a:solidFill>
                              <a:latin typeface="Cambria Math" panose="02040503050406030204" pitchFamily="18" charset="0"/>
                              <a:ea typeface="Cambria Math" panose="02040503050406030204" pitchFamily="18" charset="0"/>
                            </a:rPr>
                          </m:ctrlPr>
                        </m:sSubPr>
                        <m:e>
                          <m:r>
                            <a:rPr lang="en-US" altLang="zh-CN" sz="2000" i="1">
                              <a:solidFill>
                                <a:srgbClr val="0000FF"/>
                              </a:solidFill>
                              <a:latin typeface="Cambria Math" panose="02040503050406030204" pitchFamily="18" charset="0"/>
                              <a:ea typeface="Cambria Math" panose="02040503050406030204" pitchFamily="18" charset="0"/>
                            </a:rPr>
                            <m:t>𝑁</m:t>
                          </m:r>
                        </m:e>
                        <m:sub>
                          <m:r>
                            <a:rPr lang="zh-CN" altLang="en-US" sz="2000" i="1">
                              <a:solidFill>
                                <a:srgbClr val="0000FF"/>
                              </a:solidFill>
                              <a:latin typeface="Cambria Math" panose="02040503050406030204" pitchFamily="18" charset="0"/>
                              <a:ea typeface="Cambria Math" panose="02040503050406030204" pitchFamily="18" charset="0"/>
                            </a:rPr>
                            <m:t>𝛾</m:t>
                          </m:r>
                          <m:r>
                            <a:rPr lang="en-US" altLang="zh-CN" sz="2000" i="1">
                              <a:solidFill>
                                <a:srgbClr val="0000FF"/>
                              </a:solidFill>
                              <a:latin typeface="Cambria Math" panose="02040503050406030204" pitchFamily="18" charset="0"/>
                              <a:ea typeface="Cambria Math" panose="02040503050406030204" pitchFamily="18" charset="0"/>
                            </a:rPr>
                            <m:t>24</m:t>
                          </m:r>
                          <m:r>
                            <m:rPr>
                              <m:sty m:val="p"/>
                            </m:rPr>
                            <a:rPr lang="en-US" altLang="zh-CN" sz="2000" i="1">
                              <a:solidFill>
                                <a:srgbClr val="0000FF"/>
                              </a:solidFill>
                              <a:latin typeface="Cambria Math" panose="02040503050406030204" pitchFamily="18" charset="0"/>
                              <a:ea typeface="Cambria Math" panose="02040503050406030204" pitchFamily="18" charset="0"/>
                            </a:rPr>
                            <m:t>Mg</m:t>
                          </m:r>
                        </m:sub>
                      </m:sSub>
                      <m:r>
                        <a:rPr lang="en-US" altLang="zh-CN" sz="2000" i="1">
                          <a:solidFill>
                            <a:srgbClr val="0000FF"/>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1</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3</m:t>
                          </m:r>
                        </m:sub>
                      </m:sSub>
                    </m:oMath>
                  </m:oMathPara>
                </a14:m>
                <a:endParaRPr lang="zh-CN" altLang="en-US" sz="2000" dirty="0">
                  <a:latin typeface="Cambria Math" panose="02040503050406030204" pitchFamily="18" charset="0"/>
                </a:endParaRPr>
              </a:p>
            </p:txBody>
          </p:sp>
        </mc:Choice>
        <mc:Fallback xmlns="">
          <p:sp>
            <p:nvSpPr>
              <p:cNvPr id="69" name="Rectangle 68">
                <a:extLst>
                  <a:ext uri="{FF2B5EF4-FFF2-40B4-BE49-F238E27FC236}">
                    <a16:creationId xmlns:a16="http://schemas.microsoft.com/office/drawing/2014/main" id="{2D8787CD-C208-4D49-942E-3FE343882103}"/>
                  </a:ext>
                </a:extLst>
              </p:cNvPr>
              <p:cNvSpPr>
                <a:spLocks noRot="1" noChangeAspect="1" noMove="1" noResize="1" noEditPoints="1" noAdjustHandles="1" noChangeArrowheads="1" noChangeShapeType="1" noTextEdit="1"/>
              </p:cNvSpPr>
              <p:nvPr/>
            </p:nvSpPr>
            <p:spPr>
              <a:xfrm>
                <a:off x="4528163" y="2909981"/>
                <a:ext cx="3179973" cy="429092"/>
              </a:xfrm>
              <a:prstGeom prst="rect">
                <a:avLst/>
              </a:prstGeom>
              <a:blipFill>
                <a:blip r:embed="rId11"/>
                <a:stretch>
                  <a:fillRect b="-9859"/>
                </a:stretch>
              </a:blipFill>
            </p:spPr>
            <p:txBody>
              <a:bodyPr/>
              <a:lstStyle/>
              <a:p>
                <a:r>
                  <a:rPr lang="zh-CN" altLang="en-US">
                    <a:noFill/>
                  </a:rPr>
                  <a:t> </a:t>
                </a:r>
              </a:p>
            </p:txBody>
          </p:sp>
        </mc:Fallback>
      </mc:AlternateContent>
      <p:sp>
        <p:nvSpPr>
          <p:cNvPr id="70" name="TextBox 69">
            <a:extLst>
              <a:ext uri="{FF2B5EF4-FFF2-40B4-BE49-F238E27FC236}">
                <a16:creationId xmlns:a16="http://schemas.microsoft.com/office/drawing/2014/main" id="{548A356C-3AB6-49DE-8F0D-8B1775961A16}"/>
              </a:ext>
            </a:extLst>
          </p:cNvPr>
          <p:cNvSpPr txBox="1"/>
          <p:nvPr/>
        </p:nvSpPr>
        <p:spPr>
          <a:xfrm>
            <a:off x="0" y="0"/>
            <a:ext cx="4863832" cy="400110"/>
          </a:xfrm>
          <a:prstGeom prst="rect">
            <a:avLst/>
          </a:prstGeom>
          <a:noFill/>
        </p:spPr>
        <p:txBody>
          <a:bodyPr wrap="none" rtlCol="0">
            <a:spAutoFit/>
          </a:bodyPr>
          <a:lstStyle/>
          <a:p>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New normalization based on </a:t>
            </a:r>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β</a:t>
            </a:r>
            <a:r>
              <a:rPr lang="en-US"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p</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γ</a:t>
            </a:r>
            <a:r>
              <a:rPr lang="el-GR"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t>
            </a:r>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a:t>
            </a:r>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4</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Mg</a:t>
            </a:r>
          </a:p>
        </p:txBody>
      </p:sp>
    </p:spTree>
    <p:extLst>
      <p:ext uri="{BB962C8B-B14F-4D97-AF65-F5344CB8AC3E}">
        <p14:creationId xmlns:p14="http://schemas.microsoft.com/office/powerpoint/2010/main" val="93806592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F0FC5A6F-75E2-473B-9570-227AB60C9692}"/>
                  </a:ext>
                </a:extLst>
              </p:cNvPr>
              <p:cNvSpPr txBox="1"/>
              <p:nvPr/>
            </p:nvSpPr>
            <p:spPr>
              <a:xfrm>
                <a:off x="0" y="0"/>
                <a:ext cx="9144000" cy="6276847"/>
              </a:xfrm>
              <a:prstGeom prst="rect">
                <a:avLst/>
              </a:prstGeom>
              <a:noFill/>
            </p:spPr>
            <p:txBody>
              <a:bodyPr wrap="square" rtlCol="0">
                <a:spAutoFit/>
              </a:bodyPr>
              <a:lstStyle/>
              <a:p>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With the total number of </a:t>
                </a:r>
                <a:r>
                  <a:rPr lang="en-US" altLang="zh-CN" sz="2000" baseline="30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Si ions settled, </a:t>
                </a:r>
                <a14:m>
                  <m:oMath xmlns:m="http://schemas.openxmlformats.org/officeDocument/2006/math">
                    <m:sSub>
                      <m:sSubPr>
                        <m:ctrlPr>
                          <a:rPr lang="en-US" altLang="zh-CN" sz="2000" i="1" smtClean="0">
                            <a:solidFill>
                              <a:srgbClr val="0000FF"/>
                            </a:solidFill>
                            <a:latin typeface="Cambria Math" panose="02040503050406030204" pitchFamily="18" charset="0"/>
                            <a:ea typeface="Cambria Math" panose="02040503050406030204" pitchFamily="18" charset="0"/>
                          </a:rPr>
                        </m:ctrlPr>
                      </m:sSubPr>
                      <m:e>
                        <m:r>
                          <a:rPr lang="en-US" altLang="zh-CN" sz="2000" b="0" i="1" smtClean="0">
                            <a:solidFill>
                              <a:srgbClr val="0000FF"/>
                            </a:solidFill>
                            <a:latin typeface="Cambria Math" panose="02040503050406030204" pitchFamily="18" charset="0"/>
                            <a:ea typeface="Cambria Math" panose="02040503050406030204" pitchFamily="18" charset="0"/>
                          </a:rPr>
                          <m:t>𝐼</m:t>
                        </m:r>
                      </m:e>
                      <m:sub>
                        <m:r>
                          <a:rPr lang="zh-CN" altLang="en-US" sz="2000" i="1">
                            <a:solidFill>
                              <a:srgbClr val="0000FF"/>
                            </a:solidFill>
                            <a:latin typeface="Cambria Math" panose="02040503050406030204" pitchFamily="18" charset="0"/>
                            <a:ea typeface="Cambria Math" panose="02040503050406030204" pitchFamily="18" charset="0"/>
                          </a:rPr>
                          <m:t>𝛾</m:t>
                        </m:r>
                        <m:r>
                          <a:rPr lang="en-US" altLang="zh-CN" sz="2000" i="1">
                            <a:solidFill>
                              <a:srgbClr val="0000FF"/>
                            </a:solidFill>
                            <a:latin typeface="Cambria Math" panose="02040503050406030204" pitchFamily="18" charset="0"/>
                            <a:ea typeface="Cambria Math" panose="02040503050406030204" pitchFamily="18" charset="0"/>
                          </a:rPr>
                          <m:t>24</m:t>
                        </m:r>
                        <m:r>
                          <m:rPr>
                            <m:sty m:val="p"/>
                          </m:rPr>
                          <a:rPr lang="en-US" altLang="zh-CN" sz="2000" i="1">
                            <a:solidFill>
                              <a:srgbClr val="0000FF"/>
                            </a:solidFill>
                            <a:latin typeface="Cambria Math" panose="02040503050406030204" pitchFamily="18" charset="0"/>
                            <a:ea typeface="Cambria Math" panose="02040503050406030204" pitchFamily="18" charset="0"/>
                          </a:rPr>
                          <m:t>Mg</m:t>
                        </m:r>
                      </m:sub>
                    </m:sSub>
                  </m:oMath>
                </a14:m>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 can be easily determined.</a:t>
                </a:r>
              </a:p>
              <a:p>
                <a:endPar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Then, how to determine the proton intensities for each proton branch?</a:t>
                </a:r>
              </a:p>
              <a:p>
                <a:endPar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For example, there are two proton branches feeding the 4238-keV state of 24Mg.</a:t>
                </a:r>
              </a:p>
              <a:p>
                <a:r>
                  <a:rPr lang="en-US" altLang="zh-CN" sz="2000" i="1" dirty="0" err="1">
                    <a:solidFill>
                      <a:schemeClr val="tx1"/>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err="1">
                    <a:solidFill>
                      <a:schemeClr val="tx1"/>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baseline="-25000" dirty="0" err="1">
                    <a:solidFill>
                      <a:schemeClr val="tx1"/>
                    </a:solidFill>
                    <a:latin typeface="Cambria Math" panose="02040503050406030204" pitchFamily="18" charset="0"/>
                    <a:ea typeface="Cambria Math" panose="02040503050406030204" pitchFamily="18" charset="0"/>
                    <a:cs typeface="Times New Roman" panose="02020603050405020304" pitchFamily="18" charset="0"/>
                  </a:rPr>
                  <a:t>rel</a:t>
                </a:r>
                <a:r>
                  <a:rPr lang="en-US" altLang="zh-CN" sz="2000" baseline="-25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 1377</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 = 1.1(3)% and </a:t>
                </a:r>
                <a:r>
                  <a:rPr lang="en-US" altLang="zh-CN" sz="2000" i="1" dirty="0" err="1">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err="1">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baseline="-25000" dirty="0" err="1">
                    <a:latin typeface="Cambria Math" panose="02040503050406030204" pitchFamily="18" charset="0"/>
                    <a:ea typeface="Cambria Math" panose="02040503050406030204" pitchFamily="18" charset="0"/>
                    <a:cs typeface="Times New Roman" panose="02020603050405020304" pitchFamily="18" charset="0"/>
                  </a:rPr>
                  <a:t>rel</a:t>
                </a:r>
                <a:r>
                  <a:rPr lang="en-US" altLang="zh-CN" sz="2000" baseline="-25000" dirty="0">
                    <a:latin typeface="Cambria Math" panose="02040503050406030204" pitchFamily="18" charset="0"/>
                    <a:ea typeface="Cambria Math" panose="02040503050406030204" pitchFamily="18" charset="0"/>
                    <a:cs typeface="Times New Roman" panose="02020603050405020304" pitchFamily="18" charset="0"/>
                  </a:rPr>
                  <a:t> 1685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 0.5(2)% [Unweighted average of literature]</a:t>
                </a:r>
              </a:p>
              <a:p>
                <a:r>
                  <a:rPr lang="en-US" altLang="zh-CN" sz="2000" i="1" dirty="0" err="1">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err="1">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baseline="-25000" dirty="0" err="1">
                    <a:latin typeface="Cambria Math" panose="02040503050406030204" pitchFamily="18" charset="0"/>
                    <a:ea typeface="Cambria Math" panose="02040503050406030204" pitchFamily="18" charset="0"/>
                    <a:cs typeface="Times New Roman" panose="02020603050405020304" pitchFamily="18" charset="0"/>
                  </a:rPr>
                  <a:t>rel</a:t>
                </a:r>
                <a:r>
                  <a:rPr lang="en-US" altLang="zh-CN" sz="2000" baseline="-25000" dirty="0">
                    <a:latin typeface="Cambria Math" panose="02040503050406030204" pitchFamily="18" charset="0"/>
                    <a:ea typeface="Cambria Math" panose="02040503050406030204" pitchFamily="18" charset="0"/>
                    <a:cs typeface="Times New Roman" panose="02020603050405020304" pitchFamily="18" charset="0"/>
                  </a:rPr>
                  <a:t> 1377+1685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 1.6(4)%</a:t>
                </a:r>
              </a:p>
              <a:p>
                <a:endPar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The 1377-keV proton accounts for 68(24)% of the total proton feeding of the 4238-keV state.</a:t>
                </a: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The 1685-keV proton accounts for 32(18)% of the total proton feeding of the 4238-keV state.</a:t>
                </a:r>
                <a:endParaRPr lang="zh-CN" altLang="en-US" sz="2000" dirty="0">
                  <a:latin typeface="Cambria Math" panose="02040503050406030204" pitchFamily="18" charset="0"/>
                  <a:cs typeface="Times New Roman" panose="02020603050405020304" pitchFamily="18" charset="0"/>
                </a:endParaRPr>
              </a:p>
              <a:p>
                <a:endPar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The total proton feeding of the 4238-keV state is determined to be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 0.46(4)% based on our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-ray data.</a:t>
                </a:r>
              </a:p>
              <a:p>
                <a:endPar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Thus, the absolute proton intensities for each proton branch can be determined.</a:t>
                </a:r>
              </a:p>
              <a:p>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baseline="-25000" dirty="0">
                    <a:latin typeface="Cambria Math" panose="02040503050406030204" pitchFamily="18" charset="0"/>
                    <a:ea typeface="Cambria Math" panose="02040503050406030204" pitchFamily="18" charset="0"/>
                    <a:cs typeface="Times New Roman" panose="02020603050405020304" pitchFamily="18" charset="0"/>
                  </a:rPr>
                  <a:t> 1377</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 0.31(12)% and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latin typeface="Cambria Math" panose="02040503050406030204" pitchFamily="18" charset="0"/>
                    <a:ea typeface="Cambria Math" panose="02040503050406030204" pitchFamily="18" charset="0"/>
                    <a:cs typeface="Times New Roman" panose="02020603050405020304" pitchFamily="18" charset="0"/>
                  </a:rPr>
                  <a:t>p </a:t>
                </a:r>
                <a:r>
                  <a:rPr lang="en-US" altLang="zh-CN" sz="2000" baseline="-25000" dirty="0">
                    <a:latin typeface="Cambria Math" panose="02040503050406030204" pitchFamily="18" charset="0"/>
                    <a:ea typeface="Cambria Math" panose="02040503050406030204" pitchFamily="18" charset="0"/>
                    <a:cs typeface="Times New Roman" panose="02020603050405020304" pitchFamily="18" charset="0"/>
                  </a:rPr>
                  <a:t>1685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 0.15(8)%.</a:t>
                </a:r>
              </a:p>
              <a:p>
                <a:endPar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All 34 proton branches can be determined likewise.</a:t>
                </a:r>
                <a:endParaRPr lang="zh-CN" altLang="en-US" sz="2000" dirty="0">
                  <a:solidFill>
                    <a:schemeClr val="tx1"/>
                  </a:solidFill>
                  <a:latin typeface="Cambria Math" panose="02040503050406030204" pitchFamily="18" charset="0"/>
                  <a:cs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F0FC5A6F-75E2-473B-9570-227AB60C9692}"/>
                  </a:ext>
                </a:extLst>
              </p:cNvPr>
              <p:cNvSpPr txBox="1">
                <a:spLocks noRot="1" noChangeAspect="1" noMove="1" noResize="1" noEditPoints="1" noAdjustHandles="1" noChangeArrowheads="1" noChangeShapeType="1" noTextEdit="1"/>
              </p:cNvSpPr>
              <p:nvPr/>
            </p:nvSpPr>
            <p:spPr>
              <a:xfrm>
                <a:off x="0" y="0"/>
                <a:ext cx="9144000" cy="6276847"/>
              </a:xfrm>
              <a:prstGeom prst="rect">
                <a:avLst/>
              </a:prstGeom>
              <a:blipFill>
                <a:blip r:embed="rId2"/>
                <a:stretch>
                  <a:fillRect l="-667" t="-583" b="-6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13312925"/>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3" name="Table 2"/>
              <p:cNvGraphicFramePr>
                <a:graphicFrameLocks noGrp="1"/>
              </p:cNvGraphicFramePr>
              <p:nvPr/>
            </p:nvGraphicFramePr>
            <p:xfrm>
              <a:off x="53788" y="484888"/>
              <a:ext cx="9090211" cy="2567596"/>
            </p:xfrm>
            <a:graphic>
              <a:graphicData uri="http://schemas.openxmlformats.org/drawingml/2006/table">
                <a:tbl>
                  <a:tblPr/>
                  <a:tblGrid>
                    <a:gridCol w="1196788">
                      <a:extLst>
                        <a:ext uri="{9D8B030D-6E8A-4147-A177-3AD203B41FA5}">
                          <a16:colId xmlns:a16="http://schemas.microsoft.com/office/drawing/2014/main" val="20000"/>
                        </a:ext>
                      </a:extLst>
                    </a:gridCol>
                    <a:gridCol w="1379754">
                      <a:extLst>
                        <a:ext uri="{9D8B030D-6E8A-4147-A177-3AD203B41FA5}">
                          <a16:colId xmlns:a16="http://schemas.microsoft.com/office/drawing/2014/main" val="20001"/>
                        </a:ext>
                      </a:extLst>
                    </a:gridCol>
                    <a:gridCol w="414351">
                      <a:extLst>
                        <a:ext uri="{9D8B030D-6E8A-4147-A177-3AD203B41FA5}">
                          <a16:colId xmlns:a16="http://schemas.microsoft.com/office/drawing/2014/main" val="20002"/>
                        </a:ext>
                      </a:extLst>
                    </a:gridCol>
                    <a:gridCol w="1308824">
                      <a:extLst>
                        <a:ext uri="{9D8B030D-6E8A-4147-A177-3AD203B41FA5}">
                          <a16:colId xmlns:a16="http://schemas.microsoft.com/office/drawing/2014/main" val="20003"/>
                        </a:ext>
                      </a:extLst>
                    </a:gridCol>
                    <a:gridCol w="256503">
                      <a:extLst>
                        <a:ext uri="{9D8B030D-6E8A-4147-A177-3AD203B41FA5}">
                          <a16:colId xmlns:a16="http://schemas.microsoft.com/office/drawing/2014/main" val="20004"/>
                        </a:ext>
                      </a:extLst>
                    </a:gridCol>
                    <a:gridCol w="1308824">
                      <a:extLst>
                        <a:ext uri="{9D8B030D-6E8A-4147-A177-3AD203B41FA5}">
                          <a16:colId xmlns:a16="http://schemas.microsoft.com/office/drawing/2014/main" val="20005"/>
                        </a:ext>
                      </a:extLst>
                    </a:gridCol>
                    <a:gridCol w="3225167">
                      <a:extLst>
                        <a:ext uri="{9D8B030D-6E8A-4147-A177-3AD203B41FA5}">
                          <a16:colId xmlns:a16="http://schemas.microsoft.com/office/drawing/2014/main" val="20006"/>
                        </a:ext>
                      </a:extLst>
                    </a:gridCol>
                  </a:tblGrid>
                  <a:tr h="641899">
                    <a:tc>
                      <a:txBody>
                        <a:bodyPr/>
                        <a:lstStyle/>
                        <a:p>
                          <a:pPr algn="ctr" fontAlgn="b"/>
                          <a:r>
                            <a:rPr lang="en-US" sz="2400" b="0" i="1" u="none" strike="noStrike" dirty="0" err="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p</a:t>
                          </a:r>
                          <a:endPar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rPr>
                            <a:t>17359775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rPr>
                            <a:t>1213988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b="0" kern="12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a:solidFill>
                                <a:srgbClr val="FF0000"/>
                              </a:solidFill>
                              <a:effectLst/>
                              <a:latin typeface="Cambria Math" panose="02040503050406030204" pitchFamily="18" charset="0"/>
                              <a:ea typeface="Cambria Math" panose="02040503050406030204" pitchFamily="18" charset="0"/>
                            </a:rPr>
                            <a:t>1369400</a:t>
                          </a:r>
                          <a:endParaRPr lang="en-US" sz="24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17359775</m:t>
                                    </m:r>
                                  </m:e>
                                  <m:sub>
                                    <m:r>
                                      <a:rPr lang="en-US" altLang="zh-CN" sz="2400" b="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1830033</m:t>
                                    </m:r>
                                  </m:sub>
                                  <m:sup>
                                    <m:r>
                                      <a:rPr lang="en-US" altLang="zh-CN" sz="2400" b="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1213988</m:t>
                                    </m:r>
                                  </m:sup>
                                </m:sSubSup>
                              </m:oMath>
                            </m:oMathPara>
                          </a14:m>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1899">
                    <a:tc>
                      <a:txBody>
                        <a:bodyPr/>
                        <a:lstStyle/>
                        <a:p>
                          <a:pPr algn="ctr" fontAlgn="b"/>
                          <a:r>
                            <a:rPr lang="en-US" sz="2400" b="0" i="1" u="none" strike="noStrike"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rPr>
                            <a:t>19359897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rPr>
                            <a:t>2075547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b="0" kern="12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rPr>
                            <a:t>1526592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19359897</m:t>
                                    </m:r>
                                  </m:e>
                                  <m:sub>
                                    <m:r>
                                      <a:rPr lang="en-US" altLang="zh-CN" sz="2400" b="0" i="1">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2576505</m:t>
                                    </m:r>
                                  </m:sub>
                                  <m:sup>
                                    <m:r>
                                      <a:rPr lang="en-US" altLang="zh-CN" sz="2400" b="0" i="1">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2075547</m:t>
                                    </m:r>
                                  </m:sup>
                                </m:sSubSup>
                              </m:oMath>
                            </m:oMathPara>
                          </a14:m>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1899">
                    <a:tc>
                      <a:txBody>
                        <a:bodyPr/>
                        <a:lstStyle/>
                        <a:p>
                          <a:pPr algn="ctr" fontAlgn="b"/>
                          <a:r>
                            <a:rPr lang="en-US" sz="2400" b="0" i="1" u="none" strike="noStrike" baseline="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1" u="none" strike="noStrike" baseline="-2500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p</a:t>
                          </a:r>
                          <a:r>
                            <a:rPr lang="en-US" sz="2400" b="0" i="0" u="none" strike="noStrike" baseline="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 + </a:t>
                          </a:r>
                          <a:r>
                            <a:rPr lang="en-US" sz="2400" b="0" i="1" u="none" strike="noStrike" baseline="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baseline="-2500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CC00CC"/>
                              </a:solidFill>
                              <a:effectLst/>
                              <a:latin typeface="Cambria Math" panose="02040503050406030204" pitchFamily="18" charset="0"/>
                              <a:ea typeface="Cambria Math" panose="02040503050406030204" pitchFamily="18" charset="0"/>
                            </a:rPr>
                            <a:t>36713363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CC00CC"/>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CC00CC"/>
                              </a:solidFill>
                              <a:effectLst/>
                              <a:latin typeface="Cambria Math" panose="02040503050406030204" pitchFamily="18" charset="0"/>
                              <a:ea typeface="Cambria Math" panose="02040503050406030204" pitchFamily="18" charset="0"/>
                            </a:rPr>
                            <a:t>2404509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b="0" kern="120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CC00CC"/>
                              </a:solidFill>
                              <a:effectLst/>
                              <a:latin typeface="Cambria Math" panose="02040503050406030204" pitchFamily="18" charset="0"/>
                              <a:ea typeface="Cambria Math" panose="02040503050406030204" pitchFamily="18" charset="0"/>
                            </a:rPr>
                            <a:t>2895992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b="0" i="1" smtClean="0">
                                        <a:solidFill>
                                          <a:srgbClr val="CC00CC"/>
                                        </a:solidFill>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b="0" i="1" smtClean="0">
                                        <a:solidFill>
                                          <a:srgbClr val="CC00CC"/>
                                        </a:solidFill>
                                        <a:latin typeface="Cambria Math" panose="02040503050406030204" pitchFamily="18" charset="0"/>
                                        <a:ea typeface="Cambria Math" panose="02040503050406030204" pitchFamily="18" charset="0"/>
                                        <a:cs typeface="Times New Roman" panose="02020603050405020304" pitchFamily="18" charset="0"/>
                                      </a:rPr>
                                      <m:t>36713363</m:t>
                                    </m:r>
                                  </m:e>
                                  <m:sub>
                                    <m:r>
                                      <a:rPr lang="en-US" altLang="zh-CN" sz="2400" b="0" i="1">
                                        <a:solidFill>
                                          <a:srgbClr val="CC00CC"/>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CC00CC"/>
                                        </a:solidFill>
                                        <a:latin typeface="Cambria Math" panose="02040503050406030204" pitchFamily="18" charset="0"/>
                                        <a:ea typeface="Cambria Math" panose="02040503050406030204" pitchFamily="18" charset="0"/>
                                        <a:cs typeface="Times New Roman" panose="02020603050405020304" pitchFamily="18" charset="0"/>
                                      </a:rPr>
                                      <m:t>3764098</m:t>
                                    </m:r>
                                  </m:sub>
                                  <m:sup>
                                    <m:r>
                                      <a:rPr lang="en-US" altLang="zh-CN" sz="2400" b="0" i="1">
                                        <a:solidFill>
                                          <a:srgbClr val="CC00CC"/>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CC00CC"/>
                                        </a:solidFill>
                                        <a:latin typeface="Cambria Math" panose="02040503050406030204" pitchFamily="18" charset="0"/>
                                        <a:ea typeface="Cambria Math" panose="02040503050406030204" pitchFamily="18" charset="0"/>
                                        <a:cs typeface="Times New Roman" panose="02020603050405020304" pitchFamily="18" charset="0"/>
                                      </a:rPr>
                                      <m:t>2404509</m:t>
                                    </m:r>
                                  </m:sup>
                                </m:sSubSup>
                              </m:oMath>
                            </m:oMathPara>
                          </a14:m>
                          <a:endParaRPr lang="en-US" sz="2400" b="0" i="0" u="none" strike="noStrike"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1899">
                    <a:tc>
                      <a:txBody>
                        <a:bodyPr/>
                        <a:lstStyle/>
                        <a:p>
                          <a:pPr algn="ctr" fontAlgn="b"/>
                          <a:r>
                            <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0"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25Si</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rPr>
                            <a:t>46789134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rPr>
                            <a:t>3153039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nb-NO" sz="2400" b="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mbria Math" panose="02040503050406030204" pitchFamily="18" charset="0"/>
                              <a:ea typeface="Cambria Math" panose="02040503050406030204" pitchFamily="18" charset="0"/>
                            </a:rPr>
                            <a:t>3690780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46789134</m:t>
                                    </m:r>
                                  </m:e>
                                  <m:sub>
                                    <m:r>
                                      <a:rPr lang="en-US" altLang="zh-CN" sz="2400" b="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4854226</m:t>
                                    </m:r>
                                  </m:sub>
                                  <m:sup>
                                    <m:r>
                                      <a:rPr lang="en-US" altLang="zh-CN" sz="2400" b="0" i="1">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latin typeface="Cambria Math" panose="02040503050406030204" pitchFamily="18" charset="0"/>
                                        <a:ea typeface="Cambria Math" panose="02040503050406030204" pitchFamily="18" charset="0"/>
                                        <a:cs typeface="Times New Roman" panose="02020603050405020304" pitchFamily="18" charset="0"/>
                                      </a:rPr>
                                      <m:t>3153039</m:t>
                                    </m:r>
                                  </m:sup>
                                </m:sSubSup>
                              </m:oMath>
                            </m:oMathPara>
                          </a14:m>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3" name="Table 2"/>
              <p:cNvGraphicFramePr>
                <a:graphicFrameLocks noGrp="1"/>
              </p:cNvGraphicFramePr>
              <p:nvPr/>
            </p:nvGraphicFramePr>
            <p:xfrm>
              <a:off x="53788" y="484888"/>
              <a:ext cx="9090211" cy="2567596"/>
            </p:xfrm>
            <a:graphic>
              <a:graphicData uri="http://schemas.openxmlformats.org/drawingml/2006/table">
                <a:tbl>
                  <a:tblPr/>
                  <a:tblGrid>
                    <a:gridCol w="1196788">
                      <a:extLst>
                        <a:ext uri="{9D8B030D-6E8A-4147-A177-3AD203B41FA5}">
                          <a16:colId xmlns:a16="http://schemas.microsoft.com/office/drawing/2014/main" val="20000"/>
                        </a:ext>
                      </a:extLst>
                    </a:gridCol>
                    <a:gridCol w="1379754">
                      <a:extLst>
                        <a:ext uri="{9D8B030D-6E8A-4147-A177-3AD203B41FA5}">
                          <a16:colId xmlns:a16="http://schemas.microsoft.com/office/drawing/2014/main" val="20001"/>
                        </a:ext>
                      </a:extLst>
                    </a:gridCol>
                    <a:gridCol w="414351">
                      <a:extLst>
                        <a:ext uri="{9D8B030D-6E8A-4147-A177-3AD203B41FA5}">
                          <a16:colId xmlns:a16="http://schemas.microsoft.com/office/drawing/2014/main" val="20002"/>
                        </a:ext>
                      </a:extLst>
                    </a:gridCol>
                    <a:gridCol w="1308824">
                      <a:extLst>
                        <a:ext uri="{9D8B030D-6E8A-4147-A177-3AD203B41FA5}">
                          <a16:colId xmlns:a16="http://schemas.microsoft.com/office/drawing/2014/main" val="20003"/>
                        </a:ext>
                      </a:extLst>
                    </a:gridCol>
                    <a:gridCol w="256503">
                      <a:extLst>
                        <a:ext uri="{9D8B030D-6E8A-4147-A177-3AD203B41FA5}">
                          <a16:colId xmlns:a16="http://schemas.microsoft.com/office/drawing/2014/main" val="20004"/>
                        </a:ext>
                      </a:extLst>
                    </a:gridCol>
                    <a:gridCol w="1308824">
                      <a:extLst>
                        <a:ext uri="{9D8B030D-6E8A-4147-A177-3AD203B41FA5}">
                          <a16:colId xmlns:a16="http://schemas.microsoft.com/office/drawing/2014/main" val="20005"/>
                        </a:ext>
                      </a:extLst>
                    </a:gridCol>
                    <a:gridCol w="3225167">
                      <a:extLst>
                        <a:ext uri="{9D8B030D-6E8A-4147-A177-3AD203B41FA5}">
                          <a16:colId xmlns:a16="http://schemas.microsoft.com/office/drawing/2014/main" val="20006"/>
                        </a:ext>
                      </a:extLst>
                    </a:gridCol>
                  </a:tblGrid>
                  <a:tr h="641899">
                    <a:tc>
                      <a:txBody>
                        <a:bodyPr/>
                        <a:lstStyle/>
                        <a:p>
                          <a:pPr algn="ctr" fontAlgn="b"/>
                          <a:r>
                            <a:rPr lang="en-US" sz="2400" b="0" i="1" u="none" strike="noStrike" dirty="0" err="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p</a:t>
                          </a:r>
                          <a:endPar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rPr>
                            <a:t>17359775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rPr>
                            <a:t>1213988</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b="0" kern="12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a:solidFill>
                                <a:srgbClr val="FF0000"/>
                              </a:solidFill>
                              <a:effectLst/>
                              <a:latin typeface="Cambria Math" panose="02040503050406030204" pitchFamily="18" charset="0"/>
                              <a:ea typeface="Cambria Math" panose="02040503050406030204" pitchFamily="18" charset="0"/>
                            </a:rPr>
                            <a:t>1369400</a:t>
                          </a:r>
                          <a:endParaRPr lang="en-US" sz="24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82042" t="-943" r="-378" b="-305660"/>
                          </a:stretch>
                        </a:blipFill>
                      </a:tcPr>
                    </a:tc>
                    <a:extLst>
                      <a:ext uri="{0D108BD9-81ED-4DB2-BD59-A6C34878D82A}">
                        <a16:rowId xmlns:a16="http://schemas.microsoft.com/office/drawing/2014/main" val="10000"/>
                      </a:ext>
                    </a:extLst>
                  </a:tr>
                  <a:tr h="641899">
                    <a:tc>
                      <a:txBody>
                        <a:bodyPr/>
                        <a:lstStyle/>
                        <a:p>
                          <a:pPr algn="ctr" fontAlgn="b"/>
                          <a:r>
                            <a:rPr lang="en-US" sz="2400" b="0" i="1" u="none" strike="noStrike"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rPr>
                            <a:t>19359897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rPr>
                            <a:t>2075547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b="0" kern="12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rPr>
                            <a:t>1526592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82042" t="-101905" r="-378" b="-208571"/>
                          </a:stretch>
                        </a:blipFill>
                      </a:tcPr>
                    </a:tc>
                    <a:extLst>
                      <a:ext uri="{0D108BD9-81ED-4DB2-BD59-A6C34878D82A}">
                        <a16:rowId xmlns:a16="http://schemas.microsoft.com/office/drawing/2014/main" val="10001"/>
                      </a:ext>
                    </a:extLst>
                  </a:tr>
                  <a:tr h="641899">
                    <a:tc>
                      <a:txBody>
                        <a:bodyPr/>
                        <a:lstStyle/>
                        <a:p>
                          <a:pPr algn="ctr" fontAlgn="b"/>
                          <a:r>
                            <a:rPr lang="en-US" sz="2400" b="0" i="1" u="none" strike="noStrike" baseline="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1" u="none" strike="noStrike" baseline="-2500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p</a:t>
                          </a:r>
                          <a:r>
                            <a:rPr lang="en-US" sz="2400" b="0" i="0" u="none" strike="noStrike" baseline="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 + </a:t>
                          </a:r>
                          <a:r>
                            <a:rPr lang="en-US" sz="2400" b="0" i="1" u="none" strike="noStrike" baseline="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baseline="-2500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CC00CC"/>
                              </a:solidFill>
                              <a:effectLst/>
                              <a:latin typeface="Cambria Math" panose="02040503050406030204" pitchFamily="18" charset="0"/>
                              <a:ea typeface="Cambria Math" panose="02040503050406030204" pitchFamily="18" charset="0"/>
                            </a:rPr>
                            <a:t>36713363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CC00CC"/>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CC00CC"/>
                              </a:solidFill>
                              <a:effectLst/>
                              <a:latin typeface="Cambria Math" panose="02040503050406030204" pitchFamily="18" charset="0"/>
                              <a:ea typeface="Cambria Math" panose="02040503050406030204" pitchFamily="18" charset="0"/>
                            </a:rPr>
                            <a:t>2404509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b="0" kern="120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CC00CC"/>
                              </a:solidFill>
                              <a:effectLst/>
                              <a:latin typeface="Cambria Math" panose="02040503050406030204" pitchFamily="18" charset="0"/>
                              <a:ea typeface="Cambria Math" panose="02040503050406030204" pitchFamily="18" charset="0"/>
                            </a:rPr>
                            <a:t>2895992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82042" t="-200000" r="-378" b="-106604"/>
                          </a:stretch>
                        </a:blipFill>
                      </a:tcPr>
                    </a:tc>
                    <a:extLst>
                      <a:ext uri="{0D108BD9-81ED-4DB2-BD59-A6C34878D82A}">
                        <a16:rowId xmlns:a16="http://schemas.microsoft.com/office/drawing/2014/main" val="10002"/>
                      </a:ext>
                    </a:extLst>
                  </a:tr>
                  <a:tr h="641899">
                    <a:tc>
                      <a:txBody>
                        <a:bodyPr/>
                        <a:lstStyle/>
                        <a:p>
                          <a:pPr algn="ctr" fontAlgn="b"/>
                          <a:r>
                            <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0"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25Si</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rPr>
                            <a:t>46789134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00"/>
                              </a:solidFill>
                              <a:effectLst/>
                              <a:latin typeface="Cambria Math" panose="02040503050406030204" pitchFamily="18" charset="0"/>
                              <a:ea typeface="Cambria Math" panose="02040503050406030204" pitchFamily="18" charset="0"/>
                            </a:rPr>
                            <a:t>3153039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nb-NO" sz="2400" b="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mbria Math" panose="02040503050406030204" pitchFamily="18" charset="0"/>
                              <a:ea typeface="Cambria Math" panose="02040503050406030204" pitchFamily="18" charset="0"/>
                            </a:rPr>
                            <a:t>3690780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82042" t="-302857" r="-378" b="-7619"/>
                          </a:stretch>
                        </a:blipFill>
                      </a:tcPr>
                    </a:tc>
                    <a:extLst>
                      <a:ext uri="{0D108BD9-81ED-4DB2-BD59-A6C34878D82A}">
                        <a16:rowId xmlns:a16="http://schemas.microsoft.com/office/drawing/2014/main" val="10003"/>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4" name="Table 3"/>
              <p:cNvGraphicFramePr>
                <a:graphicFrameLocks noGrp="1"/>
              </p:cNvGraphicFramePr>
              <p:nvPr/>
            </p:nvGraphicFramePr>
            <p:xfrm>
              <a:off x="86497" y="3546941"/>
              <a:ext cx="6252519" cy="1283798"/>
            </p:xfrm>
            <a:graphic>
              <a:graphicData uri="http://schemas.openxmlformats.org/drawingml/2006/table">
                <a:tbl>
                  <a:tblPr/>
                  <a:tblGrid>
                    <a:gridCol w="954521">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312738">
                      <a:extLst>
                        <a:ext uri="{9D8B030D-6E8A-4147-A177-3AD203B41FA5}">
                          <a16:colId xmlns:a16="http://schemas.microsoft.com/office/drawing/2014/main" val="20002"/>
                        </a:ext>
                      </a:extLst>
                    </a:gridCol>
                    <a:gridCol w="784614">
                      <a:extLst>
                        <a:ext uri="{9D8B030D-6E8A-4147-A177-3AD203B41FA5}">
                          <a16:colId xmlns:a16="http://schemas.microsoft.com/office/drawing/2014/main" val="20003"/>
                        </a:ext>
                      </a:extLst>
                    </a:gridCol>
                    <a:gridCol w="218686">
                      <a:extLst>
                        <a:ext uri="{9D8B030D-6E8A-4147-A177-3AD203B41FA5}">
                          <a16:colId xmlns:a16="http://schemas.microsoft.com/office/drawing/2014/main" val="20004"/>
                        </a:ext>
                      </a:extLst>
                    </a:gridCol>
                    <a:gridCol w="755650">
                      <a:extLst>
                        <a:ext uri="{9D8B030D-6E8A-4147-A177-3AD203B41FA5}">
                          <a16:colId xmlns:a16="http://schemas.microsoft.com/office/drawing/2014/main" val="20005"/>
                        </a:ext>
                      </a:extLst>
                    </a:gridCol>
                    <a:gridCol w="2302385">
                      <a:extLst>
                        <a:ext uri="{9D8B030D-6E8A-4147-A177-3AD203B41FA5}">
                          <a16:colId xmlns:a16="http://schemas.microsoft.com/office/drawing/2014/main" val="20006"/>
                        </a:ext>
                      </a:extLst>
                    </a:gridCol>
                  </a:tblGrid>
                  <a:tr h="641899">
                    <a:tc>
                      <a:txBody>
                        <a:bodyPr/>
                        <a:lstStyle/>
                        <a:p>
                          <a:pPr algn="ctr" fontAlgn="b"/>
                          <a:r>
                            <a:rPr lang="en-US" altLang="zh-CN"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p</a:t>
                          </a:r>
                          <a:endPar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37.1</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3.6</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0.0</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3</m:t>
                                    </m:r>
                                    <m:r>
                                      <a:rPr lang="en-US" altLang="zh-CN" sz="24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7.1</m:t>
                                    </m:r>
                                  </m:e>
                                  <m:sub>
                                    <m:r>
                                      <a:rPr lang="en-US" altLang="zh-CN" sz="24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3.6</m:t>
                                    </m:r>
                                  </m:sub>
                                  <m:sup>
                                    <m:r>
                                      <a:rPr lang="en-US" altLang="zh-CN" sz="24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3.6</m:t>
                                    </m:r>
                                  </m:sup>
                                </m:sSubSup>
                                <m:r>
                                  <a:rPr lang="en-US" altLang="zh-CN" sz="240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1899">
                    <a:tc>
                      <a:txBody>
                        <a:bodyPr/>
                        <a:lstStyle/>
                        <a:p>
                          <a:pPr algn="ctr" fontAlgn="b"/>
                          <a:r>
                            <a:rPr lang="en-US" sz="2400" b="0" i="1" u="none" strike="noStrike"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41.4</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kern="1200"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0.0%</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41.4</m:t>
                                    </m:r>
                                  </m:e>
                                  <m:sub>
                                    <m:r>
                                      <a:rPr lang="en-US" altLang="zh-CN" sz="2400" i="1">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5.2</m:t>
                                    </m:r>
                                  </m:sub>
                                  <m:sup>
                                    <m:r>
                                      <a:rPr lang="en-US" altLang="zh-CN" sz="2400" i="1">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5.2</m:t>
                                    </m:r>
                                  </m:sup>
                                </m:sSubSup>
                                <m:r>
                                  <a:rPr lang="en-US" altLang="zh-CN" sz="240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4" name="Table 3"/>
              <p:cNvGraphicFramePr>
                <a:graphicFrameLocks noGrp="1"/>
              </p:cNvGraphicFramePr>
              <p:nvPr/>
            </p:nvGraphicFramePr>
            <p:xfrm>
              <a:off x="86497" y="3546941"/>
              <a:ext cx="6252519" cy="1283798"/>
            </p:xfrm>
            <a:graphic>
              <a:graphicData uri="http://schemas.openxmlformats.org/drawingml/2006/table">
                <a:tbl>
                  <a:tblPr/>
                  <a:tblGrid>
                    <a:gridCol w="954521">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312738">
                      <a:extLst>
                        <a:ext uri="{9D8B030D-6E8A-4147-A177-3AD203B41FA5}">
                          <a16:colId xmlns:a16="http://schemas.microsoft.com/office/drawing/2014/main" val="20002"/>
                        </a:ext>
                      </a:extLst>
                    </a:gridCol>
                    <a:gridCol w="784614">
                      <a:extLst>
                        <a:ext uri="{9D8B030D-6E8A-4147-A177-3AD203B41FA5}">
                          <a16:colId xmlns:a16="http://schemas.microsoft.com/office/drawing/2014/main" val="20003"/>
                        </a:ext>
                      </a:extLst>
                    </a:gridCol>
                    <a:gridCol w="218686">
                      <a:extLst>
                        <a:ext uri="{9D8B030D-6E8A-4147-A177-3AD203B41FA5}">
                          <a16:colId xmlns:a16="http://schemas.microsoft.com/office/drawing/2014/main" val="20004"/>
                        </a:ext>
                      </a:extLst>
                    </a:gridCol>
                    <a:gridCol w="755650">
                      <a:extLst>
                        <a:ext uri="{9D8B030D-6E8A-4147-A177-3AD203B41FA5}">
                          <a16:colId xmlns:a16="http://schemas.microsoft.com/office/drawing/2014/main" val="20005"/>
                        </a:ext>
                      </a:extLst>
                    </a:gridCol>
                    <a:gridCol w="2302385">
                      <a:extLst>
                        <a:ext uri="{9D8B030D-6E8A-4147-A177-3AD203B41FA5}">
                          <a16:colId xmlns:a16="http://schemas.microsoft.com/office/drawing/2014/main" val="20006"/>
                        </a:ext>
                      </a:extLst>
                    </a:gridCol>
                  </a:tblGrid>
                  <a:tr h="641899">
                    <a:tc>
                      <a:txBody>
                        <a:bodyPr/>
                        <a:lstStyle/>
                        <a:p>
                          <a:pPr algn="ctr" fontAlgn="b"/>
                          <a:r>
                            <a:rPr lang="en-US" altLang="zh-CN"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p</a:t>
                          </a:r>
                          <a:endPar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37.1</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3.6</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0.0</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171429" t="-943" r="-265" b="-107547"/>
                          </a:stretch>
                        </a:blipFill>
                      </a:tcPr>
                    </a:tc>
                    <a:extLst>
                      <a:ext uri="{0D108BD9-81ED-4DB2-BD59-A6C34878D82A}">
                        <a16:rowId xmlns:a16="http://schemas.microsoft.com/office/drawing/2014/main" val="10000"/>
                      </a:ext>
                    </a:extLst>
                  </a:tr>
                  <a:tr h="641899">
                    <a:tc>
                      <a:txBody>
                        <a:bodyPr/>
                        <a:lstStyle/>
                        <a:p>
                          <a:pPr algn="ctr" fontAlgn="b"/>
                          <a:r>
                            <a:rPr lang="en-US" sz="2400" b="0" i="1" u="none" strike="noStrike"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41.4</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kern="1200"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0.0%</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171429" t="-100943" r="-265" b="-7547"/>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Table 4"/>
              <p:cNvGraphicFramePr>
                <a:graphicFrameLocks noGrp="1"/>
              </p:cNvGraphicFramePr>
              <p:nvPr/>
            </p:nvGraphicFramePr>
            <p:xfrm>
              <a:off x="86497" y="5153319"/>
              <a:ext cx="6252519" cy="1283798"/>
            </p:xfrm>
            <a:graphic>
              <a:graphicData uri="http://schemas.openxmlformats.org/drawingml/2006/table">
                <a:tbl>
                  <a:tblPr/>
                  <a:tblGrid>
                    <a:gridCol w="954521">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312738">
                      <a:extLst>
                        <a:ext uri="{9D8B030D-6E8A-4147-A177-3AD203B41FA5}">
                          <a16:colId xmlns:a16="http://schemas.microsoft.com/office/drawing/2014/main" val="20002"/>
                        </a:ext>
                      </a:extLst>
                    </a:gridCol>
                    <a:gridCol w="784614">
                      <a:extLst>
                        <a:ext uri="{9D8B030D-6E8A-4147-A177-3AD203B41FA5}">
                          <a16:colId xmlns:a16="http://schemas.microsoft.com/office/drawing/2014/main" val="20003"/>
                        </a:ext>
                      </a:extLst>
                    </a:gridCol>
                    <a:gridCol w="218686">
                      <a:extLst>
                        <a:ext uri="{9D8B030D-6E8A-4147-A177-3AD203B41FA5}">
                          <a16:colId xmlns:a16="http://schemas.microsoft.com/office/drawing/2014/main" val="20004"/>
                        </a:ext>
                      </a:extLst>
                    </a:gridCol>
                    <a:gridCol w="755650">
                      <a:extLst>
                        <a:ext uri="{9D8B030D-6E8A-4147-A177-3AD203B41FA5}">
                          <a16:colId xmlns:a16="http://schemas.microsoft.com/office/drawing/2014/main" val="20005"/>
                        </a:ext>
                      </a:extLst>
                    </a:gridCol>
                    <a:gridCol w="2302385">
                      <a:extLst>
                        <a:ext uri="{9D8B030D-6E8A-4147-A177-3AD203B41FA5}">
                          <a16:colId xmlns:a16="http://schemas.microsoft.com/office/drawing/2014/main" val="20006"/>
                        </a:ext>
                      </a:extLst>
                    </a:gridCol>
                  </a:tblGrid>
                  <a:tr h="641899">
                    <a:tc>
                      <a:txBody>
                        <a:bodyPr/>
                        <a:lstStyle/>
                        <a:p>
                          <a:pPr algn="ctr" fontAlgn="b"/>
                          <a:r>
                            <a:rPr lang="en-US" altLang="zh-CN"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un</a:t>
                          </a:r>
                          <a:endPar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37.9</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3.6</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0.0</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3</m:t>
                                    </m:r>
                                    <m:r>
                                      <a:rPr lang="en-US" altLang="zh-CN" sz="24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7.9</m:t>
                                    </m:r>
                                  </m:e>
                                  <m:sub>
                                    <m:r>
                                      <a:rPr lang="en-US" altLang="zh-CN" sz="24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3.6</m:t>
                                    </m:r>
                                  </m:sub>
                                  <m:sup>
                                    <m:r>
                                      <a:rPr lang="en-US" altLang="zh-CN" sz="2400" i="1">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3.6</m:t>
                                    </m:r>
                                  </m:sup>
                                </m:sSubSup>
                                <m:r>
                                  <a:rPr lang="en-US" altLang="zh-CN" sz="2400" i="1"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1899">
                    <a:tc>
                      <a:txBody>
                        <a:bodyPr/>
                        <a:lstStyle/>
                        <a:p>
                          <a:pPr algn="ctr" fontAlgn="b"/>
                          <a:r>
                            <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b</a:t>
                          </a:r>
                          <a:endPar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49.2</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kern="1200"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0.0%</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14:m>
                            <m:oMathPara xmlns:m="http://schemas.openxmlformats.org/officeDocument/2006/math">
                              <m:oMathParaPr>
                                <m:jc m:val="centerGroup"/>
                              </m:oMathParaPr>
                              <m:oMath xmlns:m="http://schemas.openxmlformats.org/officeDocument/2006/math">
                                <m:sSubSup>
                                  <m:sSubSupPr>
                                    <m:ctrlPr>
                                      <a:rPr lang="en-US" altLang="zh-CN" sz="240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24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40.5</m:t>
                                    </m:r>
                                  </m:e>
                                  <m:sub>
                                    <m:r>
                                      <a:rPr lang="en-US" altLang="zh-CN" sz="2400" i="1">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5.2</m:t>
                                    </m:r>
                                  </m:sub>
                                  <m:sup>
                                    <m:r>
                                      <a:rPr lang="en-US" altLang="zh-CN" sz="2400" i="1">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sz="24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5.2</m:t>
                                    </m:r>
                                  </m:sup>
                                </m:sSubSup>
                                <m:r>
                                  <a:rPr lang="en-US" altLang="zh-CN" sz="240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5" name="Table 4"/>
              <p:cNvGraphicFramePr>
                <a:graphicFrameLocks noGrp="1"/>
              </p:cNvGraphicFramePr>
              <p:nvPr/>
            </p:nvGraphicFramePr>
            <p:xfrm>
              <a:off x="86497" y="5153319"/>
              <a:ext cx="6252519" cy="1283798"/>
            </p:xfrm>
            <a:graphic>
              <a:graphicData uri="http://schemas.openxmlformats.org/drawingml/2006/table">
                <a:tbl>
                  <a:tblPr/>
                  <a:tblGrid>
                    <a:gridCol w="954521">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312738">
                      <a:extLst>
                        <a:ext uri="{9D8B030D-6E8A-4147-A177-3AD203B41FA5}">
                          <a16:colId xmlns:a16="http://schemas.microsoft.com/office/drawing/2014/main" val="20002"/>
                        </a:ext>
                      </a:extLst>
                    </a:gridCol>
                    <a:gridCol w="784614">
                      <a:extLst>
                        <a:ext uri="{9D8B030D-6E8A-4147-A177-3AD203B41FA5}">
                          <a16:colId xmlns:a16="http://schemas.microsoft.com/office/drawing/2014/main" val="20003"/>
                        </a:ext>
                      </a:extLst>
                    </a:gridCol>
                    <a:gridCol w="218686">
                      <a:extLst>
                        <a:ext uri="{9D8B030D-6E8A-4147-A177-3AD203B41FA5}">
                          <a16:colId xmlns:a16="http://schemas.microsoft.com/office/drawing/2014/main" val="20004"/>
                        </a:ext>
                      </a:extLst>
                    </a:gridCol>
                    <a:gridCol w="755650">
                      <a:extLst>
                        <a:ext uri="{9D8B030D-6E8A-4147-A177-3AD203B41FA5}">
                          <a16:colId xmlns:a16="http://schemas.microsoft.com/office/drawing/2014/main" val="20005"/>
                        </a:ext>
                      </a:extLst>
                    </a:gridCol>
                    <a:gridCol w="2302385">
                      <a:extLst>
                        <a:ext uri="{9D8B030D-6E8A-4147-A177-3AD203B41FA5}">
                          <a16:colId xmlns:a16="http://schemas.microsoft.com/office/drawing/2014/main" val="20006"/>
                        </a:ext>
                      </a:extLst>
                    </a:gridCol>
                  </a:tblGrid>
                  <a:tr h="641899">
                    <a:tc>
                      <a:txBody>
                        <a:bodyPr/>
                        <a:lstStyle/>
                        <a:p>
                          <a:pPr algn="ctr" fontAlgn="b"/>
                          <a:r>
                            <a:rPr lang="en-US" altLang="zh-CN"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un</a:t>
                          </a:r>
                          <a:endPar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37.9</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3.6</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0.0</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4"/>
                          <a:stretch>
                            <a:fillRect l="-171429" t="-943" r="-265" b="-107547"/>
                          </a:stretch>
                        </a:blipFill>
                      </a:tcPr>
                    </a:tc>
                    <a:extLst>
                      <a:ext uri="{0D108BD9-81ED-4DB2-BD59-A6C34878D82A}">
                        <a16:rowId xmlns:a16="http://schemas.microsoft.com/office/drawing/2014/main" val="10000"/>
                      </a:ext>
                    </a:extLst>
                  </a:tr>
                  <a:tr h="641899">
                    <a:tc>
                      <a:txBody>
                        <a:bodyPr/>
                        <a:lstStyle/>
                        <a:p>
                          <a:pPr algn="ctr" fontAlgn="b"/>
                          <a:r>
                            <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b</a:t>
                          </a:r>
                          <a:endPar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49.2</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nb-NO" sz="2400" kern="1200"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0.0%</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4"/>
                          <a:stretch>
                            <a:fillRect l="-171429" t="-101905" r="-265" b="-8571"/>
                          </a:stretch>
                        </a:blipFill>
                      </a:tcPr>
                    </a:tc>
                    <a:extLst>
                      <a:ext uri="{0D108BD9-81ED-4DB2-BD59-A6C34878D82A}">
                        <a16:rowId xmlns:a16="http://schemas.microsoft.com/office/drawing/2014/main" val="10001"/>
                      </a:ext>
                    </a:extLst>
                  </a:tr>
                </a:tbl>
              </a:graphicData>
            </a:graphic>
          </p:graphicFrame>
        </mc:Fallback>
      </mc:AlternateContent>
      <p:sp>
        <p:nvSpPr>
          <p:cNvPr id="7" name="Circular Arrow 6"/>
          <p:cNvSpPr/>
          <p:nvPr/>
        </p:nvSpPr>
        <p:spPr>
          <a:xfrm rot="5400000">
            <a:off x="5459234" y="4487956"/>
            <a:ext cx="1938736" cy="1649626"/>
          </a:xfrm>
          <a:prstGeom prst="circular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7236105" y="4958826"/>
            <a:ext cx="1907895" cy="707886"/>
          </a:xfrm>
          <a:prstGeom prst="rect">
            <a:avLst/>
          </a:prstGeom>
          <a:noFill/>
        </p:spPr>
        <p:txBody>
          <a:bodyPr wrap="none" rtlCol="0">
            <a:spAutoFit/>
          </a:bodyPr>
          <a:lstStyle/>
          <a:p>
            <a:r>
              <a:rPr lang="en-US" altLang="zh-CN" sz="2000" dirty="0">
                <a:solidFill>
                  <a:srgbClr val="0000FF"/>
                </a:solidFill>
                <a:latin typeface="Cambria Math" panose="02040503050406030204" pitchFamily="18" charset="0"/>
                <a:ea typeface="Cambria Math" panose="02040503050406030204" pitchFamily="18" charset="0"/>
              </a:rPr>
              <a:t>7901 </a:t>
            </a:r>
            <a:r>
              <a:rPr lang="en-US" altLang="zh-CN" sz="2000" i="1" dirty="0">
                <a:solidFill>
                  <a:srgbClr val="0000FF"/>
                </a:solidFill>
                <a:latin typeface="Cambria Math" panose="02040503050406030204" pitchFamily="18" charset="0"/>
                <a:ea typeface="Cambria Math" panose="020405030504060302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rPr>
              <a:t>γ</a:t>
            </a:r>
            <a:r>
              <a:rPr lang="en-US" altLang="zh-CN" sz="2000" i="1" dirty="0">
                <a:solidFill>
                  <a:srgbClr val="0000FF"/>
                </a:solidFill>
                <a:latin typeface="Cambria Math" panose="02040503050406030204" pitchFamily="18" charset="0"/>
                <a:ea typeface="Cambria Math" panose="02040503050406030204" pitchFamily="18" charset="0"/>
              </a:rPr>
              <a:t> </a:t>
            </a:r>
            <a:r>
              <a:rPr lang="en-US" altLang="zh-CN" sz="2000" dirty="0">
                <a:solidFill>
                  <a:srgbClr val="0000FF"/>
                </a:solidFill>
                <a:latin typeface="Cambria Math" panose="02040503050406030204" pitchFamily="18" charset="0"/>
                <a:ea typeface="Cambria Math" panose="02040503050406030204" pitchFamily="18" charset="0"/>
              </a:rPr>
              <a:t>= </a:t>
            </a:r>
            <a:r>
              <a:rPr lang="en-US" sz="2000" dirty="0">
                <a:solidFill>
                  <a:srgbClr val="0000FF"/>
                </a:solidFill>
                <a:latin typeface="Cambria Math" panose="02040503050406030204" pitchFamily="18" charset="0"/>
                <a:ea typeface="Cambria Math" panose="02040503050406030204" pitchFamily="18" charset="0"/>
              </a:rPr>
              <a:t>0.2% </a:t>
            </a:r>
          </a:p>
          <a:p>
            <a:r>
              <a:rPr lang="en-US" altLang="zh-CN" sz="2000" dirty="0">
                <a:solidFill>
                  <a:srgbClr val="0000FF"/>
                </a:solidFill>
                <a:latin typeface="Cambria Math" panose="02040503050406030204" pitchFamily="18" charset="0"/>
                <a:ea typeface="Cambria Math" panose="02040503050406030204" pitchFamily="18" charset="0"/>
              </a:rPr>
              <a:t>2673 </a:t>
            </a:r>
            <a:r>
              <a:rPr lang="en-US" altLang="zh-CN" sz="2000" i="1" dirty="0">
                <a:solidFill>
                  <a:srgbClr val="0000FF"/>
                </a:solidFill>
                <a:latin typeface="Cambria Math" panose="02040503050406030204" pitchFamily="18" charset="0"/>
                <a:ea typeface="Cambria Math" panose="020405030504060302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rPr>
              <a:t>γ</a:t>
            </a:r>
            <a:r>
              <a:rPr lang="en-US" altLang="zh-CN" sz="2000" i="1" dirty="0">
                <a:solidFill>
                  <a:srgbClr val="0000FF"/>
                </a:solidFill>
                <a:latin typeface="Cambria Math" panose="02040503050406030204" pitchFamily="18" charset="0"/>
                <a:ea typeface="Cambria Math" panose="02040503050406030204" pitchFamily="18" charset="0"/>
              </a:rPr>
              <a:t> </a:t>
            </a:r>
            <a:r>
              <a:rPr lang="en-US" altLang="zh-CN" sz="2000" dirty="0">
                <a:solidFill>
                  <a:srgbClr val="0000FF"/>
                </a:solidFill>
                <a:latin typeface="Cambria Math" panose="02040503050406030204" pitchFamily="18" charset="0"/>
                <a:ea typeface="Cambria Math" panose="02040503050406030204" pitchFamily="18" charset="0"/>
              </a:rPr>
              <a:t>= 0.6%</a:t>
            </a:r>
            <a:endParaRPr lang="en-US" sz="2000" dirty="0">
              <a:solidFill>
                <a:srgbClr val="0000FF"/>
              </a:solidFill>
              <a:latin typeface="Cambria Math" panose="02040503050406030204" pitchFamily="18" charset="0"/>
              <a:ea typeface="Cambria Math" panose="02040503050406030204" pitchFamily="18" charset="0"/>
            </a:endParaRPr>
          </a:p>
        </p:txBody>
      </p:sp>
      <p:sp>
        <p:nvSpPr>
          <p:cNvPr id="9" name="TextBox 8"/>
          <p:cNvSpPr txBox="1"/>
          <p:nvPr/>
        </p:nvSpPr>
        <p:spPr>
          <a:xfrm>
            <a:off x="0" y="0"/>
            <a:ext cx="1763624"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cs typeface="Times New Roman" panose="02020603050405020304" pitchFamily="18" charset="0"/>
              </a:rPr>
              <a:t>Normalization</a:t>
            </a:r>
          </a:p>
        </p:txBody>
      </p:sp>
    </p:spTree>
    <p:extLst>
      <p:ext uri="{BB962C8B-B14F-4D97-AF65-F5344CB8AC3E}">
        <p14:creationId xmlns:p14="http://schemas.microsoft.com/office/powerpoint/2010/main" val="3223961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E65438-3D7E-4C92-ABB8-E801291841BE}"/>
              </a:ext>
            </a:extLst>
          </p:cNvPr>
          <p:cNvSpPr>
            <a:spLocks noGrp="1"/>
          </p:cNvSpPr>
          <p:nvPr>
            <p:ph type="title"/>
          </p:nvPr>
        </p:nvSpPr>
        <p:spPr/>
        <p:txBody>
          <a:bodyPr/>
          <a:lstStyle/>
          <a:p>
            <a:r>
              <a:rPr lang="en-US" altLang="zh-CN" dirty="0"/>
              <a:t>Doppler Broadening Technique</a:t>
            </a:r>
            <a:endParaRPr lang="zh-CN" altLang="en-US" dirty="0"/>
          </a:p>
        </p:txBody>
      </p:sp>
      <p:sp>
        <p:nvSpPr>
          <p:cNvPr id="4" name="Footer Placeholder 3">
            <a:extLst>
              <a:ext uri="{FF2B5EF4-FFF2-40B4-BE49-F238E27FC236}">
                <a16:creationId xmlns:a16="http://schemas.microsoft.com/office/drawing/2014/main" id="{E24D5327-A89F-4404-A26F-8D1B8B358C14}"/>
              </a:ext>
            </a:extLst>
          </p:cNvPr>
          <p:cNvSpPr>
            <a:spLocks noGrp="1"/>
          </p:cNvSpPr>
          <p:nvPr>
            <p:ph type="ftr" sz="quarter" idx="10"/>
          </p:nvPr>
        </p:nvSpPr>
        <p:spPr/>
        <p:txBody>
          <a:bodyPr/>
          <a:lstStyle/>
          <a:p>
            <a:pPr marL="0" marR="0" lvl="0" indent="0" algn="r" defTabSz="457200" rtl="0" eaLnBrk="0" fontAlgn="base" latinLnBrk="0" hangingPunct="0">
              <a:lnSpc>
                <a:spcPct val="90000"/>
              </a:lnSpc>
              <a:spcBef>
                <a:spcPct val="0"/>
              </a:spcBef>
              <a:spcAft>
                <a:spcPct val="0"/>
              </a:spcAft>
              <a:buClrTx/>
              <a:buSzTx/>
              <a:buFontTx/>
              <a:buNone/>
              <a:tabLst/>
              <a:defRPr/>
            </a:pPr>
            <a:r>
              <a:rPr kumimoji="0" lang="en-US" altLang="zh-CN" sz="1300" b="0" i="0" u="none" strike="noStrike" kern="1200" cap="none" spc="0" normalizeH="0" baseline="0" noProof="0">
                <a:ln>
                  <a:noFill/>
                </a:ln>
                <a:solidFill>
                  <a:srgbClr val="064308"/>
                </a:solidFill>
                <a:effectLst/>
                <a:uLnTx/>
                <a:uFillTx/>
                <a:latin typeface="Arial"/>
                <a:ea typeface="+mn-ea"/>
                <a:cs typeface="Arial"/>
              </a:rPr>
              <a:t>Lijie Sun, APS DNP 2020</a:t>
            </a:r>
            <a:endParaRPr kumimoji="0" lang="en-US" altLang="zh-CN" sz="1300" b="0" i="0" u="none" strike="noStrike" kern="1200" cap="none" spc="0" normalizeH="0" baseline="0" noProof="0" dirty="0">
              <a:ln>
                <a:noFill/>
              </a:ln>
              <a:solidFill>
                <a:srgbClr val="064308"/>
              </a:solidFill>
              <a:effectLst/>
              <a:uLnTx/>
              <a:uFillTx/>
              <a:latin typeface="Arial"/>
              <a:ea typeface="+mn-ea"/>
              <a:cs typeface="Arial"/>
            </a:endParaRPr>
          </a:p>
        </p:txBody>
      </p:sp>
      <p:sp>
        <p:nvSpPr>
          <p:cNvPr id="5" name="Slide Number Placeholder 4">
            <a:extLst>
              <a:ext uri="{FF2B5EF4-FFF2-40B4-BE49-F238E27FC236}">
                <a16:creationId xmlns:a16="http://schemas.microsoft.com/office/drawing/2014/main" id="{D0852A06-C7B1-426D-8769-8F474F241A7D}"/>
              </a:ext>
            </a:extLst>
          </p:cNvPr>
          <p:cNvSpPr>
            <a:spLocks noGrp="1"/>
          </p:cNvSpPr>
          <p:nvPr>
            <p:ph type="sldNum" sz="quarter" idx="11"/>
          </p:nvPr>
        </p:nvSpPr>
        <p:spPr/>
        <p:txBody>
          <a:bodyPr/>
          <a:lstStyle/>
          <a:p>
            <a:pPr marL="0" marR="0" lvl="0" indent="0" algn="l" defTabSz="457200" rtl="0" eaLnBrk="0" fontAlgn="base" latinLnBrk="0" hangingPunct="0">
              <a:lnSpc>
                <a:spcPct val="90000"/>
              </a:lnSpc>
              <a:spcBef>
                <a:spcPct val="0"/>
              </a:spcBef>
              <a:spcAft>
                <a:spcPct val="0"/>
              </a:spcAft>
              <a:buClrTx/>
              <a:buSzTx/>
              <a:buFontTx/>
              <a:buNone/>
              <a:tabLst/>
              <a:defRPr/>
            </a:pPr>
            <a:r>
              <a:rPr kumimoji="0" lang="en-US" sz="1300" b="0" i="0" u="none" strike="noStrike" kern="1200" cap="none" spc="0" normalizeH="0" baseline="0" noProof="0">
                <a:ln>
                  <a:noFill/>
                </a:ln>
                <a:solidFill>
                  <a:srgbClr val="064308"/>
                </a:solidFill>
                <a:effectLst/>
                <a:uLnTx/>
                <a:uFillTx/>
                <a:latin typeface="Arial" pitchFamily="34" charset="0"/>
                <a:ea typeface="ヒラギノ角ゴ Pro W3" charset="-128"/>
                <a:cs typeface="+mn-cs"/>
              </a:rPr>
              <a:t>, Slide </a:t>
            </a:r>
            <a:fld id="{35AD4620-7552-4207-8973-898801ED212B}" type="slidenum">
              <a:rPr kumimoji="0" lang="en-US" sz="1300" b="0" i="0" u="none" strike="noStrike" kern="1200" cap="none" spc="0" normalizeH="0" baseline="0" noProof="0" smtClean="0">
                <a:ln>
                  <a:noFill/>
                </a:ln>
                <a:solidFill>
                  <a:srgbClr val="064308"/>
                </a:solidFill>
                <a:effectLst/>
                <a:uLnTx/>
                <a:uFillTx/>
                <a:latin typeface="Arial" pitchFamily="34" charset="0"/>
                <a:ea typeface="ヒラギノ角ゴ Pro W3" charset="-128"/>
                <a:cs typeface="+mn-cs"/>
              </a:rPr>
              <a:pPr marL="0" marR="0" lvl="0" indent="0" algn="l" defTabSz="457200" rtl="0" eaLnBrk="0" fontAlgn="base" latinLnBrk="0" hangingPunct="0">
                <a:lnSpc>
                  <a:spcPct val="90000"/>
                </a:lnSpc>
                <a:spcBef>
                  <a:spcPct val="0"/>
                </a:spcBef>
                <a:spcAft>
                  <a:spcPct val="0"/>
                </a:spcAft>
                <a:buClrTx/>
                <a:buSzTx/>
                <a:buFontTx/>
                <a:buNone/>
                <a:tabLst/>
                <a:defRPr/>
              </a:pPr>
              <a:t>2</a:t>
            </a:fld>
            <a:endParaRPr kumimoji="0" lang="en-US" sz="1300" b="0" i="0" u="none" strike="noStrike" kern="1200" cap="none" spc="0" normalizeH="0" baseline="0" noProof="0" dirty="0">
              <a:ln>
                <a:noFill/>
              </a:ln>
              <a:solidFill>
                <a:srgbClr val="064308"/>
              </a:solidFill>
              <a:effectLst/>
              <a:uLnTx/>
              <a:uFillTx/>
              <a:latin typeface="Arial" pitchFamily="34" charset="0"/>
              <a:ea typeface="ヒラギノ角ゴ Pro W3" charset="-128"/>
              <a:cs typeface="+mn-cs"/>
            </a:endParaRPr>
          </a:p>
        </p:txBody>
      </p:sp>
      <p:sp>
        <p:nvSpPr>
          <p:cNvPr id="10" name="Content Placeholder 6">
            <a:extLst>
              <a:ext uri="{FF2B5EF4-FFF2-40B4-BE49-F238E27FC236}">
                <a16:creationId xmlns:a16="http://schemas.microsoft.com/office/drawing/2014/main" id="{F1CB88AE-79C6-4F50-85F6-E7E2ACE28C70}"/>
              </a:ext>
            </a:extLst>
          </p:cNvPr>
          <p:cNvSpPr>
            <a:spLocks noGrp="1"/>
          </p:cNvSpPr>
          <p:nvPr>
            <p:ph idx="1"/>
          </p:nvPr>
        </p:nvSpPr>
        <p:spPr>
          <a:xfrm>
            <a:off x="76200" y="1066800"/>
            <a:ext cx="8991600" cy="5027613"/>
          </a:xfrm>
        </p:spPr>
        <p:txBody>
          <a:bodyPr/>
          <a:lstStyle/>
          <a:p>
            <a:pPr algn="just">
              <a:lnSpc>
                <a:spcPct val="100000"/>
              </a:lnSpc>
              <a:spcBef>
                <a:spcPts val="600"/>
              </a:spcBef>
            </a:pPr>
            <a:r>
              <a:rPr lang="en-US" altLang="zh-CN" sz="1800" baseline="30000" dirty="0">
                <a:solidFill>
                  <a:srgbClr val="002060"/>
                </a:solidFill>
                <a:latin typeface="+mj-lt"/>
              </a:rPr>
              <a:t>11</a:t>
            </a:r>
            <a:r>
              <a:rPr lang="en-US" altLang="zh-CN" sz="1800" dirty="0">
                <a:solidFill>
                  <a:srgbClr val="002060"/>
                </a:solidFill>
                <a:latin typeface="+mj-lt"/>
              </a:rPr>
              <a:t>Li(</a:t>
            </a:r>
            <a:r>
              <a:rPr lang="el-GR" altLang="zh-CN" sz="1800" i="1" dirty="0">
                <a:solidFill>
                  <a:srgbClr val="002060"/>
                </a:solidFill>
                <a:latin typeface="+mj-lt"/>
              </a:rPr>
              <a:t>β</a:t>
            </a:r>
            <a:r>
              <a:rPr lang="en-US" altLang="zh-CN" sz="1800" i="1" dirty="0">
                <a:solidFill>
                  <a:srgbClr val="002060"/>
                </a:solidFill>
                <a:latin typeface="+mj-lt"/>
              </a:rPr>
              <a:t>n</a:t>
            </a:r>
            <a:r>
              <a:rPr lang="el-GR" altLang="zh-CN" sz="1800" i="1" dirty="0">
                <a:solidFill>
                  <a:srgbClr val="002060"/>
                </a:solidFill>
                <a:latin typeface="+mj-lt"/>
              </a:rPr>
              <a:t>γ</a:t>
            </a:r>
            <a:r>
              <a:rPr lang="el-GR" altLang="zh-CN" sz="1800" dirty="0">
                <a:solidFill>
                  <a:srgbClr val="002060"/>
                </a:solidFill>
                <a:latin typeface="+mj-lt"/>
              </a:rPr>
              <a:t>)</a:t>
            </a:r>
            <a:r>
              <a:rPr lang="el-GR" altLang="zh-CN" sz="1800" baseline="30000" dirty="0">
                <a:solidFill>
                  <a:srgbClr val="002060"/>
                </a:solidFill>
                <a:latin typeface="+mj-lt"/>
              </a:rPr>
              <a:t>10</a:t>
            </a:r>
            <a:r>
              <a:rPr lang="en-US" altLang="zh-CN" sz="1800" dirty="0">
                <a:solidFill>
                  <a:srgbClr val="002060"/>
                </a:solidFill>
                <a:latin typeface="+mj-lt"/>
              </a:rPr>
              <a:t>Be </a:t>
            </a:r>
            <a:r>
              <a:rPr lang="en-US" altLang="zh-CN" sz="1800" kern="1200" dirty="0">
                <a:solidFill>
                  <a:srgbClr val="002060"/>
                </a:solidFill>
                <a:latin typeface="+mj-lt"/>
                <a:ea typeface="Cambria Math" panose="02040503050406030204" pitchFamily="18" charset="0"/>
                <a:cs typeface="Times New Roman" panose="02020603050405020304" pitchFamily="18" charset="0"/>
              </a:rPr>
              <a:t>H.O.U. Fynbo., Nucl. </a:t>
            </a:r>
            <a:r>
              <a:rPr lang="en-US" altLang="zh-CN" sz="1800" kern="1200" dirty="0" err="1">
                <a:solidFill>
                  <a:srgbClr val="002060"/>
                </a:solidFill>
                <a:latin typeface="+mj-lt"/>
                <a:ea typeface="Cambria Math" panose="02040503050406030204" pitchFamily="18" charset="0"/>
                <a:cs typeface="Times New Roman" panose="02020603050405020304" pitchFamily="18" charset="0"/>
              </a:rPr>
              <a:t>Instrum</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Methods Phys. Res. B 207, 275 (2003).</a:t>
            </a:r>
          </a:p>
          <a:p>
            <a:pPr algn="just">
              <a:lnSpc>
                <a:spcPct val="100000"/>
              </a:lnSpc>
              <a:spcBef>
                <a:spcPts val="600"/>
              </a:spcBef>
            </a:pPr>
            <a:r>
              <a:rPr lang="en-US" altLang="zh-CN" sz="1800" baseline="30000" dirty="0">
                <a:solidFill>
                  <a:srgbClr val="002060"/>
                </a:solidFill>
                <a:latin typeface="+mj-lt"/>
              </a:rPr>
              <a:t>11</a:t>
            </a:r>
            <a:r>
              <a:rPr lang="en-US" altLang="zh-CN" sz="1800" dirty="0">
                <a:solidFill>
                  <a:srgbClr val="002060"/>
                </a:solidFill>
                <a:latin typeface="+mj-lt"/>
              </a:rPr>
              <a:t>Li(</a:t>
            </a:r>
            <a:r>
              <a:rPr lang="el-GR" altLang="zh-CN" sz="1800" i="1" dirty="0">
                <a:solidFill>
                  <a:srgbClr val="002060"/>
                </a:solidFill>
                <a:latin typeface="+mj-lt"/>
              </a:rPr>
              <a:t>β</a:t>
            </a:r>
            <a:r>
              <a:rPr lang="en-US" altLang="zh-CN" sz="1800" i="1" dirty="0">
                <a:solidFill>
                  <a:srgbClr val="002060"/>
                </a:solidFill>
                <a:latin typeface="+mj-lt"/>
              </a:rPr>
              <a:t>n</a:t>
            </a:r>
            <a:r>
              <a:rPr lang="el-GR" altLang="zh-CN" sz="1800" i="1" dirty="0">
                <a:solidFill>
                  <a:srgbClr val="002060"/>
                </a:solidFill>
                <a:latin typeface="+mj-lt"/>
              </a:rPr>
              <a:t>γ</a:t>
            </a:r>
            <a:r>
              <a:rPr lang="el-GR" altLang="zh-CN" sz="1800" dirty="0">
                <a:solidFill>
                  <a:srgbClr val="002060"/>
                </a:solidFill>
                <a:latin typeface="+mj-lt"/>
              </a:rPr>
              <a:t>)</a:t>
            </a:r>
            <a:r>
              <a:rPr lang="el-GR" altLang="zh-CN" sz="1800" baseline="30000" dirty="0">
                <a:solidFill>
                  <a:srgbClr val="002060"/>
                </a:solidFill>
                <a:latin typeface="+mj-lt"/>
              </a:rPr>
              <a:t>10</a:t>
            </a:r>
            <a:r>
              <a:rPr lang="en-US" altLang="zh-CN" sz="1800" dirty="0">
                <a:solidFill>
                  <a:srgbClr val="002060"/>
                </a:solidFill>
                <a:latin typeface="+mj-lt"/>
              </a:rPr>
              <a:t>Be </a:t>
            </a:r>
            <a:r>
              <a:rPr lang="en-US" altLang="zh-CN" sz="1800" kern="1200" dirty="0">
                <a:solidFill>
                  <a:srgbClr val="002060"/>
                </a:solidFill>
                <a:latin typeface="+mj-lt"/>
                <a:ea typeface="Cambria Math" panose="02040503050406030204" pitchFamily="18" charset="0"/>
                <a:cs typeface="Times New Roman" panose="02020603050405020304" pitchFamily="18" charset="0"/>
              </a:rPr>
              <a:t>H.O.U. Fynbo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Nucl. Phys. A 736, 39 (2004).</a:t>
            </a:r>
          </a:p>
          <a:p>
            <a:pPr algn="just">
              <a:lnSpc>
                <a:spcPct val="100000"/>
              </a:lnSpc>
              <a:spcBef>
                <a:spcPts val="600"/>
              </a:spcBef>
            </a:pPr>
            <a:r>
              <a:rPr lang="en-US" altLang="zh-CN" sz="1800" baseline="30000" dirty="0">
                <a:solidFill>
                  <a:srgbClr val="002060"/>
                </a:solidFill>
                <a:latin typeface="+mj-lt"/>
              </a:rPr>
              <a:t>11</a:t>
            </a:r>
            <a:r>
              <a:rPr lang="en-US" altLang="zh-CN" sz="1800" dirty="0">
                <a:solidFill>
                  <a:srgbClr val="002060"/>
                </a:solidFill>
                <a:latin typeface="+mj-lt"/>
              </a:rPr>
              <a:t>Li(</a:t>
            </a:r>
            <a:r>
              <a:rPr lang="el-GR" altLang="zh-CN" sz="1800" i="1" dirty="0">
                <a:solidFill>
                  <a:srgbClr val="002060"/>
                </a:solidFill>
                <a:latin typeface="+mj-lt"/>
              </a:rPr>
              <a:t>β</a:t>
            </a:r>
            <a:r>
              <a:rPr lang="en-US" altLang="zh-CN" sz="1800" i="1" dirty="0">
                <a:solidFill>
                  <a:srgbClr val="002060"/>
                </a:solidFill>
                <a:latin typeface="+mj-lt"/>
              </a:rPr>
              <a:t>n</a:t>
            </a:r>
            <a:r>
              <a:rPr lang="el-GR" altLang="zh-CN" sz="1800" i="1" dirty="0">
                <a:solidFill>
                  <a:srgbClr val="002060"/>
                </a:solidFill>
                <a:latin typeface="+mj-lt"/>
              </a:rPr>
              <a:t>γ</a:t>
            </a:r>
            <a:r>
              <a:rPr lang="el-GR" altLang="zh-CN" sz="1800" dirty="0">
                <a:solidFill>
                  <a:srgbClr val="002060"/>
                </a:solidFill>
                <a:latin typeface="+mj-lt"/>
              </a:rPr>
              <a:t>)</a:t>
            </a:r>
            <a:r>
              <a:rPr lang="el-GR" altLang="zh-CN" sz="1800" baseline="30000" dirty="0">
                <a:solidFill>
                  <a:srgbClr val="002060"/>
                </a:solidFill>
                <a:latin typeface="+mj-lt"/>
              </a:rPr>
              <a:t>10</a:t>
            </a:r>
            <a:r>
              <a:rPr lang="en-US" altLang="zh-CN" sz="1800" dirty="0">
                <a:solidFill>
                  <a:srgbClr val="002060"/>
                </a:solidFill>
                <a:latin typeface="+mj-lt"/>
              </a:rPr>
              <a:t>Be </a:t>
            </a:r>
            <a:r>
              <a:rPr lang="en-US" altLang="zh-CN" sz="1800" kern="1200" dirty="0">
                <a:solidFill>
                  <a:srgbClr val="002060"/>
                </a:solidFill>
                <a:latin typeface="+mj-lt"/>
                <a:ea typeface="Cambria Math" panose="02040503050406030204" pitchFamily="18" charset="0"/>
                <a:cs typeface="Times New Roman" panose="02020603050405020304" pitchFamily="18" charset="0"/>
              </a:rPr>
              <a:t>F. </a:t>
            </a:r>
            <a:r>
              <a:rPr lang="en-US" altLang="zh-CN" sz="1800" kern="1200" dirty="0" err="1">
                <a:solidFill>
                  <a:srgbClr val="002060"/>
                </a:solidFill>
                <a:latin typeface="+mj-lt"/>
                <a:ea typeface="Cambria Math" panose="02040503050406030204" pitchFamily="18" charset="0"/>
                <a:cs typeface="Times New Roman" panose="02020603050405020304" pitchFamily="18" charset="0"/>
              </a:rPr>
              <a:t>Sarazin</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Phys. Rev. C 70, 031302(R) (2004).</a:t>
            </a:r>
          </a:p>
          <a:p>
            <a:pPr algn="just">
              <a:lnSpc>
                <a:spcPct val="100000"/>
              </a:lnSpc>
              <a:spcBef>
                <a:spcPts val="600"/>
              </a:spcBef>
            </a:pPr>
            <a:r>
              <a:rPr lang="en-US" altLang="zh-CN" sz="1800" baseline="30000" dirty="0">
                <a:solidFill>
                  <a:srgbClr val="002060"/>
                </a:solidFill>
                <a:latin typeface="+mj-lt"/>
              </a:rPr>
              <a:t>11</a:t>
            </a:r>
            <a:r>
              <a:rPr lang="en-US" altLang="zh-CN" sz="1800" dirty="0">
                <a:solidFill>
                  <a:srgbClr val="002060"/>
                </a:solidFill>
                <a:latin typeface="+mj-lt"/>
              </a:rPr>
              <a:t>Li(</a:t>
            </a:r>
            <a:r>
              <a:rPr lang="el-GR" altLang="zh-CN" sz="1800" i="1" dirty="0">
                <a:solidFill>
                  <a:srgbClr val="002060"/>
                </a:solidFill>
                <a:latin typeface="+mj-lt"/>
              </a:rPr>
              <a:t>β</a:t>
            </a:r>
            <a:r>
              <a:rPr lang="en-US" altLang="zh-CN" sz="1800" i="1" dirty="0">
                <a:solidFill>
                  <a:srgbClr val="002060"/>
                </a:solidFill>
                <a:latin typeface="+mj-lt"/>
              </a:rPr>
              <a:t>n</a:t>
            </a:r>
            <a:r>
              <a:rPr lang="el-GR" altLang="zh-CN" sz="1800" i="1" dirty="0">
                <a:solidFill>
                  <a:srgbClr val="002060"/>
                </a:solidFill>
                <a:latin typeface="+mj-lt"/>
              </a:rPr>
              <a:t>γ</a:t>
            </a:r>
            <a:r>
              <a:rPr lang="el-GR" altLang="zh-CN" sz="1800" dirty="0">
                <a:solidFill>
                  <a:srgbClr val="002060"/>
                </a:solidFill>
                <a:latin typeface="+mj-lt"/>
              </a:rPr>
              <a:t>)</a:t>
            </a:r>
            <a:r>
              <a:rPr lang="el-GR" altLang="zh-CN" sz="1800" baseline="30000" dirty="0">
                <a:solidFill>
                  <a:srgbClr val="002060"/>
                </a:solidFill>
                <a:latin typeface="+mj-lt"/>
              </a:rPr>
              <a:t>10</a:t>
            </a:r>
            <a:r>
              <a:rPr lang="en-US" altLang="zh-CN" sz="1800" dirty="0">
                <a:solidFill>
                  <a:srgbClr val="002060"/>
                </a:solidFill>
                <a:latin typeface="+mj-lt"/>
              </a:rPr>
              <a:t>Be </a:t>
            </a:r>
            <a:r>
              <a:rPr lang="en-US" altLang="zh-CN" sz="1800" kern="1200" dirty="0">
                <a:solidFill>
                  <a:srgbClr val="002060"/>
                </a:solidFill>
                <a:latin typeface="+mj-lt"/>
                <a:ea typeface="Cambria Math" panose="02040503050406030204" pitchFamily="18" charset="0"/>
                <a:cs typeface="Times New Roman" panose="02020603050405020304" pitchFamily="18" charset="0"/>
              </a:rPr>
              <a:t>C. M. Mattoon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Phys. Rev. C 80, 034318 (2009).</a:t>
            </a:r>
          </a:p>
          <a:p>
            <a:pPr algn="just">
              <a:lnSpc>
                <a:spcPct val="100000"/>
              </a:lnSpc>
              <a:spcBef>
                <a:spcPts val="600"/>
              </a:spcBef>
            </a:pPr>
            <a:r>
              <a:rPr lang="en-US" altLang="zh-CN" sz="1800" baseline="30000" dirty="0">
                <a:solidFill>
                  <a:srgbClr val="002060"/>
                </a:solidFill>
                <a:latin typeface="+mj-lt"/>
              </a:rPr>
              <a:t>26</a:t>
            </a:r>
            <a:r>
              <a:rPr lang="en-US" altLang="zh-CN" sz="1800" dirty="0">
                <a:solidFill>
                  <a:srgbClr val="002060"/>
                </a:solidFill>
                <a:latin typeface="+mj-lt"/>
              </a:rPr>
              <a:t>P(</a:t>
            </a:r>
            <a:r>
              <a:rPr lang="el-GR" altLang="zh-CN" sz="1800" i="1" dirty="0">
                <a:solidFill>
                  <a:srgbClr val="002060"/>
                </a:solidFill>
                <a:latin typeface="+mj-lt"/>
              </a:rPr>
              <a:t>β</a:t>
            </a:r>
            <a:r>
              <a:rPr lang="en-US" altLang="zh-CN" sz="1800" i="1" dirty="0">
                <a:solidFill>
                  <a:srgbClr val="002060"/>
                </a:solidFill>
                <a:latin typeface="+mj-lt"/>
              </a:rPr>
              <a:t>p</a:t>
            </a:r>
            <a:r>
              <a:rPr lang="el-GR" altLang="zh-CN" sz="1800" i="1" dirty="0">
                <a:solidFill>
                  <a:srgbClr val="002060"/>
                </a:solidFill>
                <a:latin typeface="+mj-lt"/>
              </a:rPr>
              <a:t>γ</a:t>
            </a:r>
            <a:r>
              <a:rPr lang="el-GR" altLang="zh-CN" sz="1800" dirty="0">
                <a:solidFill>
                  <a:srgbClr val="002060"/>
                </a:solidFill>
                <a:latin typeface="+mj-lt"/>
              </a:rPr>
              <a:t>)</a:t>
            </a:r>
            <a:r>
              <a:rPr lang="en-US" altLang="zh-CN" sz="1800" baseline="30000" dirty="0">
                <a:solidFill>
                  <a:srgbClr val="002060"/>
                </a:solidFill>
                <a:latin typeface="+mj-lt"/>
              </a:rPr>
              <a:t>25</a:t>
            </a:r>
            <a:r>
              <a:rPr lang="en-US" altLang="zh-CN" sz="1800" dirty="0">
                <a:solidFill>
                  <a:srgbClr val="002060"/>
                </a:solidFill>
                <a:latin typeface="+mj-lt"/>
              </a:rPr>
              <a:t>Al </a:t>
            </a:r>
            <a:r>
              <a:rPr lang="en-US" altLang="zh-CN" sz="1800" kern="1200" dirty="0">
                <a:solidFill>
                  <a:srgbClr val="002060"/>
                </a:solidFill>
                <a:latin typeface="+mj-lt"/>
                <a:ea typeface="Cambria Math" panose="02040503050406030204" pitchFamily="18" charset="0"/>
                <a:cs typeface="Times New Roman" panose="02020603050405020304" pitchFamily="18" charset="0"/>
              </a:rPr>
              <a:t>S. B. Schwartz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Phys. Rev. C 92, 031302(R) (2015).</a:t>
            </a:r>
          </a:p>
          <a:p>
            <a:pPr algn="just">
              <a:lnSpc>
                <a:spcPct val="100000"/>
              </a:lnSpc>
              <a:spcBef>
                <a:spcPts val="600"/>
              </a:spcBef>
            </a:pPr>
            <a:r>
              <a:rPr lang="en-US" altLang="zh-CN" sz="1800" baseline="30000" dirty="0">
                <a:solidFill>
                  <a:srgbClr val="002060"/>
                </a:solidFill>
                <a:latin typeface="+mj-lt"/>
              </a:rPr>
              <a:t>20</a:t>
            </a:r>
            <a:r>
              <a:rPr lang="en-US" altLang="zh-CN" sz="1800" dirty="0">
                <a:solidFill>
                  <a:srgbClr val="002060"/>
                </a:solidFill>
                <a:latin typeface="+mj-lt"/>
              </a:rPr>
              <a:t>Mg(</a:t>
            </a:r>
            <a:r>
              <a:rPr lang="el-GR" altLang="zh-CN" sz="1800" i="1" dirty="0">
                <a:solidFill>
                  <a:srgbClr val="002060"/>
                </a:solidFill>
                <a:latin typeface="+mj-lt"/>
              </a:rPr>
              <a:t>β</a:t>
            </a:r>
            <a:r>
              <a:rPr lang="en-US" altLang="zh-CN" sz="1800" i="1" dirty="0">
                <a:solidFill>
                  <a:srgbClr val="002060"/>
                </a:solidFill>
                <a:latin typeface="+mj-lt"/>
              </a:rPr>
              <a:t>p</a:t>
            </a:r>
            <a:r>
              <a:rPr lang="el-GR" altLang="zh-CN" sz="1800" i="1" dirty="0">
                <a:solidFill>
                  <a:srgbClr val="002060"/>
                </a:solidFill>
                <a:latin typeface="+mj-lt"/>
              </a:rPr>
              <a:t>γ</a:t>
            </a:r>
            <a:r>
              <a:rPr lang="el-GR" altLang="zh-CN" sz="1800" dirty="0">
                <a:solidFill>
                  <a:srgbClr val="002060"/>
                </a:solidFill>
                <a:latin typeface="+mj-lt"/>
              </a:rPr>
              <a:t>)</a:t>
            </a:r>
            <a:r>
              <a:rPr lang="el-GR" altLang="zh-CN" sz="1800" baseline="30000" dirty="0">
                <a:solidFill>
                  <a:srgbClr val="002060"/>
                </a:solidFill>
                <a:latin typeface="+mj-lt"/>
              </a:rPr>
              <a:t>19</a:t>
            </a:r>
            <a:r>
              <a:rPr lang="en-US" altLang="zh-CN" sz="1800" dirty="0">
                <a:solidFill>
                  <a:srgbClr val="002060"/>
                </a:solidFill>
                <a:latin typeface="+mj-lt"/>
              </a:rPr>
              <a:t>Ne </a:t>
            </a:r>
            <a:r>
              <a:rPr lang="en-US" altLang="zh-CN" sz="1800" kern="1200" dirty="0">
                <a:solidFill>
                  <a:srgbClr val="002060"/>
                </a:solidFill>
                <a:latin typeface="+mj-lt"/>
                <a:ea typeface="Cambria Math" panose="02040503050406030204" pitchFamily="18" charset="0"/>
                <a:cs typeface="Times New Roman" panose="02020603050405020304" pitchFamily="18" charset="0"/>
              </a:rPr>
              <a:t>B. E. Glassman </a:t>
            </a:r>
            <a:r>
              <a:rPr lang="en-US"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en-US" altLang="zh-CN" sz="1800" kern="1200" dirty="0">
                <a:solidFill>
                  <a:srgbClr val="002060"/>
                </a:solidFill>
                <a:latin typeface="+mj-lt"/>
                <a:ea typeface="Cambria Math" panose="02040503050406030204" pitchFamily="18" charset="0"/>
                <a:cs typeface="Times New Roman" panose="02020603050405020304" pitchFamily="18" charset="0"/>
              </a:rPr>
              <a:t>., Phys. Rev. C 99, 065801 (2019).</a:t>
            </a:r>
          </a:p>
          <a:p>
            <a:pPr algn="just">
              <a:lnSpc>
                <a:spcPct val="100000"/>
              </a:lnSpc>
              <a:spcBef>
                <a:spcPts val="600"/>
              </a:spcBef>
            </a:pPr>
            <a:r>
              <a:rPr lang="en-US" altLang="zh-CN" sz="1800" baseline="30000" dirty="0">
                <a:solidFill>
                  <a:srgbClr val="002060"/>
                </a:solidFill>
                <a:latin typeface="+mj-lt"/>
              </a:rPr>
              <a:t>25</a:t>
            </a:r>
            <a:r>
              <a:rPr lang="en-US" altLang="zh-CN" sz="1800" dirty="0">
                <a:solidFill>
                  <a:srgbClr val="002060"/>
                </a:solidFill>
                <a:latin typeface="+mj-lt"/>
              </a:rPr>
              <a:t>Si(</a:t>
            </a:r>
            <a:r>
              <a:rPr lang="el-GR" altLang="zh-CN" sz="1800" i="1" dirty="0">
                <a:solidFill>
                  <a:srgbClr val="002060"/>
                </a:solidFill>
                <a:latin typeface="+mj-lt"/>
              </a:rPr>
              <a:t>β</a:t>
            </a:r>
            <a:r>
              <a:rPr lang="en-US" altLang="zh-CN" sz="1800" i="1" dirty="0">
                <a:solidFill>
                  <a:srgbClr val="002060"/>
                </a:solidFill>
                <a:latin typeface="+mj-lt"/>
              </a:rPr>
              <a:t>p</a:t>
            </a:r>
            <a:r>
              <a:rPr lang="el-GR" altLang="zh-CN" sz="1800" i="1" dirty="0">
                <a:solidFill>
                  <a:srgbClr val="002060"/>
                </a:solidFill>
                <a:latin typeface="+mj-lt"/>
              </a:rPr>
              <a:t>γ</a:t>
            </a:r>
            <a:r>
              <a:rPr lang="el-GR" altLang="zh-CN" sz="1800" dirty="0">
                <a:solidFill>
                  <a:srgbClr val="002060"/>
                </a:solidFill>
                <a:latin typeface="+mj-lt"/>
              </a:rPr>
              <a:t>)</a:t>
            </a:r>
            <a:r>
              <a:rPr lang="en-US" altLang="zh-CN" sz="1800" baseline="30000" dirty="0">
                <a:solidFill>
                  <a:srgbClr val="002060"/>
                </a:solidFill>
                <a:latin typeface="+mj-lt"/>
              </a:rPr>
              <a:t>24</a:t>
            </a:r>
            <a:r>
              <a:rPr lang="en-US" altLang="zh-CN" sz="1800" dirty="0">
                <a:solidFill>
                  <a:srgbClr val="002060"/>
                </a:solidFill>
                <a:latin typeface="+mj-lt"/>
              </a:rPr>
              <a:t>Mg </a:t>
            </a:r>
            <a:r>
              <a:rPr lang="en-US" altLang="zh-CN" sz="1800" kern="1200" dirty="0">
                <a:solidFill>
                  <a:srgbClr val="002060"/>
                </a:solidFill>
                <a:latin typeface="+mj-lt"/>
                <a:ea typeface="Cambria Math" panose="02040503050406030204" pitchFamily="18" charset="0"/>
                <a:cs typeface="Times New Roman" panose="02020603050405020304" pitchFamily="18" charset="0"/>
              </a:rPr>
              <a:t>L. </a:t>
            </a:r>
            <a:r>
              <a:rPr lang="da-DK" altLang="zh-CN" sz="1800" kern="1200" dirty="0">
                <a:solidFill>
                  <a:srgbClr val="002060"/>
                </a:solidFill>
                <a:latin typeface="+mj-lt"/>
                <a:ea typeface="Cambria Math" panose="02040503050406030204" pitchFamily="18" charset="0"/>
                <a:cs typeface="Times New Roman" panose="02020603050405020304" pitchFamily="18" charset="0"/>
              </a:rPr>
              <a:t>J. Sun </a:t>
            </a:r>
            <a:r>
              <a:rPr lang="da-DK" altLang="zh-CN" sz="1800" i="1" kern="1200" dirty="0">
                <a:solidFill>
                  <a:srgbClr val="002060"/>
                </a:solidFill>
                <a:latin typeface="+mj-lt"/>
                <a:ea typeface="Cambria Math" panose="02040503050406030204" pitchFamily="18" charset="0"/>
                <a:cs typeface="Times New Roman" panose="02020603050405020304" pitchFamily="18" charset="0"/>
              </a:rPr>
              <a:t>et al</a:t>
            </a:r>
            <a:r>
              <a:rPr lang="da-DK" altLang="zh-CN" sz="1800" kern="1200" dirty="0">
                <a:solidFill>
                  <a:srgbClr val="002060"/>
                </a:solidFill>
                <a:latin typeface="+mj-lt"/>
                <a:ea typeface="Cambria Math" panose="02040503050406030204" pitchFamily="18" charset="0"/>
                <a:cs typeface="Times New Roman" panose="02020603050405020304" pitchFamily="18" charset="0"/>
              </a:rPr>
              <a:t>., Phys. Rev. C 103, 014322 (2021</a:t>
            </a:r>
            <a:r>
              <a:rPr lang="en-US" altLang="zh-CN" sz="1800" kern="1200" dirty="0">
                <a:solidFill>
                  <a:srgbClr val="002060"/>
                </a:solidFill>
                <a:latin typeface="+mj-lt"/>
                <a:ea typeface="Cambria Math" panose="02040503050406030204" pitchFamily="18" charset="0"/>
                <a:cs typeface="Times New Roman" panose="02020603050405020304" pitchFamily="18" charset="0"/>
              </a:rPr>
              <a:t>).</a:t>
            </a:r>
          </a:p>
          <a:p>
            <a:endParaRPr lang="en-US" sz="2000" dirty="0"/>
          </a:p>
        </p:txBody>
      </p:sp>
      <p:pic>
        <p:nvPicPr>
          <p:cNvPr id="11" name="Picture 10">
            <a:extLst>
              <a:ext uri="{FF2B5EF4-FFF2-40B4-BE49-F238E27FC236}">
                <a16:creationId xmlns:a16="http://schemas.microsoft.com/office/drawing/2014/main" id="{0E8FB746-1EDF-4732-9E18-07B31E56249C}"/>
              </a:ext>
            </a:extLst>
          </p:cNvPr>
          <p:cNvPicPr>
            <a:picLocks noChangeAspect="1"/>
          </p:cNvPicPr>
          <p:nvPr/>
        </p:nvPicPr>
        <p:blipFill>
          <a:blip r:embed="rId2"/>
          <a:stretch>
            <a:fillRect/>
          </a:stretch>
        </p:blipFill>
        <p:spPr>
          <a:xfrm>
            <a:off x="4765843" y="4040354"/>
            <a:ext cx="3203487" cy="2152464"/>
          </a:xfrm>
          <a:prstGeom prst="rect">
            <a:avLst/>
          </a:prstGeom>
        </p:spPr>
      </p:pic>
      <p:pic>
        <p:nvPicPr>
          <p:cNvPr id="12" name="Picture 11">
            <a:extLst>
              <a:ext uri="{FF2B5EF4-FFF2-40B4-BE49-F238E27FC236}">
                <a16:creationId xmlns:a16="http://schemas.microsoft.com/office/drawing/2014/main" id="{3C739153-275F-4DCC-AE03-5FEEAA5BA275}"/>
              </a:ext>
            </a:extLst>
          </p:cNvPr>
          <p:cNvPicPr>
            <a:picLocks noChangeAspect="1"/>
          </p:cNvPicPr>
          <p:nvPr/>
        </p:nvPicPr>
        <p:blipFill>
          <a:blip r:embed="rId3"/>
          <a:stretch>
            <a:fillRect/>
          </a:stretch>
        </p:blipFill>
        <p:spPr>
          <a:xfrm>
            <a:off x="944613" y="4038993"/>
            <a:ext cx="3433545" cy="2153825"/>
          </a:xfrm>
          <a:prstGeom prst="rect">
            <a:avLst/>
          </a:prstGeom>
        </p:spPr>
      </p:pic>
      <p:sp>
        <p:nvSpPr>
          <p:cNvPr id="13" name="TextBox 12">
            <a:extLst>
              <a:ext uri="{FF2B5EF4-FFF2-40B4-BE49-F238E27FC236}">
                <a16:creationId xmlns:a16="http://schemas.microsoft.com/office/drawing/2014/main" id="{D6566607-6252-4C03-8FDF-9196E6EA22F0}"/>
              </a:ext>
            </a:extLst>
          </p:cNvPr>
          <p:cNvSpPr txBox="1"/>
          <p:nvPr/>
        </p:nvSpPr>
        <p:spPr>
          <a:xfrm>
            <a:off x="3737476" y="6294829"/>
            <a:ext cx="1669047" cy="369332"/>
          </a:xfrm>
          <a:prstGeom prst="rect">
            <a:avLst/>
          </a:prstGeom>
          <a:solidFill>
            <a:schemeClr val="bg1"/>
          </a:solidFill>
        </p:spPr>
        <p:txBody>
          <a:bodyPr wrap="none">
            <a:spAutoFit/>
          </a:bodyPr>
          <a:lstStyle/>
          <a:p>
            <a:r>
              <a:rPr lang="en-US" altLang="zh-CN" baseline="30000" dirty="0"/>
              <a:t>20</a:t>
            </a:r>
            <a:r>
              <a:rPr lang="en-US" altLang="zh-CN" dirty="0"/>
              <a:t>Mg(</a:t>
            </a:r>
            <a:r>
              <a:rPr lang="el-GR" altLang="zh-CN" i="1" dirty="0"/>
              <a:t>β</a:t>
            </a:r>
            <a:r>
              <a:rPr lang="en-US" altLang="zh-CN" i="1" dirty="0"/>
              <a:t>p</a:t>
            </a:r>
            <a:r>
              <a:rPr lang="el-GR" altLang="zh-CN" i="1" dirty="0"/>
              <a:t>γ</a:t>
            </a:r>
            <a:r>
              <a:rPr lang="el-GR" altLang="zh-CN" dirty="0"/>
              <a:t>)</a:t>
            </a:r>
            <a:r>
              <a:rPr lang="el-GR" altLang="zh-CN" baseline="30000" dirty="0"/>
              <a:t>19</a:t>
            </a:r>
            <a:r>
              <a:rPr lang="en-US" altLang="zh-CN" dirty="0"/>
              <a:t>Ne</a:t>
            </a:r>
            <a:endParaRPr lang="zh-CN" altLang="en-US" dirty="0"/>
          </a:p>
        </p:txBody>
      </p:sp>
    </p:spTree>
    <p:extLst>
      <p:ext uri="{BB962C8B-B14F-4D97-AF65-F5344CB8AC3E}">
        <p14:creationId xmlns:p14="http://schemas.microsoft.com/office/powerpoint/2010/main" val="783525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4636688"/>
            <a:ext cx="2556803" cy="1707776"/>
          </a:xfrm>
          <a:prstGeom prst="rect">
            <a:avLst/>
          </a:prstGeom>
        </p:spPr>
      </p:pic>
      <p:sp>
        <p:nvSpPr>
          <p:cNvPr id="3" name="Rectangle 2"/>
          <p:cNvSpPr/>
          <p:nvPr/>
        </p:nvSpPr>
        <p:spPr>
          <a:xfrm>
            <a:off x="0" y="3574858"/>
            <a:ext cx="7173759" cy="923330"/>
          </a:xfrm>
          <a:prstGeom prst="rect">
            <a:avLst/>
          </a:prstGeom>
        </p:spPr>
        <p:txBody>
          <a:bodyPr wrap="none">
            <a:spAutoFit/>
          </a:bodyPr>
          <a:lstStyle/>
          <a:p>
            <a:r>
              <a:rPr lang="en-US" altLang="zh-CN" dirty="0">
                <a:latin typeface="Times New Roman" panose="02020603050405020304" pitchFamily="18" charset="0"/>
                <a:cs typeface="Times New Roman" panose="02020603050405020304" pitchFamily="18" charset="0"/>
              </a:rPr>
              <a:t>root -l protons-si25_allruns_highThreshold.root for intensity normalization</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h6-&gt;Draw();</a:t>
            </a:r>
          </a:p>
          <a:p>
            <a:r>
              <a:rPr lang="en-US" dirty="0">
                <a:latin typeface="Times New Roman" panose="02020603050405020304" pitchFamily="18" charset="0"/>
                <a:cs typeface="Times New Roman" panose="02020603050405020304" pitchFamily="18" charset="0"/>
              </a:rPr>
              <a:t>h6-&gt;</a:t>
            </a:r>
            <a:r>
              <a:rPr lang="en-US" dirty="0" err="1">
                <a:latin typeface="Times New Roman" panose="02020603050405020304" pitchFamily="18" charset="0"/>
                <a:cs typeface="Times New Roman" panose="02020603050405020304" pitchFamily="18" charset="0"/>
              </a:rPr>
              <a:t>Rebin</a:t>
            </a:r>
            <a:r>
              <a:rPr lang="en-US" dirty="0">
                <a:latin typeface="Times New Roman" panose="02020603050405020304" pitchFamily="18" charset="0"/>
                <a:cs typeface="Times New Roman" panose="02020603050405020304" pitchFamily="18" charset="0"/>
              </a:rPr>
              <a:t>(5);</a:t>
            </a:r>
          </a:p>
        </p:txBody>
      </p:sp>
      <p:pic>
        <p:nvPicPr>
          <p:cNvPr id="4" name="Picture 3"/>
          <p:cNvPicPr>
            <a:picLocks noChangeAspect="1"/>
          </p:cNvPicPr>
          <p:nvPr/>
        </p:nvPicPr>
        <p:blipFill>
          <a:blip r:embed="rId3"/>
          <a:stretch>
            <a:fillRect/>
          </a:stretch>
        </p:blipFill>
        <p:spPr>
          <a:xfrm>
            <a:off x="0" y="0"/>
            <a:ext cx="5400000" cy="3622154"/>
          </a:xfrm>
          <a:prstGeom prst="rect">
            <a:avLst/>
          </a:prstGeom>
        </p:spPr>
      </p:pic>
      <p:sp>
        <p:nvSpPr>
          <p:cNvPr id="5" name="TextBox 4"/>
          <p:cNvSpPr txBox="1"/>
          <p:nvPr/>
        </p:nvSpPr>
        <p:spPr>
          <a:xfrm>
            <a:off x="5002306" y="2236029"/>
            <a:ext cx="3690113" cy="1200329"/>
          </a:xfrm>
          <a:prstGeom prst="rect">
            <a:avLst/>
          </a:prstGeom>
          <a:noFill/>
        </p:spPr>
        <p:txBody>
          <a:bodyPr wrap="none" rtlCol="0">
            <a:spAutoFit/>
          </a:bodyPr>
          <a:lstStyle/>
          <a:p>
            <a:r>
              <a:rPr lang="en-US" dirty="0">
                <a:latin typeface="Times New Roman" panose="02020603050405020304" pitchFamily="18" charset="0"/>
                <a:ea typeface="Tahoma" panose="020B0604030504040204" pitchFamily="34" charset="0"/>
                <a:cs typeface="Times New Roman" panose="02020603050405020304" pitchFamily="18" charset="0"/>
              </a:rPr>
              <a:t>Veto high thresh = 2000 </a:t>
            </a:r>
            <a:r>
              <a:rPr lang="en-US" dirty="0" err="1">
                <a:latin typeface="Times New Roman" panose="02020603050405020304" pitchFamily="18" charset="0"/>
                <a:ea typeface="Tahoma" panose="020B0604030504040204" pitchFamily="34" charset="0"/>
                <a:cs typeface="Times New Roman" panose="02020603050405020304" pitchFamily="18" charset="0"/>
              </a:rPr>
              <a:t>ch</a:t>
            </a:r>
            <a:r>
              <a:rPr lang="en-US" dirty="0">
                <a:latin typeface="Times New Roman" panose="02020603050405020304" pitchFamily="18" charset="0"/>
                <a:ea typeface="Tahoma" panose="020B0604030504040204" pitchFamily="34" charset="0"/>
                <a:cs typeface="Times New Roman" panose="02020603050405020304" pitchFamily="18" charset="0"/>
              </a:rPr>
              <a:t> = 160 keV</a:t>
            </a:r>
          </a:p>
          <a:p>
            <a:r>
              <a:rPr lang="en-US" dirty="0">
                <a:latin typeface="Times New Roman" panose="02020603050405020304" pitchFamily="18" charset="0"/>
                <a:ea typeface="Tahoma" panose="020B0604030504040204" pitchFamily="34" charset="0"/>
                <a:cs typeface="Times New Roman" panose="02020603050405020304" pitchFamily="18" charset="0"/>
              </a:rPr>
              <a:t>Make sure no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latin typeface="Times New Roman" panose="02020603050405020304" pitchFamily="18" charset="0"/>
                <a:ea typeface="Tahoma" panose="020B0604030504040204" pitchFamily="34" charset="0"/>
                <a:cs typeface="Times New Roman" panose="02020603050405020304" pitchFamily="18" charset="0"/>
              </a:rPr>
              <a:t> was vetoed.</a:t>
            </a:r>
          </a:p>
          <a:p>
            <a:r>
              <a:rPr lang="en-US" altLang="zh-CN" dirty="0">
                <a:latin typeface="Times New Roman" panose="02020603050405020304" pitchFamily="18" charset="0"/>
                <a:ea typeface="Tahoma" panose="020B0604030504040204" pitchFamily="34" charset="0"/>
                <a:cs typeface="Times New Roman" panose="02020603050405020304" pitchFamily="18" charset="0"/>
              </a:rPr>
              <a:t>All 5 inner pads</a:t>
            </a:r>
          </a:p>
          <a:p>
            <a:r>
              <a:rPr lang="en-US" dirty="0">
                <a:latin typeface="Times New Roman" panose="02020603050405020304" pitchFamily="18" charset="0"/>
                <a:ea typeface="Tahoma" panose="020B0604030504040204" pitchFamily="34" charset="0"/>
                <a:cs typeface="Times New Roman" panose="02020603050405020304" pitchFamily="18" charset="0"/>
              </a:rPr>
              <a:t>401-keV proton with 100% efficiency</a:t>
            </a:r>
          </a:p>
        </p:txBody>
      </p:sp>
      <p:pic>
        <p:nvPicPr>
          <p:cNvPr id="7" name="Picture 6"/>
          <p:cNvPicPr>
            <a:picLocks noChangeAspect="1"/>
          </p:cNvPicPr>
          <p:nvPr/>
        </p:nvPicPr>
        <p:blipFill>
          <a:blip r:embed="rId4"/>
          <a:stretch>
            <a:fillRect/>
          </a:stretch>
        </p:blipFill>
        <p:spPr>
          <a:xfrm>
            <a:off x="2556803" y="4158000"/>
            <a:ext cx="3584484" cy="2700000"/>
          </a:xfrm>
          <a:prstGeom prst="rect">
            <a:avLst/>
          </a:prstGeom>
        </p:spPr>
      </p:pic>
      <p:pic>
        <p:nvPicPr>
          <p:cNvPr id="6" name="Picture 5"/>
          <p:cNvPicPr>
            <a:picLocks noChangeAspect="1"/>
          </p:cNvPicPr>
          <p:nvPr/>
        </p:nvPicPr>
        <p:blipFill rotWithShape="1">
          <a:blip r:embed="rId5"/>
          <a:srcRect r="6404"/>
          <a:stretch/>
        </p:blipFill>
        <p:spPr>
          <a:xfrm>
            <a:off x="5789048" y="4158000"/>
            <a:ext cx="3354952" cy="2700000"/>
          </a:xfrm>
          <a:prstGeom prst="rect">
            <a:avLst/>
          </a:prstGeom>
        </p:spPr>
      </p:pic>
      <p:cxnSp>
        <p:nvCxnSpPr>
          <p:cNvPr id="9" name="Straight Arrow Connector 8"/>
          <p:cNvCxnSpPr/>
          <p:nvPr/>
        </p:nvCxnSpPr>
        <p:spPr>
          <a:xfrm>
            <a:off x="1559859" y="4921624"/>
            <a:ext cx="1640541" cy="18825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969480" y="4498188"/>
            <a:ext cx="1792029" cy="369332"/>
          </a:xfrm>
          <a:prstGeom prst="rect">
            <a:avLst/>
          </a:prstGeom>
        </p:spPr>
        <p:txBody>
          <a:bodyPr wrap="none">
            <a:spAutoFit/>
          </a:bodyPr>
          <a:lstStyle/>
          <a:p>
            <a:r>
              <a:rPr lang="en-US" altLang="zh-CN" dirty="0"/>
              <a:t>All 5 central pads</a:t>
            </a:r>
          </a:p>
        </p:txBody>
      </p:sp>
      <p:sp>
        <p:nvSpPr>
          <p:cNvPr id="11" name="Rectangle 10"/>
          <p:cNvSpPr/>
          <p:nvPr/>
        </p:nvSpPr>
        <p:spPr>
          <a:xfrm>
            <a:off x="3969480" y="1546412"/>
            <a:ext cx="1301767" cy="1479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6901387"/>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78325305"/>
              </p:ext>
            </p:extLst>
          </p:nvPr>
        </p:nvGraphicFramePr>
        <p:xfrm>
          <a:off x="275725" y="655460"/>
          <a:ext cx="2975798" cy="1283798"/>
        </p:xfrm>
        <a:graphic>
          <a:graphicData uri="http://schemas.openxmlformats.org/drawingml/2006/table">
            <a:tbl>
              <a:tblPr/>
              <a:tblGrid>
                <a:gridCol w="954521">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312738">
                  <a:extLst>
                    <a:ext uri="{9D8B030D-6E8A-4147-A177-3AD203B41FA5}">
                      <a16:colId xmlns:a16="http://schemas.microsoft.com/office/drawing/2014/main" val="20002"/>
                    </a:ext>
                  </a:extLst>
                </a:gridCol>
                <a:gridCol w="784614">
                  <a:extLst>
                    <a:ext uri="{9D8B030D-6E8A-4147-A177-3AD203B41FA5}">
                      <a16:colId xmlns:a16="http://schemas.microsoft.com/office/drawing/2014/main" val="20003"/>
                    </a:ext>
                  </a:extLst>
                </a:gridCol>
              </a:tblGrid>
              <a:tr h="641899">
                <a:tc>
                  <a:txBody>
                    <a:bodyPr/>
                    <a:lstStyle/>
                    <a:p>
                      <a:pPr algn="ctr" fontAlgn="b"/>
                      <a:r>
                        <a:rPr lang="en-US" altLang="zh-CN"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p</a:t>
                      </a:r>
                      <a:endPar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38.2</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1.5%</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1899">
                <a:tc>
                  <a:txBody>
                    <a:bodyPr/>
                    <a:lstStyle/>
                    <a:p>
                      <a:pPr algn="ctr" fontAlgn="b"/>
                      <a:r>
                        <a:rPr lang="en-US" sz="2400" b="0" i="1" u="none" strike="noStrike"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40.1</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1.4</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293970902"/>
              </p:ext>
            </p:extLst>
          </p:nvPr>
        </p:nvGraphicFramePr>
        <p:xfrm>
          <a:off x="275725" y="2261838"/>
          <a:ext cx="2975798" cy="1283798"/>
        </p:xfrm>
        <a:graphic>
          <a:graphicData uri="http://schemas.openxmlformats.org/drawingml/2006/table">
            <a:tbl>
              <a:tblPr/>
              <a:tblGrid>
                <a:gridCol w="954521">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312738">
                  <a:extLst>
                    <a:ext uri="{9D8B030D-6E8A-4147-A177-3AD203B41FA5}">
                      <a16:colId xmlns:a16="http://schemas.microsoft.com/office/drawing/2014/main" val="20002"/>
                    </a:ext>
                  </a:extLst>
                </a:gridCol>
                <a:gridCol w="784614">
                  <a:extLst>
                    <a:ext uri="{9D8B030D-6E8A-4147-A177-3AD203B41FA5}">
                      <a16:colId xmlns:a16="http://schemas.microsoft.com/office/drawing/2014/main" val="20003"/>
                    </a:ext>
                  </a:extLst>
                </a:gridCol>
              </a:tblGrid>
              <a:tr h="641899">
                <a:tc>
                  <a:txBody>
                    <a:bodyPr/>
                    <a:lstStyle/>
                    <a:p>
                      <a:pPr algn="ctr" fontAlgn="b"/>
                      <a:r>
                        <a:rPr lang="en-US" altLang="zh-CN"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un</a:t>
                      </a:r>
                      <a:endPar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39.2</a:t>
                      </a:r>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1.5%</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1899">
                <a:tc>
                  <a:txBody>
                    <a:bodyPr/>
                    <a:lstStyle/>
                    <a:p>
                      <a:pPr algn="ctr" fontAlgn="b"/>
                      <a:r>
                        <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4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b</a:t>
                      </a:r>
                      <a:endPar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39.2%</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1.4</a:t>
                      </a:r>
                      <a:r>
                        <a:rPr lang="en-US" altLang="zh-CN"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4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7" name="Circular Arrow 6"/>
          <p:cNvSpPr/>
          <p:nvPr/>
        </p:nvSpPr>
        <p:spPr>
          <a:xfrm rot="5400000">
            <a:off x="2410992" y="958400"/>
            <a:ext cx="1938736" cy="1649626"/>
          </a:xfrm>
          <a:prstGeom prst="circular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4187863" y="1429270"/>
            <a:ext cx="1907895" cy="707886"/>
          </a:xfrm>
          <a:prstGeom prst="rect">
            <a:avLst/>
          </a:prstGeom>
          <a:noFill/>
        </p:spPr>
        <p:txBody>
          <a:bodyPr wrap="none" rtlCol="0">
            <a:spAutoFit/>
          </a:bodyPr>
          <a:lstStyle/>
          <a:p>
            <a:r>
              <a:rPr lang="en-US" altLang="zh-CN" sz="2000" dirty="0">
                <a:solidFill>
                  <a:srgbClr val="0000FF"/>
                </a:solidFill>
                <a:latin typeface="Cambria Math" panose="02040503050406030204" pitchFamily="18" charset="0"/>
                <a:ea typeface="Cambria Math" panose="02040503050406030204" pitchFamily="18" charset="0"/>
              </a:rPr>
              <a:t>7901 </a:t>
            </a:r>
            <a:r>
              <a:rPr lang="en-US" altLang="zh-CN" sz="2000" i="1" dirty="0">
                <a:solidFill>
                  <a:srgbClr val="0000FF"/>
                </a:solidFill>
                <a:latin typeface="Cambria Math" panose="02040503050406030204" pitchFamily="18" charset="0"/>
                <a:ea typeface="Cambria Math" panose="020405030504060302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rPr>
              <a:t>γ</a:t>
            </a:r>
            <a:r>
              <a:rPr lang="en-US" altLang="zh-CN" sz="2000" i="1" dirty="0">
                <a:solidFill>
                  <a:srgbClr val="0000FF"/>
                </a:solidFill>
                <a:latin typeface="Cambria Math" panose="02040503050406030204" pitchFamily="18" charset="0"/>
                <a:ea typeface="Cambria Math" panose="02040503050406030204" pitchFamily="18" charset="0"/>
              </a:rPr>
              <a:t> </a:t>
            </a:r>
            <a:r>
              <a:rPr lang="en-US" altLang="zh-CN" sz="2000" dirty="0">
                <a:solidFill>
                  <a:srgbClr val="0000FF"/>
                </a:solidFill>
                <a:latin typeface="Cambria Math" panose="02040503050406030204" pitchFamily="18" charset="0"/>
                <a:ea typeface="Cambria Math" panose="02040503050406030204" pitchFamily="18" charset="0"/>
              </a:rPr>
              <a:t>= </a:t>
            </a:r>
            <a:r>
              <a:rPr lang="en-US" sz="2000" dirty="0">
                <a:solidFill>
                  <a:srgbClr val="0000FF"/>
                </a:solidFill>
                <a:latin typeface="Cambria Math" panose="02040503050406030204" pitchFamily="18" charset="0"/>
                <a:ea typeface="Cambria Math" panose="02040503050406030204" pitchFamily="18" charset="0"/>
              </a:rPr>
              <a:t>0.2% </a:t>
            </a:r>
          </a:p>
          <a:p>
            <a:r>
              <a:rPr lang="en-US" altLang="zh-CN" sz="2000" dirty="0">
                <a:solidFill>
                  <a:srgbClr val="0000FF"/>
                </a:solidFill>
                <a:latin typeface="Cambria Math" panose="02040503050406030204" pitchFamily="18" charset="0"/>
                <a:ea typeface="Cambria Math" panose="02040503050406030204" pitchFamily="18" charset="0"/>
              </a:rPr>
              <a:t>2673 </a:t>
            </a:r>
            <a:r>
              <a:rPr lang="en-US" altLang="zh-CN" sz="2000" i="1" dirty="0">
                <a:solidFill>
                  <a:srgbClr val="0000FF"/>
                </a:solidFill>
                <a:latin typeface="Cambria Math" panose="02040503050406030204" pitchFamily="18" charset="0"/>
                <a:ea typeface="Cambria Math" panose="020405030504060302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rPr>
              <a:t>γ</a:t>
            </a:r>
            <a:r>
              <a:rPr lang="en-US" altLang="zh-CN" sz="2000" i="1" dirty="0">
                <a:solidFill>
                  <a:srgbClr val="0000FF"/>
                </a:solidFill>
                <a:latin typeface="Cambria Math" panose="02040503050406030204" pitchFamily="18" charset="0"/>
                <a:ea typeface="Cambria Math" panose="02040503050406030204" pitchFamily="18" charset="0"/>
              </a:rPr>
              <a:t> </a:t>
            </a:r>
            <a:r>
              <a:rPr lang="en-US" altLang="zh-CN" sz="2000" dirty="0">
                <a:solidFill>
                  <a:srgbClr val="0000FF"/>
                </a:solidFill>
                <a:latin typeface="Cambria Math" panose="02040503050406030204" pitchFamily="18" charset="0"/>
                <a:ea typeface="Cambria Math" panose="02040503050406030204" pitchFamily="18" charset="0"/>
              </a:rPr>
              <a:t>= 0.7%</a:t>
            </a:r>
            <a:endParaRPr lang="en-US" sz="2000" dirty="0">
              <a:solidFill>
                <a:srgbClr val="0000FF"/>
              </a:solidFill>
              <a:latin typeface="Cambria Math" panose="02040503050406030204" pitchFamily="18" charset="0"/>
              <a:ea typeface="Cambria Math" panose="02040503050406030204" pitchFamily="18" charset="0"/>
            </a:endParaRPr>
          </a:p>
        </p:txBody>
      </p:sp>
      <p:sp>
        <p:nvSpPr>
          <p:cNvPr id="9" name="TextBox 8"/>
          <p:cNvSpPr txBox="1"/>
          <p:nvPr/>
        </p:nvSpPr>
        <p:spPr>
          <a:xfrm>
            <a:off x="0" y="0"/>
            <a:ext cx="1763624"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cs typeface="Times New Roman" panose="02020603050405020304" pitchFamily="18" charset="0"/>
              </a:rPr>
              <a:t>Normalization</a:t>
            </a:r>
          </a:p>
        </p:txBody>
      </p:sp>
    </p:spTree>
    <p:extLst>
      <p:ext uri="{BB962C8B-B14F-4D97-AF65-F5344CB8AC3E}">
        <p14:creationId xmlns:p14="http://schemas.microsoft.com/office/powerpoint/2010/main" val="3069447505"/>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00174251"/>
              </p:ext>
            </p:extLst>
          </p:nvPr>
        </p:nvGraphicFramePr>
        <p:xfrm>
          <a:off x="53788" y="484888"/>
          <a:ext cx="4299717" cy="2567596"/>
        </p:xfrm>
        <a:graphic>
          <a:graphicData uri="http://schemas.openxmlformats.org/drawingml/2006/table">
            <a:tbl>
              <a:tblPr/>
              <a:tblGrid>
                <a:gridCol w="1196788">
                  <a:extLst>
                    <a:ext uri="{9D8B030D-6E8A-4147-A177-3AD203B41FA5}">
                      <a16:colId xmlns:a16="http://schemas.microsoft.com/office/drawing/2014/main" val="20000"/>
                    </a:ext>
                  </a:extLst>
                </a:gridCol>
                <a:gridCol w="1379754">
                  <a:extLst>
                    <a:ext uri="{9D8B030D-6E8A-4147-A177-3AD203B41FA5}">
                      <a16:colId xmlns:a16="http://schemas.microsoft.com/office/drawing/2014/main" val="20001"/>
                    </a:ext>
                  </a:extLst>
                </a:gridCol>
                <a:gridCol w="414351">
                  <a:extLst>
                    <a:ext uri="{9D8B030D-6E8A-4147-A177-3AD203B41FA5}">
                      <a16:colId xmlns:a16="http://schemas.microsoft.com/office/drawing/2014/main" val="20002"/>
                    </a:ext>
                  </a:extLst>
                </a:gridCol>
                <a:gridCol w="1308824">
                  <a:extLst>
                    <a:ext uri="{9D8B030D-6E8A-4147-A177-3AD203B41FA5}">
                      <a16:colId xmlns:a16="http://schemas.microsoft.com/office/drawing/2014/main" val="20003"/>
                    </a:ext>
                  </a:extLst>
                </a:gridCol>
              </a:tblGrid>
              <a:tr h="641899">
                <a:tc>
                  <a:txBody>
                    <a:bodyPr/>
                    <a:lstStyle/>
                    <a:p>
                      <a:pPr algn="ctr" fontAlgn="b"/>
                      <a:r>
                        <a:rPr lang="en-US" sz="2400" b="0" i="1" u="none" strike="noStrike" dirty="0" err="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p</a:t>
                      </a:r>
                      <a:endPar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FF5050"/>
                          </a:solidFill>
                          <a:effectLst/>
                          <a:latin typeface="Cambria Math" panose="02040503050406030204" pitchFamily="18" charset="0"/>
                          <a:ea typeface="Cambria Math" panose="02040503050406030204" pitchFamily="18" charset="0"/>
                        </a:rPr>
                        <a:t>12059927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FF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FF5050"/>
                          </a:solidFill>
                          <a:effectLst/>
                          <a:latin typeface="Cambria Math" panose="02040503050406030204" pitchFamily="18" charset="0"/>
                          <a:ea typeface="Cambria Math" panose="02040503050406030204" pitchFamily="18" charset="0"/>
                        </a:rPr>
                        <a:t>364023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1899">
                <a:tc>
                  <a:txBody>
                    <a:bodyPr/>
                    <a:lstStyle/>
                    <a:p>
                      <a:pPr algn="ctr" fontAlgn="b"/>
                      <a:r>
                        <a:rPr lang="en-US" sz="2400" b="0" i="1" u="none" strike="noStrike"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0070C0"/>
                          </a:solidFill>
                          <a:effectLst/>
                          <a:latin typeface="Cambria Math" panose="02040503050406030204" pitchFamily="18" charset="0"/>
                          <a:ea typeface="Cambria Math" panose="02040503050406030204" pitchFamily="18" charset="0"/>
                        </a:rPr>
                        <a:t>12692421</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0070C0"/>
                          </a:solidFill>
                          <a:effectLst/>
                          <a:latin typeface="Cambria Math" panose="02040503050406030204" pitchFamily="18" charset="0"/>
                          <a:ea typeface="Cambria Math" panose="02040503050406030204" pitchFamily="18" charset="0"/>
                        </a:rPr>
                        <a:t>298115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1899">
                <a:tc>
                  <a:txBody>
                    <a:bodyPr/>
                    <a:lstStyle/>
                    <a:p>
                      <a:pPr algn="ctr" fontAlgn="b"/>
                      <a:r>
                        <a:rPr lang="en-US" sz="2400" b="0" i="1" u="none" strike="noStrike" baseline="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1" u="none" strike="noStrike" baseline="-2500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p</a:t>
                      </a:r>
                      <a:r>
                        <a:rPr lang="en-US" sz="2400" b="0" i="0" u="none" strike="noStrike" baseline="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 + </a:t>
                      </a:r>
                      <a:r>
                        <a:rPr lang="en-US" sz="2400" b="0" i="1" u="none" strike="noStrike" baseline="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err="1">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γ</a:t>
                      </a:r>
                      <a:endParaRPr lang="en-US" sz="2400" b="0" i="1" u="none" strike="noStrike" baseline="-2500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CC00CC"/>
                          </a:solidFill>
                          <a:effectLst/>
                          <a:latin typeface="Cambria Math" panose="02040503050406030204" pitchFamily="18" charset="0"/>
                          <a:ea typeface="Cambria Math" panose="02040503050406030204" pitchFamily="18" charset="0"/>
                        </a:rPr>
                        <a:t>24752347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CC00CC"/>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CC00CC"/>
                          </a:solidFill>
                          <a:effectLst/>
                          <a:latin typeface="Cambria Math" panose="02040503050406030204" pitchFamily="18" charset="0"/>
                          <a:ea typeface="Cambria Math" panose="02040503050406030204" pitchFamily="18" charset="0"/>
                        </a:rPr>
                        <a:t>470516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1899">
                <a:tc>
                  <a:txBody>
                    <a:bodyPr/>
                    <a:lstStyle/>
                    <a:p>
                      <a:pPr algn="ctr" fontAlgn="b"/>
                      <a:r>
                        <a:rPr lang="en-US" sz="24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0"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25Si</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000000"/>
                          </a:solidFill>
                          <a:effectLst/>
                          <a:latin typeface="Cambria Math" panose="02040503050406030204" pitchFamily="18" charset="0"/>
                          <a:ea typeface="Cambria Math" panose="02040503050406030204" pitchFamily="18" charset="0"/>
                        </a:rPr>
                        <a:t>31545486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000000"/>
                          </a:solidFill>
                          <a:effectLst/>
                          <a:latin typeface="Cambria Math" panose="02040503050406030204" pitchFamily="18" charset="0"/>
                          <a:ea typeface="Cambria Math" panose="02040503050406030204" pitchFamily="18" charset="0"/>
                        </a:rPr>
                        <a:t>781057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9" name="TextBox 8"/>
          <p:cNvSpPr txBox="1"/>
          <p:nvPr/>
        </p:nvSpPr>
        <p:spPr>
          <a:xfrm>
            <a:off x="0" y="0"/>
            <a:ext cx="1763624"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cs typeface="Times New Roman" panose="02020603050405020304" pitchFamily="18" charset="0"/>
              </a:rPr>
              <a:t>Normalization</a:t>
            </a:r>
          </a:p>
        </p:txBody>
      </p:sp>
      <p:graphicFrame>
        <p:nvGraphicFramePr>
          <p:cNvPr id="10" name="Table 9">
            <a:extLst>
              <a:ext uri="{FF2B5EF4-FFF2-40B4-BE49-F238E27FC236}">
                <a16:creationId xmlns:a16="http://schemas.microsoft.com/office/drawing/2014/main" id="{41C01167-4008-4AE0-8EBB-B05D0745F126}"/>
              </a:ext>
            </a:extLst>
          </p:cNvPr>
          <p:cNvGraphicFramePr>
            <a:graphicFrameLocks noGrp="1"/>
          </p:cNvGraphicFramePr>
          <p:nvPr>
            <p:extLst>
              <p:ext uri="{D42A27DB-BD31-4B8C-83A1-F6EECF244321}">
                <p14:modId xmlns:p14="http://schemas.microsoft.com/office/powerpoint/2010/main" val="488077983"/>
              </p:ext>
            </p:extLst>
          </p:nvPr>
        </p:nvGraphicFramePr>
        <p:xfrm>
          <a:off x="4572000" y="484888"/>
          <a:ext cx="4299717" cy="2567596"/>
        </p:xfrm>
        <a:graphic>
          <a:graphicData uri="http://schemas.openxmlformats.org/drawingml/2006/table">
            <a:tbl>
              <a:tblPr/>
              <a:tblGrid>
                <a:gridCol w="1196788">
                  <a:extLst>
                    <a:ext uri="{9D8B030D-6E8A-4147-A177-3AD203B41FA5}">
                      <a16:colId xmlns:a16="http://schemas.microsoft.com/office/drawing/2014/main" val="20000"/>
                    </a:ext>
                  </a:extLst>
                </a:gridCol>
                <a:gridCol w="1379754">
                  <a:extLst>
                    <a:ext uri="{9D8B030D-6E8A-4147-A177-3AD203B41FA5}">
                      <a16:colId xmlns:a16="http://schemas.microsoft.com/office/drawing/2014/main" val="20001"/>
                    </a:ext>
                  </a:extLst>
                </a:gridCol>
                <a:gridCol w="414351">
                  <a:extLst>
                    <a:ext uri="{9D8B030D-6E8A-4147-A177-3AD203B41FA5}">
                      <a16:colId xmlns:a16="http://schemas.microsoft.com/office/drawing/2014/main" val="20002"/>
                    </a:ext>
                  </a:extLst>
                </a:gridCol>
                <a:gridCol w="1308824">
                  <a:extLst>
                    <a:ext uri="{9D8B030D-6E8A-4147-A177-3AD203B41FA5}">
                      <a16:colId xmlns:a16="http://schemas.microsoft.com/office/drawing/2014/main" val="20003"/>
                    </a:ext>
                  </a:extLst>
                </a:gridCol>
              </a:tblGrid>
              <a:tr h="641899">
                <a:tc>
                  <a:txBody>
                    <a:bodyPr/>
                    <a:lstStyle/>
                    <a:p>
                      <a:pPr algn="ctr" fontAlgn="b"/>
                      <a:r>
                        <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4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p</a:t>
                      </a:r>
                      <a:r>
                        <a:rPr lang="en-US" altLang="zh-CN" sz="2400" b="0" i="0"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401</a:t>
                      </a:r>
                      <a:endParaRPr lang="en-US" sz="24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FF0000"/>
                          </a:solidFill>
                          <a:effectLst/>
                          <a:latin typeface="Cambria Math" panose="02040503050406030204" pitchFamily="18" charset="0"/>
                          <a:ea typeface="Cambria Math" panose="02040503050406030204" pitchFamily="18" charset="0"/>
                        </a:rPr>
                        <a:t>1779609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400" b="0" i="0" u="none" strike="noStrike" dirty="0">
                          <a:solidFill>
                            <a:srgbClr val="FF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400" b="0" i="0" u="none" strike="noStrike" dirty="0">
                          <a:solidFill>
                            <a:srgbClr val="FF0000"/>
                          </a:solidFill>
                          <a:effectLst/>
                          <a:latin typeface="Cambria Math" panose="02040503050406030204" pitchFamily="18" charset="0"/>
                          <a:ea typeface="Cambria Math" panose="02040503050406030204" pitchFamily="18" charset="0"/>
                        </a:rPr>
                        <a:t>17972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1899">
                <a:tc>
                  <a:txBody>
                    <a:bodyPr/>
                    <a:lstStyle/>
                    <a:p>
                      <a:pPr algn="ctr" fontAlgn="b"/>
                      <a:r>
                        <a:rPr lang="en-US" sz="24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sz="24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p</a:t>
                      </a:r>
                      <a:r>
                        <a:rPr lang="en-US" sz="2400" b="0" i="0"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401</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FF0000"/>
                          </a:solidFill>
                          <a:effectLst/>
                          <a:latin typeface="Cambria Math" panose="02040503050406030204" pitchFamily="18" charset="0"/>
                          <a:ea typeface="Cambria Math" panose="02040503050406030204" pitchFamily="18" charset="0"/>
                        </a:rPr>
                        <a:t>6.1%</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FF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rgbClr val="FF0000"/>
                          </a:solidFill>
                          <a:effectLst/>
                          <a:latin typeface="Cambria Math" panose="02040503050406030204" pitchFamily="18" charset="0"/>
                          <a:ea typeface="Cambria Math" panose="02040503050406030204" pitchFamily="18" charset="0"/>
                        </a:rPr>
                        <a:t>1.5%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41899">
                <a:tc>
                  <a:txBody>
                    <a:bodyPr/>
                    <a:lstStyle/>
                    <a:p>
                      <a:pPr algn="ctr" fontAlgn="b"/>
                      <a:endParaRPr lang="en-US" sz="2400" b="0" i="1" u="none" strike="noStrike" baseline="-2500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24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24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24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1899">
                <a:tc>
                  <a:txBody>
                    <a:bodyPr/>
                    <a:lstStyle/>
                    <a:p>
                      <a:pPr algn="ctr" fontAlgn="b"/>
                      <a:r>
                        <a:rPr lang="en-US" sz="24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sz="2400" b="0" i="0" u="none" strike="noStrike"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25Si</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400" b="0" i="0" u="none" strike="noStrike" dirty="0">
                          <a:solidFill>
                            <a:schemeClr val="tx1"/>
                          </a:solidFill>
                          <a:effectLst/>
                          <a:latin typeface="Cambria Math" panose="02040503050406030204" pitchFamily="18" charset="0"/>
                          <a:ea typeface="Cambria Math" panose="02040503050406030204" pitchFamily="18" charset="0"/>
                        </a:rPr>
                        <a:t>29150785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400" b="0" i="0" u="none" strike="noStrike"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400" b="0" i="0" u="none" strike="noStrike" dirty="0">
                          <a:solidFill>
                            <a:schemeClr val="tx1"/>
                          </a:solidFill>
                          <a:effectLst/>
                          <a:latin typeface="Cambria Math" panose="02040503050406030204" pitchFamily="18" charset="0"/>
                          <a:ea typeface="Cambria Math" panose="02040503050406030204" pitchFamily="18" charset="0"/>
                        </a:rPr>
                        <a:t>7080593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TextBox 5">
            <a:extLst>
              <a:ext uri="{FF2B5EF4-FFF2-40B4-BE49-F238E27FC236}">
                <a16:creationId xmlns:a16="http://schemas.microsoft.com/office/drawing/2014/main" id="{C30C959B-2516-4766-A9D3-0379BDD76EE6}"/>
              </a:ext>
            </a:extLst>
          </p:cNvPr>
          <p:cNvSpPr txBox="1"/>
          <p:nvPr/>
        </p:nvSpPr>
        <p:spPr>
          <a:xfrm>
            <a:off x="662855" y="3931340"/>
            <a:ext cx="2999539" cy="646331"/>
          </a:xfrm>
          <a:prstGeom prst="rect">
            <a:avLst/>
          </a:prstGeom>
          <a:noFill/>
        </p:spPr>
        <p:txBody>
          <a:bodyPr wrap="none" rtlCol="0">
            <a:spAutoFit/>
          </a:bodyPr>
          <a:lstStyle/>
          <a:p>
            <a:r>
              <a:rPr lang="en-US" altLang="zh-CN" sz="3600" i="1" dirty="0">
                <a:solidFill>
                  <a:srgbClr val="0000FF"/>
                </a:solidFill>
                <a:latin typeface="Cambria Math" panose="02040503050406030204" pitchFamily="18" charset="0"/>
                <a:ea typeface="Cambria Math" panose="02040503050406030204" pitchFamily="18" charset="0"/>
              </a:rPr>
              <a:t>C</a:t>
            </a:r>
            <a:r>
              <a:rPr lang="en-US" altLang="zh-CN" sz="3600" dirty="0">
                <a:solidFill>
                  <a:srgbClr val="0000FF"/>
                </a:solidFill>
                <a:latin typeface="Cambria Math" panose="02040503050406030204" pitchFamily="18" charset="0"/>
                <a:ea typeface="Cambria Math" panose="02040503050406030204" pitchFamily="18" charset="0"/>
              </a:rPr>
              <a:t> = 1.155(10)</a:t>
            </a:r>
          </a:p>
        </p:txBody>
      </p:sp>
      <p:sp>
        <p:nvSpPr>
          <p:cNvPr id="14" name="TextBox 13">
            <a:extLst>
              <a:ext uri="{FF2B5EF4-FFF2-40B4-BE49-F238E27FC236}">
                <a16:creationId xmlns:a16="http://schemas.microsoft.com/office/drawing/2014/main" id="{905F68B7-622F-4C73-AACA-AEA852411144}"/>
              </a:ext>
            </a:extLst>
          </p:cNvPr>
          <p:cNvSpPr txBox="1"/>
          <p:nvPr/>
        </p:nvSpPr>
        <p:spPr>
          <a:xfrm>
            <a:off x="5337360" y="3931341"/>
            <a:ext cx="2744662" cy="646331"/>
          </a:xfrm>
          <a:prstGeom prst="rect">
            <a:avLst/>
          </a:prstGeom>
          <a:noFill/>
        </p:spPr>
        <p:txBody>
          <a:bodyPr wrap="none" rtlCol="0">
            <a:spAutoFit/>
          </a:bodyPr>
          <a:lstStyle/>
          <a:p>
            <a:r>
              <a:rPr lang="en-US" altLang="zh-CN" sz="3600" i="1" dirty="0">
                <a:solidFill>
                  <a:srgbClr val="FF0000"/>
                </a:solidFill>
                <a:latin typeface="Cambria Math" panose="02040503050406030204" pitchFamily="18" charset="0"/>
                <a:ea typeface="Cambria Math" panose="02040503050406030204" pitchFamily="18" charset="0"/>
              </a:rPr>
              <a:t>C</a:t>
            </a:r>
            <a:r>
              <a:rPr lang="en-US" altLang="zh-CN" sz="3600" dirty="0">
                <a:solidFill>
                  <a:srgbClr val="FF0000"/>
                </a:solidFill>
                <a:latin typeface="Cambria Math" panose="02040503050406030204" pitchFamily="18" charset="0"/>
                <a:ea typeface="Cambria Math" panose="02040503050406030204" pitchFamily="18" charset="0"/>
              </a:rPr>
              <a:t> = 1.08(26)</a:t>
            </a:r>
            <a:endParaRPr lang="zh-CN" altLang="en-US" sz="3600" dirty="0">
              <a:solidFill>
                <a:srgbClr val="FF0000"/>
              </a:solidFill>
              <a:latin typeface="Cambria Math" panose="02040503050406030204" pitchFamily="18" charset="0"/>
            </a:endParaRPr>
          </a:p>
        </p:txBody>
      </p:sp>
      <p:sp>
        <p:nvSpPr>
          <p:cNvPr id="2" name="TextBox 1">
            <a:extLst>
              <a:ext uri="{FF2B5EF4-FFF2-40B4-BE49-F238E27FC236}">
                <a16:creationId xmlns:a16="http://schemas.microsoft.com/office/drawing/2014/main" id="{AB3BCDD5-F574-4684-8634-A0C514DA8004}"/>
              </a:ext>
            </a:extLst>
          </p:cNvPr>
          <p:cNvSpPr txBox="1"/>
          <p:nvPr/>
        </p:nvSpPr>
        <p:spPr>
          <a:xfrm>
            <a:off x="246099" y="5724395"/>
            <a:ext cx="3599392" cy="923330"/>
          </a:xfrm>
          <a:prstGeom prst="rect">
            <a:avLst/>
          </a:prstGeom>
          <a:noFill/>
        </p:spPr>
        <p:txBody>
          <a:bodyPr wrap="square" rtlCol="0">
            <a:spAutoFit/>
          </a:bodyPr>
          <a:lstStyle/>
          <a:p>
            <a:r>
              <a:rPr lang="en-US" altLang="zh-CN" dirty="0">
                <a:latin typeface="Cambria" panose="02040503050406030204" pitchFamily="18" charset="0"/>
                <a:ea typeface="Cambria" panose="02040503050406030204" pitchFamily="18" charset="0"/>
              </a:rPr>
              <a:t>Indirect estimate of the detection efficiency for the 402-keV proton: </a:t>
            </a:r>
            <a:r>
              <a:rPr lang="en-US" altLang="zh-CN" i="1" dirty="0" err="1">
                <a:latin typeface="Cambria" panose="02040503050406030204" pitchFamily="18" charset="0"/>
                <a:ea typeface="Cambria" panose="02040503050406030204" pitchFamily="18" charset="0"/>
              </a:rPr>
              <a:t>ε</a:t>
            </a:r>
            <a:r>
              <a:rPr lang="en-US" altLang="zh-CN" i="1" baseline="-25000" dirty="0" err="1">
                <a:latin typeface="Cambria" panose="02040503050406030204" pitchFamily="18" charset="0"/>
                <a:ea typeface="Cambria" panose="02040503050406030204" pitchFamily="18" charset="0"/>
              </a:rPr>
              <a:t>p</a:t>
            </a:r>
            <a:r>
              <a:rPr lang="en-US" altLang="zh-CN" dirty="0">
                <a:latin typeface="Cambria" panose="02040503050406030204" pitchFamily="18" charset="0"/>
                <a:ea typeface="Cambria" panose="02040503050406030204" pitchFamily="18" charset="0"/>
              </a:rPr>
              <a:t> = 92(23)%</a:t>
            </a:r>
            <a:endParaRPr lang="zh-CN" altLang="en-US" dirty="0">
              <a:latin typeface="Cambria" panose="02040503050406030204" pitchFamily="18" charset="0"/>
            </a:endParaRPr>
          </a:p>
        </p:txBody>
      </p:sp>
      <p:sp>
        <p:nvSpPr>
          <p:cNvPr id="8" name="TextBox 7">
            <a:extLst>
              <a:ext uri="{FF2B5EF4-FFF2-40B4-BE49-F238E27FC236}">
                <a16:creationId xmlns:a16="http://schemas.microsoft.com/office/drawing/2014/main" id="{5CF95F63-A38A-4299-99A0-0CA0ACA91547}"/>
              </a:ext>
            </a:extLst>
          </p:cNvPr>
          <p:cNvSpPr txBox="1"/>
          <p:nvPr/>
        </p:nvSpPr>
        <p:spPr>
          <a:xfrm>
            <a:off x="4005299" y="5724395"/>
            <a:ext cx="3599392" cy="923330"/>
          </a:xfrm>
          <a:prstGeom prst="rect">
            <a:avLst/>
          </a:prstGeom>
          <a:noFill/>
        </p:spPr>
        <p:txBody>
          <a:bodyPr wrap="square" rtlCol="0">
            <a:spAutoFit/>
          </a:bodyPr>
          <a:lstStyle/>
          <a:p>
            <a:r>
              <a:rPr lang="en-US" altLang="zh-CN" dirty="0">
                <a:latin typeface="Cambria" panose="02040503050406030204" pitchFamily="18" charset="0"/>
                <a:ea typeface="Cambria" panose="02040503050406030204" pitchFamily="18" charset="0"/>
              </a:rPr>
              <a:t>Indirect estimate of the detection efficiency for the 944-keV proton: </a:t>
            </a:r>
            <a:r>
              <a:rPr lang="en-US" altLang="zh-CN" i="1" dirty="0" err="1">
                <a:latin typeface="Cambria" panose="02040503050406030204" pitchFamily="18" charset="0"/>
                <a:ea typeface="Cambria" panose="02040503050406030204" pitchFamily="18" charset="0"/>
              </a:rPr>
              <a:t>ε</a:t>
            </a:r>
            <a:r>
              <a:rPr lang="en-US" altLang="zh-CN" i="1" baseline="-25000" dirty="0" err="1">
                <a:latin typeface="Cambria" panose="02040503050406030204" pitchFamily="18" charset="0"/>
                <a:ea typeface="Cambria" panose="02040503050406030204" pitchFamily="18" charset="0"/>
              </a:rPr>
              <a:t>p</a:t>
            </a:r>
            <a:r>
              <a:rPr lang="en-US" altLang="zh-CN" dirty="0">
                <a:latin typeface="Cambria" panose="02040503050406030204" pitchFamily="18" charset="0"/>
                <a:ea typeface="Cambria" panose="02040503050406030204" pitchFamily="18" charset="0"/>
              </a:rPr>
              <a:t> = 57(15)%</a:t>
            </a:r>
            <a:endParaRPr lang="zh-CN" altLang="en-US" dirty="0">
              <a:latin typeface="Cambria" panose="02040503050406030204" pitchFamily="18" charset="0"/>
            </a:endParaRPr>
          </a:p>
        </p:txBody>
      </p:sp>
    </p:spTree>
    <p:extLst>
      <p:ext uri="{BB962C8B-B14F-4D97-AF65-F5344CB8AC3E}">
        <p14:creationId xmlns:p14="http://schemas.microsoft.com/office/powerpoint/2010/main" val="2323480941"/>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B1C24B-4A1A-48A9-A3EB-D61768360CB2}"/>
              </a:ext>
            </a:extLst>
          </p:cNvPr>
          <p:cNvSpPr txBox="1"/>
          <p:nvPr/>
        </p:nvSpPr>
        <p:spPr>
          <a:xfrm>
            <a:off x="0" y="0"/>
            <a:ext cx="9144000" cy="3785652"/>
          </a:xfrm>
          <a:prstGeom prst="rect">
            <a:avLst/>
          </a:prstGeom>
          <a:noFill/>
        </p:spPr>
        <p:txBody>
          <a:bodyPr wrap="square">
            <a:spAutoFit/>
          </a:bodyPr>
          <a:lstStyle/>
          <a:p>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1) normalization: we determined the intensities for each proton branch by normalizing the literature relative intensities to the 25Si(</a:t>
            </a:r>
            <a:r>
              <a:rPr lang="en-US" altLang="zh-CN" sz="2000" i="1" dirty="0">
                <a:solidFill>
                  <a:srgbClr val="000000"/>
                </a:solidFill>
                <a:effectLst/>
                <a:latin typeface="Cambria" panose="02040503050406030204" pitchFamily="18" charset="0"/>
                <a:ea typeface="Cambria" panose="02040503050406030204" pitchFamily="18" charset="0"/>
                <a:cs typeface="Arial" panose="020B0604020202020204" pitchFamily="34" charset="0"/>
              </a:rPr>
              <a:t>β </a:t>
            </a:r>
            <a:r>
              <a:rPr lang="en-US" altLang="zh-CN" sz="2000" i="1" dirty="0" err="1">
                <a:solidFill>
                  <a:srgbClr val="000000"/>
                </a:solidFill>
                <a:effectLst/>
                <a:latin typeface="Cambria" panose="02040503050406030204" pitchFamily="18" charset="0"/>
                <a:ea typeface="Cambria" panose="02040503050406030204" pitchFamily="18" charset="0"/>
                <a:cs typeface="Arial" panose="020B0604020202020204" pitchFamily="34" charset="0"/>
              </a:rPr>
              <a:t>pγ</a:t>
            </a:r>
            <a:r>
              <a:rPr lang="en-US" altLang="zh-CN" sz="2000" i="1" dirty="0">
                <a:solidFill>
                  <a:srgbClr val="000000"/>
                </a:solidFill>
                <a:effectLst/>
                <a:latin typeface="Cambria" panose="02040503050406030204" pitchFamily="18" charset="0"/>
                <a:ea typeface="Cambria" panose="02040503050406030204" pitchFamily="18" charset="0"/>
                <a:cs typeface="Arial" panose="020B0604020202020204" pitchFamily="34" charset="0"/>
              </a:rPr>
              <a:t> </a:t>
            </a:r>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 24Mg intensities.</a:t>
            </a:r>
            <a:endParaRPr lang="zh-CN" altLang="zh-CN" sz="2000" dirty="0">
              <a:effectLst/>
              <a:latin typeface="Cambria" panose="02040503050406030204" pitchFamily="18" charset="0"/>
              <a:ea typeface="宋体" panose="02010600030101010101" pitchFamily="2" charset="-122"/>
              <a:cs typeface="Arial" panose="020B0604020202020204" pitchFamily="34" charset="0"/>
            </a:endParaRPr>
          </a:p>
          <a:p>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 </a:t>
            </a:r>
            <a:endParaRPr lang="zh-CN" altLang="zh-CN" sz="2000" dirty="0">
              <a:effectLst/>
              <a:latin typeface="Cambria" panose="02040503050406030204" pitchFamily="18" charset="0"/>
              <a:ea typeface="宋体" panose="02010600030101010101" pitchFamily="2" charset="-122"/>
              <a:cs typeface="Arial" panose="020B0604020202020204" pitchFamily="34" charset="0"/>
            </a:endParaRPr>
          </a:p>
          <a:p>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After the normalization, two tests could be done:</a:t>
            </a:r>
            <a:endParaRPr lang="zh-CN" altLang="zh-CN" sz="2000" dirty="0">
              <a:effectLst/>
              <a:latin typeface="Cambria" panose="02040503050406030204" pitchFamily="18" charset="0"/>
              <a:ea typeface="宋体" panose="02010600030101010101" pitchFamily="2" charset="-122"/>
              <a:cs typeface="Arial" panose="020B0604020202020204" pitchFamily="34" charset="0"/>
            </a:endParaRPr>
          </a:p>
          <a:p>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 </a:t>
            </a:r>
            <a:endParaRPr lang="zh-CN" altLang="zh-CN" sz="2000" dirty="0">
              <a:effectLst/>
              <a:latin typeface="Cambria" panose="02040503050406030204" pitchFamily="18" charset="0"/>
              <a:ea typeface="宋体" panose="02010600030101010101" pitchFamily="2" charset="-122"/>
              <a:cs typeface="Arial" panose="020B0604020202020204" pitchFamily="34" charset="0"/>
            </a:endParaRPr>
          </a:p>
          <a:p>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2) 3-pad efficiency: I extracted an efficiency curve from the ten proton peaks observed in our spectrum (slide 1). The 3-pad efficiency at 402 and 944 keV are: </a:t>
            </a:r>
            <a:r>
              <a:rPr lang="en-US" altLang="zh-CN" sz="2000" b="1" i="1" dirty="0">
                <a:solidFill>
                  <a:srgbClr val="000000"/>
                </a:solidFill>
                <a:effectLst/>
                <a:latin typeface="Cambria" panose="02040503050406030204" pitchFamily="18" charset="0"/>
                <a:ea typeface="Cambria" panose="02040503050406030204" pitchFamily="18" charset="0"/>
                <a:cs typeface="Arial" panose="020B0604020202020204" pitchFamily="34" charset="0"/>
              </a:rPr>
              <a:t>ε</a:t>
            </a:r>
            <a:r>
              <a:rPr lang="en-US" altLang="zh-CN" sz="2000" b="1" i="1" baseline="-25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p</a:t>
            </a:r>
            <a:r>
              <a:rPr lang="en-US" altLang="zh-CN" sz="2000" b="1" baseline="-25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402</a:t>
            </a:r>
            <a:r>
              <a:rPr lang="en-US" altLang="zh-CN" sz="2000" b="1" dirty="0">
                <a:solidFill>
                  <a:srgbClr val="000000"/>
                </a:solidFill>
                <a:effectLst/>
                <a:latin typeface="Cambria" panose="02040503050406030204" pitchFamily="18" charset="0"/>
                <a:ea typeface="Cambria" panose="02040503050406030204" pitchFamily="18" charset="0"/>
                <a:cs typeface="Arial" panose="020B0604020202020204" pitchFamily="34" charset="0"/>
              </a:rPr>
              <a:t> = 54(13)% </a:t>
            </a:r>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and</a:t>
            </a:r>
            <a:r>
              <a:rPr lang="en-US" altLang="zh-CN" sz="2000" b="1" dirty="0">
                <a:solidFill>
                  <a:srgbClr val="000000"/>
                </a:solidFill>
                <a:effectLst/>
                <a:latin typeface="Cambria" panose="02040503050406030204" pitchFamily="18" charset="0"/>
                <a:ea typeface="Cambria" panose="02040503050406030204" pitchFamily="18" charset="0"/>
                <a:cs typeface="Arial" panose="020B0604020202020204" pitchFamily="34" charset="0"/>
              </a:rPr>
              <a:t> </a:t>
            </a:r>
            <a:r>
              <a:rPr lang="en-US" altLang="zh-CN" sz="2000" b="1" i="1" dirty="0">
                <a:solidFill>
                  <a:srgbClr val="000000"/>
                </a:solidFill>
                <a:effectLst/>
                <a:latin typeface="Cambria" panose="02040503050406030204" pitchFamily="18" charset="0"/>
                <a:ea typeface="Cambria" panose="02040503050406030204" pitchFamily="18" charset="0"/>
                <a:cs typeface="Arial" panose="020B0604020202020204" pitchFamily="34" charset="0"/>
              </a:rPr>
              <a:t>ε</a:t>
            </a:r>
            <a:r>
              <a:rPr lang="en-US" altLang="zh-CN" sz="2000" b="1" i="1" baseline="-25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p</a:t>
            </a:r>
            <a:r>
              <a:rPr lang="en-US" altLang="zh-CN" sz="2000" b="1" baseline="-25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944</a:t>
            </a:r>
            <a:r>
              <a:rPr lang="en-US" altLang="zh-CN" sz="2000" b="1" dirty="0">
                <a:solidFill>
                  <a:srgbClr val="000000"/>
                </a:solidFill>
                <a:effectLst/>
                <a:latin typeface="Cambria" panose="02040503050406030204" pitchFamily="18" charset="0"/>
                <a:ea typeface="Cambria" panose="02040503050406030204" pitchFamily="18" charset="0"/>
                <a:cs typeface="Arial" panose="020B0604020202020204" pitchFamily="34" charset="0"/>
              </a:rPr>
              <a:t> = 30(8)%</a:t>
            </a:r>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a:t>
            </a:r>
            <a:endParaRPr lang="zh-CN" altLang="zh-CN" sz="2000" dirty="0">
              <a:effectLst/>
              <a:latin typeface="Cambria" panose="02040503050406030204" pitchFamily="18" charset="0"/>
              <a:ea typeface="宋体" panose="02010600030101010101" pitchFamily="2" charset="-122"/>
              <a:cs typeface="Arial" panose="020B0604020202020204" pitchFamily="34" charset="0"/>
            </a:endParaRPr>
          </a:p>
          <a:p>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 </a:t>
            </a:r>
            <a:endParaRPr lang="zh-CN" altLang="zh-CN" sz="2000" dirty="0">
              <a:effectLst/>
              <a:latin typeface="Cambria" panose="02040503050406030204" pitchFamily="18" charset="0"/>
              <a:ea typeface="宋体" panose="02010600030101010101" pitchFamily="2" charset="-122"/>
              <a:cs typeface="Arial" panose="020B0604020202020204" pitchFamily="34" charset="0"/>
            </a:endParaRPr>
          </a:p>
          <a:p>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3) 5-pad efficiency: The resolution of the 5-pad proton spectrum was bad, but I tried to fit the 402 and 944-keV proton peaks and derived the 5-pad efficiency from the counts: </a:t>
            </a:r>
            <a:r>
              <a:rPr lang="en-US" altLang="zh-CN" sz="2000" b="1" i="1" dirty="0">
                <a:solidFill>
                  <a:srgbClr val="000000"/>
                </a:solidFill>
                <a:effectLst/>
                <a:latin typeface="Cambria" panose="02040503050406030204" pitchFamily="18" charset="0"/>
                <a:ea typeface="Cambria" panose="02040503050406030204" pitchFamily="18" charset="0"/>
                <a:cs typeface="Arial" panose="020B0604020202020204" pitchFamily="34" charset="0"/>
              </a:rPr>
              <a:t>ε</a:t>
            </a:r>
            <a:r>
              <a:rPr lang="en-US" altLang="zh-CN" sz="2000" b="1" i="1" baseline="-25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p</a:t>
            </a:r>
            <a:r>
              <a:rPr lang="en-US" altLang="zh-CN" sz="2000" b="1" baseline="-25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402</a:t>
            </a:r>
            <a:r>
              <a:rPr lang="en-US" altLang="zh-CN" sz="2000" b="1" dirty="0">
                <a:solidFill>
                  <a:srgbClr val="000000"/>
                </a:solidFill>
                <a:effectLst/>
                <a:latin typeface="Cambria" panose="02040503050406030204" pitchFamily="18" charset="0"/>
                <a:ea typeface="Cambria" panose="02040503050406030204" pitchFamily="18" charset="0"/>
                <a:cs typeface="Arial" panose="020B0604020202020204" pitchFamily="34" charset="0"/>
              </a:rPr>
              <a:t> = 92(23)% </a:t>
            </a:r>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and</a:t>
            </a:r>
            <a:r>
              <a:rPr lang="en-US" altLang="zh-CN" sz="2000" b="1" dirty="0">
                <a:solidFill>
                  <a:srgbClr val="000000"/>
                </a:solidFill>
                <a:effectLst/>
                <a:latin typeface="Cambria" panose="02040503050406030204" pitchFamily="18" charset="0"/>
                <a:ea typeface="Cambria" panose="02040503050406030204" pitchFamily="18" charset="0"/>
                <a:cs typeface="Arial" panose="020B0604020202020204" pitchFamily="34" charset="0"/>
              </a:rPr>
              <a:t> </a:t>
            </a:r>
            <a:r>
              <a:rPr lang="en-US" altLang="zh-CN" sz="2000" b="1" i="1" dirty="0">
                <a:solidFill>
                  <a:srgbClr val="000000"/>
                </a:solidFill>
                <a:effectLst/>
                <a:latin typeface="Cambria" panose="02040503050406030204" pitchFamily="18" charset="0"/>
                <a:ea typeface="Cambria" panose="02040503050406030204" pitchFamily="18" charset="0"/>
                <a:cs typeface="Arial" panose="020B0604020202020204" pitchFamily="34" charset="0"/>
              </a:rPr>
              <a:t>ε</a:t>
            </a:r>
            <a:r>
              <a:rPr lang="en-US" altLang="zh-CN" sz="2000" b="1" i="1" baseline="-25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p</a:t>
            </a:r>
            <a:r>
              <a:rPr lang="en-US" altLang="zh-CN" sz="2000" b="1" baseline="-25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944</a:t>
            </a:r>
            <a:r>
              <a:rPr lang="en-US" altLang="zh-CN" sz="2000" b="1" dirty="0">
                <a:solidFill>
                  <a:srgbClr val="000000"/>
                </a:solidFill>
                <a:effectLst/>
                <a:latin typeface="Cambria" panose="02040503050406030204" pitchFamily="18" charset="0"/>
                <a:ea typeface="Cambria" panose="02040503050406030204" pitchFamily="18" charset="0"/>
                <a:cs typeface="Arial" panose="020B0604020202020204" pitchFamily="34" charset="0"/>
              </a:rPr>
              <a:t> = 57(15)%</a:t>
            </a:r>
            <a:r>
              <a:rPr lang="en-US" altLang="zh-CN" sz="2000" dirty="0">
                <a:solidFill>
                  <a:srgbClr val="000000"/>
                </a:solidFill>
                <a:effectLst/>
                <a:latin typeface="Cambria" panose="02040503050406030204" pitchFamily="18" charset="0"/>
                <a:ea typeface="Cambria" panose="02040503050406030204" pitchFamily="18" charset="0"/>
                <a:cs typeface="Arial" panose="020B0604020202020204" pitchFamily="34" charset="0"/>
              </a:rPr>
              <a:t>.</a:t>
            </a:r>
            <a:endParaRPr lang="zh-CN" altLang="zh-CN" sz="2000" dirty="0">
              <a:effectLst/>
              <a:latin typeface="Cambria" panose="02040503050406030204" pitchFamily="18"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937553616"/>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48FE716-AE6A-431C-B7E3-158E900D3F3B}"/>
              </a:ext>
            </a:extLst>
          </p:cNvPr>
          <p:cNvSpPr txBox="1"/>
          <p:nvPr/>
        </p:nvSpPr>
        <p:spPr>
          <a:xfrm>
            <a:off x="0" y="612845"/>
            <a:ext cx="9144000" cy="5026954"/>
          </a:xfrm>
          <a:prstGeom prst="rect">
            <a:avLst/>
          </a:prstGeom>
          <a:noFill/>
        </p:spPr>
        <p:txBody>
          <a:bodyPr wrap="square">
            <a:spAutoFit/>
          </a:bodyPr>
          <a:lstStyle/>
          <a:p>
            <a:pPr>
              <a:lnSpc>
                <a:spcPct val="150000"/>
              </a:lnSpc>
            </a:pP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Although we don’t have the proton efficiency curve to determine the absolute intensities for each individual proton, we are still able to inversely obtain the proton efficiency curve from the absolute intensities, which is the proton efficiency curve I’ve shown before in one of our group meetings (see figure below).</a:t>
            </a:r>
            <a:endParaRPr lang="zh-CN" altLang="zh-CN" dirty="0">
              <a:effectLst/>
              <a:latin typeface="Cambria Math" panose="02040503050406030204" pitchFamily="18" charset="0"/>
              <a:ea typeface="MS PGothic" panose="020B0600070205080204" pitchFamily="34" charset="-128"/>
              <a:cs typeface="宋体" panose="02010600030101010101" pitchFamily="2" charset="-122"/>
            </a:endParaRPr>
          </a:p>
          <a:p>
            <a:pPr>
              <a:lnSpc>
                <a:spcPct val="150000"/>
              </a:lnSpc>
            </a:pP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The detection efficiency for the 402 and 944-keV protons: </a:t>
            </a:r>
            <a:r>
              <a:rPr lang="en-US" altLang="zh-CN" b="1" i="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ε</a:t>
            </a:r>
            <a:r>
              <a:rPr lang="en-US" altLang="zh-CN" b="1" i="1" baseline="-25000"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p</a:t>
            </a:r>
            <a:r>
              <a:rPr lang="en-US" altLang="zh-CN" b="1" baseline="-25000"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402</a:t>
            </a:r>
            <a:r>
              <a:rPr lang="en-US" altLang="zh-CN" b="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 = 54(13)% </a:t>
            </a: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and</a:t>
            </a:r>
            <a:r>
              <a:rPr lang="en-US" altLang="zh-CN" b="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 </a:t>
            </a:r>
            <a:r>
              <a:rPr lang="en-US" altLang="zh-CN" b="1" i="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ε</a:t>
            </a:r>
            <a:r>
              <a:rPr lang="en-US" altLang="zh-CN" b="1" i="1" baseline="-25000"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p</a:t>
            </a:r>
            <a:r>
              <a:rPr lang="en-US" altLang="zh-CN" b="1" baseline="-25000"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944</a:t>
            </a:r>
            <a:r>
              <a:rPr lang="en-US" altLang="zh-CN" b="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 = 30(8)%</a:t>
            </a: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 It should be noted that this is the </a:t>
            </a:r>
            <a:r>
              <a:rPr lang="en-US" altLang="zh-CN" b="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three-pad efficiency</a:t>
            </a: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a:t>
            </a:r>
            <a:endParaRPr lang="zh-CN" altLang="zh-CN" dirty="0">
              <a:effectLst/>
              <a:latin typeface="Cambria Math" panose="02040503050406030204" pitchFamily="18" charset="0"/>
              <a:ea typeface="MS PGothic" panose="020B0600070205080204" pitchFamily="34" charset="-128"/>
              <a:cs typeface="宋体" panose="02010600030101010101" pitchFamily="2" charset="-122"/>
            </a:endParaRPr>
          </a:p>
          <a:p>
            <a:pPr>
              <a:lnSpc>
                <a:spcPct val="150000"/>
              </a:lnSpc>
            </a:pP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The resolution of the five-pad proton spectrum was bad, and few peaks can be distinguished. I tried to derive the</a:t>
            </a:r>
            <a:r>
              <a:rPr lang="en-US" altLang="zh-CN" b="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 five-pad efficiency </a:t>
            </a: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for the two strongest peaks: </a:t>
            </a:r>
            <a:r>
              <a:rPr lang="en-US" altLang="zh-CN" b="1" i="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ε</a:t>
            </a:r>
            <a:r>
              <a:rPr lang="en-US" altLang="zh-CN" b="1" i="1" baseline="-25000"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p</a:t>
            </a:r>
            <a:r>
              <a:rPr lang="en-US" altLang="zh-CN" b="1" baseline="-25000"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402</a:t>
            </a:r>
            <a:r>
              <a:rPr lang="en-US" altLang="zh-CN" b="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 = 92(23)% </a:t>
            </a: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and</a:t>
            </a:r>
            <a:r>
              <a:rPr lang="en-US" altLang="zh-CN" b="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 </a:t>
            </a:r>
            <a:r>
              <a:rPr lang="en-US" altLang="zh-CN" b="1" i="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ε</a:t>
            </a:r>
            <a:r>
              <a:rPr lang="en-US" altLang="zh-CN" b="1" i="1" baseline="-25000"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p</a:t>
            </a:r>
            <a:r>
              <a:rPr lang="en-US" altLang="zh-CN" b="1" baseline="-25000"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944</a:t>
            </a:r>
            <a:r>
              <a:rPr lang="en-US" altLang="zh-CN" b="1"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 = 57(15)%</a:t>
            </a: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a:t>
            </a:r>
            <a:endParaRPr lang="zh-CN" altLang="zh-CN" dirty="0">
              <a:effectLst/>
              <a:latin typeface="Cambria Math" panose="02040503050406030204" pitchFamily="18" charset="0"/>
              <a:ea typeface="MS PGothic" panose="020B0600070205080204" pitchFamily="34" charset="-128"/>
              <a:cs typeface="宋体" panose="02010600030101010101" pitchFamily="2" charset="-122"/>
            </a:endParaRPr>
          </a:p>
          <a:p>
            <a:pPr>
              <a:lnSpc>
                <a:spcPct val="150000"/>
              </a:lnSpc>
            </a:pP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 </a:t>
            </a:r>
            <a:endParaRPr lang="zh-CN" altLang="zh-CN" dirty="0">
              <a:effectLst/>
              <a:latin typeface="Cambria Math" panose="02040503050406030204" pitchFamily="18" charset="0"/>
              <a:ea typeface="MS PGothic" panose="020B0600070205080204" pitchFamily="34" charset="-128"/>
              <a:cs typeface="宋体" panose="02010600030101010101" pitchFamily="2" charset="-122"/>
            </a:endParaRPr>
          </a:p>
          <a:p>
            <a:pPr>
              <a:lnSpc>
                <a:spcPct val="150000"/>
              </a:lnSpc>
            </a:pPr>
            <a:r>
              <a:rPr lang="en-US" altLang="zh-CN" dirty="0">
                <a:solidFill>
                  <a:srgbClr val="000000"/>
                </a:solidFill>
                <a:effectLst/>
                <a:latin typeface="Cambria Math" panose="02040503050406030204" pitchFamily="18" charset="0"/>
                <a:ea typeface="Cambria Math" panose="02040503050406030204" pitchFamily="18" charset="0"/>
                <a:cs typeface="宋体" panose="02010600030101010101" pitchFamily="2" charset="-122"/>
              </a:rPr>
              <a:t>At this point, I think what we have reported in the paper is reasonable (uncertainty may not be very satisfying, though).</a:t>
            </a:r>
            <a:endParaRPr lang="zh-CN" altLang="zh-CN" dirty="0">
              <a:effectLst/>
              <a:latin typeface="Cambria Math" panose="02040503050406030204" pitchFamily="18" charset="0"/>
              <a:ea typeface="MS PGothic" panose="020B0600070205080204" pitchFamily="34" charset="-128"/>
              <a:cs typeface="宋体" panose="02010600030101010101" pitchFamily="2" charset="-122"/>
            </a:endParaRPr>
          </a:p>
        </p:txBody>
      </p:sp>
    </p:spTree>
    <p:extLst>
      <p:ext uri="{BB962C8B-B14F-4D97-AF65-F5344CB8AC3E}">
        <p14:creationId xmlns:p14="http://schemas.microsoft.com/office/powerpoint/2010/main" val="1612984251"/>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8" name="Table 7"/>
              <p:cNvGraphicFramePr>
                <a:graphicFrameLocks noGrp="1"/>
              </p:cNvGraphicFramePr>
              <p:nvPr>
                <p:extLst>
                  <p:ext uri="{D42A27DB-BD31-4B8C-83A1-F6EECF244321}">
                    <p14:modId xmlns:p14="http://schemas.microsoft.com/office/powerpoint/2010/main" val="587216387"/>
                  </p:ext>
                </p:extLst>
              </p:nvPr>
            </p:nvGraphicFramePr>
            <p:xfrm>
              <a:off x="252536" y="422593"/>
              <a:ext cx="8649092" cy="6084000"/>
            </p:xfrm>
            <a:graphic>
              <a:graphicData uri="http://schemas.openxmlformats.org/drawingml/2006/table">
                <a:tbl>
                  <a:tblPr/>
                  <a:tblGrid>
                    <a:gridCol w="1552457">
                      <a:extLst>
                        <a:ext uri="{9D8B030D-6E8A-4147-A177-3AD203B41FA5}">
                          <a16:colId xmlns:a16="http://schemas.microsoft.com/office/drawing/2014/main" val="20000"/>
                        </a:ext>
                      </a:extLst>
                    </a:gridCol>
                    <a:gridCol w="1569245">
                      <a:extLst>
                        <a:ext uri="{9D8B030D-6E8A-4147-A177-3AD203B41FA5}">
                          <a16:colId xmlns:a16="http://schemas.microsoft.com/office/drawing/2014/main" val="20001"/>
                        </a:ext>
                      </a:extLst>
                    </a:gridCol>
                    <a:gridCol w="1893798">
                      <a:extLst>
                        <a:ext uri="{9D8B030D-6E8A-4147-A177-3AD203B41FA5}">
                          <a16:colId xmlns:a16="http://schemas.microsoft.com/office/drawing/2014/main" val="20002"/>
                        </a:ext>
                      </a:extLst>
                    </a:gridCol>
                    <a:gridCol w="1816796">
                      <a:extLst>
                        <a:ext uri="{9D8B030D-6E8A-4147-A177-3AD203B41FA5}">
                          <a16:colId xmlns:a16="http://schemas.microsoft.com/office/drawing/2014/main" val="20003"/>
                        </a:ext>
                      </a:extLst>
                    </a:gridCol>
                    <a:gridCol w="1816796">
                      <a:extLst>
                        <a:ext uri="{9D8B030D-6E8A-4147-A177-3AD203B41FA5}">
                          <a16:colId xmlns:a16="http://schemas.microsoft.com/office/drawing/2014/main" val="20004"/>
                        </a:ext>
                      </a:extLst>
                    </a:gridCol>
                  </a:tblGrid>
                  <a:tr h="468000">
                    <a:tc>
                      <a:txBody>
                        <a:bodyPr/>
                        <a:lstStyle/>
                        <a:p>
                          <a:pPr algn="ctr" fontAlgn="ct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Reference</a:t>
                          </a:r>
                          <a:endParaRPr lang="en-US" sz="2000" b="0" i="1" u="none" strike="noStrike" baseline="30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aseline="-25000" dirty="0">
                              <a:latin typeface="Cambria Math" panose="02040503050406030204" pitchFamily="18" charset="0"/>
                              <a:ea typeface="Cambria Math" panose="02040503050406030204" pitchFamily="18" charset="0"/>
                              <a:cs typeface="Times New Roman" panose="02020603050405020304" pitchFamily="18" charset="0"/>
                            </a:rPr>
                            <a:t>gs</a:t>
                          </a:r>
                          <a:endParaRPr lang="en-US" sz="2000" b="0" i="1"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err="1">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0" baseline="-25000" dirty="0" err="1">
                              <a:latin typeface="Cambria Math" panose="02040503050406030204" pitchFamily="18" charset="0"/>
                              <a:ea typeface="Cambria Math" panose="02040503050406030204" pitchFamily="18" charset="0"/>
                              <a:cs typeface="Times New Roman" panose="02020603050405020304" pitchFamily="18" charset="0"/>
                            </a:rPr>
                            <a:t>unb</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err="1">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0" baseline="-25000" dirty="0" err="1">
                              <a:latin typeface="Cambria Math" panose="02040503050406030204" pitchFamily="18" charset="0"/>
                              <a:ea typeface="Cambria Math" panose="02040503050406030204" pitchFamily="18" charset="0"/>
                              <a:cs typeface="Times New Roman" panose="02020603050405020304" pitchFamily="18" charset="0"/>
                            </a:rPr>
                            <a:t>bnd</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I</a:t>
                          </a:r>
                          <a:r>
                            <a:rPr lang="en-US" sz="2000" b="0" i="0" u="none" strike="noStrike" baseline="-25000" dirty="0">
                              <a:solidFill>
                                <a:srgbClr val="000000"/>
                              </a:solidFill>
                              <a:effectLst/>
                              <a:latin typeface="Cambria Math" panose="02040503050406030204" pitchFamily="18" charset="0"/>
                              <a:ea typeface="Cambria Math" panose="02040503050406030204" pitchFamily="18" charset="0"/>
                            </a:rPr>
                            <a:t>tot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68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Hatori</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19.8(7)</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40.5(</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14)%</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38.9(11)%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99.2(14)%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468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20.9(12)%</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37.7(15)%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41.0(23)%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99.6(30)%</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468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Thomas</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25(7)%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35.2(12)%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100.9(87)%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468000">
                    <a:tc>
                      <a:txBody>
                        <a:bodyPr/>
                        <a:lstStyle/>
                        <a:p>
                          <a:pPr algn="ctr" fontAlgn="ctr"/>
                          <a:r>
                            <a:rPr lang="en-US" altLang="zh-CN"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May</a:t>
                          </a:r>
                          <a:endPar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14:m>
                            <m:oMath xmlns:m="http://schemas.openxmlformats.org/officeDocument/2006/math">
                              <m:sSubSup>
                                <m:sSubSupPr>
                                  <m:ctrlPr>
                                    <a:rPr lang="en-US" sz="2000" b="0" i="1" u="none" strike="sngStrike" baseline="0" smtClean="0">
                                      <a:solidFill>
                                        <a:schemeClr val="accent2"/>
                                      </a:solidFill>
                                      <a:effectLst/>
                                      <a:latin typeface="Cambria Math" panose="02040503050406030204" pitchFamily="18" charset="0"/>
                                      <a:ea typeface="Cambria Math" panose="02040503050406030204" pitchFamily="18" charset="0"/>
                                    </a:rPr>
                                  </m:ctrlPr>
                                </m:sSubSupPr>
                                <m:e>
                                  <m:r>
                                    <a:rPr lang="en-US" sz="2000" b="0" i="1" u="none" strike="sngStrike" baseline="0" smtClean="0">
                                      <a:solidFill>
                                        <a:schemeClr val="accent2"/>
                                      </a:solidFill>
                                      <a:effectLst/>
                                      <a:latin typeface="Cambria Math" panose="02040503050406030204" pitchFamily="18" charset="0"/>
                                      <a:ea typeface="Cambria Math" panose="02040503050406030204" pitchFamily="18" charset="0"/>
                                    </a:rPr>
                                    <m:t>29.3</m:t>
                                  </m:r>
                                </m:e>
                                <m:sub>
                                  <m:r>
                                    <a:rPr lang="en-US" altLang="zh-CN" sz="2000" b="0" i="1" u="none" strike="sngStrike" baseline="0" smtClean="0">
                                      <a:solidFill>
                                        <a:schemeClr val="accent2"/>
                                      </a:solidFill>
                                      <a:effectLst/>
                                      <a:latin typeface="Cambria Math" panose="02040503050406030204" pitchFamily="18" charset="0"/>
                                      <a:ea typeface="Cambria Math" panose="02040503050406030204" pitchFamily="18" charset="0"/>
                                    </a:rPr>
                                    <m:t>−6.7</m:t>
                                  </m:r>
                                </m:sub>
                                <m:sup>
                                  <m:r>
                                    <a:rPr lang="en-US" altLang="zh-CN" sz="2000" b="0" i="1" u="none" strike="sngStrike" baseline="0" smtClean="0">
                                      <a:solidFill>
                                        <a:schemeClr val="accent2"/>
                                      </a:solidFill>
                                      <a:effectLst/>
                                      <a:latin typeface="Cambria Math" panose="02040503050406030204" pitchFamily="18" charset="0"/>
                                      <a:ea typeface="Cambria Math" panose="02040503050406030204" pitchFamily="18" charset="0"/>
                                    </a:rPr>
                                    <m:t>+6.8</m:t>
                                  </m:r>
                                </m:sup>
                              </m:sSubSup>
                              <m:r>
                                <a:rPr lang="en-US" sz="2000" b="0" i="1" u="none" strike="sngStrike" baseline="0" smtClean="0">
                                  <a:solidFill>
                                    <a:schemeClr val="accent2"/>
                                  </a:solidFill>
                                  <a:effectLst/>
                                  <a:latin typeface="Cambria Math" panose="02040503050406030204" pitchFamily="18" charset="0"/>
                                  <a:ea typeface="Cambria Math" panose="02040503050406030204" pitchFamily="18" charset="0"/>
                                </a:rPr>
                                <m:t> </m:t>
                              </m:r>
                            </m:oMath>
                          </a14:m>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14:m>
                            <m:oMath xmlns:m="http://schemas.openxmlformats.org/officeDocument/2006/math">
                              <m:sSubSup>
                                <m:sSubSupPr>
                                  <m:ctrlPr>
                                    <a:rPr lang="en-US" sz="2000" b="0" i="1" u="none" strike="sngStrike" baseline="0" smtClean="0">
                                      <a:solidFill>
                                        <a:schemeClr val="accent2"/>
                                      </a:solidFill>
                                      <a:effectLst/>
                                      <a:latin typeface="Cambria Math" panose="02040503050406030204" pitchFamily="18" charset="0"/>
                                      <a:ea typeface="Cambria Math" panose="02040503050406030204" pitchFamily="18" charset="0"/>
                                    </a:rPr>
                                  </m:ctrlPr>
                                </m:sSubSupPr>
                                <m:e>
                                  <m:r>
                                    <a:rPr lang="en-US" sz="2000" b="0" i="1" u="none" strike="sngStrike" baseline="0" smtClean="0">
                                      <a:solidFill>
                                        <a:schemeClr val="accent2"/>
                                      </a:solidFill>
                                      <a:effectLst/>
                                      <a:latin typeface="Cambria Math" panose="02040503050406030204" pitchFamily="18" charset="0"/>
                                      <a:ea typeface="Cambria Math" panose="02040503050406030204" pitchFamily="18" charset="0"/>
                                    </a:rPr>
                                    <m:t>49.2</m:t>
                                  </m:r>
                                </m:e>
                                <m:sub>
                                  <m:r>
                                    <a:rPr lang="en-US" altLang="zh-CN" sz="2000" b="0" i="1" u="none" strike="sngStrike" baseline="0" smtClean="0">
                                      <a:solidFill>
                                        <a:schemeClr val="accent2"/>
                                      </a:solidFill>
                                      <a:effectLst/>
                                      <a:latin typeface="Cambria Math" panose="02040503050406030204" pitchFamily="18" charset="0"/>
                                      <a:ea typeface="Cambria Math" panose="02040503050406030204" pitchFamily="18" charset="0"/>
                                    </a:rPr>
                                    <m:t>−7.6</m:t>
                                  </m:r>
                                </m:sub>
                                <m:sup>
                                  <m:r>
                                    <a:rPr lang="en-US" altLang="zh-CN" sz="2000" b="0" i="1" u="none" strike="sngStrike" baseline="0" smtClean="0">
                                      <a:solidFill>
                                        <a:schemeClr val="accent2"/>
                                      </a:solidFill>
                                      <a:effectLst/>
                                      <a:latin typeface="Cambria Math" panose="02040503050406030204" pitchFamily="18" charset="0"/>
                                      <a:ea typeface="Cambria Math" panose="02040503050406030204" pitchFamily="18" charset="0"/>
                                    </a:rPr>
                                    <m:t>+7.5</m:t>
                                  </m:r>
                                </m:sup>
                              </m:sSubSup>
                            </m:oMath>
                          </a14:m>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2530464241"/>
                      </a:ext>
                    </a:extLst>
                  </a:tr>
                  <a:tr h="468000">
                    <a:tc>
                      <a:txBody>
                        <a:bodyPr/>
                        <a:lstStyle/>
                        <a:p>
                          <a:pPr algn="ctr" fontAlgn="ctr"/>
                          <a:r>
                            <a:rPr lang="en-US" altLang="zh-CN"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June</a:t>
                          </a:r>
                          <a:endPar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2000" strike="sngStrike" baseline="0" dirty="0">
                              <a:solidFill>
                                <a:schemeClr val="accent2"/>
                              </a:solidFill>
                              <a:latin typeface="Cambria Math" panose="02040503050406030204" pitchFamily="18" charset="0"/>
                              <a:ea typeface="Cambria Math" panose="02040503050406030204" pitchFamily="18" charset="0"/>
                              <a:cs typeface="Times New Roman" panose="02020603050405020304" pitchFamily="18" charset="0"/>
                            </a:rPr>
                            <a:t>37.9(36)%</a:t>
                          </a:r>
                          <a:endPar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40.5(52)%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706137528"/>
                      </a:ext>
                    </a:extLst>
                  </a:tr>
                  <a:tr h="468000">
                    <a:tc>
                      <a:txBody>
                        <a:bodyPr/>
                        <a:lstStyle/>
                        <a:p>
                          <a:pPr algn="ctr" fontAlgn="ctr"/>
                          <a:r>
                            <a:rPr lang="en-US"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July</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2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39.2(15)%</a:t>
                          </a:r>
                          <a:endPar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39.3(14)%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40520069"/>
                      </a:ext>
                    </a:extLst>
                  </a:tr>
                  <a:tr h="468000">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23.70%</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38.39</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37.90%</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46800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22.22</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39.37</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a:solidFill>
                                <a:srgbClr val="008000"/>
                              </a:solidFill>
                              <a:effectLst/>
                              <a:latin typeface="Cambria Math" panose="02040503050406030204" pitchFamily="18" charset="0"/>
                              <a:ea typeface="Cambria Math" panose="02040503050406030204" pitchFamily="18" charset="0"/>
                            </a:rPr>
                            <a:t>38.40</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468000">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USDCs</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21.30</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41.56</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37.14</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468000">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 scaled</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22.16%</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40.30</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37.55%</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8"/>
                      </a:ext>
                    </a:extLst>
                  </a:tr>
                  <a:tr h="468000">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 scaled</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20.91</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40.77</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38.32</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9"/>
                      </a:ext>
                    </a:extLst>
                  </a:tr>
                  <a:tr h="46800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USDCs scaled</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21.52</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39.07</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39.40</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587216387"/>
                  </p:ext>
                </p:extLst>
              </p:nvPr>
            </p:nvGraphicFramePr>
            <p:xfrm>
              <a:off x="252536" y="422593"/>
              <a:ext cx="8649092" cy="6084000"/>
            </p:xfrm>
            <a:graphic>
              <a:graphicData uri="http://schemas.openxmlformats.org/drawingml/2006/table">
                <a:tbl>
                  <a:tblPr/>
                  <a:tblGrid>
                    <a:gridCol w="1552457">
                      <a:extLst>
                        <a:ext uri="{9D8B030D-6E8A-4147-A177-3AD203B41FA5}">
                          <a16:colId xmlns:a16="http://schemas.microsoft.com/office/drawing/2014/main" val="20000"/>
                        </a:ext>
                      </a:extLst>
                    </a:gridCol>
                    <a:gridCol w="1569245">
                      <a:extLst>
                        <a:ext uri="{9D8B030D-6E8A-4147-A177-3AD203B41FA5}">
                          <a16:colId xmlns:a16="http://schemas.microsoft.com/office/drawing/2014/main" val="20001"/>
                        </a:ext>
                      </a:extLst>
                    </a:gridCol>
                    <a:gridCol w="1893798">
                      <a:extLst>
                        <a:ext uri="{9D8B030D-6E8A-4147-A177-3AD203B41FA5}">
                          <a16:colId xmlns:a16="http://schemas.microsoft.com/office/drawing/2014/main" val="20002"/>
                        </a:ext>
                      </a:extLst>
                    </a:gridCol>
                    <a:gridCol w="1816796">
                      <a:extLst>
                        <a:ext uri="{9D8B030D-6E8A-4147-A177-3AD203B41FA5}">
                          <a16:colId xmlns:a16="http://schemas.microsoft.com/office/drawing/2014/main" val="20003"/>
                        </a:ext>
                      </a:extLst>
                    </a:gridCol>
                    <a:gridCol w="1816796">
                      <a:extLst>
                        <a:ext uri="{9D8B030D-6E8A-4147-A177-3AD203B41FA5}">
                          <a16:colId xmlns:a16="http://schemas.microsoft.com/office/drawing/2014/main" val="20004"/>
                        </a:ext>
                      </a:extLst>
                    </a:gridCol>
                  </a:tblGrid>
                  <a:tr h="468000">
                    <a:tc>
                      <a:txBody>
                        <a:bodyPr/>
                        <a:lstStyle/>
                        <a:p>
                          <a:pPr algn="ctr" fontAlgn="ct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Reference</a:t>
                          </a:r>
                          <a:endParaRPr lang="en-US" sz="2000" b="0" i="1" u="none" strike="noStrike" baseline="30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aseline="-25000" dirty="0">
                              <a:latin typeface="Cambria Math" panose="02040503050406030204" pitchFamily="18" charset="0"/>
                              <a:ea typeface="Cambria Math" panose="02040503050406030204" pitchFamily="18" charset="0"/>
                              <a:cs typeface="Times New Roman" panose="02020603050405020304" pitchFamily="18" charset="0"/>
                            </a:rPr>
                            <a:t>gs</a:t>
                          </a:r>
                          <a:endParaRPr lang="en-US" sz="2000" b="0" i="1"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dirty="0" err="1">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0" baseline="-25000" dirty="0" err="1">
                              <a:latin typeface="Cambria Math" panose="02040503050406030204" pitchFamily="18" charset="0"/>
                              <a:ea typeface="Cambria Math" panose="02040503050406030204" pitchFamily="18" charset="0"/>
                              <a:cs typeface="Times New Roman" panose="02020603050405020304" pitchFamily="18" charset="0"/>
                            </a:rPr>
                            <a:t>unb</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err="1">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0" baseline="-25000" dirty="0" err="1">
                              <a:latin typeface="Cambria Math" panose="02040503050406030204" pitchFamily="18" charset="0"/>
                              <a:ea typeface="Cambria Math" panose="02040503050406030204" pitchFamily="18" charset="0"/>
                              <a:cs typeface="Times New Roman" panose="02020603050405020304" pitchFamily="18" charset="0"/>
                            </a:rPr>
                            <a:t>bnd</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I</a:t>
                          </a:r>
                          <a:r>
                            <a:rPr lang="en-US" sz="2000" b="0" i="0" u="none" strike="noStrike" baseline="-25000" dirty="0">
                              <a:solidFill>
                                <a:srgbClr val="000000"/>
                              </a:solidFill>
                              <a:effectLst/>
                              <a:latin typeface="Cambria Math" panose="02040503050406030204" pitchFamily="18" charset="0"/>
                              <a:ea typeface="Cambria Math" panose="02040503050406030204" pitchFamily="18" charset="0"/>
                            </a:rPr>
                            <a:t>tot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68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Hatori</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19.8(7)</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40.5(</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14)%</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38.9(11)%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99.2(14)%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468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20.9(12)%</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37.7(15)%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41.0(23)%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99.6(30)%</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468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Thomas</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25(7)%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35.2(12)%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100.9(87)%</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468000">
                    <a:tc>
                      <a:txBody>
                        <a:bodyPr/>
                        <a:lstStyle/>
                        <a:p>
                          <a:pPr algn="ctr" fontAlgn="ctr"/>
                          <a:r>
                            <a:rPr lang="en-US" altLang="zh-CN"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May</a:t>
                          </a:r>
                          <a:endPar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endParaRPr lang="zh-CN"/>
                        </a:p>
                      </a:txBody>
                      <a:tcPr marL="9525" marR="9525" marT="9525" marB="0" anchor="ctr">
                        <a:lnL>
                          <a:noFill/>
                        </a:lnL>
                        <a:lnR>
                          <a:noFill/>
                        </a:lnR>
                        <a:lnT>
                          <a:noFill/>
                        </a:lnT>
                        <a:lnB w="12700" cap="flat" cmpd="sng" algn="ctr">
                          <a:noFill/>
                          <a:prstDash val="solid"/>
                          <a:round/>
                          <a:headEnd type="none" w="med" len="med"/>
                          <a:tailEnd type="none" w="med" len="med"/>
                        </a:lnB>
                        <a:blipFill>
                          <a:blip r:embed="rId3"/>
                          <a:stretch>
                            <a:fillRect l="-165484" t="-400000" r="-192903" b="-812987"/>
                          </a:stretch>
                        </a:blipFill>
                      </a:tcPr>
                    </a:tc>
                    <a:tc>
                      <a:txBody>
                        <a:bodyPr/>
                        <a:lstStyle/>
                        <a:p>
                          <a:endParaRPr lang="zh-CN"/>
                        </a:p>
                      </a:txBody>
                      <a:tcPr marL="9525" marR="9525" marT="9525" marB="0" anchor="ctr">
                        <a:lnL>
                          <a:noFill/>
                        </a:lnL>
                        <a:lnR>
                          <a:noFill/>
                        </a:lnR>
                        <a:lnT>
                          <a:noFill/>
                        </a:lnT>
                        <a:lnB w="12700" cap="flat" cmpd="sng" algn="ctr">
                          <a:noFill/>
                          <a:prstDash val="solid"/>
                          <a:round/>
                          <a:headEnd type="none" w="med" len="med"/>
                          <a:tailEnd type="none" w="med" len="med"/>
                        </a:lnB>
                        <a:blipFill>
                          <a:blip r:embed="rId3"/>
                          <a:stretch>
                            <a:fillRect l="-275251" t="-400000" r="-100000" b="-812987"/>
                          </a:stretch>
                        </a:blipFill>
                      </a:tcPr>
                    </a:tc>
                    <a:tc>
                      <a:txBody>
                        <a:bodyPr/>
                        <a:lstStyle/>
                        <a:p>
                          <a:pPr algn="ctr" fontAlgn="ctr"/>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2530464241"/>
                      </a:ext>
                    </a:extLst>
                  </a:tr>
                  <a:tr h="468000">
                    <a:tc>
                      <a:txBody>
                        <a:bodyPr/>
                        <a:lstStyle/>
                        <a:p>
                          <a:pPr algn="ctr" fontAlgn="ctr"/>
                          <a:r>
                            <a:rPr lang="en-US" altLang="zh-CN"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June</a:t>
                          </a:r>
                          <a:endPar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2000" strike="sngStrike" baseline="0" dirty="0">
                              <a:solidFill>
                                <a:schemeClr val="accent2"/>
                              </a:solidFill>
                              <a:latin typeface="Cambria Math" panose="02040503050406030204" pitchFamily="18" charset="0"/>
                              <a:ea typeface="Cambria Math" panose="02040503050406030204" pitchFamily="18" charset="0"/>
                              <a:cs typeface="Times New Roman" panose="02020603050405020304" pitchFamily="18" charset="0"/>
                            </a:rPr>
                            <a:t>37.9(36)%</a:t>
                          </a:r>
                          <a:endPar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40.5(52)%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sng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706137528"/>
                      </a:ext>
                    </a:extLst>
                  </a:tr>
                  <a:tr h="468000">
                    <a:tc>
                      <a:txBody>
                        <a:bodyPr/>
                        <a:lstStyle/>
                        <a:p>
                          <a:pPr algn="ctr" fontAlgn="ctr"/>
                          <a:r>
                            <a:rPr lang="en-US"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July</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endParaRPr lang="en-US" sz="20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2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39.2(15)%</a:t>
                          </a:r>
                          <a:endPar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39.3(14)%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40520069"/>
                      </a:ext>
                    </a:extLst>
                  </a:tr>
                  <a:tr h="468000">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23.70%</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38.39</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37.90%</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46800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22.22</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39.37</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a:solidFill>
                                <a:srgbClr val="008000"/>
                              </a:solidFill>
                              <a:effectLst/>
                              <a:latin typeface="Cambria Math" panose="02040503050406030204" pitchFamily="18" charset="0"/>
                              <a:ea typeface="Cambria Math" panose="02040503050406030204" pitchFamily="18" charset="0"/>
                            </a:rPr>
                            <a:t>38.40</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468000">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USDCs</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21.30</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41.56</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37.14</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468000">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 scaled</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22.16%</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40.30</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37.55%</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8"/>
                      </a:ext>
                    </a:extLst>
                  </a:tr>
                  <a:tr h="468000">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 scaled</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20.91</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40.77</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38.32</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endPar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9"/>
                      </a:ext>
                    </a:extLst>
                  </a:tr>
                  <a:tr h="46800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USDCs scaled</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21.52</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39.07</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39.40</a:t>
                          </a:r>
                          <a:r>
                            <a:rPr lang="en-US" sz="2000" b="0" i="0" u="none" strike="noStrike" baseline="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mc:Fallback>
      </mc:AlternateContent>
      <p:sp>
        <p:nvSpPr>
          <p:cNvPr id="2" name="TextBox 1"/>
          <p:cNvSpPr txBox="1"/>
          <p:nvPr/>
        </p:nvSpPr>
        <p:spPr>
          <a:xfrm>
            <a:off x="0" y="0"/>
            <a:ext cx="1763624"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cs typeface="Times New Roman" panose="02020603050405020304" pitchFamily="18" charset="0"/>
              </a:rPr>
              <a:t>Normalization</a:t>
            </a:r>
          </a:p>
        </p:txBody>
      </p:sp>
      <p:sp>
        <p:nvSpPr>
          <p:cNvPr id="3" name="TextBox 2">
            <a:extLst>
              <a:ext uri="{FF2B5EF4-FFF2-40B4-BE49-F238E27FC236}">
                <a16:creationId xmlns:a16="http://schemas.microsoft.com/office/drawing/2014/main" id="{DF511446-262B-42DB-82EF-533E3CEA0E93}"/>
              </a:ext>
            </a:extLst>
          </p:cNvPr>
          <p:cNvSpPr txBox="1"/>
          <p:nvPr/>
        </p:nvSpPr>
        <p:spPr>
          <a:xfrm>
            <a:off x="0" y="6488668"/>
            <a:ext cx="8020272" cy="369332"/>
          </a:xfrm>
          <a:prstGeom prst="rect">
            <a:avLst/>
          </a:prstGeom>
          <a:noFill/>
        </p:spPr>
        <p:txBody>
          <a:bodyPr wrap="none" rtlCol="0">
            <a:spAutoFit/>
          </a:bodyPr>
          <a:lstStyle/>
          <a:p>
            <a:r>
              <a:rPr lang="en-US" altLang="zh-CN" i="1" dirty="0">
                <a:latin typeface="Times New Roman" panose="02020603050405020304" pitchFamily="18" charset="0"/>
                <a:cs typeface="Times New Roman" panose="02020603050405020304" pitchFamily="18" charset="0"/>
              </a:rPr>
              <a:t>β</a:t>
            </a:r>
            <a:r>
              <a:rPr lang="en-US" altLang="zh-CN" dirty="0">
                <a:latin typeface="Times New Roman" panose="02020603050405020304" pitchFamily="18" charset="0"/>
                <a:cs typeface="Times New Roman" panose="02020603050405020304" pitchFamily="18" charset="0"/>
              </a:rPr>
              <a:t>-feeding intensities to the ground state, unbound states, and bound states of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Al.</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8654351"/>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97838822"/>
              </p:ext>
            </p:extLst>
          </p:nvPr>
        </p:nvGraphicFramePr>
        <p:xfrm>
          <a:off x="103240" y="415195"/>
          <a:ext cx="8908026" cy="6400800"/>
        </p:xfrm>
        <a:graphic>
          <a:graphicData uri="http://schemas.openxmlformats.org/drawingml/2006/table">
            <a:tbl>
              <a:tblPr/>
              <a:tblGrid>
                <a:gridCol w="2010983">
                  <a:extLst>
                    <a:ext uri="{9D8B030D-6E8A-4147-A177-3AD203B41FA5}">
                      <a16:colId xmlns:a16="http://schemas.microsoft.com/office/drawing/2014/main" val="20000"/>
                    </a:ext>
                  </a:extLst>
                </a:gridCol>
                <a:gridCol w="1796595">
                  <a:extLst>
                    <a:ext uri="{9D8B030D-6E8A-4147-A177-3AD203B41FA5}">
                      <a16:colId xmlns:a16="http://schemas.microsoft.com/office/drawing/2014/main" val="20001"/>
                    </a:ext>
                  </a:extLst>
                </a:gridCol>
                <a:gridCol w="1913207">
                  <a:extLst>
                    <a:ext uri="{9D8B030D-6E8A-4147-A177-3AD203B41FA5}">
                      <a16:colId xmlns:a16="http://schemas.microsoft.com/office/drawing/2014/main" val="20002"/>
                    </a:ext>
                  </a:extLst>
                </a:gridCol>
                <a:gridCol w="1584739">
                  <a:extLst>
                    <a:ext uri="{9D8B030D-6E8A-4147-A177-3AD203B41FA5}">
                      <a16:colId xmlns:a16="http://schemas.microsoft.com/office/drawing/2014/main" val="20003"/>
                    </a:ext>
                  </a:extLst>
                </a:gridCol>
                <a:gridCol w="1602502">
                  <a:extLst>
                    <a:ext uri="{9D8B030D-6E8A-4147-A177-3AD203B41FA5}">
                      <a16:colId xmlns:a16="http://schemas.microsoft.com/office/drawing/2014/main" val="20004"/>
                    </a:ext>
                  </a:extLst>
                </a:gridCol>
              </a:tblGrid>
              <a:tr h="180000">
                <a:tc rowSpan="2">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Transition</a:t>
                      </a: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lnSpc>
                          <a:spcPct val="100000"/>
                        </a:lnSpc>
                      </a:pPr>
                      <a:r>
                        <a:rPr lang="en-US" sz="2000" b="0" i="1" u="none" strike="noStrike" dirty="0" err="1">
                          <a:solidFill>
                            <a:srgbClr val="000000"/>
                          </a:solidFill>
                          <a:effectLst/>
                          <a:latin typeface="Cambria Math" panose="02040503050406030204" pitchFamily="18" charset="0"/>
                          <a:ea typeface="Cambria Math" panose="02040503050406030204" pitchFamily="18" charset="0"/>
                        </a:rPr>
                        <a:t>E</a:t>
                      </a:r>
                      <a:r>
                        <a:rPr lang="en-US" altLang="zh-CN" sz="2000" b="0" i="1" u="none" strike="noStrike" baseline="-25000" dirty="0" err="1">
                          <a:solidFill>
                            <a:srgbClr val="000000"/>
                          </a:solidFill>
                          <a:effectLst/>
                          <a:latin typeface="Cambria Math" panose="02040503050406030204" pitchFamily="18" charset="0"/>
                          <a:ea typeface="Cambria Math" panose="02040503050406030204" pitchFamily="18" charset="0"/>
                        </a:rPr>
                        <a:t>γ</a:t>
                      </a:r>
                      <a:r>
                        <a:rPr lang="en-US" sz="20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keV</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ct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0"/>
                  </a:ext>
                </a:extLst>
              </a:tr>
              <a:tr h="180000">
                <a:tc vMerge="1">
                  <a:txBody>
                    <a:bodyPr/>
                    <a:lstStyle/>
                    <a:p>
                      <a:endParaRPr lang="en-US"/>
                    </a:p>
                  </a:txBody>
                  <a:tcPr/>
                </a:tc>
                <a:tc>
                  <a:txBody>
                    <a:bodyPr/>
                    <a:lstStyle/>
                    <a:p>
                      <a:pPr algn="ctr" fontAlgn="ctr">
                        <a:lnSpc>
                          <a:spcPct val="100000"/>
                        </a:lnSpc>
                      </a:pP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FF0000"/>
                          </a:solidFill>
                          <a:effectLst/>
                          <a:latin typeface="Cambria Math" panose="02040503050406030204" pitchFamily="18" charset="0"/>
                          <a:ea typeface="Cambria Math" panose="02040503050406030204" pitchFamily="18" charset="0"/>
                        </a:rPr>
                        <a:t>Present</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452→0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451.7(5)</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lnSpc>
                          <a:spcPct val="100000"/>
                        </a:lnSpc>
                      </a:pPr>
                      <a:r>
                        <a:rPr lang="en-US" sz="2000" b="0" i="0" u="none" strike="noStrike" dirty="0">
                          <a:solidFill>
                            <a:srgbClr val="FF0000"/>
                          </a:solidFill>
                          <a:effectLst/>
                          <a:latin typeface="Cambria Math" panose="02040503050406030204" pitchFamily="18" charset="0"/>
                          <a:ea typeface="Cambria Math" panose="02040503050406030204" pitchFamily="18" charset="0"/>
                        </a:rPr>
                        <a:t>451.33(7)</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499</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501</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180000">
                <a:tc>
                  <a:txBody>
                    <a:bodyPr/>
                    <a:lstStyle/>
                    <a:p>
                      <a:pPr algn="ctr" fontAlgn="ctr">
                        <a:lnSpc>
                          <a:spcPct val="100000"/>
                        </a:lnSpc>
                      </a:pP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10003"/>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945→452</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493.3(7)</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492.77(7)</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516</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512</a:t>
                      </a:r>
                    </a:p>
                  </a:txBody>
                  <a:tcPr marL="0" marR="0" marT="0" marB="0" anchor="ctr">
                    <a:lnL>
                      <a:noFill/>
                    </a:lnL>
                    <a:lnR>
                      <a:noFill/>
                    </a:lnR>
                    <a:lnT>
                      <a:noFill/>
                    </a:lnT>
                    <a:lnB>
                      <a:noFill/>
                    </a:lnB>
                  </a:tcPr>
                </a:tc>
                <a:extLst>
                  <a:ext uri="{0D108BD9-81ED-4DB2-BD59-A6C34878D82A}">
                    <a16:rowId xmlns:a16="http://schemas.microsoft.com/office/drawing/2014/main" val="10004"/>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945→0</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944.9(5)</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945.03(14)</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1015</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1013</a:t>
                      </a:r>
                    </a:p>
                  </a:txBody>
                  <a:tcPr marL="0" marR="0" marT="0" marB="0" anchor="ctr">
                    <a:lnL>
                      <a:noFill/>
                    </a:lnL>
                    <a:lnR>
                      <a:noFill/>
                    </a:lnR>
                    <a:lnT>
                      <a:noFill/>
                    </a:lnT>
                    <a:lnB>
                      <a:noFill/>
                    </a:lnB>
                  </a:tcPr>
                </a:tc>
                <a:extLst>
                  <a:ext uri="{0D108BD9-81ED-4DB2-BD59-A6C34878D82A}">
                    <a16:rowId xmlns:a16="http://schemas.microsoft.com/office/drawing/2014/main" val="10005"/>
                  </a:ext>
                </a:extLst>
              </a:tr>
              <a:tr h="180000">
                <a:tc>
                  <a:txBody>
                    <a:bodyPr/>
                    <a:lstStyle/>
                    <a:p>
                      <a:pPr algn="ctr" fontAlgn="ctr">
                        <a:lnSpc>
                          <a:spcPct val="100000"/>
                        </a:lnSpc>
                      </a:pP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10006"/>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1612→0</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1612.4(5)</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1612.36(5)</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1723</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1722</a:t>
                      </a:r>
                    </a:p>
                  </a:txBody>
                  <a:tcPr marL="0" marR="0" marT="0" marB="0" anchor="ctr">
                    <a:lnL>
                      <a:noFill/>
                    </a:lnL>
                    <a:lnR>
                      <a:noFill/>
                    </a:lnR>
                    <a:lnT>
                      <a:noFill/>
                    </a:lnT>
                    <a:lnB>
                      <a:noFill/>
                    </a:lnB>
                  </a:tcPr>
                </a:tc>
                <a:extLst>
                  <a:ext uri="{0D108BD9-81ED-4DB2-BD59-A6C34878D82A}">
                    <a16:rowId xmlns:a16="http://schemas.microsoft.com/office/drawing/2014/main" val="10007"/>
                  </a:ext>
                </a:extLst>
              </a:tr>
              <a:tr h="180000">
                <a:tc>
                  <a:txBody>
                    <a:bodyPr/>
                    <a:lstStyle/>
                    <a:p>
                      <a:pPr algn="ctr" fontAlgn="ctr">
                        <a:lnSpc>
                          <a:spcPct val="100000"/>
                        </a:lnSpc>
                      </a:pP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10008"/>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1789→945</a:t>
                      </a:r>
                    </a:p>
                  </a:txBody>
                  <a:tcPr marL="0" marR="0" marT="0" marB="0" anchor="ctr">
                    <a:lnL>
                      <a:noFill/>
                    </a:lnL>
                    <a:lnR>
                      <a:noFill/>
                    </a:lnR>
                    <a:lnT>
                      <a:noFill/>
                    </a:lnT>
                    <a:lnB>
                      <a:noFill/>
                    </a:lnB>
                  </a:tcPr>
                </a:tc>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844.6(7)</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844.6(7)</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867</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877</a:t>
                      </a:r>
                    </a:p>
                  </a:txBody>
                  <a:tcPr marL="0" marR="0" marT="0" marB="0" anchor="ctr">
                    <a:lnL>
                      <a:noFill/>
                    </a:lnL>
                    <a:lnR>
                      <a:noFill/>
                    </a:lnR>
                    <a:lnT>
                      <a:noFill/>
                    </a:lnT>
                    <a:lnB>
                      <a:noFill/>
                    </a:lnB>
                  </a:tcPr>
                </a:tc>
                <a:extLst>
                  <a:ext uri="{0D108BD9-81ED-4DB2-BD59-A6C34878D82A}">
                    <a16:rowId xmlns:a16="http://schemas.microsoft.com/office/drawing/2014/main" val="10009"/>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1789→452</a:t>
                      </a:r>
                    </a:p>
                  </a:txBody>
                  <a:tcPr marL="0" marR="0" marT="0" marB="0" anchor="ctr">
                    <a:lnL>
                      <a:noFill/>
                    </a:lnL>
                    <a:lnR>
                      <a:noFill/>
                    </a:lnR>
                    <a:lnT>
                      <a:noFill/>
                    </a:lnT>
                    <a:lnB>
                      <a:noFill/>
                    </a:lnB>
                  </a:tcPr>
                </a:tc>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1337.8(7)</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1337.4(16)</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1383</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1389</a:t>
                      </a:r>
                    </a:p>
                  </a:txBody>
                  <a:tcPr marL="0" marR="0" marT="0" marB="0" anchor="ctr">
                    <a:lnL>
                      <a:noFill/>
                    </a:lnL>
                    <a:lnR>
                      <a:noFill/>
                    </a:lnR>
                    <a:lnT>
                      <a:noFill/>
                    </a:lnT>
                    <a:lnB>
                      <a:noFill/>
                    </a:lnB>
                  </a:tcPr>
                </a:tc>
                <a:extLst>
                  <a:ext uri="{0D108BD9-81ED-4DB2-BD59-A6C34878D82A}">
                    <a16:rowId xmlns:a16="http://schemas.microsoft.com/office/drawing/2014/main" val="10010"/>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1789→0</a:t>
                      </a:r>
                    </a:p>
                  </a:txBody>
                  <a:tcPr marL="0" marR="0" marT="0" marB="0" anchor="ctr">
                    <a:lnL>
                      <a:noFill/>
                    </a:lnL>
                    <a:lnR>
                      <a:noFill/>
                    </a:lnR>
                    <a:lnT>
                      <a:noFill/>
                    </a:lnT>
                    <a:lnB>
                      <a:noFill/>
                    </a:lnB>
                  </a:tcPr>
                </a:tc>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1789.4(5)</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1789.4(9)</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1882</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1890</a:t>
                      </a:r>
                    </a:p>
                  </a:txBody>
                  <a:tcPr marL="0" marR="0" marT="0" marB="0" anchor="ctr">
                    <a:lnL>
                      <a:noFill/>
                    </a:lnL>
                    <a:lnR>
                      <a:noFill/>
                    </a:lnR>
                    <a:lnT>
                      <a:noFill/>
                    </a:lnT>
                    <a:lnB>
                      <a:noFill/>
                    </a:lnB>
                  </a:tcPr>
                </a:tc>
                <a:extLst>
                  <a:ext uri="{0D108BD9-81ED-4DB2-BD59-A6C34878D82A}">
                    <a16:rowId xmlns:a16="http://schemas.microsoft.com/office/drawing/2014/main" val="10011"/>
                  </a:ext>
                </a:extLst>
              </a:tr>
              <a:tr h="180000">
                <a:tc>
                  <a:txBody>
                    <a:bodyPr/>
                    <a:lstStyle/>
                    <a:p>
                      <a:pPr algn="ctr" fontAlgn="ctr">
                        <a:lnSpc>
                          <a:spcPct val="100000"/>
                        </a:lnSpc>
                      </a:pP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10012"/>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2673→1789</a:t>
                      </a:r>
                    </a:p>
                  </a:txBody>
                  <a:tcPr marL="0" marR="0" marT="0" marB="0" anchor="ctr">
                    <a:lnL>
                      <a:noFill/>
                    </a:lnL>
                    <a:lnR>
                      <a:noFill/>
                    </a:lnR>
                    <a:lnT>
                      <a:noFill/>
                    </a:lnT>
                    <a:lnB>
                      <a:noFill/>
                    </a:lnB>
                  </a:tcPr>
                </a:tc>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883.8(8)</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883.8(6)</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857</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871</a:t>
                      </a:r>
                    </a:p>
                  </a:txBody>
                  <a:tcPr marL="0" marR="0" marT="0" marB="0" anchor="ctr">
                    <a:lnL>
                      <a:noFill/>
                    </a:lnL>
                    <a:lnR>
                      <a:noFill/>
                    </a:lnR>
                    <a:lnT>
                      <a:noFill/>
                    </a:lnT>
                    <a:lnB>
                      <a:noFill/>
                    </a:lnB>
                  </a:tcPr>
                </a:tc>
                <a:extLst>
                  <a:ext uri="{0D108BD9-81ED-4DB2-BD59-A6C34878D82A}">
                    <a16:rowId xmlns:a16="http://schemas.microsoft.com/office/drawing/2014/main" val="10013"/>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2673→945</a:t>
                      </a:r>
                    </a:p>
                  </a:txBody>
                  <a:tcPr marL="0" marR="0" marT="0" marB="0" anchor="ctr">
                    <a:lnL>
                      <a:noFill/>
                    </a:lnL>
                    <a:lnR>
                      <a:noFill/>
                    </a:lnR>
                    <a:lnT>
                      <a:noFill/>
                    </a:lnT>
                    <a:lnB>
                      <a:noFill/>
                    </a:lnB>
                  </a:tcPr>
                </a:tc>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1728.3(8)</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1724</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1748</a:t>
                      </a:r>
                    </a:p>
                  </a:txBody>
                  <a:tcPr marL="0" marR="0" marT="0" marB="0" anchor="ctr">
                    <a:lnL>
                      <a:noFill/>
                    </a:lnL>
                    <a:lnR>
                      <a:noFill/>
                    </a:lnR>
                    <a:lnT>
                      <a:noFill/>
                    </a:lnT>
                    <a:lnB>
                      <a:noFill/>
                    </a:lnB>
                  </a:tcPr>
                </a:tc>
                <a:extLst>
                  <a:ext uri="{0D108BD9-81ED-4DB2-BD59-A6C34878D82A}">
                    <a16:rowId xmlns:a16="http://schemas.microsoft.com/office/drawing/2014/main" val="10014"/>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2673→452</a:t>
                      </a:r>
                    </a:p>
                  </a:txBody>
                  <a:tcPr marL="0" marR="0" marT="0" marB="0" anchor="ctr">
                    <a:lnL>
                      <a:noFill/>
                    </a:lnL>
                    <a:lnR>
                      <a:noFill/>
                    </a:lnR>
                    <a:lnT>
                      <a:noFill/>
                    </a:lnT>
                    <a:lnB>
                      <a:noFill/>
                    </a:lnB>
                  </a:tcPr>
                </a:tc>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2221.5(8)</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2221.4(18)</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2240</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2260</a:t>
                      </a:r>
                    </a:p>
                  </a:txBody>
                  <a:tcPr marL="0" marR="0" marT="0" marB="0" anchor="ctr">
                    <a:lnL>
                      <a:noFill/>
                    </a:lnL>
                    <a:lnR>
                      <a:noFill/>
                    </a:lnR>
                    <a:lnT>
                      <a:noFill/>
                    </a:lnT>
                    <a:lnB>
                      <a:noFill/>
                    </a:lnB>
                  </a:tcPr>
                </a:tc>
                <a:extLst>
                  <a:ext uri="{0D108BD9-81ED-4DB2-BD59-A6C34878D82A}">
                    <a16:rowId xmlns:a16="http://schemas.microsoft.com/office/drawing/2014/main" val="10015"/>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2673→0</a:t>
                      </a:r>
                    </a:p>
                  </a:txBody>
                  <a:tcPr marL="0" marR="0" marT="0" marB="0" anchor="ctr">
                    <a:lnL>
                      <a:noFill/>
                    </a:lnL>
                    <a:lnR>
                      <a:noFill/>
                    </a:lnR>
                    <a:lnT>
                      <a:noFill/>
                    </a:lnT>
                    <a:lnB>
                      <a:noFill/>
                    </a:lnB>
                  </a:tcPr>
                </a:tc>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2673.1(6)</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2673.6(6)</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2739</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2761</a:t>
                      </a:r>
                    </a:p>
                  </a:txBody>
                  <a:tcPr marL="0" marR="0" marT="0" marB="0" anchor="ctr">
                    <a:lnL>
                      <a:noFill/>
                    </a:lnL>
                    <a:lnR>
                      <a:noFill/>
                    </a:lnR>
                    <a:lnT>
                      <a:noFill/>
                    </a:lnT>
                    <a:lnB>
                      <a:noFill/>
                    </a:lnB>
                  </a:tcPr>
                </a:tc>
                <a:extLst>
                  <a:ext uri="{0D108BD9-81ED-4DB2-BD59-A6C34878D82A}">
                    <a16:rowId xmlns:a16="http://schemas.microsoft.com/office/drawing/2014/main" val="10016"/>
                  </a:ext>
                </a:extLst>
              </a:tr>
              <a:tr h="180000">
                <a:tc>
                  <a:txBody>
                    <a:bodyPr/>
                    <a:lstStyle/>
                    <a:p>
                      <a:pPr algn="ctr" fontAlgn="ctr">
                        <a:lnSpc>
                          <a:spcPct val="100000"/>
                        </a:lnSpc>
                      </a:pP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10017"/>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7901→1612</a:t>
                      </a:r>
                    </a:p>
                  </a:txBody>
                  <a:tcPr marL="0" marR="0" marT="0" marB="0" anchor="ctr">
                    <a:lnL>
                      <a:noFill/>
                    </a:lnL>
                    <a:lnR>
                      <a:noFill/>
                    </a:lnR>
                    <a:lnT>
                      <a:noFill/>
                    </a:lnT>
                    <a:lnB>
                      <a:noFill/>
                    </a:lnB>
                  </a:tcPr>
                </a:tc>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6288(2)</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6289(3)</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5939</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5939</a:t>
                      </a:r>
                    </a:p>
                  </a:txBody>
                  <a:tcPr marL="0" marR="0" marT="0" marB="0" anchor="ctr">
                    <a:lnL>
                      <a:noFill/>
                    </a:lnL>
                    <a:lnR>
                      <a:noFill/>
                    </a:lnR>
                    <a:lnT>
                      <a:noFill/>
                    </a:lnT>
                    <a:lnB>
                      <a:noFill/>
                    </a:lnB>
                  </a:tcPr>
                </a:tc>
                <a:extLst>
                  <a:ext uri="{0D108BD9-81ED-4DB2-BD59-A6C34878D82A}">
                    <a16:rowId xmlns:a16="http://schemas.microsoft.com/office/drawing/2014/main" val="10018"/>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7901→945</a:t>
                      </a:r>
                    </a:p>
                  </a:txBody>
                  <a:tcPr marL="0" marR="0" marT="0" marB="0" anchor="ctr">
                    <a:lnL>
                      <a:noFill/>
                    </a:lnL>
                    <a:lnR>
                      <a:noFill/>
                    </a:lnR>
                    <a:lnT>
                      <a:noFill/>
                    </a:lnT>
                    <a:lnB>
                      <a:noFill/>
                    </a:lnB>
                  </a:tcPr>
                </a:tc>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6955(2)</a:t>
                      </a:r>
                    </a:p>
                  </a:txBody>
                  <a:tcPr marL="0" marR="0" marT="0" marB="0" anchor="ctr">
                    <a:lnL>
                      <a:noFill/>
                    </a:lnL>
                    <a:lnR>
                      <a:noFill/>
                    </a:lnR>
                    <a:lnT>
                      <a:noFill/>
                    </a:lnT>
                    <a:lnB>
                      <a:noFill/>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6647</a:t>
                      </a:r>
                    </a:p>
                  </a:txBody>
                  <a:tcPr marL="0" marR="0" marT="0"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6648</a:t>
                      </a:r>
                    </a:p>
                  </a:txBody>
                  <a:tcPr marL="0" marR="0" marT="0" marB="0" anchor="ctr">
                    <a:lnL>
                      <a:noFill/>
                    </a:lnL>
                    <a:lnR>
                      <a:noFill/>
                    </a:lnR>
                    <a:lnT>
                      <a:noFill/>
                    </a:lnT>
                    <a:lnB>
                      <a:noFill/>
                    </a:lnB>
                  </a:tcPr>
                </a:tc>
                <a:extLst>
                  <a:ext uri="{0D108BD9-81ED-4DB2-BD59-A6C34878D82A}">
                    <a16:rowId xmlns:a16="http://schemas.microsoft.com/office/drawing/2014/main" val="10019"/>
                  </a:ext>
                </a:extLst>
              </a:tr>
              <a:tr h="180000">
                <a:tc>
                  <a:txBody>
                    <a:bodyPr/>
                    <a:lstStyle/>
                    <a:p>
                      <a:pPr algn="ctr" fontAlgn="ctr">
                        <a:lnSpc>
                          <a:spcPct val="100000"/>
                        </a:lnSpc>
                      </a:pPr>
                      <a:r>
                        <a:rPr lang="en-US" sz="2000" b="0" i="0" u="none" strike="noStrike" dirty="0">
                          <a:solidFill>
                            <a:srgbClr val="000000"/>
                          </a:solidFill>
                          <a:effectLst/>
                          <a:latin typeface="Cambria Math" panose="02040503050406030204" pitchFamily="18" charset="0"/>
                          <a:ea typeface="Cambria Math" panose="02040503050406030204" pitchFamily="18" charset="0"/>
                        </a:rPr>
                        <a:t>7901→0</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7900(2)</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lnSpc>
                          <a:spcPct val="100000"/>
                        </a:lnSpc>
                      </a:pPr>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7902(3)</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7662</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7661</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p:sp>
        <p:nvSpPr>
          <p:cNvPr id="3" name="TextBox 2"/>
          <p:cNvSpPr txBox="1"/>
          <p:nvPr/>
        </p:nvSpPr>
        <p:spPr>
          <a:xfrm>
            <a:off x="0" y="0"/>
            <a:ext cx="1402948" cy="400110"/>
          </a:xfrm>
          <a:prstGeom prst="rect">
            <a:avLst/>
          </a:prstGeom>
          <a:noFill/>
        </p:spPr>
        <p:txBody>
          <a:bodyPr wrap="none" rtlCol="0">
            <a:spAutoFit/>
          </a:bodyPr>
          <a:lstStyle/>
          <a:p>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βγ</a:t>
            </a:r>
            <a:r>
              <a:rPr lang="el-GR"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t>
            </a:r>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Al</a:t>
            </a:r>
          </a:p>
        </p:txBody>
      </p:sp>
    </p:spTree>
    <p:extLst>
      <p:ext uri="{BB962C8B-B14F-4D97-AF65-F5344CB8AC3E}">
        <p14:creationId xmlns:p14="http://schemas.microsoft.com/office/powerpoint/2010/main" val="3747944064"/>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668150042"/>
              </p:ext>
            </p:extLst>
          </p:nvPr>
        </p:nvGraphicFramePr>
        <p:xfrm>
          <a:off x="103240" y="415195"/>
          <a:ext cx="8908026" cy="6400800"/>
        </p:xfrm>
        <a:graphic>
          <a:graphicData uri="http://schemas.openxmlformats.org/drawingml/2006/table">
            <a:tbl>
              <a:tblPr/>
              <a:tblGrid>
                <a:gridCol w="2010983">
                  <a:extLst>
                    <a:ext uri="{9D8B030D-6E8A-4147-A177-3AD203B41FA5}">
                      <a16:colId xmlns:a16="http://schemas.microsoft.com/office/drawing/2014/main" val="20000"/>
                    </a:ext>
                  </a:extLst>
                </a:gridCol>
                <a:gridCol w="1796595">
                  <a:extLst>
                    <a:ext uri="{9D8B030D-6E8A-4147-A177-3AD203B41FA5}">
                      <a16:colId xmlns:a16="http://schemas.microsoft.com/office/drawing/2014/main" val="20001"/>
                    </a:ext>
                  </a:extLst>
                </a:gridCol>
                <a:gridCol w="1913207">
                  <a:extLst>
                    <a:ext uri="{9D8B030D-6E8A-4147-A177-3AD203B41FA5}">
                      <a16:colId xmlns:a16="http://schemas.microsoft.com/office/drawing/2014/main" val="20002"/>
                    </a:ext>
                  </a:extLst>
                </a:gridCol>
                <a:gridCol w="1584739">
                  <a:extLst>
                    <a:ext uri="{9D8B030D-6E8A-4147-A177-3AD203B41FA5}">
                      <a16:colId xmlns:a16="http://schemas.microsoft.com/office/drawing/2014/main" val="20003"/>
                    </a:ext>
                  </a:extLst>
                </a:gridCol>
                <a:gridCol w="1602502">
                  <a:extLst>
                    <a:ext uri="{9D8B030D-6E8A-4147-A177-3AD203B41FA5}">
                      <a16:colId xmlns:a16="http://schemas.microsoft.com/office/drawing/2014/main" val="20004"/>
                    </a:ext>
                  </a:extLst>
                </a:gridCol>
              </a:tblGrid>
              <a:tr h="288000">
                <a:tc rowSpan="2">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Transition</a:t>
                      </a: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B.R. (%)</a:t>
                      </a: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ct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0"/>
                  </a:ext>
                </a:extLst>
              </a:tr>
              <a:tr h="288000">
                <a:tc vMerge="1">
                  <a:txBody>
                    <a:bodyPr/>
                    <a:lstStyle/>
                    <a:p>
                      <a:endParaRPr lang="en-US"/>
                    </a:p>
                  </a:txBody>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Present</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452→0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28800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10003"/>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945→452</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61(4)</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58.4(22)</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46.7</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43.2</a:t>
                      </a:r>
                    </a:p>
                  </a:txBody>
                  <a:tcPr marL="0" marR="0" marT="0" marB="0" anchor="ctr">
                    <a:lnL>
                      <a:noFill/>
                    </a:lnL>
                    <a:lnR>
                      <a:noFill/>
                    </a:lnR>
                    <a:lnT>
                      <a:noFill/>
                    </a:lnT>
                    <a:lnB>
                      <a:noFill/>
                    </a:lnB>
                  </a:tcPr>
                </a:tc>
                <a:extLst>
                  <a:ext uri="{0D108BD9-81ED-4DB2-BD59-A6C34878D82A}">
                    <a16:rowId xmlns:a16="http://schemas.microsoft.com/office/drawing/2014/main" val="10004"/>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945→0</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39(4)</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41.6(16)</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53.3</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56.8</a:t>
                      </a:r>
                    </a:p>
                  </a:txBody>
                  <a:tcPr marL="0" marR="0" marT="0" marB="0" anchor="ctr">
                    <a:lnL>
                      <a:noFill/>
                    </a:lnL>
                    <a:lnR>
                      <a:noFill/>
                    </a:lnR>
                    <a:lnT>
                      <a:noFill/>
                    </a:lnT>
                    <a:lnB>
                      <a:noFill/>
                    </a:lnB>
                  </a:tcPr>
                </a:tc>
                <a:extLst>
                  <a:ext uri="{0D108BD9-81ED-4DB2-BD59-A6C34878D82A}">
                    <a16:rowId xmlns:a16="http://schemas.microsoft.com/office/drawing/2014/main" val="10005"/>
                  </a:ext>
                </a:extLst>
              </a:tr>
              <a:tr h="28800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10006"/>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1612→0</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a:noFill/>
                    </a:lnT>
                    <a:lnB>
                      <a:noFill/>
                    </a:lnB>
                  </a:tcP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a:noFill/>
                    </a:lnT>
                    <a:lnB>
                      <a:noFill/>
                    </a:lnB>
                  </a:tcPr>
                </a:tc>
                <a:extLst>
                  <a:ext uri="{0D108BD9-81ED-4DB2-BD59-A6C34878D82A}">
                    <a16:rowId xmlns:a16="http://schemas.microsoft.com/office/drawing/2014/main" val="10007"/>
                  </a:ext>
                </a:extLst>
              </a:tr>
              <a:tr h="28800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10008"/>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1789→945</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40(3)</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44.2(27)</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19.5</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19.9</a:t>
                      </a:r>
                    </a:p>
                  </a:txBody>
                  <a:tcPr marL="0" marR="0" marT="0" marB="0" anchor="ctr">
                    <a:lnL>
                      <a:noFill/>
                    </a:lnL>
                    <a:lnR>
                      <a:noFill/>
                    </a:lnR>
                    <a:lnT>
                      <a:noFill/>
                    </a:lnT>
                    <a:lnB>
                      <a:noFill/>
                    </a:lnB>
                  </a:tcPr>
                </a:tc>
                <a:extLst>
                  <a:ext uri="{0D108BD9-81ED-4DB2-BD59-A6C34878D82A}">
                    <a16:rowId xmlns:a16="http://schemas.microsoft.com/office/drawing/2014/main" val="10009"/>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1789→452</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38(3)</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30.6(20)</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38.4</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36.8</a:t>
                      </a:r>
                    </a:p>
                  </a:txBody>
                  <a:tcPr marL="0" marR="0" marT="0" marB="0" anchor="ctr">
                    <a:lnL>
                      <a:noFill/>
                    </a:lnL>
                    <a:lnR>
                      <a:noFill/>
                    </a:lnR>
                    <a:lnT>
                      <a:noFill/>
                    </a:lnT>
                    <a:lnB>
                      <a:noFill/>
                    </a:lnB>
                  </a:tcPr>
                </a:tc>
                <a:extLst>
                  <a:ext uri="{0D108BD9-81ED-4DB2-BD59-A6C34878D82A}">
                    <a16:rowId xmlns:a16="http://schemas.microsoft.com/office/drawing/2014/main" val="10010"/>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1789→0</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22(3)</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25.2(19)</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42.1</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43.3</a:t>
                      </a:r>
                    </a:p>
                  </a:txBody>
                  <a:tcPr marL="0" marR="0" marT="0" marB="0" anchor="ctr">
                    <a:lnL>
                      <a:noFill/>
                    </a:lnL>
                    <a:lnR>
                      <a:noFill/>
                    </a:lnR>
                    <a:lnT>
                      <a:noFill/>
                    </a:lnT>
                    <a:lnB>
                      <a:noFill/>
                    </a:lnB>
                  </a:tcPr>
                </a:tc>
                <a:extLst>
                  <a:ext uri="{0D108BD9-81ED-4DB2-BD59-A6C34878D82A}">
                    <a16:rowId xmlns:a16="http://schemas.microsoft.com/office/drawing/2014/main" val="10011"/>
                  </a:ext>
                </a:extLst>
              </a:tr>
              <a:tr h="28800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10012"/>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2673→1789</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42.8(8)</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37(5)</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39.4</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39.3</a:t>
                      </a:r>
                    </a:p>
                  </a:txBody>
                  <a:tcPr marL="0" marR="0" marT="0" marB="0" anchor="ctr">
                    <a:lnL>
                      <a:noFill/>
                    </a:lnL>
                    <a:lnR>
                      <a:noFill/>
                    </a:lnR>
                    <a:lnT>
                      <a:noFill/>
                    </a:lnT>
                    <a:lnB>
                      <a:noFill/>
                    </a:lnB>
                  </a:tcPr>
                </a:tc>
                <a:extLst>
                  <a:ext uri="{0D108BD9-81ED-4DB2-BD59-A6C34878D82A}">
                    <a16:rowId xmlns:a16="http://schemas.microsoft.com/office/drawing/2014/main" val="10013"/>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2673→945</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0.5(2)</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0.2</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a:t>
                      </a:r>
                    </a:p>
                  </a:txBody>
                  <a:tcPr marL="0" marR="0" marT="0" marB="0" anchor="ctr">
                    <a:lnL>
                      <a:noFill/>
                    </a:lnL>
                    <a:lnR>
                      <a:noFill/>
                    </a:lnR>
                    <a:lnT>
                      <a:noFill/>
                    </a:lnT>
                    <a:lnB>
                      <a:noFill/>
                    </a:lnB>
                  </a:tcPr>
                </a:tc>
                <a:extLst>
                  <a:ext uri="{0D108BD9-81ED-4DB2-BD59-A6C34878D82A}">
                    <a16:rowId xmlns:a16="http://schemas.microsoft.com/office/drawing/2014/main" val="10014"/>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2673→452</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31.4(7)</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36(4)</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22.5</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24.4</a:t>
                      </a:r>
                    </a:p>
                  </a:txBody>
                  <a:tcPr marL="0" marR="0" marT="0" marB="0" anchor="ctr">
                    <a:lnL>
                      <a:noFill/>
                    </a:lnL>
                    <a:lnR>
                      <a:noFill/>
                    </a:lnR>
                    <a:lnT>
                      <a:noFill/>
                    </a:lnT>
                    <a:lnB>
                      <a:noFill/>
                    </a:lnB>
                  </a:tcPr>
                </a:tc>
                <a:extLst>
                  <a:ext uri="{0D108BD9-81ED-4DB2-BD59-A6C34878D82A}">
                    <a16:rowId xmlns:a16="http://schemas.microsoft.com/office/drawing/2014/main" val="10015"/>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2673→0</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25.3(5)</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26(3)</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37.8</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36.0</a:t>
                      </a:r>
                    </a:p>
                  </a:txBody>
                  <a:tcPr marL="0" marR="0" marT="0" marB="0" anchor="ctr">
                    <a:lnL>
                      <a:noFill/>
                    </a:lnL>
                    <a:lnR>
                      <a:noFill/>
                    </a:lnR>
                    <a:lnT>
                      <a:noFill/>
                    </a:lnT>
                    <a:lnB>
                      <a:noFill/>
                    </a:lnB>
                  </a:tcPr>
                </a:tc>
                <a:extLst>
                  <a:ext uri="{0D108BD9-81ED-4DB2-BD59-A6C34878D82A}">
                    <a16:rowId xmlns:a16="http://schemas.microsoft.com/office/drawing/2014/main" val="10016"/>
                  </a:ext>
                </a:extLst>
              </a:tr>
              <a:tr h="28800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10017"/>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7901→1612</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34(3)</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36(10)</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45.3</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46.0</a:t>
                      </a:r>
                    </a:p>
                  </a:txBody>
                  <a:tcPr marL="0" marR="0" marT="0" marB="0" anchor="ctr">
                    <a:lnL>
                      <a:noFill/>
                    </a:lnL>
                    <a:lnR>
                      <a:noFill/>
                    </a:lnR>
                    <a:lnT>
                      <a:noFill/>
                    </a:lnT>
                    <a:lnB>
                      <a:noFill/>
                    </a:lnB>
                  </a:tcPr>
                </a:tc>
                <a:extLst>
                  <a:ext uri="{0D108BD9-81ED-4DB2-BD59-A6C34878D82A}">
                    <a16:rowId xmlns:a16="http://schemas.microsoft.com/office/drawing/2014/main" val="10018"/>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7901→945</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12.0(19)</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&lt;15</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11.6</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11.7</a:t>
                      </a:r>
                    </a:p>
                  </a:txBody>
                  <a:tcPr marL="0" marR="0" marT="0" marB="0" anchor="ctr">
                    <a:lnL>
                      <a:noFill/>
                    </a:lnL>
                    <a:lnR>
                      <a:noFill/>
                    </a:lnR>
                    <a:lnT>
                      <a:noFill/>
                    </a:lnT>
                    <a:lnB>
                      <a:noFill/>
                    </a:lnB>
                  </a:tcPr>
                </a:tc>
                <a:extLst>
                  <a:ext uri="{0D108BD9-81ED-4DB2-BD59-A6C34878D82A}">
                    <a16:rowId xmlns:a16="http://schemas.microsoft.com/office/drawing/2014/main" val="10019"/>
                  </a:ext>
                </a:extLst>
              </a:tr>
              <a:tr h="288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7901→0</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46(3)</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45(10)</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34.8</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35.4</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p:sp>
        <p:nvSpPr>
          <p:cNvPr id="3" name="TextBox 2"/>
          <p:cNvSpPr txBox="1"/>
          <p:nvPr/>
        </p:nvSpPr>
        <p:spPr>
          <a:xfrm>
            <a:off x="0" y="0"/>
            <a:ext cx="1402948" cy="400110"/>
          </a:xfrm>
          <a:prstGeom prst="rect">
            <a:avLst/>
          </a:prstGeom>
          <a:noFill/>
        </p:spPr>
        <p:txBody>
          <a:bodyPr wrap="none" rtlCol="0">
            <a:spAutoFit/>
          </a:bodyPr>
          <a:lstStyle/>
          <a:p>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βγ</a:t>
            </a:r>
            <a:r>
              <a:rPr lang="el-GR"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t>
            </a:r>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Al</a:t>
            </a:r>
          </a:p>
        </p:txBody>
      </p:sp>
    </p:spTree>
    <p:extLst>
      <p:ext uri="{BB962C8B-B14F-4D97-AF65-F5344CB8AC3E}">
        <p14:creationId xmlns:p14="http://schemas.microsoft.com/office/powerpoint/2010/main" val="1020124756"/>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1"/>
              <p:cNvGraphicFramePr>
                <a:graphicFrameLocks noGrp="1"/>
              </p:cNvGraphicFramePr>
              <p:nvPr>
                <p:extLst>
                  <p:ext uri="{D42A27DB-BD31-4B8C-83A1-F6EECF244321}">
                    <p14:modId xmlns:p14="http://schemas.microsoft.com/office/powerpoint/2010/main" val="2372107993"/>
                  </p:ext>
                </p:extLst>
              </p:nvPr>
            </p:nvGraphicFramePr>
            <p:xfrm>
              <a:off x="103240" y="415195"/>
              <a:ext cx="8908026" cy="6416739"/>
            </p:xfrm>
            <a:graphic>
              <a:graphicData uri="http://schemas.openxmlformats.org/drawingml/2006/table">
                <a:tbl>
                  <a:tblPr/>
                  <a:tblGrid>
                    <a:gridCol w="2010983">
                      <a:extLst>
                        <a:ext uri="{9D8B030D-6E8A-4147-A177-3AD203B41FA5}">
                          <a16:colId xmlns:a16="http://schemas.microsoft.com/office/drawing/2014/main" val="20000"/>
                        </a:ext>
                      </a:extLst>
                    </a:gridCol>
                    <a:gridCol w="1796595">
                      <a:extLst>
                        <a:ext uri="{9D8B030D-6E8A-4147-A177-3AD203B41FA5}">
                          <a16:colId xmlns:a16="http://schemas.microsoft.com/office/drawing/2014/main" val="20001"/>
                        </a:ext>
                      </a:extLst>
                    </a:gridCol>
                    <a:gridCol w="1913207">
                      <a:extLst>
                        <a:ext uri="{9D8B030D-6E8A-4147-A177-3AD203B41FA5}">
                          <a16:colId xmlns:a16="http://schemas.microsoft.com/office/drawing/2014/main" val="20002"/>
                        </a:ext>
                      </a:extLst>
                    </a:gridCol>
                    <a:gridCol w="1584739">
                      <a:extLst>
                        <a:ext uri="{9D8B030D-6E8A-4147-A177-3AD203B41FA5}">
                          <a16:colId xmlns:a16="http://schemas.microsoft.com/office/drawing/2014/main" val="20003"/>
                        </a:ext>
                      </a:extLst>
                    </a:gridCol>
                    <a:gridCol w="1602502">
                      <a:extLst>
                        <a:ext uri="{9D8B030D-6E8A-4147-A177-3AD203B41FA5}">
                          <a16:colId xmlns:a16="http://schemas.microsoft.com/office/drawing/2014/main" val="20004"/>
                        </a:ext>
                      </a:extLst>
                    </a:gridCol>
                  </a:tblGrid>
                  <a:tr h="279400">
                    <a:tc rowSpan="2">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Transition</a:t>
                          </a: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γ</a:t>
                          </a:r>
                          <a:r>
                            <a:rPr lang="en-US" sz="2000" b="0" i="0" u="none" strike="noStrike" dirty="0">
                              <a:solidFill>
                                <a:srgbClr val="000000"/>
                              </a:solidFill>
                              <a:effectLst/>
                              <a:latin typeface="Cambria Math" panose="02040503050406030204" pitchFamily="18" charset="0"/>
                              <a:ea typeface="Cambria Math" panose="02040503050406030204" pitchFamily="18" charset="0"/>
                            </a:rPr>
                            <a:t> (%)</a:t>
                          </a: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tc>
                    <a:tc hMerge="1">
                      <a:txBody>
                        <a:bodyPr/>
                        <a:lstStyle/>
                        <a:p>
                          <a:endParaRPr lang="zh-CN" altLang="en-US"/>
                        </a:p>
                      </a:txBody>
                      <a:tcPr>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tc>
                    <a:extLst>
                      <a:ext uri="{0D108BD9-81ED-4DB2-BD59-A6C34878D82A}">
                        <a16:rowId xmlns:a16="http://schemas.microsoft.com/office/drawing/2014/main" val="10000"/>
                      </a:ext>
                    </a:extLst>
                  </a:tr>
                  <a:tr h="0">
                    <a:tc vMerge="1">
                      <a:txBody>
                        <a:bodyPr/>
                        <a:lstStyle/>
                        <a:p>
                          <a:endParaRPr lang="en-US"/>
                        </a:p>
                      </a:txBody>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Thomas</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May</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chemeClr val="accent2"/>
                              </a:solidFill>
                              <a:effectLst/>
                              <a:latin typeface="Cambria Math" panose="02040503050406030204" pitchFamily="18" charset="0"/>
                              <a:ea typeface="Cambria Math" panose="02040503050406030204" pitchFamily="18" charset="0"/>
                            </a:rPr>
                            <a:t>June</a:t>
                          </a:r>
                          <a:endParaRPr lang="en-US" sz="2000" b="0" i="0" u="none" strike="noStrike" dirty="0">
                            <a:solidFill>
                              <a:schemeClr val="accent2"/>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July</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452→0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18.3(21)</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chemeClr val="accent2"/>
                              </a:solidFill>
                              <a:effectLst/>
                              <a:latin typeface="Cambria Math" panose="02040503050406030204" pitchFamily="18" charset="0"/>
                              <a:ea typeface="Cambria Math" panose="02040503050406030204" pitchFamily="18" charset="0"/>
                            </a:rPr>
                            <a:t>22(3)</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18.0(18)</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15.0(6)</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0">
                    <a:tc>
                      <a:txBody>
                        <a:bodyPr/>
                        <a:lstStyle/>
                        <a:p>
                          <a:pPr algn="ctr" fontAlgn="ct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extLst>
                      <a:ext uri="{0D108BD9-81ED-4DB2-BD59-A6C34878D82A}">
                        <a16:rowId xmlns:a16="http://schemas.microsoft.com/office/drawing/2014/main" val="10003"/>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945→452</a:t>
                          </a:r>
                        </a:p>
                      </a:txBody>
                      <a:tcPr marL="0" marR="0" marT="0" marB="0" anchor="ctr">
                        <a:lnL>
                          <a:noFill/>
                        </a:lnL>
                        <a:lnR>
                          <a:noFill/>
                        </a:lnR>
                        <a:lnT>
                          <a:noFill/>
                        </a:lnT>
                        <a:lnB>
                          <a:noFill/>
                        </a:lnB>
                      </a:tcPr>
                    </a:tc>
                    <a:tc>
                      <a:txBody>
                        <a:bodyPr/>
                        <a:lstStyle/>
                        <a:p>
                          <a:pPr algn="ctr" fontAlgn="b"/>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16.2(19)</a:t>
                          </a:r>
                        </a:p>
                      </a:txBody>
                      <a:tcPr marL="0" marR="0" marT="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chemeClr val="accent2"/>
                              </a:solidFill>
                              <a:effectLst/>
                              <a:latin typeface="Cambria Math" panose="02040503050406030204" pitchFamily="18" charset="0"/>
                              <a:ea typeface="Cambria Math" panose="02040503050406030204" pitchFamily="18" charset="0"/>
                            </a:rPr>
                            <a:t>19.3(25)</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15.9(16)</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13.6(5)</a:t>
                          </a:r>
                        </a:p>
                      </a:txBody>
                      <a:tcPr marL="0" marR="0" marT="0" marB="0" anchor="ctr">
                        <a:lnL>
                          <a:noFill/>
                        </a:lnL>
                        <a:lnR>
                          <a:noFill/>
                        </a:lnR>
                        <a:lnT>
                          <a:noFill/>
                        </a:lnT>
                        <a:lnB>
                          <a:noFill/>
                        </a:lnB>
                      </a:tcPr>
                    </a:tc>
                    <a:extLst>
                      <a:ext uri="{0D108BD9-81ED-4DB2-BD59-A6C34878D82A}">
                        <a16:rowId xmlns:a16="http://schemas.microsoft.com/office/drawing/2014/main" val="10004"/>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945→0</a:t>
                          </a:r>
                        </a:p>
                      </a:txBody>
                      <a:tcPr marL="0" marR="0" marT="0" marB="0" anchor="ctr">
                        <a:lnL>
                          <a:noFill/>
                        </a:lnL>
                        <a:lnR>
                          <a:noFill/>
                        </a:lnR>
                        <a:lnT>
                          <a:noFill/>
                        </a:lnT>
                        <a:lnB>
                          <a:noFill/>
                        </a:lnB>
                      </a:tcPr>
                    </a:tc>
                    <a:tc>
                      <a:txBody>
                        <a:bodyPr/>
                        <a:lstStyle/>
                        <a:p>
                          <a:pPr algn="ctr" fontAlgn="b"/>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10.3(12)</a:t>
                          </a:r>
                        </a:p>
                      </a:txBody>
                      <a:tcPr marL="0" marR="0" marT="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chemeClr val="accent2"/>
                              </a:solidFill>
                              <a:effectLst/>
                              <a:latin typeface="Cambria Math" panose="02040503050406030204" pitchFamily="18" charset="0"/>
                              <a:ea typeface="Cambria Math" panose="02040503050406030204" pitchFamily="18" charset="0"/>
                            </a:rPr>
                            <a:t>12.3(16)</a:t>
                          </a:r>
                        </a:p>
                      </a:txBody>
                      <a:tcPr marL="0" marR="0" marT="0" marB="0" anchor="ctr">
                        <a:lnL>
                          <a:noFill/>
                        </a:lnL>
                        <a:lnR>
                          <a:noFill/>
                        </a:lnR>
                        <a:lnT>
                          <a:noFill/>
                        </a:lnT>
                        <a:lnB>
                          <a:noFill/>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10.1(10)</a:t>
                          </a:r>
                        </a:p>
                      </a:txBody>
                      <a:tcPr marL="0" marR="0" marT="0" marB="0" anchor="ctr">
                        <a:lnL>
                          <a:noFill/>
                        </a:lnL>
                        <a:lnR>
                          <a:noFill/>
                        </a:lnR>
                        <a:lnT>
                          <a:noFill/>
                        </a:lnT>
                        <a:lnB>
                          <a:noFill/>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9.7(4)</a:t>
                          </a:r>
                        </a:p>
                      </a:txBody>
                      <a:tcPr marL="0" marR="0" marT="0" marB="0" anchor="ctr">
                        <a:lnL>
                          <a:noFill/>
                        </a:lnL>
                        <a:lnR>
                          <a:noFill/>
                        </a:lnR>
                        <a:lnT>
                          <a:noFill/>
                        </a:lnT>
                        <a:lnB>
                          <a:noFill/>
                        </a:lnB>
                      </a:tcPr>
                    </a:tc>
                    <a:extLst>
                      <a:ext uri="{0D108BD9-81ED-4DB2-BD59-A6C34878D82A}">
                        <a16:rowId xmlns:a16="http://schemas.microsoft.com/office/drawing/2014/main" val="10005"/>
                      </a:ext>
                    </a:extLst>
                  </a:tr>
                  <a:tr h="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extLst>
                      <a:ext uri="{0D108BD9-81ED-4DB2-BD59-A6C34878D82A}">
                        <a16:rowId xmlns:a16="http://schemas.microsoft.com/office/drawing/2014/main" val="10006"/>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1612→0</a:t>
                          </a:r>
                        </a:p>
                      </a:txBody>
                      <a:tcPr marL="0" marR="0" marT="0" marB="0" anchor="ctr">
                        <a:lnL>
                          <a:noFill/>
                        </a:lnL>
                        <a:lnR>
                          <a:noFill/>
                        </a:lnR>
                        <a:lnT>
                          <a:noFill/>
                        </a:lnT>
                        <a:lnB>
                          <a:noFill/>
                        </a:lnB>
                      </a:tcPr>
                    </a:tc>
                    <a:tc>
                      <a:txBody>
                        <a:bodyPr/>
                        <a:lstStyle/>
                        <a:p>
                          <a:pPr algn="ctr" fontAlgn="b"/>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14.2(17)</a:t>
                          </a:r>
                        </a:p>
                      </a:txBody>
                      <a:tcPr marL="0" marR="0" marT="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chemeClr val="accent2"/>
                              </a:solidFill>
                              <a:effectLst/>
                              <a:latin typeface="Cambria Math" panose="02040503050406030204" pitchFamily="18" charset="0"/>
                              <a:ea typeface="Cambria Math" panose="02040503050406030204" pitchFamily="18" charset="0"/>
                            </a:rPr>
                            <a:t>17.0(22)</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13.9(14)</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15.3(9)</a:t>
                          </a:r>
                        </a:p>
                      </a:txBody>
                      <a:tcPr marL="0" marR="0" marT="0" marB="0" anchor="ctr">
                        <a:lnL>
                          <a:noFill/>
                        </a:lnL>
                        <a:lnR>
                          <a:noFill/>
                        </a:lnR>
                        <a:lnT>
                          <a:noFill/>
                        </a:lnT>
                        <a:lnB>
                          <a:noFill/>
                        </a:lnB>
                      </a:tcPr>
                    </a:tc>
                    <a:extLst>
                      <a:ext uri="{0D108BD9-81ED-4DB2-BD59-A6C34878D82A}">
                        <a16:rowId xmlns:a16="http://schemas.microsoft.com/office/drawing/2014/main" val="10007"/>
                      </a:ext>
                    </a:extLst>
                  </a:tr>
                  <a:tr h="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extLst>
                      <a:ext uri="{0D108BD9-81ED-4DB2-BD59-A6C34878D82A}">
                        <a16:rowId xmlns:a16="http://schemas.microsoft.com/office/drawing/2014/main" val="10008"/>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1789→945</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0.98(13)</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0.80(9)</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0.76(4)</a:t>
                          </a:r>
                        </a:p>
                      </a:txBody>
                      <a:tcPr marL="0" marR="0" marT="0" marB="0" anchor="ctr">
                        <a:lnL>
                          <a:noFill/>
                        </a:lnL>
                        <a:lnR>
                          <a:noFill/>
                        </a:lnR>
                        <a:lnT>
                          <a:noFill/>
                        </a:lnT>
                        <a:lnB>
                          <a:noFill/>
                        </a:lnB>
                      </a:tcPr>
                    </a:tc>
                    <a:extLst>
                      <a:ext uri="{0D108BD9-81ED-4DB2-BD59-A6C34878D82A}">
                        <a16:rowId xmlns:a16="http://schemas.microsoft.com/office/drawing/2014/main" val="10009"/>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1789→452</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14:m>
                            <m:oMathPara xmlns:m="http://schemas.openxmlformats.org/officeDocument/2006/math">
                              <m:oMathParaPr>
                                <m:jc m:val="centerGroup"/>
                              </m:oMathParaPr>
                              <m:oMath xmlns:m="http://schemas.openxmlformats.org/officeDocument/2006/math">
                                <m:sSubSup>
                                  <m:sSubSupPr>
                                    <m:ctrlPr>
                                      <a:rPr lang="en-US" sz="2000" b="0" i="1" u="none" strike="noStrike" kern="1200" smtClean="0">
                                        <a:solidFill>
                                          <a:schemeClr val="accent2"/>
                                        </a:solidFill>
                                        <a:effectLst/>
                                        <a:latin typeface="Cambria Math" panose="02040503050406030204" pitchFamily="18" charset="0"/>
                                        <a:ea typeface="Cambria Math" panose="02040503050406030204" pitchFamily="18" charset="0"/>
                                        <a:cs typeface="+mn-cs"/>
                                      </a:rPr>
                                    </m:ctrlPr>
                                  </m:sSubSupPr>
                                  <m:e>
                                    <m:r>
                                      <a:rPr lang="en-US" sz="2000" b="0" i="0" u="none" strike="noStrike" kern="1200" smtClean="0">
                                        <a:solidFill>
                                          <a:schemeClr val="accent2"/>
                                        </a:solidFill>
                                        <a:effectLst/>
                                        <a:latin typeface="Cambria Math" panose="02040503050406030204" pitchFamily="18" charset="0"/>
                                        <a:ea typeface="Cambria Math" panose="02040503050406030204" pitchFamily="18" charset="0"/>
                                        <a:cs typeface="+mn-cs"/>
                                      </a:rPr>
                                      <m:t>0.</m:t>
                                    </m:r>
                                    <m:r>
                                      <a:rPr lang="en-US" sz="2000" b="0" i="1" u="none" strike="noStrike" kern="1200" smtClean="0">
                                        <a:solidFill>
                                          <a:schemeClr val="accent2"/>
                                        </a:solidFill>
                                        <a:effectLst/>
                                        <a:latin typeface="Cambria Math" panose="02040503050406030204" pitchFamily="18" charset="0"/>
                                        <a:ea typeface="Cambria Math" panose="02040503050406030204" pitchFamily="18" charset="0"/>
                                        <a:cs typeface="+mn-cs"/>
                                      </a:rPr>
                                      <m:t>62</m:t>
                                    </m:r>
                                  </m:e>
                                  <m:sub>
                                    <m:r>
                                      <a:rPr lang="en-US" sz="2000" b="0" i="0" u="none" strike="noStrike" kern="1200" smtClean="0">
                                        <a:solidFill>
                                          <a:schemeClr val="accent2"/>
                                        </a:solidFill>
                                        <a:effectLst/>
                                        <a:latin typeface="Cambria Math" panose="02040503050406030204" pitchFamily="18" charset="0"/>
                                        <a:ea typeface="Cambria Math" panose="02040503050406030204" pitchFamily="18" charset="0"/>
                                        <a:cs typeface="+mn-cs"/>
                                      </a:rPr>
                                      <m:t>−0.09</m:t>
                                    </m:r>
                                  </m:sub>
                                  <m:sup>
                                    <m:r>
                                      <a:rPr lang="en-US" sz="2000" b="0" i="0" u="none" strike="noStrike" kern="1200" smtClean="0">
                                        <a:solidFill>
                                          <a:schemeClr val="accent2"/>
                                        </a:solidFill>
                                        <a:effectLst/>
                                        <a:latin typeface="Cambria Math" panose="02040503050406030204" pitchFamily="18" charset="0"/>
                                        <a:ea typeface="Cambria Math" panose="02040503050406030204" pitchFamily="18" charset="0"/>
                                        <a:cs typeface="+mn-cs"/>
                                      </a:rPr>
                                      <m:t>+0.</m:t>
                                    </m:r>
                                    <m:r>
                                      <a:rPr lang="en-US" sz="2000" b="0" i="1" u="none" strike="noStrike" kern="1200" smtClean="0">
                                        <a:solidFill>
                                          <a:schemeClr val="accent2"/>
                                        </a:solidFill>
                                        <a:effectLst/>
                                        <a:latin typeface="Cambria Math" panose="02040503050406030204" pitchFamily="18" charset="0"/>
                                        <a:ea typeface="Cambria Math" panose="02040503050406030204" pitchFamily="18" charset="0"/>
                                        <a:cs typeface="+mn-cs"/>
                                      </a:rPr>
                                      <m:t>08</m:t>
                                    </m:r>
                                  </m:sup>
                                </m:sSubSup>
                              </m:oMath>
                            </m:oMathPara>
                          </a14:m>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0.51(6)</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0.52(3)</a:t>
                          </a:r>
                        </a:p>
                      </a:txBody>
                      <a:tcPr marL="0" marR="0" marT="0" marB="0" anchor="ctr">
                        <a:lnL>
                          <a:noFill/>
                        </a:lnL>
                        <a:lnR>
                          <a:noFill/>
                        </a:lnR>
                        <a:lnT>
                          <a:noFill/>
                        </a:lnT>
                        <a:lnB>
                          <a:noFill/>
                        </a:lnB>
                      </a:tcPr>
                    </a:tc>
                    <a:extLst>
                      <a:ext uri="{0D108BD9-81ED-4DB2-BD59-A6C34878D82A}">
                        <a16:rowId xmlns:a16="http://schemas.microsoft.com/office/drawing/2014/main" val="10010"/>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1789→0</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14:m>
                            <m:oMathPara xmlns:m="http://schemas.openxmlformats.org/officeDocument/2006/math">
                              <m:oMathParaPr>
                                <m:jc m:val="centerGroup"/>
                              </m:oMathParaPr>
                              <m:oMath xmlns:m="http://schemas.openxmlformats.org/officeDocument/2006/math">
                                <m:sSubSup>
                                  <m:sSubSupPr>
                                    <m:ctrlPr>
                                      <a:rPr lang="en-US" sz="2000" b="0" i="1" u="none" strike="noStrike" kern="1200" smtClean="0">
                                        <a:solidFill>
                                          <a:schemeClr val="accent2"/>
                                        </a:solidFill>
                                        <a:effectLst/>
                                        <a:latin typeface="Cambria Math" panose="02040503050406030204" pitchFamily="18" charset="0"/>
                                        <a:ea typeface="Cambria Math" panose="02040503050406030204" pitchFamily="18" charset="0"/>
                                        <a:cs typeface="+mn-cs"/>
                                      </a:rPr>
                                    </m:ctrlPr>
                                  </m:sSubSupPr>
                                  <m:e>
                                    <m:r>
                                      <a:rPr lang="en-US" sz="2000" b="0" i="0" u="none" strike="noStrike" kern="1200" smtClean="0">
                                        <a:solidFill>
                                          <a:schemeClr val="accent2"/>
                                        </a:solidFill>
                                        <a:effectLst/>
                                        <a:latin typeface="Cambria Math" panose="02040503050406030204" pitchFamily="18" charset="0"/>
                                        <a:ea typeface="Cambria Math" panose="02040503050406030204" pitchFamily="18" charset="0"/>
                                        <a:cs typeface="+mn-cs"/>
                                      </a:rPr>
                                      <m:t>0.48</m:t>
                                    </m:r>
                                  </m:e>
                                  <m:sub>
                                    <m:r>
                                      <a:rPr lang="en-US" sz="2000" b="0" i="0" u="none" strike="noStrike" kern="1200" smtClean="0">
                                        <a:solidFill>
                                          <a:schemeClr val="accent2"/>
                                        </a:solidFill>
                                        <a:effectLst/>
                                        <a:latin typeface="Cambria Math" panose="02040503050406030204" pitchFamily="18" charset="0"/>
                                        <a:ea typeface="Cambria Math" panose="02040503050406030204" pitchFamily="18" charset="0"/>
                                        <a:cs typeface="+mn-cs"/>
                                      </a:rPr>
                                      <m:t>−0.07</m:t>
                                    </m:r>
                                  </m:sub>
                                  <m:sup>
                                    <m:r>
                                      <a:rPr lang="en-US" sz="2000" b="0" i="0" u="none" strike="noStrike" kern="1200" smtClean="0">
                                        <a:solidFill>
                                          <a:schemeClr val="accent2"/>
                                        </a:solidFill>
                                        <a:effectLst/>
                                        <a:latin typeface="Cambria Math" panose="02040503050406030204" pitchFamily="18" charset="0"/>
                                        <a:ea typeface="Cambria Math" panose="02040503050406030204" pitchFamily="18" charset="0"/>
                                        <a:cs typeface="+mn-cs"/>
                                      </a:rPr>
                                      <m:t>+0.</m:t>
                                    </m:r>
                                    <m:r>
                                      <a:rPr lang="en-US" sz="2000" b="0" i="1" u="none" strike="noStrike" kern="1200" smtClean="0">
                                        <a:solidFill>
                                          <a:schemeClr val="accent2"/>
                                        </a:solidFill>
                                        <a:effectLst/>
                                        <a:latin typeface="Cambria Math" panose="02040503050406030204" pitchFamily="18" charset="0"/>
                                        <a:ea typeface="Cambria Math" panose="02040503050406030204" pitchFamily="18" charset="0"/>
                                        <a:cs typeface="+mn-cs"/>
                                      </a:rPr>
                                      <m:t>06</m:t>
                                    </m:r>
                                  </m:sup>
                                </m:sSubSup>
                              </m:oMath>
                            </m:oMathPara>
                          </a14:m>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0.39(4)</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0.43(3)</a:t>
                          </a:r>
                        </a:p>
                      </a:txBody>
                      <a:tcPr marL="0" marR="0" marT="0" marB="0" anchor="ctr">
                        <a:lnL>
                          <a:noFill/>
                        </a:lnL>
                        <a:lnR>
                          <a:noFill/>
                        </a:lnR>
                        <a:lnT>
                          <a:noFill/>
                        </a:lnT>
                        <a:lnB>
                          <a:noFill/>
                        </a:lnB>
                      </a:tcPr>
                    </a:tc>
                    <a:extLst>
                      <a:ext uri="{0D108BD9-81ED-4DB2-BD59-A6C34878D82A}">
                        <a16:rowId xmlns:a16="http://schemas.microsoft.com/office/drawing/2014/main" val="10011"/>
                      </a:ext>
                    </a:extLst>
                  </a:tr>
                  <a:tr h="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extLst>
                      <a:ext uri="{0D108BD9-81ED-4DB2-BD59-A6C34878D82A}">
                        <a16:rowId xmlns:a16="http://schemas.microsoft.com/office/drawing/2014/main" val="10012"/>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2673→1789</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0.33(6)</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0.27(4)</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0.26(3)</a:t>
                          </a:r>
                        </a:p>
                      </a:txBody>
                      <a:tcPr marL="0" marR="0" marT="0" marB="0" anchor="ctr">
                        <a:lnL>
                          <a:noFill/>
                        </a:lnL>
                        <a:lnR>
                          <a:noFill/>
                        </a:lnR>
                        <a:lnT>
                          <a:noFill/>
                        </a:lnT>
                        <a:lnB>
                          <a:noFill/>
                        </a:lnB>
                      </a:tcPr>
                    </a:tc>
                    <a:extLst>
                      <a:ext uri="{0D108BD9-81ED-4DB2-BD59-A6C34878D82A}">
                        <a16:rowId xmlns:a16="http://schemas.microsoft.com/office/drawing/2014/main" val="10013"/>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2673→945</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a:t>
                          </a:r>
                        </a:p>
                      </a:txBody>
                      <a:tcPr marL="0" marR="0" marT="0" marB="0" anchor="ctr">
                        <a:lnL>
                          <a:noFill/>
                        </a:lnL>
                        <a:lnR>
                          <a:noFill/>
                        </a:lnR>
                        <a:lnT>
                          <a:noFill/>
                        </a:lnT>
                        <a:lnB>
                          <a:noFill/>
                        </a:lnB>
                      </a:tcPr>
                    </a:tc>
                    <a:extLst>
                      <a:ext uri="{0D108BD9-81ED-4DB2-BD59-A6C34878D82A}">
                        <a16:rowId xmlns:a16="http://schemas.microsoft.com/office/drawing/2014/main" val="10014"/>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2673→452</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0.26(4)</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0.21(3)</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0.25(3)</a:t>
                          </a:r>
                        </a:p>
                      </a:txBody>
                      <a:tcPr marL="0" marR="0" marT="0" marB="0" anchor="ctr">
                        <a:lnL>
                          <a:noFill/>
                        </a:lnL>
                        <a:lnR>
                          <a:noFill/>
                        </a:lnR>
                        <a:lnT>
                          <a:noFill/>
                        </a:lnT>
                        <a:lnB>
                          <a:noFill/>
                        </a:lnB>
                      </a:tcPr>
                    </a:tc>
                    <a:extLst>
                      <a:ext uri="{0D108BD9-81ED-4DB2-BD59-A6C34878D82A}">
                        <a16:rowId xmlns:a16="http://schemas.microsoft.com/office/drawing/2014/main" val="10015"/>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2673→0</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0.19(3)</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0.153(19)</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0.184(17)</a:t>
                          </a:r>
                        </a:p>
                      </a:txBody>
                      <a:tcPr marL="0" marR="0" marT="0" marB="0" anchor="ctr">
                        <a:lnL>
                          <a:noFill/>
                        </a:lnL>
                        <a:lnR>
                          <a:noFill/>
                        </a:lnR>
                        <a:lnT>
                          <a:noFill/>
                        </a:lnT>
                        <a:lnB>
                          <a:noFill/>
                        </a:lnB>
                      </a:tcPr>
                    </a:tc>
                    <a:extLst>
                      <a:ext uri="{0D108BD9-81ED-4DB2-BD59-A6C34878D82A}">
                        <a16:rowId xmlns:a16="http://schemas.microsoft.com/office/drawing/2014/main" val="10016"/>
                      </a:ext>
                    </a:extLst>
                  </a:tr>
                  <a:tr h="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extLst>
                      <a:ext uri="{0D108BD9-81ED-4DB2-BD59-A6C34878D82A}">
                        <a16:rowId xmlns:a16="http://schemas.microsoft.com/office/drawing/2014/main" val="10017"/>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7901→1612</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0.077(20)</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0.064(16)</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0.086(20)</a:t>
                          </a:r>
                        </a:p>
                      </a:txBody>
                      <a:tcPr marL="0" marR="0" marT="0" marB="0" anchor="ctr">
                        <a:lnL>
                          <a:noFill/>
                        </a:lnL>
                        <a:lnR>
                          <a:noFill/>
                        </a:lnR>
                        <a:lnT>
                          <a:noFill/>
                        </a:lnT>
                        <a:lnB>
                          <a:noFill/>
                        </a:lnB>
                      </a:tcPr>
                    </a:tc>
                    <a:extLst>
                      <a:ext uri="{0D108BD9-81ED-4DB2-BD59-A6C34878D82A}">
                        <a16:rowId xmlns:a16="http://schemas.microsoft.com/office/drawing/2014/main" val="10018"/>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7901→945</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&lt;0.03</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&lt;0.03</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&lt;0.037</a:t>
                          </a:r>
                        </a:p>
                      </a:txBody>
                      <a:tcPr marL="0" marR="0" marT="0" marB="0" anchor="ctr">
                        <a:lnL>
                          <a:noFill/>
                        </a:lnL>
                        <a:lnR>
                          <a:noFill/>
                        </a:lnR>
                        <a:lnT>
                          <a:noFill/>
                        </a:lnT>
                        <a:lnB>
                          <a:noFill/>
                        </a:lnB>
                      </a:tcPr>
                    </a:tc>
                    <a:extLst>
                      <a:ext uri="{0D108BD9-81ED-4DB2-BD59-A6C34878D82A}">
                        <a16:rowId xmlns:a16="http://schemas.microsoft.com/office/drawing/2014/main" val="10019"/>
                      </a:ext>
                    </a:extLst>
                  </a:tr>
                  <a:tr h="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7901→0</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0.095(20)</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0.079(15)</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0.110(19)</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mc:Choice>
        <mc:Fallback xmlns="">
          <p:graphicFrame>
            <p:nvGraphicFramePr>
              <p:cNvPr id="2" name="Table 1"/>
              <p:cNvGraphicFramePr>
                <a:graphicFrameLocks noGrp="1"/>
              </p:cNvGraphicFramePr>
              <p:nvPr>
                <p:extLst>
                  <p:ext uri="{D42A27DB-BD31-4B8C-83A1-F6EECF244321}">
                    <p14:modId xmlns:p14="http://schemas.microsoft.com/office/powerpoint/2010/main" val="2372107993"/>
                  </p:ext>
                </p:extLst>
              </p:nvPr>
            </p:nvGraphicFramePr>
            <p:xfrm>
              <a:off x="103240" y="415195"/>
              <a:ext cx="8908026" cy="6416739"/>
            </p:xfrm>
            <a:graphic>
              <a:graphicData uri="http://schemas.openxmlformats.org/drawingml/2006/table">
                <a:tbl>
                  <a:tblPr/>
                  <a:tblGrid>
                    <a:gridCol w="2010983">
                      <a:extLst>
                        <a:ext uri="{9D8B030D-6E8A-4147-A177-3AD203B41FA5}">
                          <a16:colId xmlns:a16="http://schemas.microsoft.com/office/drawing/2014/main" val="20000"/>
                        </a:ext>
                      </a:extLst>
                    </a:gridCol>
                    <a:gridCol w="1796595">
                      <a:extLst>
                        <a:ext uri="{9D8B030D-6E8A-4147-A177-3AD203B41FA5}">
                          <a16:colId xmlns:a16="http://schemas.microsoft.com/office/drawing/2014/main" val="20001"/>
                        </a:ext>
                      </a:extLst>
                    </a:gridCol>
                    <a:gridCol w="1913207">
                      <a:extLst>
                        <a:ext uri="{9D8B030D-6E8A-4147-A177-3AD203B41FA5}">
                          <a16:colId xmlns:a16="http://schemas.microsoft.com/office/drawing/2014/main" val="20002"/>
                        </a:ext>
                      </a:extLst>
                    </a:gridCol>
                    <a:gridCol w="1584739">
                      <a:extLst>
                        <a:ext uri="{9D8B030D-6E8A-4147-A177-3AD203B41FA5}">
                          <a16:colId xmlns:a16="http://schemas.microsoft.com/office/drawing/2014/main" val="20003"/>
                        </a:ext>
                      </a:extLst>
                    </a:gridCol>
                    <a:gridCol w="1602502">
                      <a:extLst>
                        <a:ext uri="{9D8B030D-6E8A-4147-A177-3AD203B41FA5}">
                          <a16:colId xmlns:a16="http://schemas.microsoft.com/office/drawing/2014/main" val="20004"/>
                        </a:ext>
                      </a:extLst>
                    </a:gridCol>
                  </a:tblGrid>
                  <a:tr h="304800">
                    <a:tc rowSpan="2">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Transition</a:t>
                          </a: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γ</a:t>
                          </a:r>
                          <a:r>
                            <a:rPr lang="en-US" sz="2000" b="0" i="0" u="none" strike="noStrike" dirty="0">
                              <a:solidFill>
                                <a:srgbClr val="000000"/>
                              </a:solidFill>
                              <a:effectLst/>
                              <a:latin typeface="Cambria Math" panose="02040503050406030204" pitchFamily="18" charset="0"/>
                              <a:ea typeface="Cambria Math" panose="02040503050406030204" pitchFamily="18" charset="0"/>
                            </a:rPr>
                            <a:t> (%)</a:t>
                          </a: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tc>
                    <a:tc hMerge="1">
                      <a:txBody>
                        <a:bodyPr/>
                        <a:lstStyle/>
                        <a:p>
                          <a:endParaRPr lang="zh-CN" altLang="en-US"/>
                        </a:p>
                      </a:txBody>
                      <a:tcPr>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tc>
                    <a:extLst>
                      <a:ext uri="{0D108BD9-81ED-4DB2-BD59-A6C34878D82A}">
                        <a16:rowId xmlns:a16="http://schemas.microsoft.com/office/drawing/2014/main" val="10000"/>
                      </a:ext>
                    </a:extLst>
                  </a:tr>
                  <a:tr h="304800">
                    <a:tc vMerge="1">
                      <a:txBody>
                        <a:bodyPr/>
                        <a:lstStyle/>
                        <a:p>
                          <a:endParaRPr lang="en-US"/>
                        </a:p>
                      </a:txBody>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Thomas</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May</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chemeClr val="accent2"/>
                              </a:solidFill>
                              <a:effectLst/>
                              <a:latin typeface="Cambria Math" panose="02040503050406030204" pitchFamily="18" charset="0"/>
                              <a:ea typeface="Cambria Math" panose="02040503050406030204" pitchFamily="18" charset="0"/>
                            </a:rPr>
                            <a:t>June</a:t>
                          </a:r>
                          <a:endParaRPr lang="en-US" sz="2000" b="0" i="0" u="none" strike="noStrike" dirty="0">
                            <a:solidFill>
                              <a:schemeClr val="accent2"/>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July</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452→0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18.3(21)</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chemeClr val="accent2"/>
                              </a:solidFill>
                              <a:effectLst/>
                              <a:latin typeface="Cambria Math" panose="02040503050406030204" pitchFamily="18" charset="0"/>
                              <a:ea typeface="Cambria Math" panose="02040503050406030204" pitchFamily="18" charset="0"/>
                            </a:rPr>
                            <a:t>22(3)</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18.0(18)</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15.0(6)</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04800">
                    <a:tc>
                      <a:txBody>
                        <a:bodyPr/>
                        <a:lstStyle/>
                        <a:p>
                          <a:pPr algn="ctr" fontAlgn="ct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extLst>
                      <a:ext uri="{0D108BD9-81ED-4DB2-BD59-A6C34878D82A}">
                        <a16:rowId xmlns:a16="http://schemas.microsoft.com/office/drawing/2014/main" val="10003"/>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945→452</a:t>
                          </a:r>
                        </a:p>
                      </a:txBody>
                      <a:tcPr marL="0" marR="0" marT="0" marB="0" anchor="ctr">
                        <a:lnL>
                          <a:noFill/>
                        </a:lnL>
                        <a:lnR>
                          <a:noFill/>
                        </a:lnR>
                        <a:lnT>
                          <a:noFill/>
                        </a:lnT>
                        <a:lnB>
                          <a:noFill/>
                        </a:lnB>
                      </a:tcPr>
                    </a:tc>
                    <a:tc>
                      <a:txBody>
                        <a:bodyPr/>
                        <a:lstStyle/>
                        <a:p>
                          <a:pPr algn="ctr" fontAlgn="b"/>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16.2(19)</a:t>
                          </a:r>
                        </a:p>
                      </a:txBody>
                      <a:tcPr marL="0" marR="0" marT="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chemeClr val="accent2"/>
                              </a:solidFill>
                              <a:effectLst/>
                              <a:latin typeface="Cambria Math" panose="02040503050406030204" pitchFamily="18" charset="0"/>
                              <a:ea typeface="Cambria Math" panose="02040503050406030204" pitchFamily="18" charset="0"/>
                            </a:rPr>
                            <a:t>19.3(25)</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15.9(16)</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13.6(5)</a:t>
                          </a:r>
                        </a:p>
                      </a:txBody>
                      <a:tcPr marL="0" marR="0" marT="0" marB="0" anchor="ctr">
                        <a:lnL>
                          <a:noFill/>
                        </a:lnL>
                        <a:lnR>
                          <a:noFill/>
                        </a:lnR>
                        <a:lnT>
                          <a:noFill/>
                        </a:lnT>
                        <a:lnB>
                          <a:noFill/>
                        </a:lnB>
                      </a:tcPr>
                    </a:tc>
                    <a:extLst>
                      <a:ext uri="{0D108BD9-81ED-4DB2-BD59-A6C34878D82A}">
                        <a16:rowId xmlns:a16="http://schemas.microsoft.com/office/drawing/2014/main" val="10004"/>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945→0</a:t>
                          </a:r>
                        </a:p>
                      </a:txBody>
                      <a:tcPr marL="0" marR="0" marT="0" marB="0" anchor="ctr">
                        <a:lnL>
                          <a:noFill/>
                        </a:lnL>
                        <a:lnR>
                          <a:noFill/>
                        </a:lnR>
                        <a:lnT>
                          <a:noFill/>
                        </a:lnT>
                        <a:lnB>
                          <a:noFill/>
                        </a:lnB>
                      </a:tcPr>
                    </a:tc>
                    <a:tc>
                      <a:txBody>
                        <a:bodyPr/>
                        <a:lstStyle/>
                        <a:p>
                          <a:pPr algn="ctr" fontAlgn="b"/>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10.3(12)</a:t>
                          </a:r>
                        </a:p>
                      </a:txBody>
                      <a:tcPr marL="0" marR="0" marT="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chemeClr val="accent2"/>
                              </a:solidFill>
                              <a:effectLst/>
                              <a:latin typeface="Cambria Math" panose="02040503050406030204" pitchFamily="18" charset="0"/>
                              <a:ea typeface="Cambria Math" panose="02040503050406030204" pitchFamily="18" charset="0"/>
                            </a:rPr>
                            <a:t>12.3(16)</a:t>
                          </a:r>
                        </a:p>
                      </a:txBody>
                      <a:tcPr marL="0" marR="0" marT="0" marB="0" anchor="ctr">
                        <a:lnL>
                          <a:noFill/>
                        </a:lnL>
                        <a:lnR>
                          <a:noFill/>
                        </a:lnR>
                        <a:lnT>
                          <a:noFill/>
                        </a:lnT>
                        <a:lnB>
                          <a:noFill/>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10.1(10)</a:t>
                          </a:r>
                        </a:p>
                      </a:txBody>
                      <a:tcPr marL="0" marR="0" marT="0" marB="0" anchor="ctr">
                        <a:lnL>
                          <a:noFill/>
                        </a:lnL>
                        <a:lnR>
                          <a:noFill/>
                        </a:lnR>
                        <a:lnT>
                          <a:noFill/>
                        </a:lnT>
                        <a:lnB>
                          <a:noFill/>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9.7(4)</a:t>
                          </a:r>
                        </a:p>
                      </a:txBody>
                      <a:tcPr marL="0" marR="0" marT="0" marB="0" anchor="ctr">
                        <a:lnL>
                          <a:noFill/>
                        </a:lnL>
                        <a:lnR>
                          <a:noFill/>
                        </a:lnR>
                        <a:lnT>
                          <a:noFill/>
                        </a:lnT>
                        <a:lnB>
                          <a:noFill/>
                        </a:lnB>
                      </a:tcPr>
                    </a:tc>
                    <a:extLst>
                      <a:ext uri="{0D108BD9-81ED-4DB2-BD59-A6C34878D82A}">
                        <a16:rowId xmlns:a16="http://schemas.microsoft.com/office/drawing/2014/main" val="10005"/>
                      </a:ext>
                    </a:extLst>
                  </a:tr>
                  <a:tr h="30480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extLst>
                      <a:ext uri="{0D108BD9-81ED-4DB2-BD59-A6C34878D82A}">
                        <a16:rowId xmlns:a16="http://schemas.microsoft.com/office/drawing/2014/main" val="10006"/>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1612→0</a:t>
                          </a:r>
                        </a:p>
                      </a:txBody>
                      <a:tcPr marL="0" marR="0" marT="0" marB="0" anchor="ctr">
                        <a:lnL>
                          <a:noFill/>
                        </a:lnL>
                        <a:lnR>
                          <a:noFill/>
                        </a:lnR>
                        <a:lnT>
                          <a:noFill/>
                        </a:lnT>
                        <a:lnB>
                          <a:noFill/>
                        </a:lnB>
                      </a:tcPr>
                    </a:tc>
                    <a:tc>
                      <a:txBody>
                        <a:bodyPr/>
                        <a:lstStyle/>
                        <a:p>
                          <a:pPr algn="ctr" fontAlgn="b"/>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14.2(17)</a:t>
                          </a:r>
                        </a:p>
                      </a:txBody>
                      <a:tcPr marL="0" marR="0" marT="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chemeClr val="accent2"/>
                              </a:solidFill>
                              <a:effectLst/>
                              <a:latin typeface="Cambria Math" panose="02040503050406030204" pitchFamily="18" charset="0"/>
                              <a:ea typeface="Cambria Math" panose="02040503050406030204" pitchFamily="18" charset="0"/>
                            </a:rPr>
                            <a:t>17.0(22)</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13.9(14)</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15.3(9)</a:t>
                          </a:r>
                        </a:p>
                      </a:txBody>
                      <a:tcPr marL="0" marR="0" marT="0" marB="0" anchor="ctr">
                        <a:lnL>
                          <a:noFill/>
                        </a:lnL>
                        <a:lnR>
                          <a:noFill/>
                        </a:lnR>
                        <a:lnT>
                          <a:noFill/>
                        </a:lnT>
                        <a:lnB>
                          <a:noFill/>
                        </a:lnB>
                      </a:tcPr>
                    </a:tc>
                    <a:extLst>
                      <a:ext uri="{0D108BD9-81ED-4DB2-BD59-A6C34878D82A}">
                        <a16:rowId xmlns:a16="http://schemas.microsoft.com/office/drawing/2014/main" val="10007"/>
                      </a:ext>
                    </a:extLst>
                  </a:tr>
                  <a:tr h="30480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extLst>
                      <a:ext uri="{0D108BD9-81ED-4DB2-BD59-A6C34878D82A}">
                        <a16:rowId xmlns:a16="http://schemas.microsoft.com/office/drawing/2014/main" val="10008"/>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1789→945</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0.98(13)</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0.80(9)</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0.76(4)</a:t>
                          </a:r>
                        </a:p>
                      </a:txBody>
                      <a:tcPr marL="0" marR="0" marT="0" marB="0" anchor="ctr">
                        <a:lnL>
                          <a:noFill/>
                        </a:lnL>
                        <a:lnR>
                          <a:noFill/>
                        </a:lnR>
                        <a:lnT>
                          <a:noFill/>
                        </a:lnT>
                        <a:lnB>
                          <a:noFill/>
                        </a:lnB>
                      </a:tcPr>
                    </a:tc>
                    <a:extLst>
                      <a:ext uri="{0D108BD9-81ED-4DB2-BD59-A6C34878D82A}">
                        <a16:rowId xmlns:a16="http://schemas.microsoft.com/office/drawing/2014/main" val="10009"/>
                      </a:ext>
                    </a:extLst>
                  </a:tr>
                  <a:tr h="312865">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1789→452</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endParaRPr lang="zh-CN"/>
                        </a:p>
                      </a:txBody>
                      <a:tcPr marL="0" marR="0" marT="0" marB="0" anchor="ctr">
                        <a:lnL>
                          <a:noFill/>
                        </a:lnL>
                        <a:lnR>
                          <a:noFill/>
                        </a:lnR>
                        <a:lnT>
                          <a:noFill/>
                        </a:lnT>
                        <a:lnB>
                          <a:noFill/>
                        </a:lnB>
                        <a:blipFill>
                          <a:blip r:embed="rId2"/>
                          <a:stretch>
                            <a:fillRect l="-198413" t="-988462" r="-166349" b="-1009615"/>
                          </a:stretch>
                        </a:blipFill>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0.51(6)</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0.52(3)</a:t>
                          </a:r>
                        </a:p>
                      </a:txBody>
                      <a:tcPr marL="0" marR="0" marT="0" marB="0" anchor="ctr">
                        <a:lnL>
                          <a:noFill/>
                        </a:lnL>
                        <a:lnR>
                          <a:noFill/>
                        </a:lnR>
                        <a:lnT>
                          <a:noFill/>
                        </a:lnT>
                        <a:lnB>
                          <a:noFill/>
                        </a:lnB>
                      </a:tcPr>
                    </a:tc>
                    <a:extLst>
                      <a:ext uri="{0D108BD9-81ED-4DB2-BD59-A6C34878D82A}">
                        <a16:rowId xmlns:a16="http://schemas.microsoft.com/office/drawing/2014/main" val="10010"/>
                      </a:ext>
                    </a:extLst>
                  </a:tr>
                  <a:tr h="312674">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1789→0</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endParaRPr lang="zh-CN"/>
                        </a:p>
                      </a:txBody>
                      <a:tcPr marL="0" marR="0" marT="0" marB="0" anchor="ctr">
                        <a:lnL>
                          <a:noFill/>
                        </a:lnL>
                        <a:lnR>
                          <a:noFill/>
                        </a:lnR>
                        <a:lnT>
                          <a:noFill/>
                        </a:lnT>
                        <a:lnB>
                          <a:noFill/>
                        </a:lnB>
                        <a:blipFill>
                          <a:blip r:embed="rId2"/>
                          <a:stretch>
                            <a:fillRect l="-198413" t="-1109804" r="-166349" b="-929412"/>
                          </a:stretch>
                        </a:blipFill>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0.39(4)</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0.43(3)</a:t>
                          </a:r>
                        </a:p>
                      </a:txBody>
                      <a:tcPr marL="0" marR="0" marT="0" marB="0" anchor="ctr">
                        <a:lnL>
                          <a:noFill/>
                        </a:lnL>
                        <a:lnR>
                          <a:noFill/>
                        </a:lnR>
                        <a:lnT>
                          <a:noFill/>
                        </a:lnT>
                        <a:lnB>
                          <a:noFill/>
                        </a:lnB>
                      </a:tcPr>
                    </a:tc>
                    <a:extLst>
                      <a:ext uri="{0D108BD9-81ED-4DB2-BD59-A6C34878D82A}">
                        <a16:rowId xmlns:a16="http://schemas.microsoft.com/office/drawing/2014/main" val="10011"/>
                      </a:ext>
                    </a:extLst>
                  </a:tr>
                  <a:tr h="30480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extLst>
                      <a:ext uri="{0D108BD9-81ED-4DB2-BD59-A6C34878D82A}">
                        <a16:rowId xmlns:a16="http://schemas.microsoft.com/office/drawing/2014/main" val="10012"/>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2673→1789</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0.33(6)</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0.27(4)</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0.26(3)</a:t>
                          </a:r>
                        </a:p>
                      </a:txBody>
                      <a:tcPr marL="0" marR="0" marT="0" marB="0" anchor="ctr">
                        <a:lnL>
                          <a:noFill/>
                        </a:lnL>
                        <a:lnR>
                          <a:noFill/>
                        </a:lnR>
                        <a:lnT>
                          <a:noFill/>
                        </a:lnT>
                        <a:lnB>
                          <a:noFill/>
                        </a:lnB>
                      </a:tcPr>
                    </a:tc>
                    <a:extLst>
                      <a:ext uri="{0D108BD9-81ED-4DB2-BD59-A6C34878D82A}">
                        <a16:rowId xmlns:a16="http://schemas.microsoft.com/office/drawing/2014/main" val="10013"/>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2673→945</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a:t>
                          </a:r>
                        </a:p>
                      </a:txBody>
                      <a:tcPr marL="0" marR="0" marT="0" marB="0" anchor="ctr">
                        <a:lnL>
                          <a:noFill/>
                        </a:lnL>
                        <a:lnR>
                          <a:noFill/>
                        </a:lnR>
                        <a:lnT>
                          <a:noFill/>
                        </a:lnT>
                        <a:lnB>
                          <a:noFill/>
                        </a:lnB>
                      </a:tcPr>
                    </a:tc>
                    <a:extLst>
                      <a:ext uri="{0D108BD9-81ED-4DB2-BD59-A6C34878D82A}">
                        <a16:rowId xmlns:a16="http://schemas.microsoft.com/office/drawing/2014/main" val="10014"/>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2673→452</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0.26(4)</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0.21(3)</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0.25(3)</a:t>
                          </a:r>
                        </a:p>
                      </a:txBody>
                      <a:tcPr marL="0" marR="0" marT="0" marB="0" anchor="ctr">
                        <a:lnL>
                          <a:noFill/>
                        </a:lnL>
                        <a:lnR>
                          <a:noFill/>
                        </a:lnR>
                        <a:lnT>
                          <a:noFill/>
                        </a:lnT>
                        <a:lnB>
                          <a:noFill/>
                        </a:lnB>
                      </a:tcPr>
                    </a:tc>
                    <a:extLst>
                      <a:ext uri="{0D108BD9-81ED-4DB2-BD59-A6C34878D82A}">
                        <a16:rowId xmlns:a16="http://schemas.microsoft.com/office/drawing/2014/main" val="10015"/>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2673→0</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0.19(3)</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0.153(19)</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0.184(17)</a:t>
                          </a:r>
                        </a:p>
                      </a:txBody>
                      <a:tcPr marL="0" marR="0" marT="0" marB="0" anchor="ctr">
                        <a:lnL>
                          <a:noFill/>
                        </a:lnL>
                        <a:lnR>
                          <a:noFill/>
                        </a:lnR>
                        <a:lnT>
                          <a:noFill/>
                        </a:lnT>
                        <a:lnB>
                          <a:noFill/>
                        </a:lnB>
                      </a:tcPr>
                    </a:tc>
                    <a:extLst>
                      <a:ext uri="{0D108BD9-81ED-4DB2-BD59-A6C34878D82A}">
                        <a16:rowId xmlns:a16="http://schemas.microsoft.com/office/drawing/2014/main" val="10016"/>
                      </a:ext>
                    </a:extLst>
                  </a:tr>
                  <a:tr h="304800">
                    <a:tc>
                      <a:txBody>
                        <a:bodyPr/>
                        <a:lstStyle/>
                        <a:p>
                          <a:pPr algn="ctr" fontAlgn="ct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a:noFill/>
                        </a:lnT>
                        <a:lnB>
                          <a:noFill/>
                        </a:lnB>
                      </a:tcPr>
                    </a:tc>
                    <a:tc>
                      <a:txBody>
                        <a:bodyPr/>
                        <a:lstStyle/>
                        <a:p>
                          <a:pPr algn="ctr" fontAlgn="ctr"/>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extLst>
                      <a:ext uri="{0D108BD9-81ED-4DB2-BD59-A6C34878D82A}">
                        <a16:rowId xmlns:a16="http://schemas.microsoft.com/office/drawing/2014/main" val="10017"/>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7901→1612</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0.077(20)</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0.064(16)</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0.086(20)</a:t>
                          </a:r>
                        </a:p>
                      </a:txBody>
                      <a:tcPr marL="0" marR="0" marT="0" marB="0" anchor="ctr">
                        <a:lnL>
                          <a:noFill/>
                        </a:lnL>
                        <a:lnR>
                          <a:noFill/>
                        </a:lnR>
                        <a:lnT>
                          <a:noFill/>
                        </a:lnT>
                        <a:lnB>
                          <a:noFill/>
                        </a:lnB>
                      </a:tcPr>
                    </a:tc>
                    <a:extLst>
                      <a:ext uri="{0D108BD9-81ED-4DB2-BD59-A6C34878D82A}">
                        <a16:rowId xmlns:a16="http://schemas.microsoft.com/office/drawing/2014/main" val="10018"/>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7901→945</a:t>
                          </a:r>
                        </a:p>
                      </a:txBody>
                      <a:tcPr marL="0" marR="0" marT="0" marB="0" anchor="ctr">
                        <a:lnL>
                          <a:noFill/>
                        </a:lnL>
                        <a:lnR>
                          <a:noFill/>
                        </a:lnR>
                        <a:lnT>
                          <a:noFill/>
                        </a:lnT>
                        <a:lnB>
                          <a:noFill/>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&lt;0.03</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&lt;0.03</a:t>
                          </a:r>
                        </a:p>
                      </a:txBody>
                      <a:tcPr marL="0" marR="0" marT="0"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&lt;0.037</a:t>
                          </a:r>
                        </a:p>
                      </a:txBody>
                      <a:tcPr marL="0" marR="0" marT="0" marB="0" anchor="ctr">
                        <a:lnL>
                          <a:noFill/>
                        </a:lnL>
                        <a:lnR>
                          <a:noFill/>
                        </a:lnR>
                        <a:lnT>
                          <a:noFill/>
                        </a:lnT>
                        <a:lnB>
                          <a:noFill/>
                        </a:lnB>
                      </a:tcPr>
                    </a:tc>
                    <a:extLst>
                      <a:ext uri="{0D108BD9-81ED-4DB2-BD59-A6C34878D82A}">
                        <a16:rowId xmlns:a16="http://schemas.microsoft.com/office/drawing/2014/main" val="10019"/>
                      </a:ext>
                    </a:extLst>
                  </a:tr>
                  <a:tr h="3048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7901→0</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endParaRP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0.095(20)</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0.079(15)</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0.110(19)</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mc:Fallback>
      </mc:AlternateContent>
      <p:sp>
        <p:nvSpPr>
          <p:cNvPr id="3" name="TextBox 2"/>
          <p:cNvSpPr txBox="1"/>
          <p:nvPr/>
        </p:nvSpPr>
        <p:spPr>
          <a:xfrm>
            <a:off x="0" y="0"/>
            <a:ext cx="1402948" cy="400110"/>
          </a:xfrm>
          <a:prstGeom prst="rect">
            <a:avLst/>
          </a:prstGeom>
          <a:noFill/>
        </p:spPr>
        <p:txBody>
          <a:bodyPr wrap="none" rtlCol="0">
            <a:spAutoFit/>
          </a:bodyPr>
          <a:lstStyle/>
          <a:p>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βγ</a:t>
            </a:r>
            <a:r>
              <a:rPr lang="el-GR"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t>
            </a:r>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Al</a:t>
            </a:r>
          </a:p>
        </p:txBody>
      </p:sp>
    </p:spTree>
    <p:extLst>
      <p:ext uri="{BB962C8B-B14F-4D97-AF65-F5344CB8AC3E}">
        <p14:creationId xmlns:p14="http://schemas.microsoft.com/office/powerpoint/2010/main" val="2337468541"/>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41709516"/>
              </p:ext>
            </p:extLst>
          </p:nvPr>
        </p:nvGraphicFramePr>
        <p:xfrm>
          <a:off x="12526" y="510245"/>
          <a:ext cx="9131473" cy="942975"/>
        </p:xfrm>
        <a:graphic>
          <a:graphicData uri="http://schemas.openxmlformats.org/drawingml/2006/table">
            <a:tbl>
              <a:tblPr/>
              <a:tblGrid>
                <a:gridCol w="2202371">
                  <a:extLst>
                    <a:ext uri="{9D8B030D-6E8A-4147-A177-3AD203B41FA5}">
                      <a16:colId xmlns:a16="http://schemas.microsoft.com/office/drawing/2014/main" val="20000"/>
                    </a:ext>
                  </a:extLst>
                </a:gridCol>
                <a:gridCol w="1508476">
                  <a:extLst>
                    <a:ext uri="{9D8B030D-6E8A-4147-A177-3AD203B41FA5}">
                      <a16:colId xmlns:a16="http://schemas.microsoft.com/office/drawing/2014/main" val="20001"/>
                    </a:ext>
                  </a:extLst>
                </a:gridCol>
                <a:gridCol w="1660372">
                  <a:extLst>
                    <a:ext uri="{9D8B030D-6E8A-4147-A177-3AD203B41FA5}">
                      <a16:colId xmlns:a16="http://schemas.microsoft.com/office/drawing/2014/main" val="20002"/>
                    </a:ext>
                  </a:extLst>
                </a:gridCol>
                <a:gridCol w="2099882">
                  <a:extLst>
                    <a:ext uri="{9D8B030D-6E8A-4147-A177-3AD203B41FA5}">
                      <a16:colId xmlns:a16="http://schemas.microsoft.com/office/drawing/2014/main" val="20003"/>
                    </a:ext>
                  </a:extLst>
                </a:gridCol>
                <a:gridCol w="1660372">
                  <a:extLst>
                    <a:ext uri="{9D8B030D-6E8A-4147-A177-3AD203B41FA5}">
                      <a16:colId xmlns:a16="http://schemas.microsoft.com/office/drawing/2014/main" val="20004"/>
                    </a:ext>
                  </a:extLst>
                </a:gridCol>
              </a:tblGrid>
              <a:tr h="190500">
                <a:tc rowSpan="2">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Transition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B.R.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ct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0"/>
                  </a:ext>
                </a:extLst>
              </a:tr>
              <a:tr h="161925">
                <a:tc vMerge="1">
                  <a:txBody>
                    <a:bodyPr/>
                    <a:lstStyle/>
                    <a:p>
                      <a:endParaRPr lang="en-US"/>
                    </a:p>
                  </a:txBody>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Present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1925">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Branches</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2</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36</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37</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393958476"/>
              </p:ext>
            </p:extLst>
          </p:nvPr>
        </p:nvGraphicFramePr>
        <p:xfrm>
          <a:off x="2587337" y="1901997"/>
          <a:ext cx="6556664" cy="1885950"/>
        </p:xfrm>
        <a:graphic>
          <a:graphicData uri="http://schemas.openxmlformats.org/drawingml/2006/table">
            <a:tbl>
              <a:tblPr/>
              <a:tblGrid>
                <a:gridCol w="1878448">
                  <a:extLst>
                    <a:ext uri="{9D8B030D-6E8A-4147-A177-3AD203B41FA5}">
                      <a16:colId xmlns:a16="http://schemas.microsoft.com/office/drawing/2014/main" val="20000"/>
                    </a:ext>
                  </a:extLst>
                </a:gridCol>
                <a:gridCol w="1113329">
                  <a:extLst>
                    <a:ext uri="{9D8B030D-6E8A-4147-A177-3AD203B41FA5}">
                      <a16:colId xmlns:a16="http://schemas.microsoft.com/office/drawing/2014/main" val="20001"/>
                    </a:ext>
                  </a:extLst>
                </a:gridCol>
                <a:gridCol w="1196139">
                  <a:extLst>
                    <a:ext uri="{9D8B030D-6E8A-4147-A177-3AD203B41FA5}">
                      <a16:colId xmlns:a16="http://schemas.microsoft.com/office/drawing/2014/main" val="20002"/>
                    </a:ext>
                  </a:extLst>
                </a:gridCol>
                <a:gridCol w="687188">
                  <a:extLst>
                    <a:ext uri="{9D8B030D-6E8A-4147-A177-3AD203B41FA5}">
                      <a16:colId xmlns:a16="http://schemas.microsoft.com/office/drawing/2014/main" val="20003"/>
                    </a:ext>
                  </a:extLst>
                </a:gridCol>
                <a:gridCol w="667442">
                  <a:extLst>
                    <a:ext uri="{9D8B030D-6E8A-4147-A177-3AD203B41FA5}">
                      <a16:colId xmlns:a16="http://schemas.microsoft.com/office/drawing/2014/main" val="20004"/>
                    </a:ext>
                  </a:extLst>
                </a:gridCol>
                <a:gridCol w="1014118">
                  <a:extLst>
                    <a:ext uri="{9D8B030D-6E8A-4147-A177-3AD203B41FA5}">
                      <a16:colId xmlns:a16="http://schemas.microsoft.com/office/drawing/2014/main" val="20005"/>
                    </a:ext>
                  </a:extLst>
                </a:gridCol>
              </a:tblGrid>
              <a:tr h="190500">
                <a:tc rowSpan="2">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Transition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B.R.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ct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ct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1925">
                <a:tc vMerge="1">
                  <a:txBody>
                    <a:bodyPr/>
                    <a:lstStyle/>
                    <a:p>
                      <a:endParaRPr lang="en-US"/>
                    </a:p>
                  </a:txBody>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Present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Ave</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1925">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7901→1612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34(3)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36(10)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rowSpan="3">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91.6</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93.1</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92.4(15)</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61925">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7901→945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12.0(19)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&lt;15</a:t>
                      </a:r>
                    </a:p>
                  </a:txBody>
                  <a:tcPr marL="9525" marR="9525" marT="9525" marB="0" anchor="ctr">
                    <a:lnL>
                      <a:noFill/>
                    </a:lnL>
                    <a:lnR>
                      <a:noFill/>
                    </a:lnR>
                    <a:lnT>
                      <a:noFill/>
                    </a:lnT>
                    <a:lnB>
                      <a:noFill/>
                    </a:lnB>
                  </a:tcPr>
                </a:tc>
                <a:tc vMerge="1">
                  <a:txBody>
                    <a:bodyPr/>
                    <a:lstStyle/>
                    <a:p>
                      <a:pPr algn="ctr" fontAlgn="ct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a:noFill/>
                    </a:lnB>
                  </a:tcPr>
                </a:tc>
                <a:tc vMerge="1">
                  <a:txBody>
                    <a:bodyPr/>
                    <a:lstStyle/>
                    <a:p>
                      <a:pPr algn="ctr" fontAlgn="ct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a:noFill/>
                    </a:lnB>
                  </a:tcPr>
                </a:tc>
                <a:tc vMerge="1">
                  <a:txBody>
                    <a:bodyPr/>
                    <a:lstStyle/>
                    <a:p>
                      <a:endParaRPr lang="en-US"/>
                    </a:p>
                  </a:txBody>
                  <a:tcPr/>
                </a:tc>
                <a:extLst>
                  <a:ext uri="{0D108BD9-81ED-4DB2-BD59-A6C34878D82A}">
                    <a16:rowId xmlns:a16="http://schemas.microsoft.com/office/drawing/2014/main" val="10003"/>
                  </a:ext>
                </a:extLst>
              </a:tr>
              <a:tr h="161925">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46(3)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45(10)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vMerge="1">
                  <a:txBody>
                    <a:bodyPr/>
                    <a:lstStyle/>
                    <a:p>
                      <a:pPr algn="ctr" fontAlgn="ct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vMerge="1">
                  <a:txBody>
                    <a:bodyPr/>
                    <a:lstStyle/>
                    <a:p>
                      <a:pPr algn="ctr" fontAlgn="ct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4"/>
                  </a:ext>
                </a:extLst>
              </a:tr>
              <a:tr h="161925">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Unseen</a:t>
                      </a:r>
                      <a:r>
                        <a:rPr lang="en-US" sz="2000" b="0" i="0" u="none" strike="noStrike" baseline="0" dirty="0">
                          <a:solidFill>
                            <a:srgbClr val="000000"/>
                          </a:solidFill>
                          <a:effectLst/>
                          <a:latin typeface="Cambria Math" panose="02040503050406030204" pitchFamily="18" charset="0"/>
                          <a:ea typeface="Cambria Math" panose="02040503050406030204" pitchFamily="18" charset="0"/>
                        </a:rPr>
                        <a:t> b</a:t>
                      </a:r>
                      <a:r>
                        <a:rPr lang="en-US" sz="2000" b="0" i="0" u="none" strike="noStrike" dirty="0">
                          <a:solidFill>
                            <a:srgbClr val="000000"/>
                          </a:solidFill>
                          <a:effectLst/>
                          <a:latin typeface="Cambria Math" panose="02040503050406030204" pitchFamily="18" charset="0"/>
                          <a:ea typeface="Cambria Math" panose="02040503050406030204" pitchFamily="18" charset="0"/>
                        </a:rPr>
                        <a:t>ranches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8.4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6.9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7.6(15)</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cxnSp>
        <p:nvCxnSpPr>
          <p:cNvPr id="4" name="直接连接符 3"/>
          <p:cNvCxnSpPr/>
          <p:nvPr/>
        </p:nvCxnSpPr>
        <p:spPr>
          <a:xfrm>
            <a:off x="21572" y="2996608"/>
            <a:ext cx="1968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1572" y="4469808"/>
            <a:ext cx="1968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1572" y="4863508"/>
            <a:ext cx="1968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1572" y="5231808"/>
            <a:ext cx="1968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箭头连接符 8"/>
          <p:cNvCxnSpPr/>
          <p:nvPr/>
        </p:nvCxnSpPr>
        <p:spPr>
          <a:xfrm>
            <a:off x="326372" y="2996608"/>
            <a:ext cx="0" cy="2235200"/>
          </a:xfrm>
          <a:prstGeom prst="straightConnector1">
            <a:avLst/>
          </a:prstGeom>
          <a:ln w="63500">
            <a:headEnd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9" name="直接箭头连接符 9"/>
          <p:cNvCxnSpPr/>
          <p:nvPr/>
        </p:nvCxnSpPr>
        <p:spPr>
          <a:xfrm>
            <a:off x="986772" y="2996608"/>
            <a:ext cx="0" cy="1866900"/>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10"/>
          <p:cNvCxnSpPr/>
          <p:nvPr/>
        </p:nvCxnSpPr>
        <p:spPr>
          <a:xfrm>
            <a:off x="1697972" y="2996608"/>
            <a:ext cx="0" cy="1473200"/>
          </a:xfrm>
          <a:prstGeom prst="straightConnector1">
            <a:avLst/>
          </a:prstGeom>
          <a:ln w="47625">
            <a:tailEnd type="triangle" w="sm" len="sm"/>
          </a:ln>
        </p:spPr>
        <p:style>
          <a:lnRef idx="1">
            <a:schemeClr val="accent1"/>
          </a:lnRef>
          <a:fillRef idx="0">
            <a:schemeClr val="accent1"/>
          </a:fillRef>
          <a:effectRef idx="0">
            <a:schemeClr val="accent1"/>
          </a:effectRef>
          <a:fontRef idx="minor">
            <a:schemeClr val="tx1"/>
          </a:fontRef>
        </p:style>
      </p:cxnSp>
      <p:sp>
        <p:nvSpPr>
          <p:cNvPr id="11" name="文本框 14"/>
          <p:cNvSpPr txBox="1"/>
          <p:nvPr/>
        </p:nvSpPr>
        <p:spPr>
          <a:xfrm>
            <a:off x="0" y="2639460"/>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rPr>
              <a:t>7900</a:t>
            </a:r>
          </a:p>
        </p:txBody>
      </p:sp>
      <p:sp>
        <p:nvSpPr>
          <p:cNvPr id="12" name="文本框 15"/>
          <p:cNvSpPr txBox="1"/>
          <p:nvPr/>
        </p:nvSpPr>
        <p:spPr>
          <a:xfrm>
            <a:off x="674315" y="2639460"/>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rPr>
              <a:t>6955</a:t>
            </a:r>
          </a:p>
        </p:txBody>
      </p:sp>
      <p:sp>
        <p:nvSpPr>
          <p:cNvPr id="13" name="文本框 16"/>
          <p:cNvSpPr txBox="1"/>
          <p:nvPr/>
        </p:nvSpPr>
        <p:spPr>
          <a:xfrm>
            <a:off x="1360206" y="2639460"/>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rPr>
              <a:t>6288</a:t>
            </a:r>
          </a:p>
        </p:txBody>
      </p:sp>
      <p:sp>
        <p:nvSpPr>
          <p:cNvPr id="14" name="文本框 17"/>
          <p:cNvSpPr txBox="1"/>
          <p:nvPr/>
        </p:nvSpPr>
        <p:spPr>
          <a:xfrm>
            <a:off x="1901447" y="2811942"/>
            <a:ext cx="697628" cy="369332"/>
          </a:xfrm>
          <a:prstGeom prst="rect">
            <a:avLst/>
          </a:prstGeom>
          <a:noFill/>
        </p:spPr>
        <p:txBody>
          <a:bodyPr wrap="none" rtlCol="0">
            <a:spAutoFit/>
          </a:bodyPr>
          <a:lstStyle/>
          <a:p>
            <a:pPr algn="r"/>
            <a:r>
              <a:rPr lang="en-US" dirty="0">
                <a:latin typeface="Cambria Math" panose="02040503050406030204" pitchFamily="18" charset="0"/>
                <a:ea typeface="Cambria Math" panose="02040503050406030204" pitchFamily="18" charset="0"/>
              </a:rPr>
              <a:t>7901</a:t>
            </a:r>
          </a:p>
        </p:txBody>
      </p:sp>
      <p:sp>
        <p:nvSpPr>
          <p:cNvPr id="15" name="文本框 18"/>
          <p:cNvSpPr txBox="1"/>
          <p:nvPr/>
        </p:nvSpPr>
        <p:spPr>
          <a:xfrm>
            <a:off x="1888000" y="4271695"/>
            <a:ext cx="697628" cy="369332"/>
          </a:xfrm>
          <a:prstGeom prst="rect">
            <a:avLst/>
          </a:prstGeom>
          <a:noFill/>
        </p:spPr>
        <p:txBody>
          <a:bodyPr wrap="none" rtlCol="0">
            <a:spAutoFit/>
          </a:bodyPr>
          <a:lstStyle/>
          <a:p>
            <a:pPr algn="r"/>
            <a:r>
              <a:rPr lang="en-US" dirty="0">
                <a:latin typeface="Cambria Math" panose="02040503050406030204" pitchFamily="18" charset="0"/>
                <a:ea typeface="Cambria Math" panose="02040503050406030204" pitchFamily="18" charset="0"/>
              </a:rPr>
              <a:t>1612</a:t>
            </a:r>
          </a:p>
        </p:txBody>
      </p:sp>
      <p:sp>
        <p:nvSpPr>
          <p:cNvPr id="16" name="文本框 19"/>
          <p:cNvSpPr txBox="1"/>
          <p:nvPr/>
        </p:nvSpPr>
        <p:spPr>
          <a:xfrm>
            <a:off x="1949006" y="4678842"/>
            <a:ext cx="569387" cy="369332"/>
          </a:xfrm>
          <a:prstGeom prst="rect">
            <a:avLst/>
          </a:prstGeom>
          <a:noFill/>
        </p:spPr>
        <p:txBody>
          <a:bodyPr wrap="none" rtlCol="0">
            <a:spAutoFit/>
          </a:bodyPr>
          <a:lstStyle/>
          <a:p>
            <a:pPr algn="r"/>
            <a:r>
              <a:rPr lang="en-US" dirty="0">
                <a:latin typeface="Cambria Math" panose="02040503050406030204" pitchFamily="18" charset="0"/>
                <a:ea typeface="Cambria Math" panose="02040503050406030204" pitchFamily="18" charset="0"/>
              </a:rPr>
              <a:t>945</a:t>
            </a:r>
          </a:p>
        </p:txBody>
      </p:sp>
      <p:sp>
        <p:nvSpPr>
          <p:cNvPr id="17" name="文本框 20"/>
          <p:cNvSpPr txBox="1"/>
          <p:nvPr/>
        </p:nvSpPr>
        <p:spPr>
          <a:xfrm>
            <a:off x="2095530" y="5048174"/>
            <a:ext cx="31290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rPr>
              <a:t>0</a:t>
            </a:r>
          </a:p>
        </p:txBody>
      </p:sp>
      <p:graphicFrame>
        <p:nvGraphicFramePr>
          <p:cNvPr id="18" name="Table 17"/>
          <p:cNvGraphicFramePr>
            <a:graphicFrameLocks noGrp="1"/>
          </p:cNvGraphicFramePr>
          <p:nvPr>
            <p:extLst>
              <p:ext uri="{D42A27DB-BD31-4B8C-83A1-F6EECF244321}">
                <p14:modId xmlns:p14="http://schemas.microsoft.com/office/powerpoint/2010/main" val="1016851961"/>
              </p:ext>
            </p:extLst>
          </p:nvPr>
        </p:nvGraphicFramePr>
        <p:xfrm>
          <a:off x="2650471" y="4543311"/>
          <a:ext cx="6493530" cy="1876425"/>
        </p:xfrm>
        <a:graphic>
          <a:graphicData uri="http://schemas.openxmlformats.org/drawingml/2006/table">
            <a:tbl>
              <a:tblPr/>
              <a:tblGrid>
                <a:gridCol w="1531564">
                  <a:extLst>
                    <a:ext uri="{9D8B030D-6E8A-4147-A177-3AD203B41FA5}">
                      <a16:colId xmlns:a16="http://schemas.microsoft.com/office/drawing/2014/main" val="20000"/>
                    </a:ext>
                  </a:extLst>
                </a:gridCol>
                <a:gridCol w="1070052">
                  <a:extLst>
                    <a:ext uri="{9D8B030D-6E8A-4147-A177-3AD203B41FA5}">
                      <a16:colId xmlns:a16="http://schemas.microsoft.com/office/drawing/2014/main" val="20001"/>
                    </a:ext>
                  </a:extLst>
                </a:gridCol>
                <a:gridCol w="1040149">
                  <a:extLst>
                    <a:ext uri="{9D8B030D-6E8A-4147-A177-3AD203B41FA5}">
                      <a16:colId xmlns:a16="http://schemas.microsoft.com/office/drawing/2014/main" val="20002"/>
                    </a:ext>
                  </a:extLst>
                </a:gridCol>
                <a:gridCol w="848152">
                  <a:extLst>
                    <a:ext uri="{9D8B030D-6E8A-4147-A177-3AD203B41FA5}">
                      <a16:colId xmlns:a16="http://schemas.microsoft.com/office/drawing/2014/main" val="20003"/>
                    </a:ext>
                  </a:extLst>
                </a:gridCol>
                <a:gridCol w="779930">
                  <a:extLst>
                    <a:ext uri="{9D8B030D-6E8A-4147-A177-3AD203B41FA5}">
                      <a16:colId xmlns:a16="http://schemas.microsoft.com/office/drawing/2014/main" val="20004"/>
                    </a:ext>
                  </a:extLst>
                </a:gridCol>
                <a:gridCol w="1223683">
                  <a:extLst>
                    <a:ext uri="{9D8B030D-6E8A-4147-A177-3AD203B41FA5}">
                      <a16:colId xmlns:a16="http://schemas.microsoft.com/office/drawing/2014/main" val="20005"/>
                    </a:ext>
                  </a:extLst>
                </a:gridCol>
              </a:tblGrid>
              <a:tr h="190500">
                <a:tc rowSpan="2">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Transition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B.R.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ct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ct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1925">
                <a:tc vMerge="1">
                  <a:txBody>
                    <a:bodyPr/>
                    <a:lstStyle/>
                    <a:p>
                      <a:endParaRPr lang="en-US"/>
                    </a:p>
                  </a:txBody>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Present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Ave</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1925">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7901→1612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34(3)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36(10)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rowSpan="2">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80.1</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81.4</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80.7(13)</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61925">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46(3)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45(10)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vMerge="1">
                  <a:txBody>
                    <a:bodyPr/>
                    <a:lstStyle/>
                    <a:p>
                      <a:pPr algn="ctr" fontAlgn="ct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vMerge="1">
                  <a:txBody>
                    <a:bodyPr/>
                    <a:lstStyle/>
                    <a:p>
                      <a:pPr algn="ctr" fontAlgn="ctr"/>
                      <a:endParaRPr lang="en-US" sz="2000" b="0" i="0" u="none" strike="noStrike" dirty="0">
                        <a:solidFill>
                          <a:srgbClr val="008000"/>
                        </a:solidFill>
                        <a:effectLst/>
                        <a:latin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3"/>
                  </a:ext>
                </a:extLst>
              </a:tr>
              <a:tr h="161925">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Unseen</a:t>
                      </a:r>
                      <a:r>
                        <a:rPr lang="en-US" sz="2000" b="0" i="0" u="none" strike="noStrike" baseline="0" dirty="0">
                          <a:solidFill>
                            <a:srgbClr val="000000"/>
                          </a:solidFill>
                          <a:effectLst/>
                          <a:latin typeface="Cambria Math" panose="02040503050406030204" pitchFamily="18" charset="0"/>
                          <a:ea typeface="Cambria Math" panose="02040503050406030204" pitchFamily="18" charset="0"/>
                        </a:rPr>
                        <a:t> b</a:t>
                      </a:r>
                      <a:r>
                        <a:rPr lang="en-US" sz="2000" b="0" i="0" u="none" strike="noStrike" dirty="0">
                          <a:solidFill>
                            <a:srgbClr val="000000"/>
                          </a:solidFill>
                          <a:effectLst/>
                          <a:latin typeface="Cambria Math" panose="02040503050406030204" pitchFamily="18" charset="0"/>
                          <a:ea typeface="Cambria Math" panose="02040503050406030204" pitchFamily="18" charset="0"/>
                        </a:rPr>
                        <a:t>ranches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19.9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18.6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19.3(13)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9" name="TextBox 18"/>
          <p:cNvSpPr txBox="1"/>
          <p:nvPr/>
        </p:nvSpPr>
        <p:spPr>
          <a:xfrm>
            <a:off x="0" y="0"/>
            <a:ext cx="1402948" cy="400110"/>
          </a:xfrm>
          <a:prstGeom prst="rect">
            <a:avLst/>
          </a:prstGeom>
          <a:noFill/>
        </p:spPr>
        <p:txBody>
          <a:bodyPr wrap="none" rtlCol="0">
            <a:spAutoFit/>
          </a:bodyPr>
          <a:lstStyle/>
          <a:p>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βγ</a:t>
            </a:r>
            <a:r>
              <a:rPr lang="el-GR"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t>
            </a:r>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Al</a:t>
            </a:r>
          </a:p>
        </p:txBody>
      </p:sp>
    </p:spTree>
    <p:extLst>
      <p:ext uri="{BB962C8B-B14F-4D97-AF65-F5344CB8AC3E}">
        <p14:creationId xmlns:p14="http://schemas.microsoft.com/office/powerpoint/2010/main" val="2729997249"/>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18371115"/>
              </p:ext>
            </p:extLst>
          </p:nvPr>
        </p:nvGraphicFramePr>
        <p:xfrm>
          <a:off x="315829" y="511785"/>
          <a:ext cx="8689625" cy="3600000"/>
        </p:xfrm>
        <a:graphic>
          <a:graphicData uri="http://schemas.openxmlformats.org/drawingml/2006/table">
            <a:tbl>
              <a:tblPr/>
              <a:tblGrid>
                <a:gridCol w="1737925">
                  <a:extLst>
                    <a:ext uri="{9D8B030D-6E8A-4147-A177-3AD203B41FA5}">
                      <a16:colId xmlns:a16="http://schemas.microsoft.com/office/drawing/2014/main" val="20000"/>
                    </a:ext>
                  </a:extLst>
                </a:gridCol>
                <a:gridCol w="1737925">
                  <a:extLst>
                    <a:ext uri="{9D8B030D-6E8A-4147-A177-3AD203B41FA5}">
                      <a16:colId xmlns:a16="http://schemas.microsoft.com/office/drawing/2014/main" val="20001"/>
                    </a:ext>
                  </a:extLst>
                </a:gridCol>
                <a:gridCol w="1737925">
                  <a:extLst>
                    <a:ext uri="{9D8B030D-6E8A-4147-A177-3AD203B41FA5}">
                      <a16:colId xmlns:a16="http://schemas.microsoft.com/office/drawing/2014/main" val="20002"/>
                    </a:ext>
                  </a:extLst>
                </a:gridCol>
                <a:gridCol w="1737925">
                  <a:extLst>
                    <a:ext uri="{9D8B030D-6E8A-4147-A177-3AD203B41FA5}">
                      <a16:colId xmlns:a16="http://schemas.microsoft.com/office/drawing/2014/main" val="20003"/>
                    </a:ext>
                  </a:extLst>
                </a:gridCol>
                <a:gridCol w="1737925">
                  <a:extLst>
                    <a:ext uri="{9D8B030D-6E8A-4147-A177-3AD203B41FA5}">
                      <a16:colId xmlns:a16="http://schemas.microsoft.com/office/drawing/2014/main" val="20004"/>
                    </a:ext>
                  </a:extLst>
                </a:gridCol>
              </a:tblGrid>
              <a:tr h="360000">
                <a:tc gridSpan="5">
                  <a:txBody>
                    <a:bodyPr/>
                    <a:lstStyle/>
                    <a:p>
                      <a:pPr algn="ctr" fontAlgn="ctr">
                        <a:lnSpc>
                          <a:spcPct val="100000"/>
                        </a:lnSpc>
                      </a:pP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E</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x</a:t>
                      </a:r>
                      <a:r>
                        <a:rPr lang="en-US" sz="2000" b="0" i="0" u="none" strike="noStrike" dirty="0">
                          <a:solidFill>
                            <a:srgbClr val="000000"/>
                          </a:solidFill>
                          <a:effectLst/>
                          <a:latin typeface="Cambria Math" panose="02040503050406030204" pitchFamily="18" charset="0"/>
                          <a:ea typeface="Cambria Math" panose="02040503050406030204" pitchFamily="18" charset="0"/>
                        </a:rPr>
                        <a:t> (keV)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ctr">
                        <a:lnSpc>
                          <a:spcPct val="100000"/>
                        </a:lnSpc>
                      </a:pP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0000">
                <a:tc>
                  <a:txBody>
                    <a:bodyPr/>
                    <a:lstStyle/>
                    <a:p>
                      <a:pPr algn="ctr" fontAlgn="ctr">
                        <a:lnSpc>
                          <a:spcPct val="100000"/>
                        </a:lnSpc>
                      </a:pP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FF0000"/>
                          </a:solidFill>
                          <a:effectLst/>
                          <a:latin typeface="Cambria Math" panose="02040503050406030204" pitchFamily="18" charset="0"/>
                          <a:ea typeface="Cambria Math" panose="02040503050406030204" pitchFamily="18" charset="0"/>
                        </a:rPr>
                        <a:t>Present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s</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60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lnSpc>
                          <a:spcPct val="100000"/>
                        </a:lnSpc>
                      </a:pPr>
                      <a:r>
                        <a:rPr lang="en-US" sz="2000" b="0" i="0" u="none" strike="noStrike" dirty="0">
                          <a:solidFill>
                            <a:srgbClr val="FF0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lnSpc>
                          <a:spcPct val="100000"/>
                        </a:lnSpc>
                      </a:pPr>
                      <a:r>
                        <a:rPr lang="en-US" sz="2000" b="0" i="0" u="none" strike="noStrike">
                          <a:solidFill>
                            <a:srgbClr val="008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60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451.7(5)</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FF0000"/>
                          </a:solidFill>
                          <a:effectLst/>
                          <a:latin typeface="Cambria Math" panose="02040503050406030204" pitchFamily="18" charset="0"/>
                          <a:ea typeface="Cambria Math" panose="02040503050406030204" pitchFamily="18" charset="0"/>
                        </a:rPr>
                        <a:t>451.33(7)</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499</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a:solidFill>
                            <a:srgbClr val="008000"/>
                          </a:solidFill>
                          <a:effectLst/>
                          <a:latin typeface="Cambria Math" panose="02040503050406030204" pitchFamily="18" charset="0"/>
                          <a:ea typeface="Cambria Math" panose="02040503050406030204" pitchFamily="18" charset="0"/>
                        </a:rPr>
                        <a:t>501</a:t>
                      </a:r>
                    </a:p>
                  </a:txBody>
                  <a:tcPr marL="9525" marR="9525" marT="9525" marB="0" anchor="ctr">
                    <a:lnL>
                      <a:noFill/>
                    </a:lnL>
                    <a:lnR>
                      <a:noFill/>
                    </a:lnR>
                    <a:lnT>
                      <a:noFill/>
                    </a:lnT>
                    <a:lnB>
                      <a:noFill/>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60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944.9(5)</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FF0000"/>
                          </a:solidFill>
                          <a:effectLst/>
                          <a:latin typeface="Cambria Math" panose="02040503050406030204" pitchFamily="18" charset="0"/>
                          <a:ea typeface="Cambria Math" panose="02040503050406030204" pitchFamily="18" charset="0"/>
                        </a:rPr>
                        <a:t>944.4(4)</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1015</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a:solidFill>
                            <a:srgbClr val="008000"/>
                          </a:solidFill>
                          <a:effectLst/>
                          <a:latin typeface="Cambria Math" panose="02040503050406030204" pitchFamily="18" charset="0"/>
                          <a:ea typeface="Cambria Math" panose="02040503050406030204" pitchFamily="18" charset="0"/>
                        </a:rPr>
                        <a:t>1013</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1027</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60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1612.5(5)</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FF0000"/>
                          </a:solidFill>
                          <a:effectLst/>
                          <a:latin typeface="Cambria Math" panose="02040503050406030204" pitchFamily="18" charset="0"/>
                          <a:ea typeface="Cambria Math" panose="02040503050406030204" pitchFamily="18" charset="0"/>
                        </a:rPr>
                        <a:t>1612.42(5)</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1723</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1722</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1735</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60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1789.5(5)</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FF0000"/>
                          </a:solidFill>
                          <a:effectLst/>
                          <a:latin typeface="Cambria Math" panose="02040503050406030204" pitchFamily="18" charset="0"/>
                          <a:ea typeface="Cambria Math" panose="02040503050406030204" pitchFamily="18" charset="0"/>
                        </a:rPr>
                        <a:t>1789.2(6)</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1882</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1890</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1882</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60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2673.3(6)</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FF0000"/>
                          </a:solidFill>
                          <a:effectLst/>
                          <a:latin typeface="Cambria Math" panose="02040503050406030204" pitchFamily="18" charset="0"/>
                          <a:ea typeface="Cambria Math" panose="02040503050406030204" pitchFamily="18" charset="0"/>
                        </a:rPr>
                        <a:t>2673.4(5)</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2739</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2761</a:t>
                      </a:r>
                    </a:p>
                  </a:txBody>
                  <a:tcPr marL="9525" marR="9525" marT="9525" marB="0" anchor="ctr">
                    <a:lnL>
                      <a:noFill/>
                    </a:lnL>
                    <a:lnR>
                      <a:noFill/>
                    </a:lnR>
                    <a:lnT>
                      <a:noFill/>
                    </a:lnT>
                    <a:lnB>
                      <a:noFill/>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2751</a:t>
                      </a:r>
                    </a:p>
                  </a:txBody>
                  <a:tcPr marL="9525" marR="9525" marT="9525" marB="0" anchor="ctr">
                    <a:lnL>
                      <a:noFill/>
                    </a:lnL>
                    <a:lnR>
                      <a:noFill/>
                    </a:lnR>
                    <a:lnT>
                      <a:noFill/>
                    </a:lnT>
                    <a:lnB>
                      <a:noFill/>
                    </a:lnB>
                  </a:tcPr>
                </a:tc>
                <a:extLst>
                  <a:ext uri="{0D108BD9-81ED-4DB2-BD59-A6C34878D82A}">
                    <a16:rowId xmlns:a16="http://schemas.microsoft.com/office/drawing/2014/main" val="10007"/>
                  </a:ext>
                </a:extLst>
              </a:tr>
              <a:tr h="360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7901(2)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FF0000"/>
                          </a:solidFill>
                          <a:effectLst/>
                          <a:latin typeface="Cambria Math" panose="02040503050406030204" pitchFamily="18" charset="0"/>
                          <a:ea typeface="Cambria Math" panose="02040503050406030204" pitchFamily="18" charset="0"/>
                        </a:rPr>
                        <a:t>7903.0(19)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7662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7661</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7615</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8"/>
                  </a:ext>
                </a:extLst>
              </a:tr>
              <a:tr h="360000">
                <a:tc>
                  <a:txBody>
                    <a:bodyPr/>
                    <a:lstStyle/>
                    <a:p>
                      <a:pPr algn="ctr" fontAlgn="ctr">
                        <a:lnSpc>
                          <a:spcPct val="100000"/>
                        </a:lnSpc>
                      </a:pP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lnSpc>
                          <a:spcPct val="100000"/>
                        </a:lnSpc>
                      </a:pP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7685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7670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7684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3" name="TextBox 2"/>
          <p:cNvSpPr txBox="1"/>
          <p:nvPr/>
        </p:nvSpPr>
        <p:spPr>
          <a:xfrm>
            <a:off x="0" y="0"/>
            <a:ext cx="1285929" cy="400110"/>
          </a:xfrm>
          <a:prstGeom prst="rect">
            <a:avLst/>
          </a:prstGeom>
          <a:noFill/>
        </p:spPr>
        <p:txBody>
          <a:bodyPr wrap="none" rtlCol="0">
            <a:spAutoFit/>
          </a:bodyPr>
          <a:lstStyle/>
          <a:p>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Al states</a:t>
            </a:r>
          </a:p>
        </p:txBody>
      </p:sp>
    </p:spTree>
    <p:extLst>
      <p:ext uri="{BB962C8B-B14F-4D97-AF65-F5344CB8AC3E}">
        <p14:creationId xmlns:p14="http://schemas.microsoft.com/office/powerpoint/2010/main" val="42510801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5667375" cy="4552950"/>
          </a:xfrm>
          <a:prstGeom prst="rect">
            <a:avLst/>
          </a:prstGeom>
        </p:spPr>
      </p:pic>
      <p:pic>
        <p:nvPicPr>
          <p:cNvPr id="3" name="Picture 2"/>
          <p:cNvPicPr>
            <a:picLocks noChangeAspect="1"/>
          </p:cNvPicPr>
          <p:nvPr/>
        </p:nvPicPr>
        <p:blipFill>
          <a:blip r:embed="rId3"/>
          <a:stretch>
            <a:fillRect/>
          </a:stretch>
        </p:blipFill>
        <p:spPr>
          <a:xfrm>
            <a:off x="5473711" y="4383741"/>
            <a:ext cx="3670289" cy="2474259"/>
          </a:xfrm>
          <a:prstGeom prst="rect">
            <a:avLst/>
          </a:prstGeom>
        </p:spPr>
      </p:pic>
      <p:cxnSp>
        <p:nvCxnSpPr>
          <p:cNvPr id="5" name="Straight Arrow Connector 4"/>
          <p:cNvCxnSpPr/>
          <p:nvPr/>
        </p:nvCxnSpPr>
        <p:spPr>
          <a:xfrm flipV="1">
            <a:off x="3469341" y="632012"/>
            <a:ext cx="0" cy="4303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469341" y="692986"/>
            <a:ext cx="782587" cy="369332"/>
          </a:xfrm>
          <a:prstGeom prst="rect">
            <a:avLst/>
          </a:prstGeom>
          <a:noFill/>
        </p:spPr>
        <p:txBody>
          <a:bodyPr wrap="none" rtlCol="0">
            <a:spAutoFit/>
          </a:bodyPr>
          <a:lstStyle/>
          <a:p>
            <a:r>
              <a:rPr lang="en-US" dirty="0"/>
              <a:t>Rn129</a:t>
            </a:r>
          </a:p>
        </p:txBody>
      </p:sp>
    </p:spTree>
    <p:extLst>
      <p:ext uri="{BB962C8B-B14F-4D97-AF65-F5344CB8AC3E}">
        <p14:creationId xmlns:p14="http://schemas.microsoft.com/office/powerpoint/2010/main" val="3541725626"/>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D6200C-AA83-4F10-A4BF-8E10A5F7D65B}"/>
              </a:ext>
            </a:extLst>
          </p:cNvPr>
          <p:cNvSpPr txBox="1"/>
          <p:nvPr/>
        </p:nvSpPr>
        <p:spPr>
          <a:xfrm>
            <a:off x="0" y="0"/>
            <a:ext cx="1007007" cy="400110"/>
          </a:xfrm>
          <a:prstGeom prst="rect">
            <a:avLst/>
          </a:prstGeom>
          <a:noFill/>
        </p:spPr>
        <p:txBody>
          <a:bodyPr wrap="none" rtlCol="0">
            <a:spAutoFit/>
          </a:bodyPr>
          <a:lstStyle/>
          <a:p>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 </a:t>
            </a:r>
            <a:r>
              <a:rPr lang="en-US" altLang="zh-CN"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T</a:t>
            </a:r>
            <a:r>
              <a:rPr lang="en-US" altLang="zh-CN" sz="2000" b="1" baseline="-25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1/2</a:t>
            </a:r>
            <a:endParaRPr lang="en-US" sz="2000" b="1" baseline="-25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51B78F24-78D0-4CC4-A901-7708F1D555A2}"/>
                  </a:ext>
                </a:extLst>
              </p:cNvPr>
              <p:cNvGraphicFramePr>
                <a:graphicFrameLocks noGrp="1"/>
              </p:cNvGraphicFramePr>
              <p:nvPr>
                <p:extLst>
                  <p:ext uri="{D42A27DB-BD31-4B8C-83A1-F6EECF244321}">
                    <p14:modId xmlns:p14="http://schemas.microsoft.com/office/powerpoint/2010/main" val="3657368448"/>
                  </p:ext>
                </p:extLst>
              </p:nvPr>
            </p:nvGraphicFramePr>
            <p:xfrm>
              <a:off x="18015" y="443032"/>
              <a:ext cx="9113106" cy="5761950"/>
            </p:xfrm>
            <a:graphic>
              <a:graphicData uri="http://schemas.openxmlformats.org/drawingml/2006/table">
                <a:tbl>
                  <a:tblPr/>
                  <a:tblGrid>
                    <a:gridCol w="7387337">
                      <a:extLst>
                        <a:ext uri="{9D8B030D-6E8A-4147-A177-3AD203B41FA5}">
                          <a16:colId xmlns:a16="http://schemas.microsoft.com/office/drawing/2014/main" val="20000"/>
                        </a:ext>
                      </a:extLst>
                    </a:gridCol>
                    <a:gridCol w="1725769">
                      <a:extLst>
                        <a:ext uri="{9D8B030D-6E8A-4147-A177-3AD203B41FA5}">
                          <a16:colId xmlns:a16="http://schemas.microsoft.com/office/drawing/2014/main" val="20001"/>
                        </a:ext>
                      </a:extLst>
                    </a:gridCol>
                  </a:tblGrid>
                  <a:tr h="396490">
                    <a:tc>
                      <a:txBody>
                        <a:bodyPr/>
                        <a:lstStyle/>
                        <a:p>
                          <a:pPr algn="ctr" fontAlgn="ctr"/>
                          <a:r>
                            <a:rPr lang="en-US" sz="2000" b="0" i="0" u="none" strike="noStrike" baseline="0" dirty="0">
                              <a:solidFill>
                                <a:srgbClr val="000000"/>
                              </a:solidFill>
                              <a:effectLst/>
                              <a:latin typeface="Cambria Math" panose="02040503050406030204" pitchFamily="18" charset="0"/>
                              <a:ea typeface="Cambria Math" panose="02040503050406030204" pitchFamily="18" charset="0"/>
                            </a:rPr>
                            <a:t>Reference</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T</a:t>
                          </a:r>
                          <a:r>
                            <a:rPr lang="en-US" altLang="zh-CN" sz="2000" b="0" i="0" u="none" strike="noStrike" baseline="-25000" dirty="0">
                              <a:solidFill>
                                <a:srgbClr val="000000"/>
                              </a:solidFill>
                              <a:effectLst/>
                              <a:latin typeface="Cambria Math" panose="02040503050406030204" pitchFamily="18" charset="0"/>
                              <a:ea typeface="Cambria Math" panose="02040503050406030204" pitchFamily="18" charset="0"/>
                            </a:rPr>
                            <a:t>1/2</a:t>
                          </a:r>
                          <a:r>
                            <a:rPr lang="en-US" sz="2000" b="0" i="0" u="none" strike="noStrike" dirty="0">
                              <a:solidFill>
                                <a:srgbClr val="000000"/>
                              </a:solidFill>
                              <a:effectLst/>
                              <a:latin typeface="Cambria Math" panose="02040503050406030204" pitchFamily="18" charset="0"/>
                              <a:ea typeface="Cambria Math" panose="02040503050406030204" pitchFamily="18" charset="0"/>
                            </a:rPr>
                            <a:t> (ms)</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490">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Fit without diffusion</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14:m>
                            <m:oMathPara xmlns:m="http://schemas.openxmlformats.org/officeDocument/2006/math">
                              <m:oMathParaPr>
                                <m:jc m:val="centerGroup"/>
                              </m:oMathParaPr>
                              <m:oMath xmlns:m="http://schemas.openxmlformats.org/officeDocument/2006/math">
                                <m:r>
                                  <a:rPr kumimoji="0" lang="en-US"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217.1</m:t>
                                </m:r>
                              </m:oMath>
                            </m:oMathPara>
                          </a14:m>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Fit with diffusion</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14:m>
                            <m:oMathPara xmlns:m="http://schemas.openxmlformats.org/officeDocument/2006/math">
                              <m:oMathParaPr>
                                <m:jc m:val="centerGroup"/>
                              </m:oMathParaPr>
                              <m:oMath xmlns:m="http://schemas.openxmlformats.org/officeDocument/2006/math">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218.9</m:t>
                                </m:r>
                              </m:oMath>
                            </m:oMathPara>
                          </a14:m>
                          <a:endParaRPr lang="en-US" altLang="zh-CN"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Statistical uncertainty</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±0.5</m:t>
                                </m:r>
                              </m:oMath>
                            </m:oMathPara>
                          </a14:m>
                          <a:endParaRPr lang="en-US" altLang="zh-CN"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Systematic uncertainty (</a:t>
                          </a:r>
                          <a:r>
                            <a:rPr lang="en-US" sz="2000" b="0" i="1" u="none" strike="noStrike" dirty="0">
                              <a:solidFill>
                                <a:srgbClr val="0000FF"/>
                              </a:solidFill>
                              <a:effectLst/>
                              <a:latin typeface="Cambria Math" panose="02040503050406030204" pitchFamily="18" charset="0"/>
                              <a:ea typeface="Cambria Math" panose="02040503050406030204" pitchFamily="18" charset="0"/>
                            </a:rPr>
                            <a:t>t</a:t>
                          </a:r>
                          <a:r>
                            <a:rPr lang="en-US" sz="2000" b="0" i="0" u="none" strike="noStrike" baseline="-25000" dirty="0">
                              <a:solidFill>
                                <a:srgbClr val="0000FF"/>
                              </a:solidFill>
                              <a:effectLst/>
                              <a:latin typeface="Cambria Math" panose="02040503050406030204" pitchFamily="18" charset="0"/>
                              <a:ea typeface="Cambria Math" panose="02040503050406030204" pitchFamily="18" charset="0"/>
                            </a:rPr>
                            <a:t>0</a:t>
                          </a:r>
                          <a:r>
                            <a:rPr lang="en-US" sz="2000" b="0" i="0" u="none" strike="noStrike" baseline="0" dirty="0">
                              <a:solidFill>
                                <a:srgbClr val="0000FF"/>
                              </a:solidFill>
                              <a:effectLst/>
                              <a:latin typeface="Cambria Math" panose="02040503050406030204" pitchFamily="18" charset="0"/>
                              <a:ea typeface="Cambria Math" panose="02040503050406030204" pitchFamily="18" charset="0"/>
                            </a:rPr>
                            <a:t>)</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±0.05</m:t>
                                </m:r>
                              </m:oMath>
                            </m:oMathPara>
                          </a14:m>
                          <a:endParaRPr lang="en-US" altLang="zh-CN"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96490">
                    <a:tc>
                      <a:txBody>
                        <a:bodyPr/>
                        <a:lstStyle/>
                        <a:p>
                          <a:pPr algn="ctr" fontAlgn="ctr"/>
                          <a:r>
                            <a:rPr lang="en-US" altLang="zh-CN" sz="2000" b="0" i="0" u="none" strike="noStrike" dirty="0">
                              <a:solidFill>
                                <a:srgbClr val="CCECFF"/>
                              </a:solidFill>
                              <a:effectLst/>
                              <a:latin typeface="Cambria Math" panose="02040503050406030204" pitchFamily="18" charset="0"/>
                              <a:ea typeface="Cambria Math" panose="02040503050406030204" pitchFamily="18" charset="0"/>
                            </a:rPr>
                            <a:t>Systematic uncertainty (gas pressure and beam distribution)</a:t>
                          </a:r>
                          <a:endParaRPr lang="en-US" sz="2000" b="0" i="0" u="none" strike="noStrike" dirty="0">
                            <a:solidFill>
                              <a:srgbClr val="CCEC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altLang="zh-CN" sz="2000" b="0" i="1" u="none" strike="noStrike" kern="1200" cap="none" spc="0" normalizeH="0" baseline="0" noProof="0" smtClean="0">
                                    <a:ln>
                                      <a:noFill/>
                                    </a:ln>
                                    <a:solidFill>
                                      <a:srgbClr val="CCECFF"/>
                                    </a:solidFill>
                                    <a:effectLst/>
                                    <a:uLnTx/>
                                    <a:uFillTx/>
                                    <a:latin typeface="Cambria Math" panose="02040503050406030204" pitchFamily="18" charset="0"/>
                                    <a:ea typeface="Cambria Math" panose="02040503050406030204" pitchFamily="18" charset="0"/>
                                  </a:rPr>
                                  <m:t>±0.3</m:t>
                                </m:r>
                              </m:oMath>
                            </m:oMathPara>
                          </a14:m>
                          <a:endParaRPr lang="en-US" altLang="zh-CN" sz="2000" b="0" i="0" u="none" strike="noStrike" dirty="0">
                            <a:solidFill>
                              <a:srgbClr val="CCEC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4474797"/>
                      </a:ext>
                    </a:extLst>
                  </a:tr>
                  <a:tr h="396490">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Systematic uncertainty (diffusion)</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14:m>
                            <m:oMathPara xmlns:m="http://schemas.openxmlformats.org/officeDocument/2006/math">
                              <m:oMathParaPr>
                                <m:jc m:val="centerGroup"/>
                              </m:oMathParaPr>
                              <m:oMath xmlns:m="http://schemas.openxmlformats.org/officeDocument/2006/math">
                                <m:m>
                                  <m:mPr>
                                    <m:mcs>
                                      <m:mc>
                                        <m:mcPr>
                                          <m:count m:val="1"/>
                                          <m:mcJc m:val="center"/>
                                        </m:mcPr>
                                      </m:mc>
                                    </m:mcs>
                                    <m:ctrlP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ctrlPr>
                                  </m:mPr>
                                  <m:mr>
                                    <m:e>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+0.3</m:t>
                                      </m:r>
                                    </m:e>
                                  </m:mr>
                                  <m:mr>
                                    <m:e>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−0.9</m:t>
                                      </m:r>
                                    </m:e>
                                  </m:mr>
                                </m:m>
                              </m:oMath>
                            </m:oMathPara>
                          </a14:m>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39649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Systematic uncertainty (fit range)</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±0.9</m:t>
                                </m:r>
                              </m:oMath>
                            </m:oMathPara>
                          </a14:m>
                          <a:endParaRPr lang="en-US" altLang="zh-CN"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2679328"/>
                      </a:ext>
                    </a:extLst>
                  </a:tr>
                  <a:tr h="39649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Systematic uncertainty (trigger threshold)</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39649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Systematic uncertainty (event window)</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39649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Systematic uncertainty (contaminants)</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396490">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Systematic uncertainty</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14:m>
                            <m:oMathPara xmlns:m="http://schemas.openxmlformats.org/officeDocument/2006/math">
                              <m:oMathParaPr>
                                <m:jc m:val="centerGroup"/>
                              </m:oMathParaPr>
                              <m:oMath xmlns:m="http://schemas.openxmlformats.org/officeDocument/2006/math">
                                <m:m>
                                  <m:mPr>
                                    <m:mcs>
                                      <m:mc>
                                        <m:mcPr>
                                          <m:count m:val="1"/>
                                          <m:mcJc m:val="center"/>
                                        </m:mcPr>
                                      </m:mc>
                                    </m:mcs>
                                    <m:ctrlP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ctrlPr>
                                  </m:mPr>
                                  <m:mr>
                                    <m:e>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+0.9</m:t>
                                      </m:r>
                                    </m:e>
                                  </m:mr>
                                  <m:mr>
                                    <m:e>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−1.3</m:t>
                                      </m:r>
                                    </m:e>
                                  </m:mr>
                                </m:m>
                              </m:oMath>
                            </m:oMathPara>
                          </a14:m>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8166823"/>
                      </a:ext>
                    </a:extLst>
                  </a:tr>
                  <a:tr h="39649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Uncertainty</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14:m>
                            <m:oMathPara xmlns:m="http://schemas.openxmlformats.org/officeDocument/2006/math">
                              <m:oMathParaPr>
                                <m:jc m:val="centerGroup"/>
                              </m:oMathParaPr>
                              <m:oMath xmlns:m="http://schemas.openxmlformats.org/officeDocument/2006/math">
                                <m:m>
                                  <m:mPr>
                                    <m:mcs>
                                      <m:mc>
                                        <m:mcPr>
                                          <m:count m:val="1"/>
                                          <m:mcJc m:val="center"/>
                                        </m:mcPr>
                                      </m:mc>
                                    </m:mcs>
                                    <m:ctrlP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ctrlPr>
                                  </m:mPr>
                                  <m:mr>
                                    <m:e>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+1.0</m:t>
                                      </m:r>
                                    </m:e>
                                  </m:mr>
                                  <m:mr>
                                    <m:e>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−1.4</m:t>
                                      </m:r>
                                    </m:e>
                                  </m:mr>
                                </m:m>
                              </m:oMath>
                            </m:oMathPara>
                          </a14:m>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7007429"/>
                      </a:ext>
                    </a:extLst>
                  </a:tr>
                </a:tbl>
              </a:graphicData>
            </a:graphic>
          </p:graphicFrame>
        </mc:Choice>
        <mc:Fallback xmlns="">
          <p:graphicFrame>
            <p:nvGraphicFramePr>
              <p:cNvPr id="5" name="Table 4">
                <a:extLst>
                  <a:ext uri="{FF2B5EF4-FFF2-40B4-BE49-F238E27FC236}">
                    <a16:creationId xmlns:a16="http://schemas.microsoft.com/office/drawing/2014/main" id="{51B78F24-78D0-4CC4-A901-7708F1D555A2}"/>
                  </a:ext>
                </a:extLst>
              </p:cNvPr>
              <p:cNvGraphicFramePr>
                <a:graphicFrameLocks noGrp="1"/>
              </p:cNvGraphicFramePr>
              <p:nvPr>
                <p:extLst>
                  <p:ext uri="{D42A27DB-BD31-4B8C-83A1-F6EECF244321}">
                    <p14:modId xmlns:p14="http://schemas.microsoft.com/office/powerpoint/2010/main" val="3657368448"/>
                  </p:ext>
                </p:extLst>
              </p:nvPr>
            </p:nvGraphicFramePr>
            <p:xfrm>
              <a:off x="18015" y="443032"/>
              <a:ext cx="9113106" cy="5761950"/>
            </p:xfrm>
            <a:graphic>
              <a:graphicData uri="http://schemas.openxmlformats.org/drawingml/2006/table">
                <a:tbl>
                  <a:tblPr/>
                  <a:tblGrid>
                    <a:gridCol w="7387337">
                      <a:extLst>
                        <a:ext uri="{9D8B030D-6E8A-4147-A177-3AD203B41FA5}">
                          <a16:colId xmlns:a16="http://schemas.microsoft.com/office/drawing/2014/main" val="20000"/>
                        </a:ext>
                      </a:extLst>
                    </a:gridCol>
                    <a:gridCol w="1725769">
                      <a:extLst>
                        <a:ext uri="{9D8B030D-6E8A-4147-A177-3AD203B41FA5}">
                          <a16:colId xmlns:a16="http://schemas.microsoft.com/office/drawing/2014/main" val="20001"/>
                        </a:ext>
                      </a:extLst>
                    </a:gridCol>
                  </a:tblGrid>
                  <a:tr h="396490">
                    <a:tc>
                      <a:txBody>
                        <a:bodyPr/>
                        <a:lstStyle/>
                        <a:p>
                          <a:pPr algn="ctr" fontAlgn="ctr"/>
                          <a:r>
                            <a:rPr lang="en-US" sz="2000" b="0" i="0" u="none" strike="noStrike" baseline="0" dirty="0">
                              <a:solidFill>
                                <a:srgbClr val="000000"/>
                              </a:solidFill>
                              <a:effectLst/>
                              <a:latin typeface="Cambria Math" panose="02040503050406030204" pitchFamily="18" charset="0"/>
                              <a:ea typeface="Cambria Math" panose="02040503050406030204" pitchFamily="18" charset="0"/>
                            </a:rPr>
                            <a:t>Reference</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T</a:t>
                          </a:r>
                          <a:r>
                            <a:rPr lang="en-US" altLang="zh-CN" sz="2000" b="0" i="0" u="none" strike="noStrike" baseline="-25000" dirty="0">
                              <a:solidFill>
                                <a:srgbClr val="000000"/>
                              </a:solidFill>
                              <a:effectLst/>
                              <a:latin typeface="Cambria Math" panose="02040503050406030204" pitchFamily="18" charset="0"/>
                              <a:ea typeface="Cambria Math" panose="02040503050406030204" pitchFamily="18" charset="0"/>
                            </a:rPr>
                            <a:t>1/2</a:t>
                          </a:r>
                          <a:r>
                            <a:rPr lang="en-US" sz="2000" b="0" i="0" u="none" strike="noStrike" dirty="0">
                              <a:solidFill>
                                <a:srgbClr val="000000"/>
                              </a:solidFill>
                              <a:effectLst/>
                              <a:latin typeface="Cambria Math" panose="02040503050406030204" pitchFamily="18" charset="0"/>
                              <a:ea typeface="Cambria Math" panose="02040503050406030204" pitchFamily="18" charset="0"/>
                            </a:rPr>
                            <a:t> (ms)</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490">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Fit without diffusion</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28622" t="-109231" r="-353" b="-1256923"/>
                          </a:stretch>
                        </a:blipFill>
                      </a:tcPr>
                    </a:tc>
                    <a:extLst>
                      <a:ext uri="{0D108BD9-81ED-4DB2-BD59-A6C34878D82A}">
                        <a16:rowId xmlns:a16="http://schemas.microsoft.com/office/drawing/2014/main" val="10001"/>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Fit with diffusion</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28622" t="-209231" r="-353" b="-1156923"/>
                          </a:stretch>
                        </a:blipFill>
                      </a:tcPr>
                    </a:tc>
                    <a:extLst>
                      <a:ext uri="{0D108BD9-81ED-4DB2-BD59-A6C34878D82A}">
                        <a16:rowId xmlns:a16="http://schemas.microsoft.com/office/drawing/2014/main" val="10002"/>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Statistical uncertainty</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28622" t="-309231" r="-353" b="-1056923"/>
                          </a:stretch>
                        </a:blipFill>
                      </a:tcPr>
                    </a:tc>
                    <a:extLst>
                      <a:ext uri="{0D108BD9-81ED-4DB2-BD59-A6C34878D82A}">
                        <a16:rowId xmlns:a16="http://schemas.microsoft.com/office/drawing/2014/main" val="10003"/>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Systematic uncertainty (</a:t>
                          </a:r>
                          <a:r>
                            <a:rPr lang="en-US" sz="2000" b="0" i="1" u="none" strike="noStrike" dirty="0">
                              <a:solidFill>
                                <a:srgbClr val="0000FF"/>
                              </a:solidFill>
                              <a:effectLst/>
                              <a:latin typeface="Cambria Math" panose="02040503050406030204" pitchFamily="18" charset="0"/>
                              <a:ea typeface="Cambria Math" panose="02040503050406030204" pitchFamily="18" charset="0"/>
                            </a:rPr>
                            <a:t>t</a:t>
                          </a:r>
                          <a:r>
                            <a:rPr lang="en-US" sz="2000" b="0" i="0" u="none" strike="noStrike" baseline="-25000" dirty="0">
                              <a:solidFill>
                                <a:srgbClr val="0000FF"/>
                              </a:solidFill>
                              <a:effectLst/>
                              <a:latin typeface="Cambria Math" panose="02040503050406030204" pitchFamily="18" charset="0"/>
                              <a:ea typeface="Cambria Math" panose="02040503050406030204" pitchFamily="18" charset="0"/>
                            </a:rPr>
                            <a:t>0</a:t>
                          </a:r>
                          <a:r>
                            <a:rPr lang="en-US" sz="2000" b="0" i="0" u="none" strike="noStrike" baseline="0" dirty="0">
                              <a:solidFill>
                                <a:srgbClr val="0000FF"/>
                              </a:solidFill>
                              <a:effectLst/>
                              <a:latin typeface="Cambria Math" panose="02040503050406030204" pitchFamily="18" charset="0"/>
                              <a:ea typeface="Cambria Math" panose="02040503050406030204" pitchFamily="18" charset="0"/>
                            </a:rPr>
                            <a:t>)</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28622" t="-409231" r="-353" b="-956923"/>
                          </a:stretch>
                        </a:blipFill>
                      </a:tcPr>
                    </a:tc>
                    <a:extLst>
                      <a:ext uri="{0D108BD9-81ED-4DB2-BD59-A6C34878D82A}">
                        <a16:rowId xmlns:a16="http://schemas.microsoft.com/office/drawing/2014/main" val="10004"/>
                      </a:ext>
                    </a:extLst>
                  </a:tr>
                  <a:tr h="396490">
                    <a:tc>
                      <a:txBody>
                        <a:bodyPr/>
                        <a:lstStyle/>
                        <a:p>
                          <a:pPr algn="ctr" fontAlgn="ctr"/>
                          <a:r>
                            <a:rPr lang="en-US" altLang="zh-CN" sz="2000" b="0" i="0" u="none" strike="noStrike" dirty="0">
                              <a:solidFill>
                                <a:srgbClr val="CCECFF"/>
                              </a:solidFill>
                              <a:effectLst/>
                              <a:latin typeface="Cambria Math" panose="02040503050406030204" pitchFamily="18" charset="0"/>
                              <a:ea typeface="Cambria Math" panose="02040503050406030204" pitchFamily="18" charset="0"/>
                            </a:rPr>
                            <a:t>Systematic uncertainty (gas pressure and beam distribution)</a:t>
                          </a:r>
                          <a:endParaRPr lang="en-US" sz="2000" b="0" i="0" u="none" strike="noStrike" dirty="0">
                            <a:solidFill>
                              <a:srgbClr val="CCECFF"/>
                            </a:solidFill>
                            <a:effectLst/>
                            <a:latin typeface="Cambria Math" panose="02040503050406030204" pitchFamily="18" charset="0"/>
                            <a:ea typeface="Cambria Math" panose="020405030504060302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28622" t="-501515" r="-353" b="-842424"/>
                          </a:stretch>
                        </a:blipFill>
                      </a:tcPr>
                    </a:tc>
                    <a:extLst>
                      <a:ext uri="{0D108BD9-81ED-4DB2-BD59-A6C34878D82A}">
                        <a16:rowId xmlns:a16="http://schemas.microsoft.com/office/drawing/2014/main" val="4184474797"/>
                      </a:ext>
                    </a:extLst>
                  </a:tr>
                  <a:tr h="599694">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Systematic uncertainty (diffusion)</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28622" t="-405102" r="-353" b="-467347"/>
                          </a:stretch>
                        </a:blipFill>
                      </a:tcPr>
                    </a:tc>
                    <a:extLst>
                      <a:ext uri="{0D108BD9-81ED-4DB2-BD59-A6C34878D82A}">
                        <a16:rowId xmlns:a16="http://schemas.microsoft.com/office/drawing/2014/main" val="10012"/>
                      </a:ext>
                    </a:extLst>
                  </a:tr>
                  <a:tr h="39649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Systematic uncertainty (fit range)</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28622" t="-761538" r="-353" b="-604615"/>
                          </a:stretch>
                        </a:blipFill>
                      </a:tcPr>
                    </a:tc>
                    <a:extLst>
                      <a:ext uri="{0D108BD9-81ED-4DB2-BD59-A6C34878D82A}">
                        <a16:rowId xmlns:a16="http://schemas.microsoft.com/office/drawing/2014/main" val="2822679328"/>
                      </a:ext>
                    </a:extLst>
                  </a:tr>
                  <a:tr h="39649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Systematic uncertainty (trigger threshold)</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39649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Systematic uncertainty (event window)</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39649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Systematic uncertainty (contaminants)</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599694">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Systematic uncertainty</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28622" t="-762626" r="-353" b="-100000"/>
                          </a:stretch>
                        </a:blipFill>
                      </a:tcPr>
                    </a:tc>
                    <a:extLst>
                      <a:ext uri="{0D108BD9-81ED-4DB2-BD59-A6C34878D82A}">
                        <a16:rowId xmlns:a16="http://schemas.microsoft.com/office/drawing/2014/main" val="718166823"/>
                      </a:ext>
                    </a:extLst>
                  </a:tr>
                  <a:tr h="59766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Uncertainty</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28622" t="-871429" r="-353" b="-1020"/>
                          </a:stretch>
                        </a:blipFill>
                      </a:tcPr>
                    </a:tc>
                    <a:extLst>
                      <a:ext uri="{0D108BD9-81ED-4DB2-BD59-A6C34878D82A}">
                        <a16:rowId xmlns:a16="http://schemas.microsoft.com/office/drawing/2014/main" val="1567007429"/>
                      </a:ext>
                    </a:extLst>
                  </a:tr>
                </a:tbl>
              </a:graphicData>
            </a:graphic>
          </p:graphicFrame>
        </mc:Fallback>
      </mc:AlternateContent>
      <p:pic>
        <p:nvPicPr>
          <p:cNvPr id="7" name="Picture 6">
            <a:extLst>
              <a:ext uri="{FF2B5EF4-FFF2-40B4-BE49-F238E27FC236}">
                <a16:creationId xmlns:a16="http://schemas.microsoft.com/office/drawing/2014/main" id="{089E7513-CC22-4C5E-BF06-33BF317CAF4F}"/>
              </a:ext>
            </a:extLst>
          </p:cNvPr>
          <p:cNvPicPr>
            <a:picLocks noChangeAspect="1"/>
          </p:cNvPicPr>
          <p:nvPr/>
        </p:nvPicPr>
        <p:blipFill>
          <a:blip r:embed="rId3"/>
          <a:stretch>
            <a:fillRect/>
          </a:stretch>
        </p:blipFill>
        <p:spPr>
          <a:xfrm>
            <a:off x="1007007" y="6299420"/>
            <a:ext cx="5356001" cy="541010"/>
          </a:xfrm>
          <a:prstGeom prst="rect">
            <a:avLst/>
          </a:prstGeom>
        </p:spPr>
      </p:pic>
    </p:spTree>
    <p:extLst>
      <p:ext uri="{BB962C8B-B14F-4D97-AF65-F5344CB8AC3E}">
        <p14:creationId xmlns:p14="http://schemas.microsoft.com/office/powerpoint/2010/main" val="4033414512"/>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507144" cy="400110"/>
          </a:xfrm>
          <a:prstGeom prst="rect">
            <a:avLst/>
          </a:prstGeom>
          <a:noFill/>
        </p:spPr>
        <p:txBody>
          <a:bodyPr wrap="none" rtlCol="0">
            <a:spAutoFit/>
          </a:bodyPr>
          <a:lstStyle/>
          <a:p>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 </a:t>
            </a:r>
            <a:r>
              <a:rPr lang="en-US" altLang="zh-CN"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T</a:t>
            </a:r>
            <a:r>
              <a:rPr lang="en-US" altLang="zh-CN" sz="2000" b="1" baseline="-25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1/2</a:t>
            </a:r>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Q</a:t>
            </a:r>
            <a:r>
              <a:rPr lang="en-US" altLang="zh-CN" sz="2000" b="1" i="1" baseline="-25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2000" b="1" baseline="-25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t>
            </a:r>
            <a:endParaRPr lang="en-US" sz="2000" b="1" baseline="-25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991396225"/>
              </p:ext>
            </p:extLst>
          </p:nvPr>
        </p:nvGraphicFramePr>
        <p:xfrm>
          <a:off x="104811" y="896030"/>
          <a:ext cx="5353880" cy="1080000"/>
        </p:xfrm>
        <a:graphic>
          <a:graphicData uri="http://schemas.openxmlformats.org/drawingml/2006/table">
            <a:tbl>
              <a:tblPr/>
              <a:tblGrid>
                <a:gridCol w="1563758">
                  <a:extLst>
                    <a:ext uri="{9D8B030D-6E8A-4147-A177-3AD203B41FA5}">
                      <a16:colId xmlns:a16="http://schemas.microsoft.com/office/drawing/2014/main" val="20000"/>
                    </a:ext>
                  </a:extLst>
                </a:gridCol>
                <a:gridCol w="1325218">
                  <a:extLst>
                    <a:ext uri="{9D8B030D-6E8A-4147-A177-3AD203B41FA5}">
                      <a16:colId xmlns:a16="http://schemas.microsoft.com/office/drawing/2014/main" val="20001"/>
                    </a:ext>
                  </a:extLst>
                </a:gridCol>
                <a:gridCol w="1126434">
                  <a:extLst>
                    <a:ext uri="{9D8B030D-6E8A-4147-A177-3AD203B41FA5}">
                      <a16:colId xmlns:a16="http://schemas.microsoft.com/office/drawing/2014/main" val="20002"/>
                    </a:ext>
                  </a:extLst>
                </a:gridCol>
                <a:gridCol w="1338470">
                  <a:extLst>
                    <a:ext uri="{9D8B030D-6E8A-4147-A177-3AD203B41FA5}">
                      <a16:colId xmlns:a16="http://schemas.microsoft.com/office/drawing/2014/main" val="20003"/>
                    </a:ext>
                  </a:extLst>
                </a:gridCol>
              </a:tblGrid>
              <a:tr h="360000">
                <a:tc gridSpan="4">
                  <a:txBody>
                    <a:bodyPr/>
                    <a:lstStyle/>
                    <a:p>
                      <a:pPr algn="ctr" fontAlgn="ctr">
                        <a:lnSpc>
                          <a:spcPct val="100000"/>
                        </a:lnSpc>
                      </a:pP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Q</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β</a:t>
                      </a:r>
                      <a:r>
                        <a:rPr lang="en-US" altLang="zh-CN" sz="2000" b="0" i="0" u="none" strike="noStrike" baseline="-25000" dirty="0">
                          <a:solidFill>
                            <a:srgbClr val="000000"/>
                          </a:solidFill>
                          <a:effectLst/>
                          <a:latin typeface="Cambria Math" panose="02040503050406030204" pitchFamily="18" charset="0"/>
                          <a:ea typeface="Cambria Math" panose="02040503050406030204" pitchFamily="18" charset="0"/>
                        </a:rPr>
                        <a:t>+</a:t>
                      </a:r>
                      <a:r>
                        <a:rPr lang="en-US" sz="2000" b="0" i="0" u="none" strike="noStrike" dirty="0">
                          <a:solidFill>
                            <a:srgbClr val="000000"/>
                          </a:solidFill>
                          <a:effectLst/>
                          <a:latin typeface="Cambria Math" panose="02040503050406030204" pitchFamily="18" charset="0"/>
                          <a:ea typeface="Cambria Math" panose="02040503050406030204" pitchFamily="18" charset="0"/>
                        </a:rPr>
                        <a:t> (keV)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pPr algn="ctr" fontAlgn="ctr">
                        <a:lnSpc>
                          <a:spcPct val="100000"/>
                        </a:lnSpc>
                      </a:pP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0000">
                <a:tc>
                  <a:txBody>
                    <a:bodyPr/>
                    <a:lstStyle/>
                    <a:p>
                      <a:pPr algn="ctr" fontAlgn="ctr">
                        <a:lnSpc>
                          <a:spcPct val="100000"/>
                        </a:lnSpc>
                      </a:pP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s</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60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11721(10)</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11404</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11405</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11679</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843760360"/>
              </p:ext>
            </p:extLst>
          </p:nvPr>
        </p:nvGraphicFramePr>
        <p:xfrm>
          <a:off x="157821" y="2847600"/>
          <a:ext cx="5300871" cy="1800000"/>
        </p:xfrm>
        <a:graphic>
          <a:graphicData uri="http://schemas.openxmlformats.org/drawingml/2006/table">
            <a:tbl>
              <a:tblPr/>
              <a:tblGrid>
                <a:gridCol w="1766957">
                  <a:extLst>
                    <a:ext uri="{9D8B030D-6E8A-4147-A177-3AD203B41FA5}">
                      <a16:colId xmlns:a16="http://schemas.microsoft.com/office/drawing/2014/main" val="20000"/>
                    </a:ext>
                  </a:extLst>
                </a:gridCol>
                <a:gridCol w="1766957">
                  <a:extLst>
                    <a:ext uri="{9D8B030D-6E8A-4147-A177-3AD203B41FA5}">
                      <a16:colId xmlns:a16="http://schemas.microsoft.com/office/drawing/2014/main" val="20001"/>
                    </a:ext>
                  </a:extLst>
                </a:gridCol>
                <a:gridCol w="1766957">
                  <a:extLst>
                    <a:ext uri="{9D8B030D-6E8A-4147-A177-3AD203B41FA5}">
                      <a16:colId xmlns:a16="http://schemas.microsoft.com/office/drawing/2014/main" val="20002"/>
                    </a:ext>
                  </a:extLst>
                </a:gridCol>
              </a:tblGrid>
              <a:tr h="360000">
                <a:tc gridSpan="3">
                  <a:txBody>
                    <a:bodyPr/>
                    <a:lstStyle/>
                    <a:p>
                      <a:pPr algn="ctr" fontAlgn="ctr">
                        <a:lnSpc>
                          <a:spcPct val="100000"/>
                        </a:lnSpc>
                      </a:pP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Quenching factor </a:t>
                      </a: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q</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 for </a:t>
                      </a: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B</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(GT)</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ctr">
                        <a:lnSpc>
                          <a:spcPct val="100000"/>
                        </a:lnSpc>
                      </a:pP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0000">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USDC for </a:t>
                      </a:r>
                      <a:r>
                        <a:rPr lang="en-US" sz="2000" b="0" i="0" u="none" strike="noStrike" baseline="30000" dirty="0">
                          <a:solidFill>
                            <a:srgbClr val="008000"/>
                          </a:solidFill>
                          <a:effectLst/>
                          <a:latin typeface="Cambria Math" panose="02040503050406030204" pitchFamily="18" charset="0"/>
                          <a:ea typeface="Cambria Math" panose="02040503050406030204" pitchFamily="18" charset="0"/>
                        </a:rPr>
                        <a:t>25</a:t>
                      </a:r>
                      <a:r>
                        <a:rPr lang="en-US" sz="2000" b="0" i="0" u="none" strike="noStrike" dirty="0">
                          <a:solidFill>
                            <a:srgbClr val="008000"/>
                          </a:solidFill>
                          <a:effectLst/>
                          <a:latin typeface="Cambria Math" panose="02040503050406030204" pitchFamily="18" charset="0"/>
                          <a:ea typeface="Cambria Math" panose="02040503050406030204" pitchFamily="18" charset="0"/>
                        </a:rPr>
                        <a:t>Si</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 for </a:t>
                      </a:r>
                      <a:r>
                        <a:rPr lang="en-US" altLang="zh-CN" sz="2000" b="0" i="0" u="none" strike="noStrike" baseline="30000" dirty="0">
                          <a:solidFill>
                            <a:srgbClr val="008000"/>
                          </a:solidFill>
                          <a:effectLst/>
                          <a:latin typeface="Cambria Math" panose="02040503050406030204" pitchFamily="18" charset="0"/>
                          <a:ea typeface="Cambria Math" panose="02040503050406030204" pitchFamily="18" charset="0"/>
                        </a:rPr>
                        <a:t>25</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Si</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s</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extLst>
                  <a:ext uri="{0D108BD9-81ED-4DB2-BD59-A6C34878D82A}">
                    <a16:rowId xmlns:a16="http://schemas.microsoft.com/office/drawing/2014/main" val="10001"/>
                  </a:ext>
                </a:extLst>
              </a:tr>
              <a:tr h="360000">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0.60</a:t>
                      </a:r>
                    </a:p>
                  </a:txBody>
                  <a:tcPr marL="9525" marR="9525" marT="9525" marB="0" anchor="ctr">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0.60</a:t>
                      </a:r>
                    </a:p>
                  </a:txBody>
                  <a:tcPr marL="9525" marR="9525" marT="9525" marB="0" anchor="ctr">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0.72</a:t>
                      </a:r>
                    </a:p>
                  </a:txBody>
                  <a:tcPr marL="9525" marR="9525" marT="9525" marB="0" anchor="ctr">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6000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 for </a:t>
                      </a:r>
                      <a:r>
                        <a:rPr lang="en-US" altLang="zh-CN" sz="2000" b="0" i="0" u="none" strike="noStrike" baseline="30000" dirty="0">
                          <a:solidFill>
                            <a:srgbClr val="008000"/>
                          </a:solidFill>
                          <a:effectLst/>
                          <a:latin typeface="Cambria Math" panose="02040503050406030204" pitchFamily="18" charset="0"/>
                          <a:ea typeface="Cambria Math" panose="02040503050406030204" pitchFamily="18" charset="0"/>
                        </a:rPr>
                        <a:t>25</a:t>
                      </a:r>
                      <a:r>
                        <a:rPr lang="en-US" altLang="zh-CN" sz="2000" b="0" i="0" u="none" strike="noStrike" baseline="0" dirty="0">
                          <a:solidFill>
                            <a:srgbClr val="008000"/>
                          </a:solidFill>
                          <a:effectLst/>
                          <a:latin typeface="Cambria Math" panose="02040503050406030204" pitchFamily="18" charset="0"/>
                          <a:ea typeface="Cambria Math" panose="02040503050406030204" pitchFamily="18" charset="0"/>
                        </a:rPr>
                        <a:t>Na</a:t>
                      </a:r>
                      <a:endParaRPr lang="en-US" altLang="zh-CN"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 for </a:t>
                      </a:r>
                      <a:r>
                        <a:rPr lang="en-US" altLang="zh-CN" sz="2000" b="0" i="0" u="none" strike="noStrike" baseline="30000" dirty="0">
                          <a:solidFill>
                            <a:srgbClr val="008000"/>
                          </a:solidFill>
                          <a:effectLst/>
                          <a:latin typeface="Cambria Math" panose="02040503050406030204" pitchFamily="18" charset="0"/>
                          <a:ea typeface="Cambria Math" panose="02040503050406030204" pitchFamily="18" charset="0"/>
                        </a:rPr>
                        <a:t>25</a:t>
                      </a:r>
                      <a:r>
                        <a:rPr lang="en-US" altLang="zh-CN" sz="2000" b="0" i="0" u="none" strike="noStrike" baseline="0" dirty="0">
                          <a:solidFill>
                            <a:srgbClr val="008000"/>
                          </a:solidFill>
                          <a:effectLst/>
                          <a:latin typeface="Cambria Math" panose="02040503050406030204" pitchFamily="18" charset="0"/>
                          <a:ea typeface="Cambria Math" panose="02040503050406030204" pitchFamily="18" charset="0"/>
                        </a:rPr>
                        <a:t>Na</a:t>
                      </a:r>
                      <a:endParaRPr lang="en-US" altLang="zh-CN"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87504763"/>
                  </a:ext>
                </a:extLst>
              </a:tr>
              <a:tr h="360000">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0.60</a:t>
                      </a:r>
                    </a:p>
                  </a:txBody>
                  <a:tcPr marL="9525" marR="9525" marT="9525" marB="0" anchor="ctr">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0.60</a:t>
                      </a:r>
                    </a:p>
                  </a:txBody>
                  <a:tcPr marL="9525" marR="9525" marT="9525" marB="0" anchor="ctr">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1216711"/>
                  </a:ext>
                </a:extLst>
              </a:tr>
            </a:tbl>
          </a:graphicData>
        </a:graphic>
      </p:graphicFrame>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2231106191"/>
                  </p:ext>
                </p:extLst>
              </p:nvPr>
            </p:nvGraphicFramePr>
            <p:xfrm>
              <a:off x="5692344" y="62250"/>
              <a:ext cx="3420762" cy="6740330"/>
            </p:xfrm>
            <a:graphic>
              <a:graphicData uri="http://schemas.openxmlformats.org/drawingml/2006/table">
                <a:tbl>
                  <a:tblPr/>
                  <a:tblGrid>
                    <a:gridCol w="1751647">
                      <a:extLst>
                        <a:ext uri="{9D8B030D-6E8A-4147-A177-3AD203B41FA5}">
                          <a16:colId xmlns:a16="http://schemas.microsoft.com/office/drawing/2014/main" val="20000"/>
                        </a:ext>
                      </a:extLst>
                    </a:gridCol>
                    <a:gridCol w="1669115">
                      <a:extLst>
                        <a:ext uri="{9D8B030D-6E8A-4147-A177-3AD203B41FA5}">
                          <a16:colId xmlns:a16="http://schemas.microsoft.com/office/drawing/2014/main" val="20001"/>
                        </a:ext>
                      </a:extLst>
                    </a:gridCol>
                  </a:tblGrid>
                  <a:tr h="396490">
                    <a:tc>
                      <a:txBody>
                        <a:bodyPr/>
                        <a:lstStyle/>
                        <a:p>
                          <a:pPr algn="ctr" fontAlgn="ctr"/>
                          <a:r>
                            <a:rPr lang="en-US" sz="2000" b="0" i="0" u="none" strike="noStrike" baseline="0" dirty="0">
                              <a:solidFill>
                                <a:srgbClr val="000000"/>
                              </a:solidFill>
                              <a:effectLst/>
                              <a:latin typeface="Cambria Math" panose="02040503050406030204" pitchFamily="18" charset="0"/>
                              <a:ea typeface="Cambria Math" panose="02040503050406030204" pitchFamily="18" charset="0"/>
                            </a:rPr>
                            <a:t>Reference</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T</a:t>
                          </a:r>
                          <a:r>
                            <a:rPr lang="en-US" altLang="zh-CN" sz="2000" b="0" i="0" u="none" strike="noStrike" baseline="-25000" dirty="0">
                              <a:solidFill>
                                <a:srgbClr val="000000"/>
                              </a:solidFill>
                              <a:effectLst/>
                              <a:latin typeface="Cambria Math" panose="02040503050406030204" pitchFamily="18" charset="0"/>
                              <a:ea typeface="Cambria Math" panose="02040503050406030204" pitchFamily="18" charset="0"/>
                            </a:rPr>
                            <a:t>1/2</a:t>
                          </a:r>
                          <a:r>
                            <a:rPr lang="en-US" sz="2000" b="0" i="0" u="none" strike="noStrike" dirty="0">
                              <a:solidFill>
                                <a:srgbClr val="000000"/>
                              </a:solidFill>
                              <a:effectLst/>
                              <a:latin typeface="Cambria Math" panose="02040503050406030204" pitchFamily="18" charset="0"/>
                              <a:ea typeface="Cambria Math" panose="02040503050406030204" pitchFamily="18" charset="0"/>
                            </a:rPr>
                            <a:t> (ms)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490">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Barton</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14:m>
                            <m:oMathPara xmlns:m="http://schemas.openxmlformats.org/officeDocument/2006/math">
                              <m:oMathParaPr>
                                <m:jc m:val="centerGroup"/>
                              </m:oMathParaPr>
                              <m:oMath xmlns:m="http://schemas.openxmlformats.org/officeDocument/2006/math">
                                <m:sSubSup>
                                  <m:sSubSupPr>
                                    <m:ctrlPr>
                                      <a:rPr kumimoji="0" lang="en-US"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ctrlPr>
                                  </m:sSubSupPr>
                                  <m:e>
                                    <m:r>
                                      <a:rPr kumimoji="0" lang="en-US"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300</m:t>
                                    </m:r>
                                  </m:e>
                                  <m:sub>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−100</m:t>
                                    </m:r>
                                  </m:sub>
                                  <m:sup>
                                    <m:r>
                                      <a:rPr kumimoji="0" lang="en-US" altLang="zh-CN" sz="2000" b="0" i="1" u="none" strike="noStrike" kern="1200" cap="none" spc="0" normalizeH="0" baseline="0" noProof="0" smtClean="0">
                                        <a:ln>
                                          <a:noFill/>
                                        </a:ln>
                                        <a:solidFill>
                                          <a:srgbClr val="0000FF"/>
                                        </a:solidFill>
                                        <a:effectLst/>
                                        <a:uLnTx/>
                                        <a:uFillTx/>
                                        <a:latin typeface="Cambria Math" panose="02040503050406030204" pitchFamily="18" charset="0"/>
                                        <a:ea typeface="Cambria Math" panose="02040503050406030204" pitchFamily="18" charset="0"/>
                                      </a:rPr>
                                      <m:t>+200</m:t>
                                    </m:r>
                                  </m:sup>
                                </m:sSubSup>
                              </m:oMath>
                            </m:oMathPara>
                          </a14:m>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Hatori</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232(15)</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Robertson</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222.6(59)</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Friedman NIMA</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219.3(13)</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4"/>
                      </a:ext>
                    </a:extLst>
                  </a:tr>
                  <a:tr h="396490">
                    <a:tc>
                      <a:txBody>
                        <a:bodyPr/>
                        <a:lstStyle/>
                        <a:p>
                          <a:pPr algn="ctr" fontAlgn="ctr"/>
                          <a:r>
                            <a:rPr lang="en-US" altLang="zh-CN"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Moshe</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14:m>
                            <m:oMathPara xmlns:m="http://schemas.openxmlformats.org/officeDocument/2006/math">
                              <m:oMathParaPr>
                                <m:jc m:val="centerGroup"/>
                              </m:oMathParaPr>
                              <m:oMath xmlns:m="http://schemas.openxmlformats.org/officeDocument/2006/math">
                                <m:sSubSup>
                                  <m:sSubSupPr>
                                    <m:ctrlPr>
                                      <a:rPr kumimoji="0" lang="en-US" altLang="zh-CN" sz="20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ctrlPr>
                                  </m:sSubSupPr>
                                  <m:e>
                                    <m:r>
                                      <a:rPr kumimoji="0" lang="en-US" altLang="zh-CN" sz="20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218.9</m:t>
                                    </m:r>
                                  </m:e>
                                  <m:sub>
                                    <m:r>
                                      <a:rPr kumimoji="0" lang="en-US" altLang="zh-CN" sz="20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−1.4</m:t>
                                    </m:r>
                                  </m:sub>
                                  <m:sup>
                                    <m:r>
                                      <a:rPr kumimoji="0" lang="en-US" altLang="zh-CN" sz="20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+1.0</m:t>
                                    </m:r>
                                  </m:sup>
                                </m:sSubSup>
                              </m:oMath>
                            </m:oMathPara>
                          </a14:m>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4184474797"/>
                      </a:ext>
                    </a:extLst>
                  </a:tr>
                  <a:tr h="396490">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McPherson</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225(6)</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396490">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Reeder</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218(4)</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396490">
                    <a:tc>
                      <a:txBody>
                        <a:bodyPr/>
                        <a:lstStyle/>
                        <a:p>
                          <a:pPr algn="ctr" fontAlgn="ctr"/>
                          <a:r>
                            <a:rPr lang="en-US" sz="2000" b="0" i="0" u="none" strike="noStrike" baseline="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NuDat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CC00CC"/>
                              </a:solidFill>
                              <a:effectLst/>
                              <a:latin typeface="Cambria Math" panose="02040503050406030204" pitchFamily="18" charset="0"/>
                              <a:ea typeface="Cambria Math" panose="02040503050406030204" pitchFamily="18" charset="0"/>
                            </a:rPr>
                            <a:t>220(3)</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9649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Ave w/o Moshe</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221.1(28)</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8"/>
                      </a:ext>
                    </a:extLst>
                  </a:tr>
                  <a:tr h="396490">
                    <a:tc>
                      <a:txBody>
                        <a:bodyPr/>
                        <a:lstStyle/>
                        <a:p>
                          <a:pPr algn="ctr" fontAlgn="ctr"/>
                          <a:r>
                            <a:rPr lang="en-US" altLang="zh-CN"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Ave w/ Moshe</a:t>
                          </a:r>
                          <a:endParaRPr lang="en-US"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14:m>
                            <m:oMathPara xmlns:m="http://schemas.openxmlformats.org/officeDocument/2006/math">
                              <m:oMathParaPr>
                                <m:jc m:val="centerGroup"/>
                              </m:oMathParaPr>
                              <m:oMath xmlns:m="http://schemas.openxmlformats.org/officeDocument/2006/math">
                                <m:sSubSup>
                                  <m:sSubSupPr>
                                    <m:ctrlPr>
                                      <a:rPr kumimoji="0" lang="en-US" altLang="zh-CN" sz="20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ctrlPr>
                                  </m:sSubSupPr>
                                  <m:e>
                                    <m:r>
                                      <a:rPr kumimoji="0" lang="en-US" altLang="zh-CN" sz="20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219.2</m:t>
                                    </m:r>
                                  </m:e>
                                  <m:sub>
                                    <m:r>
                                      <a:rPr kumimoji="0" lang="en-US" altLang="zh-CN" sz="20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−1.2</m:t>
                                    </m:r>
                                  </m:sub>
                                  <m:sup>
                                    <m:r>
                                      <a:rPr kumimoji="0" lang="en-US" altLang="zh-CN" sz="20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t>+0.9</m:t>
                                    </m:r>
                                  </m:sup>
                                </m:sSubSup>
                              </m:oMath>
                            </m:oMathPara>
                          </a14:m>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9"/>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269</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10"/>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273</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11"/>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USDCs</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192</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12"/>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 scaled</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221</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13"/>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 scaled</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223</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14"/>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USDCs scaled</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190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2231106191"/>
                  </p:ext>
                </p:extLst>
              </p:nvPr>
            </p:nvGraphicFramePr>
            <p:xfrm>
              <a:off x="5692344" y="62250"/>
              <a:ext cx="3420762" cy="6740330"/>
            </p:xfrm>
            <a:graphic>
              <a:graphicData uri="http://schemas.openxmlformats.org/drawingml/2006/table">
                <a:tbl>
                  <a:tblPr/>
                  <a:tblGrid>
                    <a:gridCol w="1751647">
                      <a:extLst>
                        <a:ext uri="{9D8B030D-6E8A-4147-A177-3AD203B41FA5}">
                          <a16:colId xmlns:a16="http://schemas.microsoft.com/office/drawing/2014/main" val="20000"/>
                        </a:ext>
                      </a:extLst>
                    </a:gridCol>
                    <a:gridCol w="1669115">
                      <a:extLst>
                        <a:ext uri="{9D8B030D-6E8A-4147-A177-3AD203B41FA5}">
                          <a16:colId xmlns:a16="http://schemas.microsoft.com/office/drawing/2014/main" val="20001"/>
                        </a:ext>
                      </a:extLst>
                    </a:gridCol>
                  </a:tblGrid>
                  <a:tr h="396490">
                    <a:tc>
                      <a:txBody>
                        <a:bodyPr/>
                        <a:lstStyle/>
                        <a:p>
                          <a:pPr algn="ctr" fontAlgn="ctr"/>
                          <a:r>
                            <a:rPr lang="en-US" sz="2000" b="0" i="0" u="none" strike="noStrike" baseline="0" dirty="0">
                              <a:solidFill>
                                <a:srgbClr val="000000"/>
                              </a:solidFill>
                              <a:effectLst/>
                              <a:latin typeface="Cambria Math" panose="02040503050406030204" pitchFamily="18" charset="0"/>
                              <a:ea typeface="Cambria Math" panose="02040503050406030204" pitchFamily="18" charset="0"/>
                            </a:rPr>
                            <a:t>Reference</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T</a:t>
                          </a:r>
                          <a:r>
                            <a:rPr lang="en-US" altLang="zh-CN" sz="2000" b="0" i="0" u="none" strike="noStrike" baseline="-25000" dirty="0">
                              <a:solidFill>
                                <a:srgbClr val="000000"/>
                              </a:solidFill>
                              <a:effectLst/>
                              <a:latin typeface="Cambria Math" panose="02040503050406030204" pitchFamily="18" charset="0"/>
                              <a:ea typeface="Cambria Math" panose="02040503050406030204" pitchFamily="18" charset="0"/>
                            </a:rPr>
                            <a:t>1/2</a:t>
                          </a:r>
                          <a:r>
                            <a:rPr lang="en-US" sz="2000" b="0" i="0" u="none" strike="noStrike" dirty="0">
                              <a:solidFill>
                                <a:srgbClr val="000000"/>
                              </a:solidFill>
                              <a:effectLst/>
                              <a:latin typeface="Cambria Math" panose="02040503050406030204" pitchFamily="18" charset="0"/>
                              <a:ea typeface="Cambria Math" panose="02040503050406030204" pitchFamily="18" charset="0"/>
                            </a:rPr>
                            <a:t> (ms)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490">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Barton</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endParaRPr lang="zh-CN"/>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blipFill>
                          <a:blip r:embed="rId3"/>
                          <a:stretch>
                            <a:fillRect l="-105109" t="-107692" r="-365" b="-1529231"/>
                          </a:stretch>
                        </a:blipFill>
                      </a:tcPr>
                    </a:tc>
                    <a:extLst>
                      <a:ext uri="{0D108BD9-81ED-4DB2-BD59-A6C34878D82A}">
                        <a16:rowId xmlns:a16="http://schemas.microsoft.com/office/drawing/2014/main" val="10001"/>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Hatori</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232(15)</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Robertson</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222.6(59)</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9649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Friedman NIMA</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219.3(13)</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4"/>
                      </a:ext>
                    </a:extLst>
                  </a:tr>
                  <a:tr h="396490">
                    <a:tc>
                      <a:txBody>
                        <a:bodyPr/>
                        <a:lstStyle/>
                        <a:p>
                          <a:pPr algn="ctr" fontAlgn="ctr"/>
                          <a:r>
                            <a:rPr lang="en-US" altLang="zh-CN"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Moshe</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endParaRPr lang="zh-CN"/>
                        </a:p>
                      </a:txBody>
                      <a:tcPr marL="9525" marR="9525" marT="9525" marB="0" anchor="ctr">
                        <a:lnL>
                          <a:noFill/>
                        </a:lnL>
                        <a:lnR>
                          <a:noFill/>
                        </a:lnR>
                        <a:lnT>
                          <a:noFill/>
                        </a:lnT>
                        <a:lnB w="12700" cap="flat" cmpd="sng" algn="ctr">
                          <a:noFill/>
                          <a:prstDash val="solid"/>
                          <a:round/>
                          <a:headEnd type="none" w="med" len="med"/>
                          <a:tailEnd type="none" w="med" len="med"/>
                        </a:lnB>
                        <a:blipFill>
                          <a:blip r:embed="rId3"/>
                          <a:stretch>
                            <a:fillRect l="-105109" t="-507692" r="-365" b="-1129231"/>
                          </a:stretch>
                        </a:blipFill>
                      </a:tcPr>
                    </a:tc>
                    <a:extLst>
                      <a:ext uri="{0D108BD9-81ED-4DB2-BD59-A6C34878D82A}">
                        <a16:rowId xmlns:a16="http://schemas.microsoft.com/office/drawing/2014/main" val="4184474797"/>
                      </a:ext>
                    </a:extLst>
                  </a:tr>
                  <a:tr h="396490">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McPherson</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225(6)</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396490">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Reeder</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218(4)</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6"/>
                      </a:ext>
                    </a:extLst>
                  </a:tr>
                  <a:tr h="396490">
                    <a:tc>
                      <a:txBody>
                        <a:bodyPr/>
                        <a:lstStyle/>
                        <a:p>
                          <a:pPr algn="ctr" fontAlgn="ctr"/>
                          <a:r>
                            <a:rPr lang="en-US" sz="2000" b="0" i="0" u="none" strike="noStrike" baseline="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NuDat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CC00CC"/>
                              </a:solidFill>
                              <a:effectLst/>
                              <a:latin typeface="Cambria Math" panose="02040503050406030204" pitchFamily="18" charset="0"/>
                              <a:ea typeface="Cambria Math" panose="02040503050406030204" pitchFamily="18" charset="0"/>
                            </a:rPr>
                            <a:t>220(3)</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9649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Ave w/o Moshe</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221.1(28)</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8"/>
                      </a:ext>
                    </a:extLst>
                  </a:tr>
                  <a:tr h="396490">
                    <a:tc>
                      <a:txBody>
                        <a:bodyPr/>
                        <a:lstStyle/>
                        <a:p>
                          <a:pPr algn="ctr" fontAlgn="ctr"/>
                          <a:r>
                            <a:rPr lang="en-US" altLang="zh-CN"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Ave w/ Moshe</a:t>
                          </a:r>
                          <a:endParaRPr lang="en-US"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endParaRPr lang="zh-CN"/>
                        </a:p>
                      </a:txBody>
                      <a:tcPr marL="9525" marR="9525" marT="9525" marB="0" anchor="ctr">
                        <a:lnL>
                          <a:noFill/>
                        </a:lnL>
                        <a:lnR>
                          <a:noFill/>
                        </a:lnR>
                        <a:lnT>
                          <a:noFill/>
                        </a:lnT>
                        <a:lnB w="12700" cap="flat" cmpd="sng" algn="ctr">
                          <a:noFill/>
                          <a:prstDash val="solid"/>
                          <a:round/>
                          <a:headEnd type="none" w="med" len="med"/>
                          <a:tailEnd type="none" w="med" len="med"/>
                        </a:lnB>
                        <a:blipFill>
                          <a:blip r:embed="rId3"/>
                          <a:stretch>
                            <a:fillRect l="-105109" t="-1009231" r="-365" b="-627692"/>
                          </a:stretch>
                        </a:blipFill>
                      </a:tcPr>
                    </a:tc>
                    <a:extLst>
                      <a:ext uri="{0D108BD9-81ED-4DB2-BD59-A6C34878D82A}">
                        <a16:rowId xmlns:a16="http://schemas.microsoft.com/office/drawing/2014/main" val="10009"/>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269</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10"/>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273</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11"/>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USDCs</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192</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12"/>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 scaled</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221</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13"/>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 scaled</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223</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14"/>
                      </a:ext>
                    </a:extLst>
                  </a:tr>
                  <a:tr h="39649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USDCs scaled</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2000" b="0" i="0" u="none" strike="noStrike" dirty="0">
                              <a:solidFill>
                                <a:srgbClr val="008000"/>
                              </a:solidFill>
                              <a:effectLst/>
                              <a:latin typeface="Cambria Math" panose="02040503050406030204" pitchFamily="18" charset="0"/>
                              <a:ea typeface="Cambria Math" panose="02040503050406030204" pitchFamily="18" charset="0"/>
                            </a:rPr>
                            <a:t>190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bl>
              </a:graphicData>
            </a:graphic>
          </p:graphicFrame>
        </mc:Fallback>
      </mc:AlternateContent>
    </p:spTree>
    <p:extLst>
      <p:ext uri="{BB962C8B-B14F-4D97-AF65-F5344CB8AC3E}">
        <p14:creationId xmlns:p14="http://schemas.microsoft.com/office/powerpoint/2010/main" val="1223689771"/>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70176306"/>
              </p:ext>
            </p:extLst>
          </p:nvPr>
        </p:nvGraphicFramePr>
        <p:xfrm>
          <a:off x="-2" y="448235"/>
          <a:ext cx="9144000" cy="3096000"/>
        </p:xfrm>
        <a:graphic>
          <a:graphicData uri="http://schemas.openxmlformats.org/drawingml/2006/table">
            <a:tbl>
              <a:tblPr/>
              <a:tblGrid>
                <a:gridCol w="1469885">
                  <a:extLst>
                    <a:ext uri="{9D8B030D-6E8A-4147-A177-3AD203B41FA5}">
                      <a16:colId xmlns:a16="http://schemas.microsoft.com/office/drawing/2014/main" val="20000"/>
                    </a:ext>
                  </a:extLst>
                </a:gridCol>
                <a:gridCol w="1225456">
                  <a:extLst>
                    <a:ext uri="{9D8B030D-6E8A-4147-A177-3AD203B41FA5}">
                      <a16:colId xmlns:a16="http://schemas.microsoft.com/office/drawing/2014/main" val="20001"/>
                    </a:ext>
                  </a:extLst>
                </a:gridCol>
                <a:gridCol w="1423240">
                  <a:extLst>
                    <a:ext uri="{9D8B030D-6E8A-4147-A177-3AD203B41FA5}">
                      <a16:colId xmlns:a16="http://schemas.microsoft.com/office/drawing/2014/main" val="20002"/>
                    </a:ext>
                  </a:extLst>
                </a:gridCol>
                <a:gridCol w="1309885">
                  <a:extLst>
                    <a:ext uri="{9D8B030D-6E8A-4147-A177-3AD203B41FA5}">
                      <a16:colId xmlns:a16="http://schemas.microsoft.com/office/drawing/2014/main" val="20003"/>
                    </a:ext>
                  </a:extLst>
                </a:gridCol>
                <a:gridCol w="1297290">
                  <a:extLst>
                    <a:ext uri="{9D8B030D-6E8A-4147-A177-3AD203B41FA5}">
                      <a16:colId xmlns:a16="http://schemas.microsoft.com/office/drawing/2014/main" val="20004"/>
                    </a:ext>
                  </a:extLst>
                </a:gridCol>
                <a:gridCol w="1209122">
                  <a:extLst>
                    <a:ext uri="{9D8B030D-6E8A-4147-A177-3AD203B41FA5}">
                      <a16:colId xmlns:a16="http://schemas.microsoft.com/office/drawing/2014/main" val="20005"/>
                    </a:ext>
                  </a:extLst>
                </a:gridCol>
                <a:gridCol w="1209122">
                  <a:extLst>
                    <a:ext uri="{9D8B030D-6E8A-4147-A177-3AD203B41FA5}">
                      <a16:colId xmlns:a16="http://schemas.microsoft.com/office/drawing/2014/main" val="1878941784"/>
                    </a:ext>
                  </a:extLst>
                </a:gridCol>
              </a:tblGrid>
              <a:tr h="34400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x</a:t>
                      </a: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 (keV)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6">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 (%)</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ct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4000">
                <a:tc>
                  <a:txBody>
                    <a:bodyPr/>
                    <a:lstStyle/>
                    <a:p>
                      <a:pPr algn="ctr" fontAlgn="ct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NuDat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Thomas</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Robertson</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Hatori</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Sextro</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June</a:t>
                      </a:r>
                      <a:endPar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July</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25(7)</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20.9(12)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19.79(73)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20.7(10)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451.7(5)</a:t>
                      </a: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accent2">
                              <a:lumMod val="40000"/>
                              <a:lumOff val="60000"/>
                            </a:schemeClr>
                          </a:solidFill>
                          <a:effectLst/>
                          <a:latin typeface="Cambria Math" panose="02040503050406030204" pitchFamily="18" charset="0"/>
                          <a:ea typeface="Cambria Math" panose="02040503050406030204" pitchFamily="18" charset="0"/>
                          <a:cs typeface="Times New Roman" panose="02020603050405020304" pitchFamily="18" charset="0"/>
                        </a:rPr>
                        <a:t>1.3(24)</a:t>
                      </a:r>
                    </a:p>
                  </a:txBody>
                  <a:tcPr marL="9525" marR="9525" marT="9525" marB="0" anchor="ctr">
                    <a:lnL>
                      <a:noFill/>
                    </a:lnL>
                    <a:lnR>
                      <a:noFill/>
                    </a:lnR>
                    <a:lnT>
                      <a:noFill/>
                    </a:lnT>
                    <a:lnB>
                      <a:noFill/>
                    </a:lnB>
                  </a:tcPr>
                </a:tc>
                <a:tc>
                  <a:txBody>
                    <a:bodyPr/>
                    <a:lstStyle/>
                    <a:p>
                      <a:pPr algn="ctr" fontAlgn="ctr"/>
                      <a:r>
                        <a:rPr lang="en-US" sz="2000" b="0" i="0" u="none" strike="noStrike" baseline="0" dirty="0">
                          <a:solidFill>
                            <a:srgbClr val="FF9999"/>
                          </a:solidFill>
                          <a:effectLst/>
                          <a:latin typeface="Cambria Math" panose="02040503050406030204" pitchFamily="18" charset="0"/>
                          <a:ea typeface="Cambria Math" panose="02040503050406030204" pitchFamily="18" charset="0"/>
                          <a:cs typeface="Times New Roman" panose="02020603050405020304" pitchFamily="18" charset="0"/>
                        </a:rPr>
                        <a:t>0.6(8)</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944.9(5)</a:t>
                      </a:r>
                    </a:p>
                  </a:txBody>
                  <a:tcPr marL="9525" marR="9525" marT="9525" marB="0" anchor="ctr">
                    <a:lnL>
                      <a:noFill/>
                    </a:lnL>
                    <a:lnR>
                      <a:noFill/>
                    </a:lnR>
                    <a:lnT>
                      <a:noFill/>
                    </a:lnT>
                    <a:lnB>
                      <a:noFill/>
                    </a:lnB>
                  </a:tcPr>
                </a:tc>
                <a:tc>
                  <a:txBody>
                    <a:bodyPr/>
                    <a:lstStyle/>
                    <a:p>
                      <a:pPr algn="ctr" fontAlgn="ctr"/>
                      <a:r>
                        <a:rPr lang="en-US" sz="2000" b="0" i="0" u="none" strike="noStrike">
                          <a:solidFill>
                            <a:srgbClr val="0000FF"/>
                          </a:solidFill>
                          <a:effectLst/>
                          <a:latin typeface="Cambria Math" panose="02040503050406030204" pitchFamily="18" charset="0"/>
                          <a:ea typeface="Cambria Math" panose="02040503050406030204" pitchFamily="18" charset="0"/>
                        </a:rPr>
                        <a:t>26(4)</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22.2(18)</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21.33(78)</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22.1(14)</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25.3(19)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22.6(7)</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1612.5(5)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15(3)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17.1(14)</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16.15(62)</a:t>
                      </a:r>
                    </a:p>
                  </a:txBody>
                  <a:tcPr marL="9525" marR="9525" marT="9525"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00FF"/>
                          </a:solidFill>
                          <a:effectLst/>
                          <a:latin typeface="Cambria Math" panose="02040503050406030204" pitchFamily="18" charset="0"/>
                          <a:ea typeface="Cambria Math" panose="02040503050406030204" pitchFamily="18" charset="0"/>
                        </a:rPr>
                        <a:t>16.9(13)</a:t>
                      </a:r>
                    </a:p>
                  </a:txBody>
                  <a:tcPr marL="9525" marR="9525" marT="9525"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13.8(14)</a:t>
                      </a:r>
                    </a:p>
                  </a:txBody>
                  <a:tcPr marL="9525" marR="9525" marT="9525"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15.2(9)</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1789.5(5)</a:t>
                      </a: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1.7(3)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1.45(37)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1.7(3)</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1.43(12)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1.46(7)</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2673.3(6)</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4.8(3)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8.2(15)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6.93(76)</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&lt;0.4</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6.6(15)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6.8(15)</a:t>
                      </a:r>
                    </a:p>
                  </a:txBody>
                  <a:tcPr marL="9525" marR="9525" marT="9525" marB="0" anchor="ctr">
                    <a:lnL>
                      <a:noFill/>
                    </a:lnL>
                    <a:lnR>
                      <a:noFill/>
                    </a:lnR>
                    <a:lnT>
                      <a:noFill/>
                    </a:lnT>
                    <a:lnB>
                      <a:noFill/>
                    </a:lnB>
                  </a:tcPr>
                </a:tc>
                <a:extLst>
                  <a:ext uri="{0D108BD9-81ED-4DB2-BD59-A6C34878D82A}">
                    <a16:rowId xmlns:a16="http://schemas.microsoft.com/office/drawing/2014/main" val="10007"/>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12.8(8)</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12.2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14.55(72)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12.51(51)</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12.9(18)</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13.4(16)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684787237"/>
              </p:ext>
            </p:extLst>
          </p:nvPr>
        </p:nvGraphicFramePr>
        <p:xfrm>
          <a:off x="0" y="3685422"/>
          <a:ext cx="9143999" cy="3096000"/>
        </p:xfrm>
        <a:graphic>
          <a:graphicData uri="http://schemas.openxmlformats.org/drawingml/2006/table">
            <a:tbl>
              <a:tblPr/>
              <a:tblGrid>
                <a:gridCol w="1631482">
                  <a:extLst>
                    <a:ext uri="{9D8B030D-6E8A-4147-A177-3AD203B41FA5}">
                      <a16:colId xmlns:a16="http://schemas.microsoft.com/office/drawing/2014/main" val="20000"/>
                    </a:ext>
                  </a:extLst>
                </a:gridCol>
                <a:gridCol w="995604">
                  <a:extLst>
                    <a:ext uri="{9D8B030D-6E8A-4147-A177-3AD203B41FA5}">
                      <a16:colId xmlns:a16="http://schemas.microsoft.com/office/drawing/2014/main" val="20001"/>
                    </a:ext>
                  </a:extLst>
                </a:gridCol>
                <a:gridCol w="1146628">
                  <a:extLst>
                    <a:ext uri="{9D8B030D-6E8A-4147-A177-3AD203B41FA5}">
                      <a16:colId xmlns:a16="http://schemas.microsoft.com/office/drawing/2014/main" val="20002"/>
                    </a:ext>
                  </a:extLst>
                </a:gridCol>
                <a:gridCol w="1132115">
                  <a:extLst>
                    <a:ext uri="{9D8B030D-6E8A-4147-A177-3AD203B41FA5}">
                      <a16:colId xmlns:a16="http://schemas.microsoft.com/office/drawing/2014/main" val="20003"/>
                    </a:ext>
                  </a:extLst>
                </a:gridCol>
                <a:gridCol w="1320800">
                  <a:extLst>
                    <a:ext uri="{9D8B030D-6E8A-4147-A177-3AD203B41FA5}">
                      <a16:colId xmlns:a16="http://schemas.microsoft.com/office/drawing/2014/main" val="20005"/>
                    </a:ext>
                  </a:extLst>
                </a:gridCol>
                <a:gridCol w="1378857">
                  <a:extLst>
                    <a:ext uri="{9D8B030D-6E8A-4147-A177-3AD203B41FA5}">
                      <a16:colId xmlns:a16="http://schemas.microsoft.com/office/drawing/2014/main" val="20006"/>
                    </a:ext>
                  </a:extLst>
                </a:gridCol>
                <a:gridCol w="1538513">
                  <a:extLst>
                    <a:ext uri="{9D8B030D-6E8A-4147-A177-3AD203B41FA5}">
                      <a16:colId xmlns:a16="http://schemas.microsoft.com/office/drawing/2014/main" val="20007"/>
                    </a:ext>
                  </a:extLst>
                </a:gridCol>
              </a:tblGrid>
              <a:tr h="34400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x</a:t>
                      </a: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 (keV)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6">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 (%)</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pPr algn="ctr" fontAlgn="ct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4000">
                <a:tc>
                  <a:txBody>
                    <a:bodyPr/>
                    <a:lstStyle/>
                    <a:p>
                      <a:pPr algn="ctr" fontAlgn="ctr"/>
                      <a:r>
                        <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NuDat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s</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rPr>
                        <a:t> </a:t>
                      </a:r>
                      <a:r>
                        <a:rPr lang="en-US" sz="2000" b="0" i="0" u="none" strike="noStrike" dirty="0" err="1">
                          <a:solidFill>
                            <a:srgbClr val="008000"/>
                          </a:solidFill>
                          <a:effectLst/>
                          <a:latin typeface="Cambria Math" panose="02040503050406030204" pitchFamily="18" charset="0"/>
                          <a:ea typeface="Cambria Math" panose="02040503050406030204" pitchFamily="18" charset="0"/>
                        </a:rPr>
                        <a:t>sca</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 </a:t>
                      </a:r>
                      <a:r>
                        <a:rPr lang="en-US" sz="2000" b="0" i="0" u="none" strike="noStrike" dirty="0" err="1">
                          <a:solidFill>
                            <a:srgbClr val="008000"/>
                          </a:solidFill>
                          <a:effectLst/>
                          <a:latin typeface="Cambria Math" panose="02040503050406030204" pitchFamily="18" charset="0"/>
                          <a:ea typeface="Cambria Math" panose="02040503050406030204" pitchFamily="18" charset="0"/>
                        </a:rPr>
                        <a:t>sca</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s </a:t>
                      </a:r>
                      <a:r>
                        <a:rPr lang="en-US" altLang="zh-CN" sz="2000" b="0" i="0" u="none" strike="noStrike" dirty="0" err="1">
                          <a:solidFill>
                            <a:srgbClr val="008000"/>
                          </a:solidFill>
                          <a:effectLst/>
                          <a:latin typeface="Cambria Math" panose="02040503050406030204" pitchFamily="18" charset="0"/>
                          <a:ea typeface="Cambria Math" panose="02040503050406030204" pitchFamily="18" charset="0"/>
                        </a:rPr>
                        <a:t>sca</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23.70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22.22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21.30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22.16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20.91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21.52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451.7(5)</a:t>
                      </a: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944.9(5)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23.03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23.73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22.87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22.52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23.38</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24.05</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1612.5(5)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13.25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13.01</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12.65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13.40</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13.25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13.62</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1789.5(5)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1.62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1.66</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1.63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1.63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1.68</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1.73</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2673.3(6)</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9.00</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9.22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9.09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9.22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9.39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9.64</a:t>
                      </a:r>
                    </a:p>
                  </a:txBody>
                  <a:tcPr marL="9525" marR="9525" marT="9525" marB="0" anchor="ctr">
                    <a:lnL>
                      <a:noFill/>
                    </a:lnL>
                    <a:lnR>
                      <a:noFill/>
                    </a:lnR>
                    <a:lnT>
                      <a:noFill/>
                    </a:lnT>
                    <a:lnB>
                      <a:noFill/>
                    </a:lnB>
                  </a:tcPr>
                </a:tc>
                <a:extLst>
                  <a:ext uri="{0D108BD9-81ED-4DB2-BD59-A6C34878D82A}">
                    <a16:rowId xmlns:a16="http://schemas.microsoft.com/office/drawing/2014/main" val="10007"/>
                  </a:ext>
                </a:extLst>
              </a:tr>
              <a:tr h="344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a:t>7901(2)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10.47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12.58</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rPr>
                        <a:t>13.56</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9.43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11.43</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9.86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5" name="TextBox 4"/>
          <p:cNvSpPr txBox="1"/>
          <p:nvPr/>
        </p:nvSpPr>
        <p:spPr>
          <a:xfrm>
            <a:off x="0" y="0"/>
            <a:ext cx="1285929" cy="400110"/>
          </a:xfrm>
          <a:prstGeom prst="rect">
            <a:avLst/>
          </a:prstGeom>
          <a:noFill/>
        </p:spPr>
        <p:txBody>
          <a:bodyPr wrap="none" rtlCol="0">
            <a:spAutoFit/>
          </a:bodyPr>
          <a:lstStyle/>
          <a:p>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Al states</a:t>
            </a:r>
          </a:p>
        </p:txBody>
      </p:sp>
    </p:spTree>
    <p:extLst>
      <p:ext uri="{BB962C8B-B14F-4D97-AF65-F5344CB8AC3E}">
        <p14:creationId xmlns:p14="http://schemas.microsoft.com/office/powerpoint/2010/main" val="2603598486"/>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017538465"/>
              </p:ext>
            </p:extLst>
          </p:nvPr>
        </p:nvGraphicFramePr>
        <p:xfrm>
          <a:off x="-2" y="472066"/>
          <a:ext cx="9144002" cy="3134664"/>
        </p:xfrm>
        <a:graphic>
          <a:graphicData uri="http://schemas.openxmlformats.org/drawingml/2006/table">
            <a:tbl>
              <a:tblPr/>
              <a:tblGrid>
                <a:gridCol w="1068369">
                  <a:extLst>
                    <a:ext uri="{9D8B030D-6E8A-4147-A177-3AD203B41FA5}">
                      <a16:colId xmlns:a16="http://schemas.microsoft.com/office/drawing/2014/main" val="20000"/>
                    </a:ext>
                  </a:extLst>
                </a:gridCol>
                <a:gridCol w="802776">
                  <a:extLst>
                    <a:ext uri="{9D8B030D-6E8A-4147-A177-3AD203B41FA5}">
                      <a16:colId xmlns:a16="http://schemas.microsoft.com/office/drawing/2014/main" val="20001"/>
                    </a:ext>
                  </a:extLst>
                </a:gridCol>
                <a:gridCol w="910895">
                  <a:extLst>
                    <a:ext uri="{9D8B030D-6E8A-4147-A177-3AD203B41FA5}">
                      <a16:colId xmlns:a16="http://schemas.microsoft.com/office/drawing/2014/main" val="20002"/>
                    </a:ext>
                  </a:extLst>
                </a:gridCol>
                <a:gridCol w="1108730">
                  <a:extLst>
                    <a:ext uri="{9D8B030D-6E8A-4147-A177-3AD203B41FA5}">
                      <a16:colId xmlns:a16="http://schemas.microsoft.com/office/drawing/2014/main" val="20003"/>
                    </a:ext>
                  </a:extLst>
                </a:gridCol>
                <a:gridCol w="450873">
                  <a:extLst>
                    <a:ext uri="{9D8B030D-6E8A-4147-A177-3AD203B41FA5}">
                      <a16:colId xmlns:a16="http://schemas.microsoft.com/office/drawing/2014/main" val="20004"/>
                    </a:ext>
                  </a:extLst>
                </a:gridCol>
                <a:gridCol w="1214629">
                  <a:extLst>
                    <a:ext uri="{9D8B030D-6E8A-4147-A177-3AD203B41FA5}">
                      <a16:colId xmlns:a16="http://schemas.microsoft.com/office/drawing/2014/main" val="20005"/>
                    </a:ext>
                  </a:extLst>
                </a:gridCol>
                <a:gridCol w="896932">
                  <a:extLst>
                    <a:ext uri="{9D8B030D-6E8A-4147-A177-3AD203B41FA5}">
                      <a16:colId xmlns:a16="http://schemas.microsoft.com/office/drawing/2014/main" val="20006"/>
                    </a:ext>
                  </a:extLst>
                </a:gridCol>
                <a:gridCol w="896932">
                  <a:extLst>
                    <a:ext uri="{9D8B030D-6E8A-4147-A177-3AD203B41FA5}">
                      <a16:colId xmlns:a16="http://schemas.microsoft.com/office/drawing/2014/main" val="20007"/>
                    </a:ext>
                  </a:extLst>
                </a:gridCol>
                <a:gridCol w="1002832">
                  <a:extLst>
                    <a:ext uri="{9D8B030D-6E8A-4147-A177-3AD203B41FA5}">
                      <a16:colId xmlns:a16="http://schemas.microsoft.com/office/drawing/2014/main" val="20008"/>
                    </a:ext>
                  </a:extLst>
                </a:gridCol>
                <a:gridCol w="791034">
                  <a:extLst>
                    <a:ext uri="{9D8B030D-6E8A-4147-A177-3AD203B41FA5}">
                      <a16:colId xmlns:a16="http://schemas.microsoft.com/office/drawing/2014/main" val="20009"/>
                    </a:ext>
                  </a:extLst>
                </a:gridCol>
              </a:tblGrid>
              <a:tr h="348296">
                <a:tc gridSpan="4">
                  <a:txBody>
                    <a:bodyPr/>
                    <a:lstStyle/>
                    <a:p>
                      <a:pPr algn="ctr" fontAlgn="ctr"/>
                      <a:r>
                        <a:rPr lang="en-US" altLang="zh-CN" sz="15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Q</a:t>
                      </a:r>
                      <a:r>
                        <a:rPr lang="en-US" altLang="zh-CN" sz="1500" b="0" i="0"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EC</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 12743(10) 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sz="15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15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Na→</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Mg </a:t>
                      </a: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Q</a:t>
                      </a:r>
                      <a:r>
                        <a:rPr lang="el-GR" sz="15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l-GR" sz="1500" b="0" i="0"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l-GR"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3835.0(12) </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5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5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5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5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5.306(25)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0.0187(11)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62.5(20)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5.251(15)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0.0212(7)</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0.14(8)</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451.7(5)</a:t>
                      </a:r>
                    </a:p>
                  </a:txBody>
                  <a:tcPr marL="9525" marR="9525" marT="9525" marB="0" anchor="ctr">
                    <a:lnL>
                      <a:noFill/>
                    </a:lnL>
                    <a:lnR>
                      <a:noFill/>
                    </a:lnR>
                    <a:lnT>
                      <a:noFill/>
                    </a:lnT>
                    <a:lnB>
                      <a:noFill/>
                    </a:lnB>
                  </a:tcPr>
                </a:tc>
                <a:tc>
                  <a:txBody>
                    <a:bodyPr/>
                    <a:lstStyle/>
                    <a:p>
                      <a:pPr algn="ctr" fontAlgn="ctr"/>
                      <a:r>
                        <a:rPr lang="en-US" sz="1500" b="0" i="0" u="none" strike="noStrike" baseline="0" dirty="0">
                          <a:solidFill>
                            <a:srgbClr val="FF9999"/>
                          </a:solidFill>
                          <a:effectLst/>
                          <a:latin typeface="Cambria Math" panose="02040503050406030204" pitchFamily="18" charset="0"/>
                          <a:ea typeface="Cambria Math" panose="02040503050406030204" pitchFamily="18" charset="0"/>
                          <a:cs typeface="Times New Roman" panose="02020603050405020304" pitchFamily="18" charset="0"/>
                        </a:rPr>
                        <a:t>0.6(8)</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1/2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585.042(21)</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944.9(5)</a:t>
                      </a:r>
                    </a:p>
                  </a:txBody>
                  <a:tcPr marL="9525" marR="9525" marT="9525" marB="0" anchor="ctr">
                    <a:lnL>
                      <a:noFill/>
                    </a:lnL>
                    <a:lnR>
                      <a:noFill/>
                    </a:lnR>
                    <a:lnT>
                      <a:noFill/>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22.6(7)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5.109(14)</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0.0294(9)</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3/2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974.749(24)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27.46(22)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5.043(6)</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0.0342(5)</a:t>
                      </a:r>
                    </a:p>
                  </a:txBody>
                  <a:tcPr marL="9525" marR="9525" marT="9525" marB="0" anchor="ctr">
                    <a:lnL>
                      <a:noFill/>
                    </a:lnL>
                    <a:lnR>
                      <a:noFill/>
                    </a:lnR>
                    <a:lnT>
                      <a:noFill/>
                    </a:lnT>
                    <a:lnB>
                      <a:noFill/>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FF0000"/>
                          </a:solidFill>
                          <a:effectLst/>
                          <a:latin typeface="Cambria Math" panose="02040503050406030204" pitchFamily="18" charset="0"/>
                          <a:ea typeface="Cambria Math" panose="02040503050406030204" pitchFamily="18" charset="0"/>
                        </a:rPr>
                        <a:t>0.16(4) </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1612.5(5)</a:t>
                      </a:r>
                    </a:p>
                  </a:txBody>
                  <a:tcPr marL="9525" marR="9525" marT="9525"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15.2(9)</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5.15(3)</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0.0269(19)</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7/2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1611.772(11)</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9.48(14)</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5.030(8)</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0.0352(7)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0.31(9) </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1789.4(4)</a:t>
                      </a:r>
                    </a:p>
                  </a:txBody>
                  <a:tcPr marL="9525" marR="9525" marT="9525" marB="0" anchor="ctr">
                    <a:lnL>
                      <a:noFill/>
                    </a:lnL>
                    <a:lnR>
                      <a:noFill/>
                    </a:lnR>
                    <a:lnT>
                      <a:noFill/>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1.46(7)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6.131(22)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0.00279(14)</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1964.620(24)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0.440(7)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6.045(9)</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0.00340(7)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0.22(7) </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2673.4(4)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6.8(15)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5.27(10)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0.020(5)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Cambria Math" panose="02040503050406030204" pitchFamily="18" charset="0"/>
                          <a:ea typeface="Cambria Math" panose="02040503050406030204" pitchFamily="18" charset="0"/>
                        </a:rPr>
                        <a:t>3/2</a:t>
                      </a:r>
                      <a:r>
                        <a:rPr lang="en-US" sz="15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2801.46(3)</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0.247(4)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5.246(9)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0.0214(5)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0.05(24)</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7902.0(14)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13.4(16)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3.23(6)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4" name="TextBox 3"/>
          <p:cNvSpPr txBox="1"/>
          <p:nvPr/>
        </p:nvSpPr>
        <p:spPr>
          <a:xfrm>
            <a:off x="0" y="0"/>
            <a:ext cx="2092817"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Mirror </a:t>
            </a:r>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&amp; Theory</a:t>
            </a:r>
            <a:endPar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4017811607"/>
              </p:ext>
            </p:extLst>
          </p:nvPr>
        </p:nvGraphicFramePr>
        <p:xfrm>
          <a:off x="0" y="3685758"/>
          <a:ext cx="9144001" cy="3134664"/>
        </p:xfrm>
        <a:graphic>
          <a:graphicData uri="http://schemas.openxmlformats.org/drawingml/2006/table">
            <a:tbl>
              <a:tblPr/>
              <a:tblGrid>
                <a:gridCol w="1070497">
                  <a:extLst>
                    <a:ext uri="{9D8B030D-6E8A-4147-A177-3AD203B41FA5}">
                      <a16:colId xmlns:a16="http://schemas.microsoft.com/office/drawing/2014/main" val="20000"/>
                    </a:ext>
                  </a:extLst>
                </a:gridCol>
                <a:gridCol w="804375">
                  <a:extLst>
                    <a:ext uri="{9D8B030D-6E8A-4147-A177-3AD203B41FA5}">
                      <a16:colId xmlns:a16="http://schemas.microsoft.com/office/drawing/2014/main" val="20001"/>
                    </a:ext>
                  </a:extLst>
                </a:gridCol>
                <a:gridCol w="912709">
                  <a:extLst>
                    <a:ext uri="{9D8B030D-6E8A-4147-A177-3AD203B41FA5}">
                      <a16:colId xmlns:a16="http://schemas.microsoft.com/office/drawing/2014/main" val="20002"/>
                    </a:ext>
                  </a:extLst>
                </a:gridCol>
                <a:gridCol w="1021042">
                  <a:extLst>
                    <a:ext uri="{9D8B030D-6E8A-4147-A177-3AD203B41FA5}">
                      <a16:colId xmlns:a16="http://schemas.microsoft.com/office/drawing/2014/main" val="20003"/>
                    </a:ext>
                  </a:extLst>
                </a:gridCol>
                <a:gridCol w="549504">
                  <a:extLst>
                    <a:ext uri="{9D8B030D-6E8A-4147-A177-3AD203B41FA5}">
                      <a16:colId xmlns:a16="http://schemas.microsoft.com/office/drawing/2014/main" val="20004"/>
                    </a:ext>
                  </a:extLst>
                </a:gridCol>
                <a:gridCol w="1201069">
                  <a:extLst>
                    <a:ext uri="{9D8B030D-6E8A-4147-A177-3AD203B41FA5}">
                      <a16:colId xmlns:a16="http://schemas.microsoft.com/office/drawing/2014/main" val="20005"/>
                    </a:ext>
                  </a:extLst>
                </a:gridCol>
                <a:gridCol w="804375">
                  <a:extLst>
                    <a:ext uri="{9D8B030D-6E8A-4147-A177-3AD203B41FA5}">
                      <a16:colId xmlns:a16="http://schemas.microsoft.com/office/drawing/2014/main" val="20006"/>
                    </a:ext>
                  </a:extLst>
                </a:gridCol>
                <a:gridCol w="912709">
                  <a:extLst>
                    <a:ext uri="{9D8B030D-6E8A-4147-A177-3AD203B41FA5}">
                      <a16:colId xmlns:a16="http://schemas.microsoft.com/office/drawing/2014/main" val="20007"/>
                    </a:ext>
                  </a:extLst>
                </a:gridCol>
                <a:gridCol w="1129376">
                  <a:extLst>
                    <a:ext uri="{9D8B030D-6E8A-4147-A177-3AD203B41FA5}">
                      <a16:colId xmlns:a16="http://schemas.microsoft.com/office/drawing/2014/main" val="20008"/>
                    </a:ext>
                  </a:extLst>
                </a:gridCol>
                <a:gridCol w="738345">
                  <a:extLst>
                    <a:ext uri="{9D8B030D-6E8A-4147-A177-3AD203B41FA5}">
                      <a16:colId xmlns:a16="http://schemas.microsoft.com/office/drawing/2014/main" val="20009"/>
                    </a:ext>
                  </a:extLst>
                </a:gridCol>
              </a:tblGrid>
              <a:tr h="348296">
                <a:tc gridSpan="4">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USDC</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Na→</a:t>
                      </a: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Mg  USDC</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6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6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β </a:t>
                      </a: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22.22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5.314</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0.0183(31)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a:solidFill>
                            <a:srgbClr val="006699"/>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66.39</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5.312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0.0184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499</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1/2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1015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23.73</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5.093</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0.0305(51)</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6699"/>
                          </a:solidFill>
                          <a:effectLst/>
                          <a:latin typeface="Cambria Math" panose="02040503050406030204" pitchFamily="18" charset="0"/>
                          <a:ea typeface="Cambria Math" panose="02040503050406030204" pitchFamily="18" charset="0"/>
                        </a:rPr>
                        <a:t>1072</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26.10</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5.087</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0.0309 </a:t>
                      </a:r>
                    </a:p>
                  </a:txBody>
                  <a:tcPr marL="9525" marR="9525" marT="9525" marB="0" anchor="ctr">
                    <a:lnL>
                      <a:noFill/>
                    </a:lnL>
                    <a:lnR>
                      <a:noFill/>
                    </a:lnR>
                    <a:lnT>
                      <a:noFill/>
                    </a:lnT>
                    <a:lnB>
                      <a:noFill/>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FF0000"/>
                          </a:solidFill>
                          <a:effectLst/>
                          <a:latin typeface="Cambria Math" panose="02040503050406030204" pitchFamily="18" charset="0"/>
                          <a:ea typeface="Cambria Math" panose="02040503050406030204" pitchFamily="18" charset="0"/>
                        </a:rPr>
                        <a:t>0.01 </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1723</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13.01</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5.208</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0.0234(39)</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7/2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6699"/>
                          </a:solidFill>
                          <a:effectLst/>
                          <a:latin typeface="Cambria Math" panose="02040503050406030204" pitchFamily="18" charset="0"/>
                          <a:ea typeface="Cambria Math" panose="02040503050406030204" pitchFamily="18" charset="0"/>
                        </a:rPr>
                        <a:t>1708</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a:solidFill>
                            <a:srgbClr val="006699"/>
                          </a:solidFill>
                          <a:effectLst/>
                          <a:latin typeface="Cambria Math" panose="02040503050406030204" pitchFamily="18" charset="0"/>
                          <a:ea typeface="Cambria Math" panose="02040503050406030204" pitchFamily="18" charset="0"/>
                          <a:cs typeface="+mn-cs"/>
                        </a:rPr>
                        <a:t>6.78</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5.183</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0.0248 </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0.06</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1882</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1.66</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6.070</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0.0032(5)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6699"/>
                          </a:solidFill>
                          <a:effectLst/>
                          <a:latin typeface="Cambria Math" panose="02040503050406030204" pitchFamily="18" charset="0"/>
                          <a:ea typeface="Cambria Math" panose="02040503050406030204" pitchFamily="18" charset="0"/>
                        </a:rPr>
                        <a:t>2012</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a:solidFill>
                            <a:srgbClr val="006699"/>
                          </a:solidFill>
                          <a:effectLst/>
                          <a:latin typeface="Cambria Math" panose="02040503050406030204" pitchFamily="18" charset="0"/>
                          <a:ea typeface="Cambria Math" panose="02040503050406030204" pitchFamily="18" charset="0"/>
                          <a:cs typeface="+mn-cs"/>
                        </a:rPr>
                        <a:t>0.38</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6.140</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0.0027 </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r>
                        <a:rPr lang="en-US" sz="1500" b="0" i="0" u="none" strike="noStrike" dirty="0">
                          <a:solidFill>
                            <a:srgbClr val="FF0000"/>
                          </a:solidFill>
                          <a:effectLst/>
                          <a:latin typeface="Cambria Math" panose="02040503050406030204" pitchFamily="18" charset="0"/>
                          <a:ea typeface="Cambria Math" panose="02040503050406030204" pitchFamily="18" charset="0"/>
                        </a:rPr>
                        <a:t>0.15</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2739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9.22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5.127</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0.0282(47)</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6699"/>
                          </a:solidFill>
                          <a:effectLst/>
                          <a:latin typeface="Cambria Math" panose="02040503050406030204" pitchFamily="18" charset="0"/>
                          <a:ea typeface="Cambria Math" panose="02040503050406030204" pitchFamily="18" charset="0"/>
                        </a:rPr>
                        <a:t>2834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0.35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5.135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0.0277 </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r>
                        <a:rPr lang="en-US" sz="1500" b="0" i="0" u="none" strike="noStrike" dirty="0">
                          <a:solidFill>
                            <a:srgbClr val="FF0000"/>
                          </a:solidFill>
                          <a:effectLst/>
                          <a:latin typeface="Cambria Math" panose="02040503050406030204" pitchFamily="18" charset="0"/>
                          <a:ea typeface="Cambria Math" panose="02040503050406030204" pitchFamily="18" charset="0"/>
                        </a:rPr>
                        <a:t>0.02</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7662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12.58</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3.306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a:solidFill>
                            <a:schemeClr val="tx1"/>
                          </a:solidFill>
                          <a:effectLst/>
                          <a:latin typeface="Cambria Math" panose="02040503050406030204" pitchFamily="18" charset="0"/>
                          <a:ea typeface="Cambria Math" panose="02040503050406030204" pitchFamily="18" charset="0"/>
                        </a:rPr>
                        <a:t>5/2</a:t>
                      </a:r>
                      <a:r>
                        <a:rPr lang="en-US" sz="16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954012119"/>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2092817"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Mirror </a:t>
            </a:r>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&amp; Theory</a:t>
            </a:r>
            <a:endPar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324447334"/>
              </p:ext>
            </p:extLst>
          </p:nvPr>
        </p:nvGraphicFramePr>
        <p:xfrm>
          <a:off x="0" y="3685758"/>
          <a:ext cx="9144001" cy="3134664"/>
        </p:xfrm>
        <a:graphic>
          <a:graphicData uri="http://schemas.openxmlformats.org/drawingml/2006/table">
            <a:tbl>
              <a:tblPr/>
              <a:tblGrid>
                <a:gridCol w="1070497">
                  <a:extLst>
                    <a:ext uri="{9D8B030D-6E8A-4147-A177-3AD203B41FA5}">
                      <a16:colId xmlns:a16="http://schemas.microsoft.com/office/drawing/2014/main" val="20000"/>
                    </a:ext>
                  </a:extLst>
                </a:gridCol>
                <a:gridCol w="804375">
                  <a:extLst>
                    <a:ext uri="{9D8B030D-6E8A-4147-A177-3AD203B41FA5}">
                      <a16:colId xmlns:a16="http://schemas.microsoft.com/office/drawing/2014/main" val="20001"/>
                    </a:ext>
                  </a:extLst>
                </a:gridCol>
                <a:gridCol w="912709">
                  <a:extLst>
                    <a:ext uri="{9D8B030D-6E8A-4147-A177-3AD203B41FA5}">
                      <a16:colId xmlns:a16="http://schemas.microsoft.com/office/drawing/2014/main" val="20002"/>
                    </a:ext>
                  </a:extLst>
                </a:gridCol>
                <a:gridCol w="1021042">
                  <a:extLst>
                    <a:ext uri="{9D8B030D-6E8A-4147-A177-3AD203B41FA5}">
                      <a16:colId xmlns:a16="http://schemas.microsoft.com/office/drawing/2014/main" val="20003"/>
                    </a:ext>
                  </a:extLst>
                </a:gridCol>
                <a:gridCol w="549504">
                  <a:extLst>
                    <a:ext uri="{9D8B030D-6E8A-4147-A177-3AD203B41FA5}">
                      <a16:colId xmlns:a16="http://schemas.microsoft.com/office/drawing/2014/main" val="20004"/>
                    </a:ext>
                  </a:extLst>
                </a:gridCol>
                <a:gridCol w="1201069">
                  <a:extLst>
                    <a:ext uri="{9D8B030D-6E8A-4147-A177-3AD203B41FA5}">
                      <a16:colId xmlns:a16="http://schemas.microsoft.com/office/drawing/2014/main" val="20005"/>
                    </a:ext>
                  </a:extLst>
                </a:gridCol>
                <a:gridCol w="804375">
                  <a:extLst>
                    <a:ext uri="{9D8B030D-6E8A-4147-A177-3AD203B41FA5}">
                      <a16:colId xmlns:a16="http://schemas.microsoft.com/office/drawing/2014/main" val="20006"/>
                    </a:ext>
                  </a:extLst>
                </a:gridCol>
                <a:gridCol w="912709">
                  <a:extLst>
                    <a:ext uri="{9D8B030D-6E8A-4147-A177-3AD203B41FA5}">
                      <a16:colId xmlns:a16="http://schemas.microsoft.com/office/drawing/2014/main" val="20007"/>
                    </a:ext>
                  </a:extLst>
                </a:gridCol>
                <a:gridCol w="1129376">
                  <a:extLst>
                    <a:ext uri="{9D8B030D-6E8A-4147-A177-3AD203B41FA5}">
                      <a16:colId xmlns:a16="http://schemas.microsoft.com/office/drawing/2014/main" val="20008"/>
                    </a:ext>
                  </a:extLst>
                </a:gridCol>
                <a:gridCol w="738345">
                  <a:extLst>
                    <a:ext uri="{9D8B030D-6E8A-4147-A177-3AD203B41FA5}">
                      <a16:colId xmlns:a16="http://schemas.microsoft.com/office/drawing/2014/main" val="20009"/>
                    </a:ext>
                  </a:extLst>
                </a:gridCol>
              </a:tblGrid>
              <a:tr h="348296">
                <a:tc gridSpan="4">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USDI</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Na→</a:t>
                      </a: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Mg  USDI</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6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6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β </a:t>
                      </a: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23.70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5.293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0.0192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6699"/>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68.25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5.291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0.0193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501</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0" i="0" u="none" strike="noStrike" kern="1200" noProof="0" dirty="0">
                          <a:solidFill>
                            <a:srgbClr val="008000"/>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8000"/>
                          </a:solidFill>
                          <a:effectLst/>
                          <a:uLnTx/>
                          <a:uFillTx/>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1/2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1013</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23.03</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5.113</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0.0291</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1068</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24.44</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5.107</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0.0295 </a:t>
                      </a:r>
                    </a:p>
                  </a:txBody>
                  <a:tcPr marL="9525" marR="9525" marT="9525" marB="0" anchor="ctr">
                    <a:lnL>
                      <a:noFill/>
                    </a:lnL>
                    <a:lnR>
                      <a:noFill/>
                    </a:lnR>
                    <a:lnT>
                      <a:noFill/>
                    </a:lnT>
                    <a:lnB>
                      <a:noFill/>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FF0000"/>
                          </a:solidFill>
                          <a:effectLst/>
                          <a:latin typeface="Cambria Math" panose="02040503050406030204" pitchFamily="18" charset="0"/>
                          <a:ea typeface="Cambria Math" panose="02040503050406030204" pitchFamily="18" charset="0"/>
                        </a:rPr>
                        <a:t>0.01 </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marL="0" algn="ctr" defTabSz="914400" rtl="0" eaLnBrk="1" fontAlgn="b" latinLnBrk="0" hangingPunct="1"/>
                      <a:r>
                        <a:rPr lang="en-US" altLang="zh-CN" sz="1600" b="0" i="0" u="none" strike="noStrike" kern="1200">
                          <a:solidFill>
                            <a:srgbClr val="008000"/>
                          </a:solidFill>
                          <a:effectLst/>
                          <a:latin typeface="Cambria Math" panose="02040503050406030204" pitchFamily="18" charset="0"/>
                          <a:ea typeface="Cambria Math" panose="02040503050406030204" pitchFamily="18" charset="0"/>
                          <a:cs typeface="+mn-cs"/>
                        </a:rPr>
                        <a:t>1722</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13.25</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5.206</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0.0235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7/2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1707</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6.66</a:t>
                      </a:r>
                    </a:p>
                  </a:txBody>
                  <a:tcPr marL="9525" marR="9525" marT="9525" marB="0" anchor="ctr">
                    <a:lnL>
                      <a:noFill/>
                    </a:lnL>
                    <a:lnR>
                      <a:noFill/>
                    </a:lnR>
                    <a:lnT>
                      <a:noFill/>
                    </a:lnT>
                    <a:lnB>
                      <a:noFill/>
                    </a:lnB>
                  </a:tcPr>
                </a:tc>
                <a:tc>
                  <a:txBody>
                    <a:bodyPr/>
                    <a:lstStyle/>
                    <a:p>
                      <a:pPr algn="ctr" fontAlgn="ctr"/>
                      <a:r>
                        <a:rPr lang="en-US" altLang="zh-CN" sz="1600" b="0" i="0" u="none" strike="noStrike" kern="1200">
                          <a:solidFill>
                            <a:srgbClr val="006699"/>
                          </a:solidFill>
                          <a:effectLst/>
                          <a:latin typeface="Cambria Math" panose="02040503050406030204" pitchFamily="18" charset="0"/>
                          <a:ea typeface="Cambria Math" panose="02040503050406030204" pitchFamily="18" charset="0"/>
                          <a:cs typeface="+mn-cs"/>
                        </a:rPr>
                        <a:t>5.181</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a:solidFill>
                            <a:srgbClr val="006699"/>
                          </a:solidFill>
                          <a:effectLst/>
                          <a:latin typeface="Cambria Math" panose="02040503050406030204" pitchFamily="18" charset="0"/>
                          <a:ea typeface="Cambria Math" panose="02040503050406030204" pitchFamily="18" charset="0"/>
                          <a:cs typeface="+mn-cs"/>
                        </a:rPr>
                        <a:t>0.0249 </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0.06</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marL="0" algn="ctr" defTabSz="914400" rtl="0" eaLnBrk="1" fontAlgn="b" latinLnBrk="0" hangingPunct="1"/>
                      <a:r>
                        <a:rPr lang="en-US" altLang="zh-CN" sz="1600" b="0" i="0" u="none" strike="noStrike" kern="1200">
                          <a:solidFill>
                            <a:srgbClr val="008000"/>
                          </a:solidFill>
                          <a:effectLst/>
                          <a:latin typeface="Cambria Math" panose="02040503050406030204" pitchFamily="18" charset="0"/>
                          <a:ea typeface="Cambria Math" panose="02040503050406030204" pitchFamily="18" charset="0"/>
                          <a:cs typeface="+mn-cs"/>
                        </a:rPr>
                        <a:t>1890 </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1.62</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6.084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0.0031</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2020</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0.35</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6.173</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0.0025 </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r>
                        <a:rPr lang="en-US" sz="1500" b="0" i="0" u="none" strike="noStrike" dirty="0">
                          <a:solidFill>
                            <a:srgbClr val="FF0000"/>
                          </a:solidFill>
                          <a:effectLst/>
                          <a:latin typeface="Cambria Math" panose="02040503050406030204" pitchFamily="18" charset="0"/>
                          <a:ea typeface="Cambria Math" panose="02040503050406030204" pitchFamily="18" charset="0"/>
                        </a:rPr>
                        <a:t>0.18</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2761</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9.00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5.139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0.0274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2854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0.30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5.147</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0.0269 </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r>
                        <a:rPr lang="en-US" sz="1500" b="0" i="0" u="none" strike="noStrike" dirty="0">
                          <a:solidFill>
                            <a:srgbClr val="FF0000"/>
                          </a:solidFill>
                          <a:effectLst/>
                          <a:latin typeface="Cambria Math" panose="02040503050406030204" pitchFamily="18" charset="0"/>
                          <a:ea typeface="Cambria Math" panose="02040503050406030204" pitchFamily="18" charset="0"/>
                        </a:rPr>
                        <a:t>0.02</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7661</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10.47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3.393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endPar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a:solidFill>
                            <a:schemeClr val="tx1"/>
                          </a:solidFill>
                          <a:effectLst/>
                          <a:latin typeface="Cambria Math" panose="02040503050406030204" pitchFamily="18" charset="0"/>
                          <a:ea typeface="Cambria Math" panose="02040503050406030204" pitchFamily="18" charset="0"/>
                        </a:rPr>
                        <a:t>5/2</a:t>
                      </a:r>
                      <a:r>
                        <a:rPr lang="en-US" sz="16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endPar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endPar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graphicFrame>
        <p:nvGraphicFramePr>
          <p:cNvPr id="3" name="Table 2">
            <a:extLst>
              <a:ext uri="{FF2B5EF4-FFF2-40B4-BE49-F238E27FC236}">
                <a16:creationId xmlns:a16="http://schemas.microsoft.com/office/drawing/2014/main" id="{A45DDF24-7657-4442-9706-9FEC2FE78D0D}"/>
              </a:ext>
            </a:extLst>
          </p:cNvPr>
          <p:cNvGraphicFramePr>
            <a:graphicFrameLocks noGrp="1"/>
          </p:cNvGraphicFramePr>
          <p:nvPr>
            <p:extLst>
              <p:ext uri="{D42A27DB-BD31-4B8C-83A1-F6EECF244321}">
                <p14:modId xmlns:p14="http://schemas.microsoft.com/office/powerpoint/2010/main" val="2877941421"/>
              </p:ext>
            </p:extLst>
          </p:nvPr>
        </p:nvGraphicFramePr>
        <p:xfrm>
          <a:off x="-2" y="472066"/>
          <a:ext cx="9144002" cy="3134664"/>
        </p:xfrm>
        <a:graphic>
          <a:graphicData uri="http://schemas.openxmlformats.org/drawingml/2006/table">
            <a:tbl>
              <a:tblPr/>
              <a:tblGrid>
                <a:gridCol w="1068369">
                  <a:extLst>
                    <a:ext uri="{9D8B030D-6E8A-4147-A177-3AD203B41FA5}">
                      <a16:colId xmlns:a16="http://schemas.microsoft.com/office/drawing/2014/main" val="20000"/>
                    </a:ext>
                  </a:extLst>
                </a:gridCol>
                <a:gridCol w="802776">
                  <a:extLst>
                    <a:ext uri="{9D8B030D-6E8A-4147-A177-3AD203B41FA5}">
                      <a16:colId xmlns:a16="http://schemas.microsoft.com/office/drawing/2014/main" val="20001"/>
                    </a:ext>
                  </a:extLst>
                </a:gridCol>
                <a:gridCol w="910895">
                  <a:extLst>
                    <a:ext uri="{9D8B030D-6E8A-4147-A177-3AD203B41FA5}">
                      <a16:colId xmlns:a16="http://schemas.microsoft.com/office/drawing/2014/main" val="20002"/>
                    </a:ext>
                  </a:extLst>
                </a:gridCol>
                <a:gridCol w="1108730">
                  <a:extLst>
                    <a:ext uri="{9D8B030D-6E8A-4147-A177-3AD203B41FA5}">
                      <a16:colId xmlns:a16="http://schemas.microsoft.com/office/drawing/2014/main" val="20003"/>
                    </a:ext>
                  </a:extLst>
                </a:gridCol>
                <a:gridCol w="450873">
                  <a:extLst>
                    <a:ext uri="{9D8B030D-6E8A-4147-A177-3AD203B41FA5}">
                      <a16:colId xmlns:a16="http://schemas.microsoft.com/office/drawing/2014/main" val="20004"/>
                    </a:ext>
                  </a:extLst>
                </a:gridCol>
                <a:gridCol w="1214629">
                  <a:extLst>
                    <a:ext uri="{9D8B030D-6E8A-4147-A177-3AD203B41FA5}">
                      <a16:colId xmlns:a16="http://schemas.microsoft.com/office/drawing/2014/main" val="20005"/>
                    </a:ext>
                  </a:extLst>
                </a:gridCol>
                <a:gridCol w="896932">
                  <a:extLst>
                    <a:ext uri="{9D8B030D-6E8A-4147-A177-3AD203B41FA5}">
                      <a16:colId xmlns:a16="http://schemas.microsoft.com/office/drawing/2014/main" val="20006"/>
                    </a:ext>
                  </a:extLst>
                </a:gridCol>
                <a:gridCol w="896932">
                  <a:extLst>
                    <a:ext uri="{9D8B030D-6E8A-4147-A177-3AD203B41FA5}">
                      <a16:colId xmlns:a16="http://schemas.microsoft.com/office/drawing/2014/main" val="20007"/>
                    </a:ext>
                  </a:extLst>
                </a:gridCol>
                <a:gridCol w="1002832">
                  <a:extLst>
                    <a:ext uri="{9D8B030D-6E8A-4147-A177-3AD203B41FA5}">
                      <a16:colId xmlns:a16="http://schemas.microsoft.com/office/drawing/2014/main" val="20008"/>
                    </a:ext>
                  </a:extLst>
                </a:gridCol>
                <a:gridCol w="791034">
                  <a:extLst>
                    <a:ext uri="{9D8B030D-6E8A-4147-A177-3AD203B41FA5}">
                      <a16:colId xmlns:a16="http://schemas.microsoft.com/office/drawing/2014/main" val="20009"/>
                    </a:ext>
                  </a:extLst>
                </a:gridCol>
              </a:tblGrid>
              <a:tr h="348296">
                <a:tc gridSpan="4">
                  <a:txBody>
                    <a:bodyPr/>
                    <a:lstStyle/>
                    <a:p>
                      <a:pPr algn="ctr" fontAlgn="ctr"/>
                      <a:r>
                        <a:rPr lang="en-US" altLang="zh-CN" sz="15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Q</a:t>
                      </a:r>
                      <a:r>
                        <a:rPr lang="en-US" altLang="zh-CN" sz="1500" b="0" i="0"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EC</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 12743(10) 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sz="15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15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Na→</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Mg </a:t>
                      </a: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Q</a:t>
                      </a:r>
                      <a:r>
                        <a:rPr lang="el-GR" sz="15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l-GR" sz="1500" b="0" i="0"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l-GR"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3835.0(12) </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5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5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5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5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5.306(25)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0.0187(11)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62.5(20)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5.251(15)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0.0212(7)</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0.14(8)</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451.7(5)</a:t>
                      </a:r>
                    </a:p>
                  </a:txBody>
                  <a:tcPr marL="9525" marR="9525" marT="9525" marB="0" anchor="ctr">
                    <a:lnL>
                      <a:noFill/>
                    </a:lnL>
                    <a:lnR>
                      <a:noFill/>
                    </a:lnR>
                    <a:lnT>
                      <a:noFill/>
                    </a:lnT>
                    <a:lnB>
                      <a:noFill/>
                    </a:lnB>
                  </a:tcPr>
                </a:tc>
                <a:tc>
                  <a:txBody>
                    <a:bodyPr/>
                    <a:lstStyle/>
                    <a:p>
                      <a:pPr algn="ctr" fontAlgn="ctr"/>
                      <a:r>
                        <a:rPr lang="en-US" sz="1500" b="0" i="0" u="none" strike="noStrike" baseline="0" dirty="0">
                          <a:solidFill>
                            <a:srgbClr val="FF9999"/>
                          </a:solidFill>
                          <a:effectLst/>
                          <a:latin typeface="Cambria Math" panose="02040503050406030204" pitchFamily="18" charset="0"/>
                          <a:ea typeface="Cambria Math" panose="02040503050406030204" pitchFamily="18" charset="0"/>
                          <a:cs typeface="Times New Roman" panose="02020603050405020304" pitchFamily="18" charset="0"/>
                        </a:rPr>
                        <a:t>0.6(8)</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1/2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585.042(21)</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944.9(5)</a:t>
                      </a:r>
                    </a:p>
                  </a:txBody>
                  <a:tcPr marL="9525" marR="9525" marT="9525" marB="0" anchor="ctr">
                    <a:lnL>
                      <a:noFill/>
                    </a:lnL>
                    <a:lnR>
                      <a:noFill/>
                    </a:lnR>
                    <a:lnT>
                      <a:noFill/>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22.6(7)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5.109(14)</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0.0294(9)</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3/2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974.749(24)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27.46(22)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5.043(6)</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0.0342(5)</a:t>
                      </a:r>
                    </a:p>
                  </a:txBody>
                  <a:tcPr marL="9525" marR="9525" marT="9525" marB="0" anchor="ctr">
                    <a:lnL>
                      <a:noFill/>
                    </a:lnL>
                    <a:lnR>
                      <a:noFill/>
                    </a:lnR>
                    <a:lnT>
                      <a:noFill/>
                    </a:lnT>
                    <a:lnB>
                      <a:noFill/>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FF0000"/>
                          </a:solidFill>
                          <a:effectLst/>
                          <a:latin typeface="Cambria Math" panose="02040503050406030204" pitchFamily="18" charset="0"/>
                          <a:ea typeface="Cambria Math" panose="02040503050406030204" pitchFamily="18" charset="0"/>
                        </a:rPr>
                        <a:t>0.16(4) </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1612.5(5)</a:t>
                      </a:r>
                    </a:p>
                  </a:txBody>
                  <a:tcPr marL="9525" marR="9525" marT="9525"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15.2(9)</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5.15(3)</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0.0269(19)</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7/2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1611.772(11)</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9.48(14)</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5.030(8)</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0.0352(7)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0.31(9) </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1789.4(4)</a:t>
                      </a:r>
                    </a:p>
                  </a:txBody>
                  <a:tcPr marL="9525" marR="9525" marT="9525" marB="0" anchor="ctr">
                    <a:lnL>
                      <a:noFill/>
                    </a:lnL>
                    <a:lnR>
                      <a:noFill/>
                    </a:lnR>
                    <a:lnT>
                      <a:noFill/>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1.46(7)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6.131(22)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0.00279(14)</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1964.620(24)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0.440(7)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6.045(9)</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0.00340(7)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0.22(7) </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2673.4(4)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6.8(15)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5.27(10)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0.020(5)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Cambria Math" panose="02040503050406030204" pitchFamily="18" charset="0"/>
                          <a:ea typeface="Cambria Math" panose="02040503050406030204" pitchFamily="18" charset="0"/>
                        </a:rPr>
                        <a:t>3/2</a:t>
                      </a:r>
                      <a:r>
                        <a:rPr lang="en-US" sz="15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2801.46(3)</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0.247(4)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5.246(9)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0.0214(5)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0.05(24)</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7902.0(14)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13.4(16)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3.23(6)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218814273"/>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69B9DA20-26C6-417F-A9F9-E1A3A1F59407}"/>
              </a:ext>
            </a:extLst>
          </p:cNvPr>
          <p:cNvGraphicFramePr>
            <a:graphicFrameLocks/>
          </p:cNvGraphicFramePr>
          <p:nvPr>
            <p:extLst>
              <p:ext uri="{D42A27DB-BD31-4B8C-83A1-F6EECF244321}">
                <p14:modId xmlns:p14="http://schemas.microsoft.com/office/powerpoint/2010/main" val="2778789887"/>
              </p:ext>
            </p:extLst>
          </p:nvPr>
        </p:nvGraphicFramePr>
        <p:xfrm>
          <a:off x="0" y="0"/>
          <a:ext cx="6858000" cy="3429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a:extLst>
              <a:ext uri="{FF2B5EF4-FFF2-40B4-BE49-F238E27FC236}">
                <a16:creationId xmlns:a16="http://schemas.microsoft.com/office/drawing/2014/main" id="{DD574542-60BE-4087-B09A-2DCF19CC465C}"/>
              </a:ext>
            </a:extLst>
          </p:cNvPr>
          <p:cNvGraphicFramePr>
            <a:graphicFrameLocks/>
          </p:cNvGraphicFramePr>
          <p:nvPr>
            <p:extLst>
              <p:ext uri="{D42A27DB-BD31-4B8C-83A1-F6EECF244321}">
                <p14:modId xmlns:p14="http://schemas.microsoft.com/office/powerpoint/2010/main" val="1202776441"/>
              </p:ext>
            </p:extLst>
          </p:nvPr>
        </p:nvGraphicFramePr>
        <p:xfrm>
          <a:off x="-2801" y="3429000"/>
          <a:ext cx="6858000" cy="34290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A218157F-9244-4C31-955B-4727129DC396}"/>
              </a:ext>
            </a:extLst>
          </p:cNvPr>
          <p:cNvSpPr txBox="1"/>
          <p:nvPr/>
        </p:nvSpPr>
        <p:spPr>
          <a:xfrm>
            <a:off x="6855199" y="974784"/>
            <a:ext cx="1262974" cy="923330"/>
          </a:xfrm>
          <a:prstGeom prst="rect">
            <a:avLst/>
          </a:prstGeom>
          <a:noFill/>
        </p:spPr>
        <p:txBody>
          <a:bodyPr wrap="none" rtlCol="0">
            <a:spAutoFit/>
          </a:bodyPr>
          <a:lstStyle/>
          <a:p>
            <a:r>
              <a:rPr lang="en-US" altLang="zh-CN" dirty="0">
                <a:solidFill>
                  <a:srgbClr val="FF0000"/>
                </a:solidFill>
              </a:rPr>
              <a:t>Experiment</a:t>
            </a:r>
          </a:p>
          <a:p>
            <a:r>
              <a:rPr lang="en-US" altLang="zh-CN" dirty="0">
                <a:solidFill>
                  <a:srgbClr val="0000FF"/>
                </a:solidFill>
              </a:rPr>
              <a:t>USDC</a:t>
            </a:r>
          </a:p>
          <a:p>
            <a:r>
              <a:rPr lang="en-US" altLang="zh-CN" dirty="0">
                <a:solidFill>
                  <a:srgbClr val="008000"/>
                </a:solidFill>
              </a:rPr>
              <a:t>USDI</a:t>
            </a:r>
            <a:endParaRPr lang="zh-CN" altLang="en-US" dirty="0">
              <a:solidFill>
                <a:srgbClr val="008000"/>
              </a:solidFill>
            </a:endParaRPr>
          </a:p>
        </p:txBody>
      </p:sp>
      <p:sp>
        <p:nvSpPr>
          <p:cNvPr id="9" name="TextBox 8">
            <a:extLst>
              <a:ext uri="{FF2B5EF4-FFF2-40B4-BE49-F238E27FC236}">
                <a16:creationId xmlns:a16="http://schemas.microsoft.com/office/drawing/2014/main" id="{86E478F8-A11E-4893-B4B6-070D7AD40D02}"/>
              </a:ext>
            </a:extLst>
          </p:cNvPr>
          <p:cNvSpPr txBox="1"/>
          <p:nvPr/>
        </p:nvSpPr>
        <p:spPr>
          <a:xfrm>
            <a:off x="6855199" y="4403784"/>
            <a:ext cx="1262974" cy="923330"/>
          </a:xfrm>
          <a:prstGeom prst="rect">
            <a:avLst/>
          </a:prstGeom>
          <a:noFill/>
        </p:spPr>
        <p:txBody>
          <a:bodyPr wrap="none" rtlCol="0">
            <a:spAutoFit/>
          </a:bodyPr>
          <a:lstStyle/>
          <a:p>
            <a:r>
              <a:rPr lang="en-US" altLang="zh-CN" dirty="0">
                <a:solidFill>
                  <a:srgbClr val="FF0000"/>
                </a:solidFill>
              </a:rPr>
              <a:t>Experiment</a:t>
            </a:r>
          </a:p>
          <a:p>
            <a:r>
              <a:rPr lang="en-US" altLang="zh-CN" dirty="0">
                <a:solidFill>
                  <a:srgbClr val="0000FF"/>
                </a:solidFill>
              </a:rPr>
              <a:t>USDC</a:t>
            </a:r>
          </a:p>
          <a:p>
            <a:r>
              <a:rPr lang="en-US" altLang="zh-CN" dirty="0">
                <a:solidFill>
                  <a:srgbClr val="008000"/>
                </a:solidFill>
              </a:rPr>
              <a:t>USDI</a:t>
            </a:r>
            <a:endParaRPr lang="zh-CN" altLang="en-US" dirty="0">
              <a:solidFill>
                <a:srgbClr val="008000"/>
              </a:solidFill>
            </a:endParaRPr>
          </a:p>
        </p:txBody>
      </p:sp>
    </p:spTree>
    <p:extLst>
      <p:ext uri="{BB962C8B-B14F-4D97-AF65-F5344CB8AC3E}">
        <p14:creationId xmlns:p14="http://schemas.microsoft.com/office/powerpoint/2010/main" val="2807523892"/>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7730AF-F76A-434D-8955-581EB0937A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
            <a:ext cx="5995059" cy="3420000"/>
          </a:xfrm>
          <a:prstGeom prst="rect">
            <a:avLst/>
          </a:prstGeom>
        </p:spPr>
      </p:pic>
      <p:pic>
        <p:nvPicPr>
          <p:cNvPr id="5" name="Picture 4">
            <a:extLst>
              <a:ext uri="{FF2B5EF4-FFF2-40B4-BE49-F238E27FC236}">
                <a16:creationId xmlns:a16="http://schemas.microsoft.com/office/drawing/2014/main" id="{40B73755-72D2-41C9-B767-18E5708270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420000"/>
            <a:ext cx="5995059" cy="3420000"/>
          </a:xfrm>
          <a:prstGeom prst="rect">
            <a:avLst/>
          </a:prstGeom>
        </p:spPr>
      </p:pic>
    </p:spTree>
    <p:extLst>
      <p:ext uri="{BB962C8B-B14F-4D97-AF65-F5344CB8AC3E}">
        <p14:creationId xmlns:p14="http://schemas.microsoft.com/office/powerpoint/2010/main" val="3302134574"/>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72491581"/>
              </p:ext>
            </p:extLst>
          </p:nvPr>
        </p:nvGraphicFramePr>
        <p:xfrm>
          <a:off x="-2" y="472066"/>
          <a:ext cx="9144002" cy="3134664"/>
        </p:xfrm>
        <a:graphic>
          <a:graphicData uri="http://schemas.openxmlformats.org/drawingml/2006/table">
            <a:tbl>
              <a:tblPr/>
              <a:tblGrid>
                <a:gridCol w="1068369">
                  <a:extLst>
                    <a:ext uri="{9D8B030D-6E8A-4147-A177-3AD203B41FA5}">
                      <a16:colId xmlns:a16="http://schemas.microsoft.com/office/drawing/2014/main" val="20000"/>
                    </a:ext>
                  </a:extLst>
                </a:gridCol>
                <a:gridCol w="802776">
                  <a:extLst>
                    <a:ext uri="{9D8B030D-6E8A-4147-A177-3AD203B41FA5}">
                      <a16:colId xmlns:a16="http://schemas.microsoft.com/office/drawing/2014/main" val="20001"/>
                    </a:ext>
                  </a:extLst>
                </a:gridCol>
                <a:gridCol w="910895">
                  <a:extLst>
                    <a:ext uri="{9D8B030D-6E8A-4147-A177-3AD203B41FA5}">
                      <a16:colId xmlns:a16="http://schemas.microsoft.com/office/drawing/2014/main" val="20002"/>
                    </a:ext>
                  </a:extLst>
                </a:gridCol>
                <a:gridCol w="1108730">
                  <a:extLst>
                    <a:ext uri="{9D8B030D-6E8A-4147-A177-3AD203B41FA5}">
                      <a16:colId xmlns:a16="http://schemas.microsoft.com/office/drawing/2014/main" val="20003"/>
                    </a:ext>
                  </a:extLst>
                </a:gridCol>
                <a:gridCol w="450873">
                  <a:extLst>
                    <a:ext uri="{9D8B030D-6E8A-4147-A177-3AD203B41FA5}">
                      <a16:colId xmlns:a16="http://schemas.microsoft.com/office/drawing/2014/main" val="20004"/>
                    </a:ext>
                  </a:extLst>
                </a:gridCol>
                <a:gridCol w="1214629">
                  <a:extLst>
                    <a:ext uri="{9D8B030D-6E8A-4147-A177-3AD203B41FA5}">
                      <a16:colId xmlns:a16="http://schemas.microsoft.com/office/drawing/2014/main" val="20005"/>
                    </a:ext>
                  </a:extLst>
                </a:gridCol>
                <a:gridCol w="896932">
                  <a:extLst>
                    <a:ext uri="{9D8B030D-6E8A-4147-A177-3AD203B41FA5}">
                      <a16:colId xmlns:a16="http://schemas.microsoft.com/office/drawing/2014/main" val="20006"/>
                    </a:ext>
                  </a:extLst>
                </a:gridCol>
                <a:gridCol w="896932">
                  <a:extLst>
                    <a:ext uri="{9D8B030D-6E8A-4147-A177-3AD203B41FA5}">
                      <a16:colId xmlns:a16="http://schemas.microsoft.com/office/drawing/2014/main" val="20007"/>
                    </a:ext>
                  </a:extLst>
                </a:gridCol>
                <a:gridCol w="1002832">
                  <a:extLst>
                    <a:ext uri="{9D8B030D-6E8A-4147-A177-3AD203B41FA5}">
                      <a16:colId xmlns:a16="http://schemas.microsoft.com/office/drawing/2014/main" val="20008"/>
                    </a:ext>
                  </a:extLst>
                </a:gridCol>
                <a:gridCol w="791034">
                  <a:extLst>
                    <a:ext uri="{9D8B030D-6E8A-4147-A177-3AD203B41FA5}">
                      <a16:colId xmlns:a16="http://schemas.microsoft.com/office/drawing/2014/main" val="20009"/>
                    </a:ext>
                  </a:extLst>
                </a:gridCol>
              </a:tblGrid>
              <a:tr h="348296">
                <a:tc gridSpan="4">
                  <a:txBody>
                    <a:bodyPr/>
                    <a:lstStyle/>
                    <a:p>
                      <a:pPr algn="ctr" fontAlgn="ctr"/>
                      <a:r>
                        <a:rPr lang="en-US" altLang="zh-CN" sz="15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Q</a:t>
                      </a:r>
                      <a:r>
                        <a:rPr lang="en-US" altLang="zh-CN" sz="1500" b="0" i="0"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EC</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 12743(10) 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sz="15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15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Na→</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Mg </a:t>
                      </a: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Q</a:t>
                      </a:r>
                      <a:r>
                        <a:rPr lang="el-GR" sz="15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l-GR" sz="1500" b="0" i="0"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l-GR"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3835.0(12) </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5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5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5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5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5.309(25)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0.0185(11)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62.5(20)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5.251(15)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0.0212(7)</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rPr>
                        <a:t>–0.01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451.7(5)</a:t>
                      </a:r>
                    </a:p>
                  </a:txBody>
                  <a:tcPr marL="9525" marR="9525" marT="9525" marB="0" anchor="ctr">
                    <a:lnL>
                      <a:noFill/>
                    </a:lnL>
                    <a:lnR>
                      <a:noFill/>
                    </a:lnR>
                    <a:lnT>
                      <a:noFill/>
                    </a:lnT>
                    <a:lnB>
                      <a:noFill/>
                    </a:lnB>
                  </a:tcPr>
                </a:tc>
                <a:tc>
                  <a:txBody>
                    <a:bodyPr/>
                    <a:lstStyle/>
                    <a:p>
                      <a:pPr algn="ctr" fontAlgn="ctr"/>
                      <a:r>
                        <a:rPr lang="en-US" sz="1500" b="0" i="0" u="none" strike="noStrike" baseline="0" dirty="0">
                          <a:solidFill>
                            <a:srgbClr val="FF9999"/>
                          </a:solidFill>
                          <a:effectLst/>
                          <a:latin typeface="Cambria Math" panose="02040503050406030204" pitchFamily="18" charset="0"/>
                          <a:ea typeface="Cambria Math" panose="02040503050406030204" pitchFamily="18" charset="0"/>
                          <a:cs typeface="Times New Roman" panose="02020603050405020304" pitchFamily="18" charset="0"/>
                        </a:rPr>
                        <a:t>0.6(8)</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1/2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585.042(21)</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endPar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944.9(5)</a:t>
                      </a:r>
                    </a:p>
                  </a:txBody>
                  <a:tcPr marL="9525" marR="9525" marT="9525" marB="0" anchor="ctr">
                    <a:lnL>
                      <a:noFill/>
                    </a:lnL>
                    <a:lnR>
                      <a:noFill/>
                    </a:lnR>
                    <a:lnT>
                      <a:noFill/>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22.6(7)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5.113(12)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0.0291(8)</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3/2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974.749(24)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27.46(22)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5.043(6)</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0.0342(5)</a:t>
                      </a:r>
                    </a:p>
                  </a:txBody>
                  <a:tcPr marL="9525" marR="9525" marT="9525" marB="0" anchor="ctr">
                    <a:lnL>
                      <a:noFill/>
                    </a:lnL>
                    <a:lnR>
                      <a:noFill/>
                    </a:lnR>
                    <a:lnT>
                      <a:noFill/>
                    </a:lnT>
                    <a:lnB>
                      <a:noFill/>
                    </a:lnB>
                  </a:tcPr>
                </a:tc>
                <a:tc>
                  <a:txBody>
                    <a:bodyPr/>
                    <a:lstStyle/>
                    <a:p>
                      <a:pPr algn="ctr" fontAlgn="ctr"/>
                      <a:r>
                        <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rPr>
                        <a:t>0.06 </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1612.5(5)</a:t>
                      </a:r>
                    </a:p>
                  </a:txBody>
                  <a:tcPr marL="9525" marR="9525" marT="9525"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15.2(9)</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5.15(3)</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0.0265(18)</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7/2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1611.772(11)</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9.48(14)</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5.030(8)</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0.0352(7)</a:t>
                      </a:r>
                    </a:p>
                  </a:txBody>
                  <a:tcPr marL="9525" marR="9525" marT="9525" marB="0" anchor="ctr">
                    <a:lnL>
                      <a:noFill/>
                    </a:lnL>
                    <a:lnR>
                      <a:noFill/>
                    </a:lnR>
                    <a:lnT>
                      <a:noFill/>
                    </a:lnT>
                    <a:lnB>
                      <a:noFill/>
                    </a:lnB>
                  </a:tcPr>
                </a:tc>
                <a:tc>
                  <a:txBody>
                    <a:bodyPr/>
                    <a:lstStyle/>
                    <a:p>
                      <a:pPr algn="ctr" fontAlgn="ctr"/>
                      <a:r>
                        <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rPr>
                        <a:t>–0.07 </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1789.4(4)</a:t>
                      </a:r>
                    </a:p>
                  </a:txBody>
                  <a:tcPr marL="9525" marR="9525" marT="9525" marB="0" anchor="ctr">
                    <a:lnL>
                      <a:noFill/>
                    </a:lnL>
                    <a:lnR>
                      <a:noFill/>
                    </a:lnR>
                    <a:lnT>
                      <a:noFill/>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1.46(7)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6.136(22)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0.00276(14)</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1964.620(24)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0.440(7)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6.045(9)</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0.00340(7)</a:t>
                      </a:r>
                    </a:p>
                  </a:txBody>
                  <a:tcPr marL="9525" marR="9525" marT="9525" marB="0" anchor="ctr">
                    <a:lnL>
                      <a:noFill/>
                    </a:lnL>
                    <a:lnR>
                      <a:noFill/>
                    </a:lnR>
                    <a:lnT>
                      <a:noFill/>
                    </a:lnT>
                    <a:lnB>
                      <a:noFill/>
                    </a:lnB>
                  </a:tcPr>
                </a:tc>
                <a:tc>
                  <a:txBody>
                    <a:bodyPr/>
                    <a:lstStyle/>
                    <a:p>
                      <a:pPr algn="ctr" fontAlgn="ctr"/>
                      <a:r>
                        <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rPr>
                        <a:t>–0.01 </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2673.4(4)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6.8(15)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5.27(10)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0.020(5)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Cambria Math" panose="02040503050406030204" pitchFamily="18" charset="0"/>
                          <a:ea typeface="Cambria Math" panose="02040503050406030204" pitchFamily="18" charset="0"/>
                        </a:rPr>
                        <a:t>3/2</a:t>
                      </a:r>
                      <a:r>
                        <a:rPr lang="en-US" sz="15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2801.46(3)</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0.247(4)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5.246(9)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0.0214(5)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rPr>
                        <a:t>0.37 </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7902.0(14)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13.4(16)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3.23(6)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4" name="TextBox 3"/>
          <p:cNvSpPr txBox="1"/>
          <p:nvPr/>
        </p:nvSpPr>
        <p:spPr>
          <a:xfrm>
            <a:off x="0" y="0"/>
            <a:ext cx="2092817"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Mirror </a:t>
            </a:r>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&amp; Theory</a:t>
            </a:r>
            <a:endPar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020885721"/>
              </p:ext>
            </p:extLst>
          </p:nvPr>
        </p:nvGraphicFramePr>
        <p:xfrm>
          <a:off x="0" y="3685758"/>
          <a:ext cx="9144001" cy="3134664"/>
        </p:xfrm>
        <a:graphic>
          <a:graphicData uri="http://schemas.openxmlformats.org/drawingml/2006/table">
            <a:tbl>
              <a:tblPr/>
              <a:tblGrid>
                <a:gridCol w="1070497">
                  <a:extLst>
                    <a:ext uri="{9D8B030D-6E8A-4147-A177-3AD203B41FA5}">
                      <a16:colId xmlns:a16="http://schemas.microsoft.com/office/drawing/2014/main" val="20000"/>
                    </a:ext>
                  </a:extLst>
                </a:gridCol>
                <a:gridCol w="804375">
                  <a:extLst>
                    <a:ext uri="{9D8B030D-6E8A-4147-A177-3AD203B41FA5}">
                      <a16:colId xmlns:a16="http://schemas.microsoft.com/office/drawing/2014/main" val="20001"/>
                    </a:ext>
                  </a:extLst>
                </a:gridCol>
                <a:gridCol w="912709">
                  <a:extLst>
                    <a:ext uri="{9D8B030D-6E8A-4147-A177-3AD203B41FA5}">
                      <a16:colId xmlns:a16="http://schemas.microsoft.com/office/drawing/2014/main" val="20002"/>
                    </a:ext>
                  </a:extLst>
                </a:gridCol>
                <a:gridCol w="1021042">
                  <a:extLst>
                    <a:ext uri="{9D8B030D-6E8A-4147-A177-3AD203B41FA5}">
                      <a16:colId xmlns:a16="http://schemas.microsoft.com/office/drawing/2014/main" val="20003"/>
                    </a:ext>
                  </a:extLst>
                </a:gridCol>
                <a:gridCol w="549504">
                  <a:extLst>
                    <a:ext uri="{9D8B030D-6E8A-4147-A177-3AD203B41FA5}">
                      <a16:colId xmlns:a16="http://schemas.microsoft.com/office/drawing/2014/main" val="20004"/>
                    </a:ext>
                  </a:extLst>
                </a:gridCol>
                <a:gridCol w="1201069">
                  <a:extLst>
                    <a:ext uri="{9D8B030D-6E8A-4147-A177-3AD203B41FA5}">
                      <a16:colId xmlns:a16="http://schemas.microsoft.com/office/drawing/2014/main" val="20005"/>
                    </a:ext>
                  </a:extLst>
                </a:gridCol>
                <a:gridCol w="804375">
                  <a:extLst>
                    <a:ext uri="{9D8B030D-6E8A-4147-A177-3AD203B41FA5}">
                      <a16:colId xmlns:a16="http://schemas.microsoft.com/office/drawing/2014/main" val="20006"/>
                    </a:ext>
                  </a:extLst>
                </a:gridCol>
                <a:gridCol w="912709">
                  <a:extLst>
                    <a:ext uri="{9D8B030D-6E8A-4147-A177-3AD203B41FA5}">
                      <a16:colId xmlns:a16="http://schemas.microsoft.com/office/drawing/2014/main" val="20007"/>
                    </a:ext>
                  </a:extLst>
                </a:gridCol>
                <a:gridCol w="1129376">
                  <a:extLst>
                    <a:ext uri="{9D8B030D-6E8A-4147-A177-3AD203B41FA5}">
                      <a16:colId xmlns:a16="http://schemas.microsoft.com/office/drawing/2014/main" val="20008"/>
                    </a:ext>
                  </a:extLst>
                </a:gridCol>
                <a:gridCol w="738345">
                  <a:extLst>
                    <a:ext uri="{9D8B030D-6E8A-4147-A177-3AD203B41FA5}">
                      <a16:colId xmlns:a16="http://schemas.microsoft.com/office/drawing/2014/main" val="20009"/>
                    </a:ext>
                  </a:extLst>
                </a:gridCol>
              </a:tblGrid>
              <a:tr h="348296">
                <a:tc gridSpan="4">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USDC</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Na→</a:t>
                      </a: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Mg  USDC</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6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6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β </a:t>
                      </a: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22.22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5.314</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0.0183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a:solidFill>
                            <a:srgbClr val="006699"/>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66.39</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5.312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0.0184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499</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1/2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1015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23.73</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5.093</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0.0305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6699"/>
                          </a:solidFill>
                          <a:effectLst/>
                          <a:latin typeface="Cambria Math" panose="02040503050406030204" pitchFamily="18" charset="0"/>
                          <a:ea typeface="Cambria Math" panose="02040503050406030204" pitchFamily="18" charset="0"/>
                        </a:rPr>
                        <a:t>1072</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26.10</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5.087</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0.0309 </a:t>
                      </a:r>
                    </a:p>
                  </a:txBody>
                  <a:tcPr marL="9525" marR="9525" marT="9525" marB="0" anchor="ctr">
                    <a:lnL>
                      <a:noFill/>
                    </a:lnL>
                    <a:lnR>
                      <a:noFill/>
                    </a:lnR>
                    <a:lnT>
                      <a:noFill/>
                    </a:lnT>
                    <a:lnB>
                      <a:noFill/>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FF0000"/>
                          </a:solidFill>
                          <a:effectLst/>
                          <a:latin typeface="Cambria Math" panose="02040503050406030204" pitchFamily="18" charset="0"/>
                          <a:ea typeface="Cambria Math" panose="02040503050406030204" pitchFamily="18" charset="0"/>
                        </a:rPr>
                        <a:t>0.01 </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1723</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13.01</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5.208</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0.0234</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7/2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6699"/>
                          </a:solidFill>
                          <a:effectLst/>
                          <a:latin typeface="Cambria Math" panose="02040503050406030204" pitchFamily="18" charset="0"/>
                          <a:ea typeface="Cambria Math" panose="02040503050406030204" pitchFamily="18" charset="0"/>
                        </a:rPr>
                        <a:t>1708</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a:solidFill>
                            <a:srgbClr val="006699"/>
                          </a:solidFill>
                          <a:effectLst/>
                          <a:latin typeface="Cambria Math" panose="02040503050406030204" pitchFamily="18" charset="0"/>
                          <a:ea typeface="Cambria Math" panose="02040503050406030204" pitchFamily="18" charset="0"/>
                          <a:cs typeface="+mn-cs"/>
                        </a:rPr>
                        <a:t>6.78</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5.183</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0.0248 </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0.06</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1882</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1.66</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6.070</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0.0032</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6699"/>
                          </a:solidFill>
                          <a:effectLst/>
                          <a:latin typeface="Cambria Math" panose="02040503050406030204" pitchFamily="18" charset="0"/>
                          <a:ea typeface="Cambria Math" panose="02040503050406030204" pitchFamily="18" charset="0"/>
                        </a:rPr>
                        <a:t>2012</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a:solidFill>
                            <a:srgbClr val="006699"/>
                          </a:solidFill>
                          <a:effectLst/>
                          <a:latin typeface="Cambria Math" panose="02040503050406030204" pitchFamily="18" charset="0"/>
                          <a:ea typeface="Cambria Math" panose="02040503050406030204" pitchFamily="18" charset="0"/>
                          <a:cs typeface="+mn-cs"/>
                        </a:rPr>
                        <a:t>0.38</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6.140</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0.0027 </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r>
                        <a:rPr lang="en-US" sz="1500" b="0" i="0" u="none" strike="noStrike" dirty="0">
                          <a:solidFill>
                            <a:srgbClr val="FF0000"/>
                          </a:solidFill>
                          <a:effectLst/>
                          <a:latin typeface="Cambria Math" panose="02040503050406030204" pitchFamily="18" charset="0"/>
                          <a:ea typeface="Cambria Math" panose="02040503050406030204" pitchFamily="18" charset="0"/>
                        </a:rPr>
                        <a:t>0.15</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2739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9.22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5.127</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0.0282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6699"/>
                          </a:solidFill>
                          <a:effectLst/>
                          <a:latin typeface="Cambria Math" panose="02040503050406030204" pitchFamily="18" charset="0"/>
                          <a:ea typeface="Cambria Math" panose="02040503050406030204" pitchFamily="18" charset="0"/>
                        </a:rPr>
                        <a:t>2834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0.35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5.135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0.0277 </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r>
                        <a:rPr lang="en-US" sz="1500" b="0" i="0" u="none" strike="noStrike" dirty="0">
                          <a:solidFill>
                            <a:srgbClr val="FF0000"/>
                          </a:solidFill>
                          <a:effectLst/>
                          <a:latin typeface="Cambria Math" panose="02040503050406030204" pitchFamily="18" charset="0"/>
                          <a:ea typeface="Cambria Math" panose="02040503050406030204" pitchFamily="18" charset="0"/>
                        </a:rPr>
                        <a:t>0.02</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7662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12.58</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3.306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a:solidFill>
                            <a:schemeClr val="tx1"/>
                          </a:solidFill>
                          <a:effectLst/>
                          <a:latin typeface="Cambria Math" panose="02040503050406030204" pitchFamily="18" charset="0"/>
                          <a:ea typeface="Cambria Math" panose="02040503050406030204" pitchFamily="18" charset="0"/>
                        </a:rPr>
                        <a:t>5/2</a:t>
                      </a:r>
                      <a:r>
                        <a:rPr lang="en-US" sz="16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cxnSp>
        <p:nvCxnSpPr>
          <p:cNvPr id="6" name="Straight Connector 5">
            <a:extLst>
              <a:ext uri="{FF2B5EF4-FFF2-40B4-BE49-F238E27FC236}">
                <a16:creationId xmlns:a16="http://schemas.microsoft.com/office/drawing/2014/main" id="{36E38904-D360-4AF8-A232-97CCAE67F7A2}"/>
              </a:ext>
            </a:extLst>
          </p:cNvPr>
          <p:cNvCxnSpPr/>
          <p:nvPr/>
        </p:nvCxnSpPr>
        <p:spPr>
          <a:xfrm>
            <a:off x="-2" y="0"/>
            <a:ext cx="9144002"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008734"/>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0" y="0"/>
            <a:ext cx="2092817"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Mirror </a:t>
            </a:r>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&amp; Theory</a:t>
            </a:r>
            <a:endPar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397740912"/>
              </p:ext>
            </p:extLst>
          </p:nvPr>
        </p:nvGraphicFramePr>
        <p:xfrm>
          <a:off x="0" y="3685758"/>
          <a:ext cx="9144001" cy="3134664"/>
        </p:xfrm>
        <a:graphic>
          <a:graphicData uri="http://schemas.openxmlformats.org/drawingml/2006/table">
            <a:tbl>
              <a:tblPr/>
              <a:tblGrid>
                <a:gridCol w="1070497">
                  <a:extLst>
                    <a:ext uri="{9D8B030D-6E8A-4147-A177-3AD203B41FA5}">
                      <a16:colId xmlns:a16="http://schemas.microsoft.com/office/drawing/2014/main" val="20000"/>
                    </a:ext>
                  </a:extLst>
                </a:gridCol>
                <a:gridCol w="804375">
                  <a:extLst>
                    <a:ext uri="{9D8B030D-6E8A-4147-A177-3AD203B41FA5}">
                      <a16:colId xmlns:a16="http://schemas.microsoft.com/office/drawing/2014/main" val="20001"/>
                    </a:ext>
                  </a:extLst>
                </a:gridCol>
                <a:gridCol w="912709">
                  <a:extLst>
                    <a:ext uri="{9D8B030D-6E8A-4147-A177-3AD203B41FA5}">
                      <a16:colId xmlns:a16="http://schemas.microsoft.com/office/drawing/2014/main" val="20002"/>
                    </a:ext>
                  </a:extLst>
                </a:gridCol>
                <a:gridCol w="1021042">
                  <a:extLst>
                    <a:ext uri="{9D8B030D-6E8A-4147-A177-3AD203B41FA5}">
                      <a16:colId xmlns:a16="http://schemas.microsoft.com/office/drawing/2014/main" val="20003"/>
                    </a:ext>
                  </a:extLst>
                </a:gridCol>
                <a:gridCol w="549504">
                  <a:extLst>
                    <a:ext uri="{9D8B030D-6E8A-4147-A177-3AD203B41FA5}">
                      <a16:colId xmlns:a16="http://schemas.microsoft.com/office/drawing/2014/main" val="20004"/>
                    </a:ext>
                  </a:extLst>
                </a:gridCol>
                <a:gridCol w="1201069">
                  <a:extLst>
                    <a:ext uri="{9D8B030D-6E8A-4147-A177-3AD203B41FA5}">
                      <a16:colId xmlns:a16="http://schemas.microsoft.com/office/drawing/2014/main" val="20005"/>
                    </a:ext>
                  </a:extLst>
                </a:gridCol>
                <a:gridCol w="804375">
                  <a:extLst>
                    <a:ext uri="{9D8B030D-6E8A-4147-A177-3AD203B41FA5}">
                      <a16:colId xmlns:a16="http://schemas.microsoft.com/office/drawing/2014/main" val="20006"/>
                    </a:ext>
                  </a:extLst>
                </a:gridCol>
                <a:gridCol w="912709">
                  <a:extLst>
                    <a:ext uri="{9D8B030D-6E8A-4147-A177-3AD203B41FA5}">
                      <a16:colId xmlns:a16="http://schemas.microsoft.com/office/drawing/2014/main" val="20007"/>
                    </a:ext>
                  </a:extLst>
                </a:gridCol>
                <a:gridCol w="1129376">
                  <a:extLst>
                    <a:ext uri="{9D8B030D-6E8A-4147-A177-3AD203B41FA5}">
                      <a16:colId xmlns:a16="http://schemas.microsoft.com/office/drawing/2014/main" val="20008"/>
                    </a:ext>
                  </a:extLst>
                </a:gridCol>
                <a:gridCol w="738345">
                  <a:extLst>
                    <a:ext uri="{9D8B030D-6E8A-4147-A177-3AD203B41FA5}">
                      <a16:colId xmlns:a16="http://schemas.microsoft.com/office/drawing/2014/main" val="20009"/>
                    </a:ext>
                  </a:extLst>
                </a:gridCol>
              </a:tblGrid>
              <a:tr h="348296">
                <a:tc gridSpan="4">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USDI</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Na→</a:t>
                      </a: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Mg  USDI</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6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6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β </a:t>
                      </a: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6699"/>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23.70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5.293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0.0192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6699"/>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68.25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5.291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0.0193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501</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0" i="0" u="none" strike="noStrike" kern="1200" noProof="0" dirty="0">
                          <a:solidFill>
                            <a:srgbClr val="008000"/>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8000"/>
                          </a:solidFill>
                          <a:effectLst/>
                          <a:uLnTx/>
                          <a:uFillTx/>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1/2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1013</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23.03</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5.113</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0.0291</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1068</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24.44</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5.107</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0.0295 </a:t>
                      </a:r>
                    </a:p>
                  </a:txBody>
                  <a:tcPr marL="9525" marR="9525" marT="9525" marB="0" anchor="ctr">
                    <a:lnL>
                      <a:noFill/>
                    </a:lnL>
                    <a:lnR>
                      <a:noFill/>
                    </a:lnR>
                    <a:lnT>
                      <a:noFill/>
                    </a:lnT>
                    <a:lnB>
                      <a:noFill/>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FF0000"/>
                          </a:solidFill>
                          <a:effectLst/>
                          <a:latin typeface="Cambria Math" panose="02040503050406030204" pitchFamily="18" charset="0"/>
                          <a:ea typeface="Cambria Math" panose="02040503050406030204" pitchFamily="18" charset="0"/>
                        </a:rPr>
                        <a:t>0.01 </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marL="0" algn="ctr" defTabSz="914400" rtl="0" eaLnBrk="1" fontAlgn="b" latinLnBrk="0" hangingPunct="1"/>
                      <a:r>
                        <a:rPr lang="en-US" altLang="zh-CN" sz="1600" b="0" i="0" u="none" strike="noStrike" kern="1200">
                          <a:solidFill>
                            <a:srgbClr val="008000"/>
                          </a:solidFill>
                          <a:effectLst/>
                          <a:latin typeface="Cambria Math" panose="02040503050406030204" pitchFamily="18" charset="0"/>
                          <a:ea typeface="Cambria Math" panose="02040503050406030204" pitchFamily="18" charset="0"/>
                          <a:cs typeface="+mn-cs"/>
                        </a:rPr>
                        <a:t>1722</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13.25</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5.206</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0.0235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7/2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1707</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6.66</a:t>
                      </a:r>
                    </a:p>
                  </a:txBody>
                  <a:tcPr marL="9525" marR="9525" marT="9525" marB="0" anchor="ctr">
                    <a:lnL>
                      <a:noFill/>
                    </a:lnL>
                    <a:lnR>
                      <a:noFill/>
                    </a:lnR>
                    <a:lnT>
                      <a:noFill/>
                    </a:lnT>
                    <a:lnB>
                      <a:noFill/>
                    </a:lnB>
                  </a:tcPr>
                </a:tc>
                <a:tc>
                  <a:txBody>
                    <a:bodyPr/>
                    <a:lstStyle/>
                    <a:p>
                      <a:pPr algn="ctr" fontAlgn="ctr"/>
                      <a:r>
                        <a:rPr lang="en-US" altLang="zh-CN" sz="1600" b="0" i="0" u="none" strike="noStrike" kern="1200">
                          <a:solidFill>
                            <a:srgbClr val="006699"/>
                          </a:solidFill>
                          <a:effectLst/>
                          <a:latin typeface="Cambria Math" panose="02040503050406030204" pitchFamily="18" charset="0"/>
                          <a:ea typeface="Cambria Math" panose="02040503050406030204" pitchFamily="18" charset="0"/>
                          <a:cs typeface="+mn-cs"/>
                        </a:rPr>
                        <a:t>5.181</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a:solidFill>
                            <a:srgbClr val="006699"/>
                          </a:solidFill>
                          <a:effectLst/>
                          <a:latin typeface="Cambria Math" panose="02040503050406030204" pitchFamily="18" charset="0"/>
                          <a:ea typeface="Cambria Math" panose="02040503050406030204" pitchFamily="18" charset="0"/>
                          <a:cs typeface="+mn-cs"/>
                        </a:rPr>
                        <a:t>0.0249 </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0.06</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marL="0" algn="ctr" defTabSz="914400" rtl="0" eaLnBrk="1" fontAlgn="b" latinLnBrk="0" hangingPunct="1"/>
                      <a:r>
                        <a:rPr lang="en-US" altLang="zh-CN" sz="1600" b="0" i="0" u="none" strike="noStrike" kern="1200">
                          <a:solidFill>
                            <a:srgbClr val="008000"/>
                          </a:solidFill>
                          <a:effectLst/>
                          <a:latin typeface="Cambria Math" panose="02040503050406030204" pitchFamily="18" charset="0"/>
                          <a:ea typeface="Cambria Math" panose="02040503050406030204" pitchFamily="18" charset="0"/>
                          <a:cs typeface="+mn-cs"/>
                        </a:rPr>
                        <a:t>1890 </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1.62</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6.084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0.0031</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2020</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0.35</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6.173</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0.0025 </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r>
                        <a:rPr lang="en-US" sz="1500" b="0" i="0" u="none" strike="noStrike" dirty="0">
                          <a:solidFill>
                            <a:srgbClr val="FF0000"/>
                          </a:solidFill>
                          <a:effectLst/>
                          <a:latin typeface="Cambria Math" panose="02040503050406030204" pitchFamily="18" charset="0"/>
                          <a:ea typeface="Cambria Math" panose="02040503050406030204" pitchFamily="18" charset="0"/>
                        </a:rPr>
                        <a:t>0.18</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2761</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9.00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5.139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0.0274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2854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0.30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5.147</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6699"/>
                          </a:solidFill>
                          <a:effectLst/>
                          <a:latin typeface="Cambria Math" panose="02040503050406030204" pitchFamily="18" charset="0"/>
                          <a:ea typeface="Cambria Math" panose="02040503050406030204" pitchFamily="18" charset="0"/>
                          <a:cs typeface="+mn-cs"/>
                        </a:rPr>
                        <a:t>0.0269 </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r>
                        <a:rPr lang="en-US" sz="1500" b="0" i="0" u="none" strike="noStrike" dirty="0">
                          <a:solidFill>
                            <a:srgbClr val="FF0000"/>
                          </a:solidFill>
                          <a:effectLst/>
                          <a:latin typeface="Cambria Math" panose="02040503050406030204" pitchFamily="18" charset="0"/>
                          <a:ea typeface="Cambria Math" panose="02040503050406030204" pitchFamily="18" charset="0"/>
                        </a:rPr>
                        <a:t>0.02</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7661</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10.47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3.393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endPar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a:solidFill>
                            <a:schemeClr val="tx1"/>
                          </a:solidFill>
                          <a:effectLst/>
                          <a:latin typeface="Cambria Math" panose="02040503050406030204" pitchFamily="18" charset="0"/>
                          <a:ea typeface="Cambria Math" panose="02040503050406030204" pitchFamily="18" charset="0"/>
                        </a:rPr>
                        <a:t>5/2</a:t>
                      </a:r>
                      <a:r>
                        <a:rPr lang="en-US" sz="16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endPar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endParaRPr lang="en-US" sz="1600" b="0" i="0" u="none" strike="noStrike" kern="1200" dirty="0">
                        <a:solidFill>
                          <a:srgbClr val="006699"/>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6699"/>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graphicFrame>
        <p:nvGraphicFramePr>
          <p:cNvPr id="3" name="Table 2">
            <a:extLst>
              <a:ext uri="{FF2B5EF4-FFF2-40B4-BE49-F238E27FC236}">
                <a16:creationId xmlns:a16="http://schemas.microsoft.com/office/drawing/2014/main" id="{A45DDF24-7657-4442-9706-9FEC2FE78D0D}"/>
              </a:ext>
            </a:extLst>
          </p:cNvPr>
          <p:cNvGraphicFramePr>
            <a:graphicFrameLocks noGrp="1"/>
          </p:cNvGraphicFramePr>
          <p:nvPr>
            <p:extLst>
              <p:ext uri="{D42A27DB-BD31-4B8C-83A1-F6EECF244321}">
                <p14:modId xmlns:p14="http://schemas.microsoft.com/office/powerpoint/2010/main" val="2195698151"/>
              </p:ext>
            </p:extLst>
          </p:nvPr>
        </p:nvGraphicFramePr>
        <p:xfrm>
          <a:off x="-2" y="472066"/>
          <a:ext cx="9144002" cy="3134664"/>
        </p:xfrm>
        <a:graphic>
          <a:graphicData uri="http://schemas.openxmlformats.org/drawingml/2006/table">
            <a:tbl>
              <a:tblPr/>
              <a:tblGrid>
                <a:gridCol w="1068369">
                  <a:extLst>
                    <a:ext uri="{9D8B030D-6E8A-4147-A177-3AD203B41FA5}">
                      <a16:colId xmlns:a16="http://schemas.microsoft.com/office/drawing/2014/main" val="20000"/>
                    </a:ext>
                  </a:extLst>
                </a:gridCol>
                <a:gridCol w="802776">
                  <a:extLst>
                    <a:ext uri="{9D8B030D-6E8A-4147-A177-3AD203B41FA5}">
                      <a16:colId xmlns:a16="http://schemas.microsoft.com/office/drawing/2014/main" val="20001"/>
                    </a:ext>
                  </a:extLst>
                </a:gridCol>
                <a:gridCol w="910895">
                  <a:extLst>
                    <a:ext uri="{9D8B030D-6E8A-4147-A177-3AD203B41FA5}">
                      <a16:colId xmlns:a16="http://schemas.microsoft.com/office/drawing/2014/main" val="20002"/>
                    </a:ext>
                  </a:extLst>
                </a:gridCol>
                <a:gridCol w="1108730">
                  <a:extLst>
                    <a:ext uri="{9D8B030D-6E8A-4147-A177-3AD203B41FA5}">
                      <a16:colId xmlns:a16="http://schemas.microsoft.com/office/drawing/2014/main" val="20003"/>
                    </a:ext>
                  </a:extLst>
                </a:gridCol>
                <a:gridCol w="450873">
                  <a:extLst>
                    <a:ext uri="{9D8B030D-6E8A-4147-A177-3AD203B41FA5}">
                      <a16:colId xmlns:a16="http://schemas.microsoft.com/office/drawing/2014/main" val="20004"/>
                    </a:ext>
                  </a:extLst>
                </a:gridCol>
                <a:gridCol w="1214629">
                  <a:extLst>
                    <a:ext uri="{9D8B030D-6E8A-4147-A177-3AD203B41FA5}">
                      <a16:colId xmlns:a16="http://schemas.microsoft.com/office/drawing/2014/main" val="20005"/>
                    </a:ext>
                  </a:extLst>
                </a:gridCol>
                <a:gridCol w="896932">
                  <a:extLst>
                    <a:ext uri="{9D8B030D-6E8A-4147-A177-3AD203B41FA5}">
                      <a16:colId xmlns:a16="http://schemas.microsoft.com/office/drawing/2014/main" val="20006"/>
                    </a:ext>
                  </a:extLst>
                </a:gridCol>
                <a:gridCol w="896932">
                  <a:extLst>
                    <a:ext uri="{9D8B030D-6E8A-4147-A177-3AD203B41FA5}">
                      <a16:colId xmlns:a16="http://schemas.microsoft.com/office/drawing/2014/main" val="20007"/>
                    </a:ext>
                  </a:extLst>
                </a:gridCol>
                <a:gridCol w="1002832">
                  <a:extLst>
                    <a:ext uri="{9D8B030D-6E8A-4147-A177-3AD203B41FA5}">
                      <a16:colId xmlns:a16="http://schemas.microsoft.com/office/drawing/2014/main" val="20008"/>
                    </a:ext>
                  </a:extLst>
                </a:gridCol>
                <a:gridCol w="791034">
                  <a:extLst>
                    <a:ext uri="{9D8B030D-6E8A-4147-A177-3AD203B41FA5}">
                      <a16:colId xmlns:a16="http://schemas.microsoft.com/office/drawing/2014/main" val="20009"/>
                    </a:ext>
                  </a:extLst>
                </a:gridCol>
              </a:tblGrid>
              <a:tr h="348296">
                <a:tc gridSpan="4">
                  <a:txBody>
                    <a:bodyPr/>
                    <a:lstStyle/>
                    <a:p>
                      <a:pPr algn="ctr" fontAlgn="ctr"/>
                      <a:r>
                        <a:rPr lang="en-US" altLang="zh-CN" sz="15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Q</a:t>
                      </a:r>
                      <a:r>
                        <a:rPr lang="en-US" altLang="zh-CN" sz="1500" b="0" i="0"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EC</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 12743(10) 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sz="15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15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Na→</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Mg </a:t>
                      </a: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Q</a:t>
                      </a:r>
                      <a:r>
                        <a:rPr lang="el-GR" sz="15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l-GR" sz="1500" b="0" i="0"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l-GR"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3835.0(12) </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5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500" b="0" i="1" u="none" strike="noStrike" baseline="-25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5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5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5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15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21.5(12)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5.309(25)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0.0185(11)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62.5(20)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5.251(15)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0.0212(7)</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rPr>
                        <a:t>0.04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451.7(5)</a:t>
                      </a:r>
                    </a:p>
                  </a:txBody>
                  <a:tcPr marL="9525" marR="9525" marT="9525" marB="0" anchor="ctr">
                    <a:lnL>
                      <a:noFill/>
                    </a:lnL>
                    <a:lnR>
                      <a:noFill/>
                    </a:lnR>
                    <a:lnT>
                      <a:noFill/>
                    </a:lnT>
                    <a:lnB>
                      <a:noFill/>
                    </a:lnB>
                  </a:tcPr>
                </a:tc>
                <a:tc>
                  <a:txBody>
                    <a:bodyPr/>
                    <a:lstStyle/>
                    <a:p>
                      <a:pPr algn="ctr" fontAlgn="ctr"/>
                      <a:r>
                        <a:rPr lang="en-US" sz="1500" b="0" i="0" u="none" strike="noStrike" baseline="0" dirty="0">
                          <a:solidFill>
                            <a:srgbClr val="FF9999"/>
                          </a:solidFill>
                          <a:effectLst/>
                          <a:latin typeface="Cambria Math" panose="02040503050406030204" pitchFamily="18" charset="0"/>
                          <a:ea typeface="Cambria Math" panose="02040503050406030204" pitchFamily="18" charset="0"/>
                          <a:cs typeface="Times New Roman" panose="02020603050405020304" pitchFamily="18" charset="0"/>
                        </a:rPr>
                        <a:t>0.6(8)</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FF0000"/>
                          </a:solidFill>
                          <a:effectLst/>
                          <a:latin typeface="Cambria Math" panose="02040503050406030204" pitchFamily="18" charset="0"/>
                          <a:ea typeface="Cambria Math" panose="02040503050406030204" pitchFamily="18" charset="0"/>
                        </a:rPr>
                        <a:t>–</a:t>
                      </a:r>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1/2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585.042(21)</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endPar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944.9(5)</a:t>
                      </a:r>
                    </a:p>
                  </a:txBody>
                  <a:tcPr marL="9525" marR="9525" marT="9525" marB="0" anchor="ctr">
                    <a:lnL>
                      <a:noFill/>
                    </a:lnL>
                    <a:lnR>
                      <a:noFill/>
                    </a:lnR>
                    <a:lnT>
                      <a:noFill/>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22.6(7)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5.113(12)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0.0291(8)</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3/2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974.749(24)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27.46(22)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5.043(6)</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0.0342(5)</a:t>
                      </a:r>
                    </a:p>
                  </a:txBody>
                  <a:tcPr marL="9525" marR="9525" marT="9525" marB="0" anchor="ctr">
                    <a:lnL>
                      <a:noFill/>
                    </a:lnL>
                    <a:lnR>
                      <a:noFill/>
                    </a:lnR>
                    <a:lnT>
                      <a:noFill/>
                    </a:lnT>
                    <a:lnB>
                      <a:noFill/>
                    </a:lnB>
                  </a:tcPr>
                </a:tc>
                <a:tc>
                  <a:txBody>
                    <a:bodyPr/>
                    <a:lstStyle/>
                    <a:p>
                      <a:pPr algn="ctr" fontAlgn="ctr"/>
                      <a:r>
                        <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rPr>
                        <a:t>0.01 </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1612.5(5)</a:t>
                      </a:r>
                    </a:p>
                  </a:txBody>
                  <a:tcPr marL="9525" marR="9525" marT="9525"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15.2(9)</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5.15(3)</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0.0265(18)</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7/2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1611.772(11)</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9.48(14)</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5.030(8)</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0.0352(7)</a:t>
                      </a:r>
                    </a:p>
                  </a:txBody>
                  <a:tcPr marL="9525" marR="9525" marT="9525" marB="0" anchor="ctr">
                    <a:lnL>
                      <a:noFill/>
                    </a:lnL>
                    <a:lnR>
                      <a:noFill/>
                    </a:lnR>
                    <a:lnT>
                      <a:noFill/>
                    </a:lnT>
                    <a:lnB>
                      <a:noFill/>
                    </a:lnB>
                  </a:tcPr>
                </a:tc>
                <a:tc>
                  <a:txBody>
                    <a:bodyPr/>
                    <a:lstStyle/>
                    <a:p>
                      <a:pPr algn="ctr" fontAlgn="ctr"/>
                      <a:r>
                        <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rPr>
                        <a:t>–0.06 </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1789.4(4)</a:t>
                      </a:r>
                    </a:p>
                  </a:txBody>
                  <a:tcPr marL="9525" marR="9525" marT="9525" marB="0" anchor="ctr">
                    <a:lnL>
                      <a:noFill/>
                    </a:lnL>
                    <a:lnR>
                      <a:noFill/>
                    </a:lnR>
                    <a:lnT>
                      <a:noFill/>
                    </a:lnT>
                    <a:lnB>
                      <a:noFill/>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1.46(7)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6.136(22)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0.00276(14)</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1964.620(24)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0.440(7)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6.045(9)</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0.00340(7)</a:t>
                      </a:r>
                    </a:p>
                  </a:txBody>
                  <a:tcPr marL="9525" marR="9525" marT="9525" marB="0" anchor="ctr">
                    <a:lnL>
                      <a:noFill/>
                    </a:lnL>
                    <a:lnR>
                      <a:noFill/>
                    </a:lnR>
                    <a:lnT>
                      <a:noFill/>
                    </a:lnT>
                    <a:lnB>
                      <a:noFill/>
                    </a:lnB>
                  </a:tcPr>
                </a:tc>
                <a:tc>
                  <a:txBody>
                    <a:bodyPr/>
                    <a:lstStyle/>
                    <a:p>
                      <a:pPr algn="ctr" fontAlgn="ctr"/>
                      <a:r>
                        <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rPr>
                        <a:t>–0.08 </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2673.4(4)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6.8(15)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5.27(10)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0.020(5)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Cambria Math" panose="02040503050406030204" pitchFamily="18" charset="0"/>
                          <a:ea typeface="Cambria Math" panose="02040503050406030204" pitchFamily="18" charset="0"/>
                        </a:rPr>
                        <a:t>3/2</a:t>
                      </a:r>
                      <a:r>
                        <a:rPr lang="en-US" sz="15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2801.46(3)</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0.247(4)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5.246(9)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0.0214(5)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500" b="0" i="0" u="none" strike="noStrike" kern="1200" dirty="0">
                          <a:solidFill>
                            <a:srgbClr val="FF0000"/>
                          </a:solidFill>
                          <a:effectLst/>
                          <a:latin typeface="Cambria Math" panose="02040503050406030204" pitchFamily="18" charset="0"/>
                          <a:ea typeface="Cambria Math" panose="02040503050406030204" pitchFamily="18" charset="0"/>
                          <a:cs typeface="+mn-cs"/>
                        </a:rPr>
                        <a:t>0.33 </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7902.0(14)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5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13.4(16)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3.23(6)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cxnSp>
        <p:nvCxnSpPr>
          <p:cNvPr id="6" name="Straight Connector 5">
            <a:extLst>
              <a:ext uri="{FF2B5EF4-FFF2-40B4-BE49-F238E27FC236}">
                <a16:creationId xmlns:a16="http://schemas.microsoft.com/office/drawing/2014/main" id="{99926CCF-A299-48B2-9EED-491003F4DD88}"/>
              </a:ext>
            </a:extLst>
          </p:cNvPr>
          <p:cNvCxnSpPr/>
          <p:nvPr/>
        </p:nvCxnSpPr>
        <p:spPr>
          <a:xfrm>
            <a:off x="-2" y="0"/>
            <a:ext cx="9144002"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3684325"/>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1693C5-0BCC-44C4-8AB7-5A22454CCD50}"/>
              </a:ext>
            </a:extLst>
          </p:cNvPr>
          <p:cNvPicPr>
            <a:picLocks noChangeAspect="1"/>
          </p:cNvPicPr>
          <p:nvPr/>
        </p:nvPicPr>
        <p:blipFill>
          <a:blip r:embed="rId2"/>
          <a:stretch>
            <a:fillRect/>
          </a:stretch>
        </p:blipFill>
        <p:spPr>
          <a:xfrm>
            <a:off x="0" y="266330"/>
            <a:ext cx="9144000" cy="2187039"/>
          </a:xfrm>
          <a:prstGeom prst="rect">
            <a:avLst/>
          </a:prstGeom>
        </p:spPr>
      </p:pic>
      <p:graphicFrame>
        <p:nvGraphicFramePr>
          <p:cNvPr id="5" name="Table 4">
            <a:extLst>
              <a:ext uri="{FF2B5EF4-FFF2-40B4-BE49-F238E27FC236}">
                <a16:creationId xmlns:a16="http://schemas.microsoft.com/office/drawing/2014/main" id="{A206EB85-07FD-443D-A90E-1FB857AE2035}"/>
              </a:ext>
            </a:extLst>
          </p:cNvPr>
          <p:cNvGraphicFramePr>
            <a:graphicFrameLocks noGrp="1"/>
          </p:cNvGraphicFramePr>
          <p:nvPr>
            <p:extLst>
              <p:ext uri="{D42A27DB-BD31-4B8C-83A1-F6EECF244321}">
                <p14:modId xmlns:p14="http://schemas.microsoft.com/office/powerpoint/2010/main" val="3371361448"/>
              </p:ext>
            </p:extLst>
          </p:nvPr>
        </p:nvGraphicFramePr>
        <p:xfrm>
          <a:off x="7723573" y="1430873"/>
          <a:ext cx="928914" cy="1038225"/>
        </p:xfrm>
        <a:graphic>
          <a:graphicData uri="http://schemas.openxmlformats.org/drawingml/2006/table">
            <a:tbl>
              <a:tblPr/>
              <a:tblGrid>
                <a:gridCol w="928914">
                  <a:extLst>
                    <a:ext uri="{9D8B030D-6E8A-4147-A177-3AD203B41FA5}">
                      <a16:colId xmlns:a16="http://schemas.microsoft.com/office/drawing/2014/main" val="2466008529"/>
                    </a:ext>
                  </a:extLst>
                </a:gridCol>
              </a:tblGrid>
              <a:tr h="161925">
                <a:tc>
                  <a:txBody>
                    <a:bodyPr/>
                    <a:lstStyle/>
                    <a:p>
                      <a:pPr algn="ctr" fontAlgn="ctr"/>
                      <a:r>
                        <a:rPr lang="en-US" altLang="zh-CN" sz="1300" b="0" i="0" u="none" strike="noStrike" dirty="0">
                          <a:solidFill>
                            <a:srgbClr val="FF0000"/>
                          </a:solidFill>
                          <a:effectLst/>
                          <a:latin typeface="Times New Roman" panose="02020603050405020304" pitchFamily="18" charset="0"/>
                          <a:ea typeface="宋体" panose="02010600030101010101" pitchFamily="2" charset="-122"/>
                        </a:rPr>
                        <a:t>0.51(10)</a:t>
                      </a:r>
                    </a:p>
                  </a:txBody>
                  <a:tcPr marL="9525" marR="9525" marT="9525" marB="0" anchor="ctr">
                    <a:lnL>
                      <a:noFill/>
                    </a:lnL>
                    <a:lnR>
                      <a:noFill/>
                    </a:lnR>
                    <a:lnT>
                      <a:noFill/>
                    </a:lnT>
                    <a:lnB>
                      <a:noFill/>
                    </a:lnB>
                    <a:noFill/>
                  </a:tcPr>
                </a:tc>
                <a:extLst>
                  <a:ext uri="{0D108BD9-81ED-4DB2-BD59-A6C34878D82A}">
                    <a16:rowId xmlns:a16="http://schemas.microsoft.com/office/drawing/2014/main" val="2192025442"/>
                  </a:ext>
                </a:extLst>
              </a:tr>
              <a:tr h="161925">
                <a:tc>
                  <a:txBody>
                    <a:bodyPr/>
                    <a:lstStyle/>
                    <a:p>
                      <a:pPr algn="ctr" fontAlgn="ctr"/>
                      <a:r>
                        <a:rPr lang="en-US" altLang="zh-CN" sz="1300" b="0" i="0" u="none" strike="noStrike" dirty="0">
                          <a:solidFill>
                            <a:srgbClr val="FF0000"/>
                          </a:solidFill>
                          <a:effectLst/>
                          <a:latin typeface="Times New Roman" panose="02020603050405020304" pitchFamily="18" charset="0"/>
                          <a:ea typeface="宋体" panose="02010600030101010101" pitchFamily="2" charset="-122"/>
                        </a:rPr>
                        <a:t>0.16(11)</a:t>
                      </a:r>
                    </a:p>
                  </a:txBody>
                  <a:tcPr marL="9525" marR="9525" marT="9525" marB="0" anchor="ctr">
                    <a:lnL>
                      <a:noFill/>
                    </a:lnL>
                    <a:lnR>
                      <a:noFill/>
                    </a:lnR>
                    <a:lnT>
                      <a:noFill/>
                    </a:lnT>
                    <a:lnB>
                      <a:noFill/>
                    </a:lnB>
                    <a:noFill/>
                  </a:tcPr>
                </a:tc>
                <a:extLst>
                  <a:ext uri="{0D108BD9-81ED-4DB2-BD59-A6C34878D82A}">
                    <a16:rowId xmlns:a16="http://schemas.microsoft.com/office/drawing/2014/main" val="2551455937"/>
                  </a:ext>
                </a:extLst>
              </a:tr>
              <a:tr h="161925">
                <a:tc>
                  <a:txBody>
                    <a:bodyPr/>
                    <a:lstStyle/>
                    <a:p>
                      <a:pPr algn="ctr" fontAlgn="ctr"/>
                      <a:r>
                        <a:rPr lang="en-US" altLang="zh-CN" sz="1300" b="0" i="0" u="none" strike="noStrike" dirty="0">
                          <a:solidFill>
                            <a:srgbClr val="FF0000"/>
                          </a:solidFill>
                          <a:effectLst/>
                          <a:latin typeface="Times New Roman" panose="02020603050405020304" pitchFamily="18" charset="0"/>
                          <a:ea typeface="+mn-ea"/>
                        </a:rPr>
                        <a:t>–0.43(5</a:t>
                      </a:r>
                      <a:r>
                        <a:rPr lang="en-US" altLang="zh-CN" sz="1300" b="0" i="0" u="none" strike="noStrike" dirty="0">
                          <a:solidFill>
                            <a:srgbClr val="FF0000"/>
                          </a:solidFill>
                          <a:effectLst/>
                          <a:latin typeface="Times New Roman" panose="02020603050405020304" pitchFamily="18" charset="0"/>
                          <a:ea typeface="宋体" panose="02010600030101010101" pitchFamily="2" charset="-122"/>
                        </a:rPr>
                        <a:t>)</a:t>
                      </a:r>
                    </a:p>
                  </a:txBody>
                  <a:tcPr marL="9525" marR="9525" marT="9525" marB="0" anchor="ctr">
                    <a:lnL>
                      <a:noFill/>
                    </a:lnL>
                    <a:lnR>
                      <a:noFill/>
                    </a:lnR>
                    <a:lnT>
                      <a:noFill/>
                    </a:lnT>
                    <a:lnB>
                      <a:noFill/>
                    </a:lnB>
                    <a:noFill/>
                  </a:tcPr>
                </a:tc>
                <a:extLst>
                  <a:ext uri="{0D108BD9-81ED-4DB2-BD59-A6C34878D82A}">
                    <a16:rowId xmlns:a16="http://schemas.microsoft.com/office/drawing/2014/main" val="2194100977"/>
                  </a:ext>
                </a:extLst>
              </a:tr>
              <a:tr h="161925">
                <a:tc>
                  <a:txBody>
                    <a:bodyPr/>
                    <a:lstStyle/>
                    <a:p>
                      <a:pPr algn="ctr" fontAlgn="ctr"/>
                      <a:r>
                        <a:rPr lang="en-US" altLang="zh-CN" sz="1300" b="0" i="0" u="none" strike="noStrike" dirty="0">
                          <a:solidFill>
                            <a:srgbClr val="FF0000"/>
                          </a:solidFill>
                          <a:effectLst/>
                          <a:latin typeface="Times New Roman" panose="02020603050405020304" pitchFamily="18" charset="0"/>
                          <a:ea typeface="宋体" panose="02010600030101010101" pitchFamily="2" charset="-122"/>
                        </a:rPr>
                        <a:t>0.48(10)</a:t>
                      </a:r>
                    </a:p>
                  </a:txBody>
                  <a:tcPr marL="9525" marR="9525" marT="9525" marB="0" anchor="ctr">
                    <a:lnL>
                      <a:noFill/>
                    </a:lnL>
                    <a:lnR>
                      <a:noFill/>
                    </a:lnR>
                    <a:lnT>
                      <a:noFill/>
                    </a:lnT>
                    <a:lnB>
                      <a:noFill/>
                    </a:lnB>
                    <a:noFill/>
                  </a:tcPr>
                </a:tc>
                <a:extLst>
                  <a:ext uri="{0D108BD9-81ED-4DB2-BD59-A6C34878D82A}">
                    <a16:rowId xmlns:a16="http://schemas.microsoft.com/office/drawing/2014/main" val="4280632990"/>
                  </a:ext>
                </a:extLst>
              </a:tr>
              <a:tr h="161925">
                <a:tc>
                  <a:txBody>
                    <a:bodyPr/>
                    <a:lstStyle/>
                    <a:p>
                      <a:pPr algn="ctr" fontAlgn="ctr"/>
                      <a:r>
                        <a:rPr lang="en-US" altLang="zh-CN" sz="1300" b="0" i="0" u="none" strike="noStrike" dirty="0">
                          <a:solidFill>
                            <a:srgbClr val="FF0000"/>
                          </a:solidFill>
                          <a:effectLst/>
                          <a:latin typeface="Times New Roman" panose="02020603050405020304" pitchFamily="18" charset="0"/>
                          <a:ea typeface="宋体" panose="02010600030101010101" pitchFamily="2" charset="-122"/>
                        </a:rPr>
                        <a:t>0.19(49)</a:t>
                      </a:r>
                    </a:p>
                  </a:txBody>
                  <a:tcPr marL="9525" marR="9525" marT="9525" marB="0" anchor="ctr">
                    <a:lnL>
                      <a:noFill/>
                    </a:lnL>
                    <a:lnR>
                      <a:noFill/>
                    </a:lnR>
                    <a:lnT>
                      <a:noFill/>
                    </a:lnT>
                    <a:lnB>
                      <a:noFill/>
                    </a:lnB>
                    <a:noFill/>
                  </a:tcPr>
                </a:tc>
                <a:extLst>
                  <a:ext uri="{0D108BD9-81ED-4DB2-BD59-A6C34878D82A}">
                    <a16:rowId xmlns:a16="http://schemas.microsoft.com/office/drawing/2014/main" val="3788680030"/>
                  </a:ext>
                </a:extLst>
              </a:tr>
            </a:tbl>
          </a:graphicData>
        </a:graphic>
      </p:graphicFrame>
    </p:spTree>
    <p:extLst>
      <p:ext uri="{BB962C8B-B14F-4D97-AF65-F5344CB8AC3E}">
        <p14:creationId xmlns:p14="http://schemas.microsoft.com/office/powerpoint/2010/main" val="3125147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337821" y="-741"/>
            <a:ext cx="4806179" cy="3240000"/>
          </a:xfrm>
          <a:prstGeom prst="rect">
            <a:avLst/>
          </a:prstGeom>
        </p:spPr>
      </p:pic>
      <p:pic>
        <p:nvPicPr>
          <p:cNvPr id="5" name="图片 3"/>
          <p:cNvPicPr>
            <a:picLocks noChangeAspect="1"/>
          </p:cNvPicPr>
          <p:nvPr/>
        </p:nvPicPr>
        <p:blipFill rotWithShape="1">
          <a:blip r:embed="rId3">
            <a:extLst>
              <a:ext uri="{28A0092B-C50C-407E-A947-70E740481C1C}">
                <a14:useLocalDpi xmlns:a14="http://schemas.microsoft.com/office/drawing/2010/main" val="0"/>
              </a:ext>
            </a:extLst>
          </a:blip>
          <a:srcRect l="47741" t="12290" b="14185"/>
          <a:stretch/>
        </p:blipFill>
        <p:spPr>
          <a:xfrm>
            <a:off x="0" y="-741"/>
            <a:ext cx="4704526" cy="3186954"/>
          </a:xfrm>
          <a:prstGeom prst="rect">
            <a:avLst/>
          </a:prstGeom>
        </p:spPr>
      </p:pic>
      <p:pic>
        <p:nvPicPr>
          <p:cNvPr id="6" name="Picture 5"/>
          <p:cNvPicPr>
            <a:picLocks noChangeAspect="1"/>
          </p:cNvPicPr>
          <p:nvPr/>
        </p:nvPicPr>
        <p:blipFill>
          <a:blip r:embed="rId4"/>
          <a:stretch>
            <a:fillRect/>
          </a:stretch>
        </p:blipFill>
        <p:spPr>
          <a:xfrm>
            <a:off x="0" y="3239259"/>
            <a:ext cx="4806179" cy="3240000"/>
          </a:xfrm>
          <a:prstGeom prst="rect">
            <a:avLst/>
          </a:prstGeom>
        </p:spPr>
      </p:pic>
      <p:sp>
        <p:nvSpPr>
          <p:cNvPr id="2" name="TextBox 1"/>
          <p:cNvSpPr txBox="1"/>
          <p:nvPr/>
        </p:nvSpPr>
        <p:spPr>
          <a:xfrm>
            <a:off x="820271" y="1344706"/>
            <a:ext cx="917239" cy="369332"/>
          </a:xfrm>
          <a:prstGeom prst="rect">
            <a:avLst/>
          </a:prstGeom>
          <a:noFill/>
        </p:spPr>
        <p:txBody>
          <a:bodyPr wrap="none" rtlCol="0">
            <a:spAutoFit/>
          </a:bodyPr>
          <a:lstStyle/>
          <a:p>
            <a:r>
              <a:rPr lang="en-US" dirty="0"/>
              <a:t>Original</a:t>
            </a:r>
          </a:p>
        </p:txBody>
      </p:sp>
      <p:sp>
        <p:nvSpPr>
          <p:cNvPr id="7" name="TextBox 6"/>
          <p:cNvSpPr txBox="1"/>
          <p:nvPr/>
        </p:nvSpPr>
        <p:spPr>
          <a:xfrm>
            <a:off x="6589059" y="2326341"/>
            <a:ext cx="2041521" cy="369332"/>
          </a:xfrm>
          <a:prstGeom prst="rect">
            <a:avLst/>
          </a:prstGeom>
          <a:noFill/>
        </p:spPr>
        <p:txBody>
          <a:bodyPr wrap="none" rtlCol="0">
            <a:spAutoFit/>
          </a:bodyPr>
          <a:lstStyle/>
          <a:p>
            <a:r>
              <a:rPr lang="en-US" dirty="0"/>
              <a:t>Add veto correction</a:t>
            </a:r>
          </a:p>
        </p:txBody>
      </p:sp>
      <p:sp>
        <p:nvSpPr>
          <p:cNvPr id="8" name="TextBox 7"/>
          <p:cNvSpPr txBox="1"/>
          <p:nvPr/>
        </p:nvSpPr>
        <p:spPr>
          <a:xfrm>
            <a:off x="2296300" y="5540189"/>
            <a:ext cx="1334020" cy="369332"/>
          </a:xfrm>
          <a:prstGeom prst="rect">
            <a:avLst/>
          </a:prstGeom>
          <a:noFill/>
        </p:spPr>
        <p:txBody>
          <a:bodyPr wrap="none" rtlCol="0">
            <a:spAutoFit/>
          </a:bodyPr>
          <a:lstStyle/>
          <a:p>
            <a:r>
              <a:rPr lang="en-US" dirty="0"/>
              <a:t>Add Run129</a:t>
            </a:r>
          </a:p>
        </p:txBody>
      </p:sp>
    </p:spTree>
    <p:extLst>
      <p:ext uri="{BB962C8B-B14F-4D97-AF65-F5344CB8AC3E}">
        <p14:creationId xmlns:p14="http://schemas.microsoft.com/office/powerpoint/2010/main" val="2692466840"/>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 y="472066"/>
          <a:ext cx="9144002" cy="3134664"/>
        </p:xfrm>
        <a:graphic>
          <a:graphicData uri="http://schemas.openxmlformats.org/drawingml/2006/table">
            <a:tbl>
              <a:tblPr/>
              <a:tblGrid>
                <a:gridCol w="1057030">
                  <a:extLst>
                    <a:ext uri="{9D8B030D-6E8A-4147-A177-3AD203B41FA5}">
                      <a16:colId xmlns:a16="http://schemas.microsoft.com/office/drawing/2014/main" val="20000"/>
                    </a:ext>
                  </a:extLst>
                </a:gridCol>
                <a:gridCol w="794256">
                  <a:extLst>
                    <a:ext uri="{9D8B030D-6E8A-4147-A177-3AD203B41FA5}">
                      <a16:colId xmlns:a16="http://schemas.microsoft.com/office/drawing/2014/main" val="20001"/>
                    </a:ext>
                  </a:extLst>
                </a:gridCol>
                <a:gridCol w="901227">
                  <a:extLst>
                    <a:ext uri="{9D8B030D-6E8A-4147-A177-3AD203B41FA5}">
                      <a16:colId xmlns:a16="http://schemas.microsoft.com/office/drawing/2014/main" val="20002"/>
                    </a:ext>
                  </a:extLst>
                </a:gridCol>
                <a:gridCol w="1008197">
                  <a:extLst>
                    <a:ext uri="{9D8B030D-6E8A-4147-A177-3AD203B41FA5}">
                      <a16:colId xmlns:a16="http://schemas.microsoft.com/office/drawing/2014/main" val="20003"/>
                    </a:ext>
                  </a:extLst>
                </a:gridCol>
                <a:gridCol w="449276">
                  <a:extLst>
                    <a:ext uri="{9D8B030D-6E8A-4147-A177-3AD203B41FA5}">
                      <a16:colId xmlns:a16="http://schemas.microsoft.com/office/drawing/2014/main" val="20004"/>
                    </a:ext>
                  </a:extLst>
                </a:gridCol>
                <a:gridCol w="1222138">
                  <a:extLst>
                    <a:ext uri="{9D8B030D-6E8A-4147-A177-3AD203B41FA5}">
                      <a16:colId xmlns:a16="http://schemas.microsoft.com/office/drawing/2014/main" val="20005"/>
                    </a:ext>
                  </a:extLst>
                </a:gridCol>
                <a:gridCol w="794256">
                  <a:extLst>
                    <a:ext uri="{9D8B030D-6E8A-4147-A177-3AD203B41FA5}">
                      <a16:colId xmlns:a16="http://schemas.microsoft.com/office/drawing/2014/main" val="20006"/>
                    </a:ext>
                  </a:extLst>
                </a:gridCol>
                <a:gridCol w="901227">
                  <a:extLst>
                    <a:ext uri="{9D8B030D-6E8A-4147-A177-3AD203B41FA5}">
                      <a16:colId xmlns:a16="http://schemas.microsoft.com/office/drawing/2014/main" val="20007"/>
                    </a:ext>
                  </a:extLst>
                </a:gridCol>
                <a:gridCol w="1115168">
                  <a:extLst>
                    <a:ext uri="{9D8B030D-6E8A-4147-A177-3AD203B41FA5}">
                      <a16:colId xmlns:a16="http://schemas.microsoft.com/office/drawing/2014/main" val="20008"/>
                    </a:ext>
                  </a:extLst>
                </a:gridCol>
                <a:gridCol w="901227">
                  <a:extLst>
                    <a:ext uri="{9D8B030D-6E8A-4147-A177-3AD203B41FA5}">
                      <a16:colId xmlns:a16="http://schemas.microsoft.com/office/drawing/2014/main" val="20009"/>
                    </a:ext>
                  </a:extLst>
                </a:gridCol>
              </a:tblGrid>
              <a:tr h="348296">
                <a:tc gridSpan="4">
                  <a:txBody>
                    <a:bodyPr/>
                    <a:lstStyle/>
                    <a:p>
                      <a:pPr algn="ctr" fontAlgn="ctr"/>
                      <a:r>
                        <a:rPr lang="en-US" altLang="zh-CN" sz="1500" b="0" i="0" u="none" strike="no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1500" b="0" i="0" u="none" strike="noStrike" baseline="3000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1500" b="0" i="0" u="none" strike="noStrike" baseline="3000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500" b="0" i="0" u="none" strike="noStrike" baseline="3000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Q</a:t>
                      </a:r>
                      <a:r>
                        <a:rPr lang="en-US" altLang="zh-CN" sz="1500" b="0" i="0" u="none" strike="noStrike" baseline="-2500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EC</a:t>
                      </a:r>
                      <a:r>
                        <a:rPr lang="en-US" altLang="zh-CN" sz="15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 = 12743(10) 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sz="15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1500" b="0" i="0" u="none" strike="noStrike" baseline="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Na→</a:t>
                      </a:r>
                      <a:r>
                        <a:rPr lang="en-US"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Mg </a:t>
                      </a: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Q</a:t>
                      </a:r>
                      <a:r>
                        <a:rPr lang="el-GR" sz="15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l-GR" sz="1500" b="0" i="0"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l-GR"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3835.0(12) </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500" b="0" i="0" u="none" strike="noStrike" baseline="3000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500" b="0" i="0" u="none" strike="noStrike" baseline="3000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500" b="0" i="1" u="none" strike="noStrike" baseline="-2500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5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500" b="0" i="1"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5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5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500" b="0" i="1"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5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5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500" b="0" i="0" u="none" strike="noStrike"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500" b="0" i="1" u="none" strike="noStrike" baseline="-25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5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5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500" b="0" i="1"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1500" b="0" i="1"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21.5(12)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5.309(25)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0.0185(11)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62.5(20)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5.251(15)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0.0212(7)</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0.14(8)</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451.7(5)</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chemeClr val="accent2"/>
                          </a:solidFill>
                          <a:effectLst/>
                          <a:latin typeface="Cambria Math" panose="02040503050406030204" pitchFamily="18" charset="0"/>
                          <a:ea typeface="Cambria Math" panose="02040503050406030204" pitchFamily="18" charset="0"/>
                        </a:rPr>
                        <a:t>1.6(37)</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chemeClr val="accent2"/>
                          </a:solidFill>
                          <a:effectLst/>
                          <a:latin typeface="Cambria Math" panose="02040503050406030204" pitchFamily="18" charset="0"/>
                          <a:ea typeface="Cambria Math" panose="02040503050406030204" pitchFamily="18" charset="0"/>
                        </a:rPr>
                        <a:t>–</a:t>
                      </a:r>
                      <a:endParaRPr lang="en-US" sz="1500" b="0" i="0" u="none" strike="noStrike" dirty="0">
                        <a:solidFill>
                          <a:schemeClr val="accent2"/>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chemeClr val="accent2"/>
                          </a:solidFill>
                          <a:effectLst/>
                          <a:latin typeface="Cambria Math" panose="02040503050406030204" pitchFamily="18" charset="0"/>
                          <a:ea typeface="Cambria Math" panose="02040503050406030204" pitchFamily="18" charset="0"/>
                        </a:rPr>
                        <a:t>–</a:t>
                      </a:r>
                      <a:endParaRPr lang="en-US" sz="1500" b="0" i="0" u="none" strike="noStrike" dirty="0">
                        <a:solidFill>
                          <a:schemeClr val="accent2"/>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1/2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585.042(21)</a:t>
                      </a: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altLang="zh-CN" sz="1500" b="0" i="0" u="none" strike="noStrike" dirty="0">
                          <a:solidFill>
                            <a:srgbClr val="0000FF"/>
                          </a:solidFill>
                          <a:effectLst/>
                          <a:latin typeface="Cambria Math" panose="02040503050406030204" pitchFamily="18" charset="0"/>
                          <a:ea typeface="Cambria Math" panose="02040503050406030204" pitchFamily="18" charset="0"/>
                        </a:rPr>
                        <a:t>–</a:t>
                      </a:r>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endParaRPr lang="en-US" sz="1500" b="0" i="0" u="none" strike="noStrike" dirty="0">
                        <a:solidFill>
                          <a:schemeClr val="accent2"/>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944.9(5)</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31(3)</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4.98(5)</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0.039(5)</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3/2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974.749(24)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27.46(22)</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5.043(6)</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0.0342(5)</a:t>
                      </a:r>
                    </a:p>
                  </a:txBody>
                  <a:tcPr marL="9525" marR="9525" marT="9525" marB="0" anchor="ctr">
                    <a:lnL>
                      <a:noFill/>
                    </a:lnL>
                    <a:lnR>
                      <a:noFill/>
                    </a:lnR>
                    <a:lnT>
                      <a:noFill/>
                    </a:lnT>
                    <a:lnB>
                      <a:noFill/>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500" b="0" i="0" u="none" strike="noStrike" dirty="0">
                          <a:solidFill>
                            <a:schemeClr val="accent2"/>
                          </a:solidFill>
                          <a:effectLst/>
                          <a:latin typeface="Cambria Math" panose="02040503050406030204" pitchFamily="18" charset="0"/>
                          <a:ea typeface="Cambria Math" panose="02040503050406030204" pitchFamily="18" charset="0"/>
                        </a:rPr>
                        <a:t>–</a:t>
                      </a:r>
                      <a:r>
                        <a:rPr lang="en-US" sz="1500" b="0" i="0" u="none" strike="noStrike" dirty="0">
                          <a:solidFill>
                            <a:schemeClr val="accent2"/>
                          </a:solidFill>
                          <a:effectLst/>
                          <a:latin typeface="Cambria Math" panose="02040503050406030204" pitchFamily="18" charset="0"/>
                          <a:ea typeface="Cambria Math" panose="02040503050406030204" pitchFamily="18" charset="0"/>
                        </a:rPr>
                        <a:t>0.13(10) </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1612.5(5)</a:t>
                      </a:r>
                    </a:p>
                  </a:txBody>
                  <a:tcPr marL="9525" marR="9525" marT="9525" marB="0" anchor="ctr">
                    <a:lnL>
                      <a:noFill/>
                    </a:lnL>
                    <a:lnR>
                      <a:noFill/>
                    </a:lnR>
                    <a:lnT>
                      <a:noFill/>
                    </a:lnT>
                    <a:lnB>
                      <a:noFill/>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chemeClr val="accent2"/>
                          </a:solidFill>
                          <a:effectLst/>
                          <a:latin typeface="Cambria Math" panose="02040503050406030204" pitchFamily="18" charset="0"/>
                          <a:ea typeface="Cambria Math" panose="02040503050406030204" pitchFamily="18" charset="0"/>
                        </a:rPr>
                        <a:t>16.9(22)</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5.11(6)</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0.030(4)</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7/2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a:solidFill>
                            <a:srgbClr val="0000FF"/>
                          </a:solidFill>
                          <a:effectLst/>
                          <a:latin typeface="Cambria Math" panose="02040503050406030204" pitchFamily="18" charset="0"/>
                          <a:ea typeface="Cambria Math" panose="02040503050406030204" pitchFamily="18" charset="0"/>
                          <a:cs typeface="+mn-cs"/>
                        </a:rPr>
                        <a:t>1611.772(11)</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9.48(14)</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5.030(8)</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0.0352(7)</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0.19(17) </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1789.2(6)</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1.74(18)</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6.06(5)</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0.0033(4)</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1964.620(24)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0.440(7)</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6.045(9)</a:t>
                      </a:r>
                    </a:p>
                  </a:txBody>
                  <a:tcPr marL="9525" marR="9525" marT="9525" marB="0" anchor="ctr">
                    <a:lnL>
                      <a:noFill/>
                    </a:lnL>
                    <a:lnR>
                      <a:noFill/>
                    </a:lnR>
                    <a:lnT>
                      <a:noFill/>
                    </a:lnT>
                    <a:lnB>
                      <a:noFill/>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0.00340(7)</a:t>
                      </a:r>
                    </a:p>
                  </a:txBody>
                  <a:tcPr marL="9525" marR="9525" marT="9525" marB="0" anchor="ctr">
                    <a:lnL>
                      <a:noFill/>
                    </a:lnL>
                    <a:lnR>
                      <a:noFill/>
                    </a:lnR>
                    <a:lnT>
                      <a:noFill/>
                    </a:lnT>
                    <a:lnB>
                      <a:noFill/>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0.03(12) </a:t>
                      </a: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2673.4(5)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chemeClr val="accent2"/>
                          </a:solidFill>
                          <a:effectLst/>
                          <a:latin typeface="Cambria Math" panose="02040503050406030204" pitchFamily="18" charset="0"/>
                          <a:ea typeface="Cambria Math" panose="02040503050406030204" pitchFamily="18" charset="0"/>
                        </a:rPr>
                        <a:t>5.4(5)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5.37(4)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0.0160(15)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Cambria Math" panose="02040503050406030204" pitchFamily="18" charset="0"/>
                          <a:ea typeface="Cambria Math" panose="02040503050406030204" pitchFamily="18" charset="0"/>
                        </a:rPr>
                        <a:t>3/2</a:t>
                      </a:r>
                      <a:r>
                        <a:rPr lang="en-US" sz="15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2801.46(3)</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500" b="0" i="0" u="none" strike="noStrike" kern="1200" dirty="0">
                          <a:solidFill>
                            <a:srgbClr val="0000FF"/>
                          </a:solidFill>
                          <a:effectLst/>
                          <a:latin typeface="Cambria Math" panose="02040503050406030204" pitchFamily="18" charset="0"/>
                          <a:ea typeface="Cambria Math" panose="02040503050406030204" pitchFamily="18" charset="0"/>
                          <a:cs typeface="+mn-cs"/>
                        </a:rPr>
                        <a:t>0.247(4)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rgbClr val="0000FF"/>
                          </a:solidFill>
                          <a:effectLst/>
                          <a:latin typeface="Cambria Math" panose="02040503050406030204" pitchFamily="18" charset="0"/>
                          <a:ea typeface="Cambria Math" panose="02040503050406030204" pitchFamily="18" charset="0"/>
                        </a:rPr>
                        <a:t>5.246(9)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a:solidFill>
                            <a:srgbClr val="0000FF"/>
                          </a:solidFill>
                          <a:effectLst/>
                          <a:latin typeface="Cambria Math" panose="02040503050406030204" pitchFamily="18" charset="0"/>
                          <a:ea typeface="Cambria Math" panose="02040503050406030204" pitchFamily="18" charset="0"/>
                        </a:rPr>
                        <a:t>0.0214(5</a:t>
                      </a:r>
                      <a:r>
                        <a:rPr lang="en-US" sz="15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0.34(13)</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7902.0(14)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10.7(21)</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chemeClr val="accent2"/>
                          </a:solidFill>
                          <a:effectLst/>
                          <a:latin typeface="Cambria Math" panose="02040503050406030204" pitchFamily="18" charset="0"/>
                          <a:ea typeface="Cambria Math" panose="02040503050406030204" pitchFamily="18" charset="0"/>
                        </a:rPr>
                        <a:t>3.33(9)</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chemeClr val="accent2"/>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b="0" i="0" u="none" strike="noStrike" dirty="0">
                          <a:solidFill>
                            <a:schemeClr val="tx1"/>
                          </a:solidFill>
                          <a:effectLst/>
                          <a:latin typeface="Cambria Math" panose="02040503050406030204" pitchFamily="18" charset="0"/>
                          <a:ea typeface="Cambria Math" panose="02040503050406030204" pitchFamily="18" charset="0"/>
                        </a:rPr>
                        <a:t>5/2</a:t>
                      </a:r>
                      <a:r>
                        <a:rPr lang="en-US" sz="15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4" name="TextBox 3"/>
          <p:cNvSpPr txBox="1"/>
          <p:nvPr/>
        </p:nvSpPr>
        <p:spPr>
          <a:xfrm>
            <a:off x="0" y="0"/>
            <a:ext cx="2092817"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Mirror </a:t>
            </a:r>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&amp; Theory</a:t>
            </a:r>
            <a:endPar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p:txBody>
      </p:sp>
      <p:cxnSp>
        <p:nvCxnSpPr>
          <p:cNvPr id="5" name="Straight Connector 4">
            <a:extLst>
              <a:ext uri="{FF2B5EF4-FFF2-40B4-BE49-F238E27FC236}">
                <a16:creationId xmlns:a16="http://schemas.microsoft.com/office/drawing/2014/main" id="{A15A8FDD-9EDB-4350-853B-3E6375CB1D60}"/>
              </a:ext>
            </a:extLst>
          </p:cNvPr>
          <p:cNvCxnSpPr/>
          <p:nvPr/>
        </p:nvCxnSpPr>
        <p:spPr>
          <a:xfrm>
            <a:off x="-2" y="0"/>
            <a:ext cx="9144002"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8629484"/>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2092817"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Mirror </a:t>
            </a:r>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&amp; Theory</a:t>
            </a:r>
            <a:endPar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337606193"/>
              </p:ext>
            </p:extLst>
          </p:nvPr>
        </p:nvGraphicFramePr>
        <p:xfrm>
          <a:off x="0" y="3653999"/>
          <a:ext cx="9144001" cy="3134664"/>
        </p:xfrm>
        <a:graphic>
          <a:graphicData uri="http://schemas.openxmlformats.org/drawingml/2006/table">
            <a:tbl>
              <a:tblPr/>
              <a:tblGrid>
                <a:gridCol w="1070497">
                  <a:extLst>
                    <a:ext uri="{9D8B030D-6E8A-4147-A177-3AD203B41FA5}">
                      <a16:colId xmlns:a16="http://schemas.microsoft.com/office/drawing/2014/main" val="20000"/>
                    </a:ext>
                  </a:extLst>
                </a:gridCol>
                <a:gridCol w="804375">
                  <a:extLst>
                    <a:ext uri="{9D8B030D-6E8A-4147-A177-3AD203B41FA5}">
                      <a16:colId xmlns:a16="http://schemas.microsoft.com/office/drawing/2014/main" val="20001"/>
                    </a:ext>
                  </a:extLst>
                </a:gridCol>
                <a:gridCol w="912709">
                  <a:extLst>
                    <a:ext uri="{9D8B030D-6E8A-4147-A177-3AD203B41FA5}">
                      <a16:colId xmlns:a16="http://schemas.microsoft.com/office/drawing/2014/main" val="20002"/>
                    </a:ext>
                  </a:extLst>
                </a:gridCol>
                <a:gridCol w="1021042">
                  <a:extLst>
                    <a:ext uri="{9D8B030D-6E8A-4147-A177-3AD203B41FA5}">
                      <a16:colId xmlns:a16="http://schemas.microsoft.com/office/drawing/2014/main" val="20003"/>
                    </a:ext>
                  </a:extLst>
                </a:gridCol>
                <a:gridCol w="549504">
                  <a:extLst>
                    <a:ext uri="{9D8B030D-6E8A-4147-A177-3AD203B41FA5}">
                      <a16:colId xmlns:a16="http://schemas.microsoft.com/office/drawing/2014/main" val="20004"/>
                    </a:ext>
                  </a:extLst>
                </a:gridCol>
                <a:gridCol w="1201069">
                  <a:extLst>
                    <a:ext uri="{9D8B030D-6E8A-4147-A177-3AD203B41FA5}">
                      <a16:colId xmlns:a16="http://schemas.microsoft.com/office/drawing/2014/main" val="20005"/>
                    </a:ext>
                  </a:extLst>
                </a:gridCol>
                <a:gridCol w="804375">
                  <a:extLst>
                    <a:ext uri="{9D8B030D-6E8A-4147-A177-3AD203B41FA5}">
                      <a16:colId xmlns:a16="http://schemas.microsoft.com/office/drawing/2014/main" val="20006"/>
                    </a:ext>
                  </a:extLst>
                </a:gridCol>
                <a:gridCol w="912709">
                  <a:extLst>
                    <a:ext uri="{9D8B030D-6E8A-4147-A177-3AD203B41FA5}">
                      <a16:colId xmlns:a16="http://schemas.microsoft.com/office/drawing/2014/main" val="20007"/>
                    </a:ext>
                  </a:extLst>
                </a:gridCol>
                <a:gridCol w="1129376">
                  <a:extLst>
                    <a:ext uri="{9D8B030D-6E8A-4147-A177-3AD203B41FA5}">
                      <a16:colId xmlns:a16="http://schemas.microsoft.com/office/drawing/2014/main" val="20008"/>
                    </a:ext>
                  </a:extLst>
                </a:gridCol>
                <a:gridCol w="738345">
                  <a:extLst>
                    <a:ext uri="{9D8B030D-6E8A-4147-A177-3AD203B41FA5}">
                      <a16:colId xmlns:a16="http://schemas.microsoft.com/office/drawing/2014/main" val="20009"/>
                    </a:ext>
                  </a:extLst>
                </a:gridCol>
              </a:tblGrid>
              <a:tr h="348296">
                <a:tc gridSpan="4">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USDCs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USDCs </a:t>
                      </a:r>
                      <a:r>
                        <a:rPr lang="en-US" altLang="zh-CN"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16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scaled</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 </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6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600" b="0" i="1"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C0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C00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600" b="0" i="0" u="none" strike="noStrike" dirty="0">
                          <a:solidFill>
                            <a:srgbClr val="C00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21.30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5.236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0.0219</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C00000"/>
                          </a:solidFill>
                          <a:effectLst/>
                          <a:latin typeface="Cambria Math" panose="02040503050406030204" pitchFamily="18" charset="0"/>
                          <a:ea typeface="Cambria Math" panose="02040503050406030204" pitchFamily="18" charset="0"/>
                        </a:rPr>
                        <a:t>21.52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5.236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0.0219</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600" b="0" i="0" u="none" strike="noStrike">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algn="ctr" fontAlgn="b"/>
                      <a:endParaRPr lang="en-US" sz="16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1/2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451.7(5)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1027</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22.87</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5.014</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0.0366</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944.9(5)</a:t>
                      </a:r>
                    </a:p>
                  </a:txBody>
                  <a:tcPr marL="9525" marR="9525" marT="9525" marB="0" anchor="ctr">
                    <a:lnL>
                      <a:noFill/>
                    </a:lnL>
                    <a:lnR>
                      <a:noFill/>
                    </a:lnR>
                    <a:lnT>
                      <a:noFill/>
                    </a:lnT>
                    <a:lnB>
                      <a:noFill/>
                    </a:lnB>
                  </a:tcPr>
                </a:tc>
                <a:tc>
                  <a:txBody>
                    <a:bodyPr/>
                    <a:lstStyle/>
                    <a:p>
                      <a:pPr algn="ctr" fontAlgn="ctr"/>
                      <a:r>
                        <a:rPr lang="en-US" sz="1600" b="0" i="0" u="none" strike="noStrike" dirty="0">
                          <a:solidFill>
                            <a:srgbClr val="C00000"/>
                          </a:solidFill>
                          <a:effectLst/>
                          <a:latin typeface="Cambria Math" panose="02040503050406030204" pitchFamily="18" charset="0"/>
                          <a:ea typeface="Cambria Math" panose="02040503050406030204" pitchFamily="18" charset="0"/>
                        </a:rPr>
                        <a:t>24.05</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5.014</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0.0366</a:t>
                      </a:r>
                    </a:p>
                  </a:txBody>
                  <a:tcPr marL="9525" marR="9525" marT="9525" marB="0" anchor="ctr">
                    <a:lnL>
                      <a:noFill/>
                    </a:lnL>
                    <a:lnR>
                      <a:noFill/>
                    </a:lnR>
                    <a:lnT>
                      <a:noFill/>
                    </a:lnT>
                    <a:lnB>
                      <a:noFill/>
                    </a:lnB>
                  </a:tcPr>
                </a:tc>
                <a:tc>
                  <a:txBody>
                    <a:bodyPr/>
                    <a:lstStyle/>
                    <a:p>
                      <a:pPr algn="ctr" fontAlgn="b"/>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1735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12.65</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5.128</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0.0281</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7/2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1612.5(5)</a:t>
                      </a:r>
                    </a:p>
                  </a:txBody>
                  <a:tcPr marL="9525" marR="9525" marT="9525" marB="0" anchor="ctr">
                    <a:lnL>
                      <a:noFill/>
                    </a:lnL>
                    <a:lnR>
                      <a:noFill/>
                    </a:lnR>
                    <a:lnT>
                      <a:noFill/>
                    </a:lnT>
                    <a:lnB>
                      <a:noFill/>
                    </a:lnB>
                  </a:tcPr>
                </a:tc>
                <a:tc>
                  <a:txBody>
                    <a:bodyPr/>
                    <a:lstStyle/>
                    <a:p>
                      <a:pPr algn="ctr" fontAlgn="ctr"/>
                      <a:r>
                        <a:rPr lang="en-US" sz="1600" b="0" i="0" u="none" strike="noStrike" dirty="0">
                          <a:solidFill>
                            <a:srgbClr val="C00000"/>
                          </a:solidFill>
                          <a:effectLst/>
                          <a:latin typeface="Cambria Math" panose="02040503050406030204" pitchFamily="18" charset="0"/>
                          <a:ea typeface="Cambria Math" panose="02040503050406030204" pitchFamily="18" charset="0"/>
                        </a:rPr>
                        <a:t>13.62</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5.128</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0.0281</a:t>
                      </a:r>
                    </a:p>
                  </a:txBody>
                  <a:tcPr marL="9525" marR="9525" marT="9525" marB="0" anchor="ctr">
                    <a:lnL>
                      <a:noFill/>
                    </a:lnL>
                    <a:lnR>
                      <a:noFill/>
                    </a:lnR>
                    <a:lnT>
                      <a:noFill/>
                    </a:lnT>
                    <a:lnB>
                      <a:noFill/>
                    </a:lnB>
                  </a:tcPr>
                </a:tc>
                <a:tc>
                  <a:txBody>
                    <a:bodyPr/>
                    <a:lstStyle/>
                    <a:p>
                      <a:pPr algn="ctr" fontAlgn="b"/>
                      <a:endParaRPr lang="en-US" sz="1600" b="0" i="0" u="none" strike="noStrike">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1882</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1.63</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5.985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0.0039</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1789.2(6)</a:t>
                      </a:r>
                    </a:p>
                  </a:txBody>
                  <a:tcPr marL="9525" marR="9525" marT="9525" marB="0" anchor="ctr">
                    <a:lnL>
                      <a:noFill/>
                    </a:lnL>
                    <a:lnR>
                      <a:noFill/>
                    </a:lnR>
                    <a:lnT>
                      <a:noFill/>
                    </a:lnT>
                    <a:lnB>
                      <a:noFill/>
                    </a:lnB>
                  </a:tcPr>
                </a:tc>
                <a:tc>
                  <a:txBody>
                    <a:bodyPr/>
                    <a:lstStyle/>
                    <a:p>
                      <a:pPr algn="ctr" fontAlgn="ctr"/>
                      <a:r>
                        <a:rPr lang="en-US" sz="1600" b="0" i="0" u="none" strike="noStrike" dirty="0">
                          <a:solidFill>
                            <a:srgbClr val="C00000"/>
                          </a:solidFill>
                          <a:effectLst/>
                          <a:latin typeface="Cambria Math" panose="02040503050406030204" pitchFamily="18" charset="0"/>
                          <a:ea typeface="Cambria Math" panose="02040503050406030204" pitchFamily="18" charset="0"/>
                        </a:rPr>
                        <a:t>1.73</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5.985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0.0039</a:t>
                      </a:r>
                    </a:p>
                  </a:txBody>
                  <a:tcPr marL="9525" marR="9525" marT="9525" marB="0" anchor="ctr">
                    <a:lnL>
                      <a:noFill/>
                    </a:lnL>
                    <a:lnR>
                      <a:noFill/>
                    </a:lnR>
                    <a:lnT>
                      <a:noFill/>
                    </a:lnT>
                    <a:lnB>
                      <a:noFill/>
                    </a:lnB>
                  </a:tcPr>
                </a:tc>
                <a:tc>
                  <a:txBody>
                    <a:bodyPr/>
                    <a:lstStyle/>
                    <a:p>
                      <a:pPr algn="ctr" fontAlgn="b"/>
                      <a:endParaRPr lang="en-US" sz="1600" b="0" i="0" u="none" strike="noStrike">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2751</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9.09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5.048</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0.0338</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2673.4(5)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1600" b="0" i="0" u="none" strike="noStrike" dirty="0">
                          <a:solidFill>
                            <a:srgbClr val="C00000"/>
                          </a:solidFill>
                          <a:effectLst/>
                          <a:latin typeface="Cambria Math" panose="02040503050406030204" pitchFamily="18" charset="0"/>
                          <a:ea typeface="Cambria Math" panose="02040503050406030204" pitchFamily="18" charset="0"/>
                        </a:rPr>
                        <a:t>9.64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5.048</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0.0338</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7615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13.56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3.289</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chemeClr val="tx1"/>
                          </a:solidFill>
                          <a:effectLst/>
                          <a:latin typeface="Cambria Math" panose="02040503050406030204" pitchFamily="18" charset="0"/>
                          <a:ea typeface="Cambria Math" panose="02040503050406030204" pitchFamily="18" charset="0"/>
                        </a:rPr>
                        <a:t>5/2</a:t>
                      </a:r>
                      <a:r>
                        <a:rPr lang="en-US" sz="1600" b="0" i="0" u="none" strike="noStrike" baseline="30000" dirty="0">
                          <a:solidFill>
                            <a:schemeClr val="tx1"/>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7902.0(14)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9.86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3.289</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818267438"/>
              </p:ext>
            </p:extLst>
          </p:nvPr>
        </p:nvGraphicFramePr>
        <p:xfrm>
          <a:off x="0" y="412636"/>
          <a:ext cx="9144001" cy="3134664"/>
        </p:xfrm>
        <a:graphic>
          <a:graphicData uri="http://schemas.openxmlformats.org/drawingml/2006/table">
            <a:tbl>
              <a:tblPr/>
              <a:tblGrid>
                <a:gridCol w="1070497">
                  <a:extLst>
                    <a:ext uri="{9D8B030D-6E8A-4147-A177-3AD203B41FA5}">
                      <a16:colId xmlns:a16="http://schemas.microsoft.com/office/drawing/2014/main" val="20000"/>
                    </a:ext>
                  </a:extLst>
                </a:gridCol>
                <a:gridCol w="804375">
                  <a:extLst>
                    <a:ext uri="{9D8B030D-6E8A-4147-A177-3AD203B41FA5}">
                      <a16:colId xmlns:a16="http://schemas.microsoft.com/office/drawing/2014/main" val="20001"/>
                    </a:ext>
                  </a:extLst>
                </a:gridCol>
                <a:gridCol w="912709">
                  <a:extLst>
                    <a:ext uri="{9D8B030D-6E8A-4147-A177-3AD203B41FA5}">
                      <a16:colId xmlns:a16="http://schemas.microsoft.com/office/drawing/2014/main" val="20002"/>
                    </a:ext>
                  </a:extLst>
                </a:gridCol>
                <a:gridCol w="1021042">
                  <a:extLst>
                    <a:ext uri="{9D8B030D-6E8A-4147-A177-3AD203B41FA5}">
                      <a16:colId xmlns:a16="http://schemas.microsoft.com/office/drawing/2014/main" val="20003"/>
                    </a:ext>
                  </a:extLst>
                </a:gridCol>
                <a:gridCol w="549504">
                  <a:extLst>
                    <a:ext uri="{9D8B030D-6E8A-4147-A177-3AD203B41FA5}">
                      <a16:colId xmlns:a16="http://schemas.microsoft.com/office/drawing/2014/main" val="20004"/>
                    </a:ext>
                  </a:extLst>
                </a:gridCol>
                <a:gridCol w="1201069">
                  <a:extLst>
                    <a:ext uri="{9D8B030D-6E8A-4147-A177-3AD203B41FA5}">
                      <a16:colId xmlns:a16="http://schemas.microsoft.com/office/drawing/2014/main" val="20005"/>
                    </a:ext>
                  </a:extLst>
                </a:gridCol>
                <a:gridCol w="804375">
                  <a:extLst>
                    <a:ext uri="{9D8B030D-6E8A-4147-A177-3AD203B41FA5}">
                      <a16:colId xmlns:a16="http://schemas.microsoft.com/office/drawing/2014/main" val="20006"/>
                    </a:ext>
                  </a:extLst>
                </a:gridCol>
                <a:gridCol w="912709">
                  <a:extLst>
                    <a:ext uri="{9D8B030D-6E8A-4147-A177-3AD203B41FA5}">
                      <a16:colId xmlns:a16="http://schemas.microsoft.com/office/drawing/2014/main" val="20007"/>
                    </a:ext>
                  </a:extLst>
                </a:gridCol>
                <a:gridCol w="1129376">
                  <a:extLst>
                    <a:ext uri="{9D8B030D-6E8A-4147-A177-3AD203B41FA5}">
                      <a16:colId xmlns:a16="http://schemas.microsoft.com/office/drawing/2014/main" val="20008"/>
                    </a:ext>
                  </a:extLst>
                </a:gridCol>
                <a:gridCol w="738345">
                  <a:extLst>
                    <a:ext uri="{9D8B030D-6E8A-4147-A177-3AD203B41FA5}">
                      <a16:colId xmlns:a16="http://schemas.microsoft.com/office/drawing/2014/main" val="20009"/>
                    </a:ext>
                  </a:extLst>
                </a:gridCol>
              </a:tblGrid>
              <a:tr h="348296">
                <a:tc gridSpan="4">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USDC </a:t>
                      </a:r>
                      <a:r>
                        <a:rPr lang="en-US" altLang="zh-CN"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scaled</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600" b="0" i="1"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fontAlgn="ct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Si→</a:t>
                      </a:r>
                      <a:r>
                        <a:rPr lang="en-US" altLang="zh-CN" sz="16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Al USDI </a:t>
                      </a:r>
                      <a:r>
                        <a:rPr lang="en-US" altLang="zh-CN"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16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scaled</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48296">
                <a:tc>
                  <a:txBody>
                    <a:bodyPr/>
                    <a:lstStyle/>
                    <a:p>
                      <a:pPr algn="ctr" fontAlgn="ctr"/>
                      <a:r>
                        <a:rPr lang="en-US" altLang="zh-CN" sz="16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C0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C00000"/>
                          </a:solidFill>
                          <a:effectLst/>
                          <a:latin typeface="Cambria Math" panose="02040503050406030204" pitchFamily="18" charset="0"/>
                          <a:ea typeface="Cambria Math" panose="02040503050406030204" pitchFamily="18" charset="0"/>
                          <a:cs typeface="Times New Roman" panose="02020603050405020304" pitchFamily="18" charset="0"/>
                        </a:rPr>
                        <a:t>β </a:t>
                      </a:r>
                      <a:r>
                        <a:rPr lang="en-US" sz="1600" b="0" i="0" u="none" strike="noStrike" dirty="0">
                          <a:solidFill>
                            <a:srgbClr val="C00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n-US" altLang="zh-CN" sz="1600" b="0" i="1"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n-US" sz="1600" b="0" i="1"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16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1600" b="0" i="1"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1600" b="0" i="0" u="none" strike="noStrike" baseline="3000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16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C00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1600" b="0" i="1" u="none" strike="noStrike" baseline="-25000" dirty="0">
                          <a:solidFill>
                            <a:srgbClr val="C00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1600" b="0" i="0" u="none" strike="noStrike" dirty="0">
                          <a:solidFill>
                            <a:srgbClr val="C00000"/>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16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16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5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8296">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20.91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5.314</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0.0183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22.16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5.293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0.0192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500" b="0" i="0" u="none" strike="noStrike">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8296">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451.7(5)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1/2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451.7(5)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0" i="0" u="none" strike="noStrike" kern="1200" noProof="0" dirty="0">
                          <a:solidFill>
                            <a:srgbClr val="008000"/>
                          </a:solidFill>
                          <a:effectLst/>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8000"/>
                          </a:solidFill>
                          <a:effectLst/>
                          <a:uLnTx/>
                          <a:uFillTx/>
                          <a:latin typeface="Cambria Math" panose="02040503050406030204" pitchFamily="18" charset="0"/>
                          <a:ea typeface="Cambria Math" panose="02040503050406030204" pitchFamily="18" charset="0"/>
                          <a:cs typeface="+mn-cs"/>
                        </a:rPr>
                        <a:t>–</a:t>
                      </a:r>
                    </a:p>
                  </a:txBody>
                  <a:tcPr marL="9525" marR="9525" marT="9525" marB="0" anchor="ctr">
                    <a:lnL>
                      <a:noFill/>
                    </a:lnL>
                    <a:lnR>
                      <a:noFill/>
                    </a:lnR>
                    <a:lnT>
                      <a:noFill/>
                    </a:lnT>
                    <a:lnB>
                      <a:noFill/>
                    </a:lnB>
                  </a:tcPr>
                </a:tc>
                <a:tc>
                  <a:txBody>
                    <a:bodyPr/>
                    <a:lstStyle/>
                    <a:p>
                      <a:pPr algn="ctr" fontAlgn="b"/>
                      <a:endParaRPr lang="en-US" sz="15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48296">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944.9(5)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23.38</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5.093</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0.0305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944.9(5)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22.52</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5.113</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0.0291</a:t>
                      </a:r>
                    </a:p>
                  </a:txBody>
                  <a:tcPr marL="9525" marR="9525" marT="9525" marB="0" anchor="ctr">
                    <a:lnL>
                      <a:noFill/>
                    </a:lnL>
                    <a:lnR>
                      <a:noFill/>
                    </a:lnR>
                    <a:lnT>
                      <a:noFill/>
                    </a:lnT>
                    <a:lnB>
                      <a:noFill/>
                    </a:lnB>
                  </a:tcPr>
                </a:tc>
                <a:tc>
                  <a:txBody>
                    <a:bodyPr/>
                    <a:lstStyle/>
                    <a:p>
                      <a:pPr algn="ctr" fontAlgn="b"/>
                      <a:endParaRPr lang="en-US" sz="15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48296">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1612.5(5)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13.25</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5.208</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0.0234</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7/2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1612.5(5)</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13.40</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5.206</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0.0235</a:t>
                      </a:r>
                    </a:p>
                  </a:txBody>
                  <a:tcPr marL="9525" marR="9525" marT="9525" marB="0" anchor="ctr">
                    <a:lnL>
                      <a:noFill/>
                    </a:lnL>
                    <a:lnR>
                      <a:noFill/>
                    </a:lnR>
                    <a:lnT>
                      <a:noFill/>
                    </a:lnT>
                    <a:lnB>
                      <a:noFill/>
                    </a:lnB>
                  </a:tcPr>
                </a:tc>
                <a:tc>
                  <a:txBody>
                    <a:bodyPr/>
                    <a:lstStyle/>
                    <a:p>
                      <a:pPr algn="ctr" fontAlgn="b"/>
                      <a:endParaRPr lang="en-US" sz="1500" b="0" i="0" u="none" strike="noStrike">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1789.4(4)</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1.68</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6.070</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0.0032</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5/2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1789.2(6)</a:t>
                      </a:r>
                    </a:p>
                  </a:txBody>
                  <a:tcPr marL="9525" marR="9525" marT="9525" marB="0" anchor="ctr">
                    <a:lnL>
                      <a:noFill/>
                    </a:lnL>
                    <a:lnR>
                      <a:noFill/>
                    </a:lnR>
                    <a:lnT>
                      <a:noFill/>
                    </a:lnT>
                    <a:lnB>
                      <a:noFill/>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1.63</a:t>
                      </a:r>
                    </a:p>
                  </a:txBody>
                  <a:tcPr marL="9525" marR="9525" marT="9525" marB="0" anchor="ctr">
                    <a:lnL>
                      <a:noFill/>
                    </a:lnL>
                    <a:lnR>
                      <a:noFill/>
                    </a:lnR>
                    <a:lnT>
                      <a:noFill/>
                    </a:lnT>
                    <a:lnB>
                      <a:noFill/>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6.084</a:t>
                      </a:r>
                    </a:p>
                  </a:txBody>
                  <a:tcPr marL="9525" marR="9525" marT="9525" marB="0" anchor="ctr">
                    <a:lnL>
                      <a:noFill/>
                    </a:lnL>
                    <a:lnR>
                      <a:noFill/>
                    </a:lnR>
                    <a:lnT>
                      <a:noFill/>
                    </a:lnT>
                    <a:lnB>
                      <a:noFill/>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0.0031</a:t>
                      </a:r>
                    </a:p>
                  </a:txBody>
                  <a:tcPr marL="9525" marR="9525" marT="9525" marB="0" anchor="ctr">
                    <a:lnL>
                      <a:noFill/>
                    </a:lnL>
                    <a:lnR>
                      <a:noFill/>
                    </a:lnR>
                    <a:lnT>
                      <a:noFill/>
                    </a:lnT>
                    <a:lnB>
                      <a:noFill/>
                    </a:lnB>
                  </a:tcPr>
                </a:tc>
                <a:tc>
                  <a:txBody>
                    <a:bodyPr/>
                    <a:lstStyle/>
                    <a:p>
                      <a:pPr algn="ctr" fontAlgn="b"/>
                      <a:endParaRPr lang="en-US" sz="1500" b="0" i="0" u="none" strike="noStrike">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6"/>
                  </a:ext>
                </a:extLst>
              </a:tr>
              <a:tr h="348296">
                <a:tc>
                  <a:txBody>
                    <a:bodyPr/>
                    <a:lstStyle/>
                    <a:p>
                      <a:pPr algn="ctr" fontAlgn="b"/>
                      <a:r>
                        <a:rPr lang="en-US" sz="1500" b="0" i="0" u="none" strike="noStrike" dirty="0">
                          <a:solidFill>
                            <a:srgbClr val="FF0000"/>
                          </a:solidFill>
                          <a:effectLst/>
                          <a:latin typeface="Cambria Math" panose="02040503050406030204" pitchFamily="18" charset="0"/>
                          <a:ea typeface="Cambria Math" panose="02040503050406030204" pitchFamily="18" charset="0"/>
                        </a:rPr>
                        <a:t>2673.4(4)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9.39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5.127</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0.0282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mbria Math" panose="02040503050406030204" pitchFamily="18" charset="0"/>
                          <a:ea typeface="Cambria Math" panose="02040503050406030204" pitchFamily="18" charset="0"/>
                        </a:rPr>
                        <a:t>3/2</a:t>
                      </a:r>
                      <a:r>
                        <a:rPr lang="en-US" sz="1600" b="0" i="0" u="none" strike="noStrike" baseline="30000" dirty="0">
                          <a:solidFill>
                            <a:srgbClr val="000000"/>
                          </a:solidFill>
                          <a:effectLst/>
                          <a:latin typeface="Cambria Math" panose="02040503050406030204" pitchFamily="18" charset="0"/>
                          <a:ea typeface="Cambria Math" panose="02040503050406030204" pitchFamily="18" charset="0"/>
                        </a:rPr>
                        <a:t>+</a:t>
                      </a:r>
                      <a:endParaRPr lang="en-US" sz="16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2673.4(5)</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9.22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5.139</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914400" rtl="0" eaLnBrk="1" fontAlgn="b" latinLnBrk="0" hangingPunct="1"/>
                      <a:r>
                        <a:rPr lang="en-US" altLang="zh-CN"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0.0274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b"/>
                      <a:endParaRPr lang="en-US" sz="15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r h="348296">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7902.0(14)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11.43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8000"/>
                          </a:solidFill>
                          <a:effectLst/>
                          <a:latin typeface="Cambria Math" panose="02040503050406030204" pitchFamily="18" charset="0"/>
                          <a:ea typeface="Cambria Math" panose="02040503050406030204" pitchFamily="18" charset="0"/>
                        </a:rPr>
                        <a:t>3.306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a:solidFill>
                            <a:schemeClr val="tx1"/>
                          </a:solidFill>
                          <a:effectLst/>
                          <a:latin typeface="Cambria Math" panose="02040503050406030204" pitchFamily="18" charset="0"/>
                          <a:ea typeface="Cambria Math" panose="02040503050406030204" pitchFamily="18" charset="0"/>
                        </a:rPr>
                        <a:t>5/2</a:t>
                      </a:r>
                      <a:r>
                        <a:rPr lang="en-US" sz="1600" b="0" i="0" u="none" strike="noStrike" baseline="30000" dirty="0">
                          <a:solidFill>
                            <a:schemeClr val="tx1"/>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FF0000"/>
                          </a:solidFill>
                          <a:effectLst/>
                          <a:latin typeface="Cambria Math" panose="02040503050406030204" pitchFamily="18" charset="0"/>
                          <a:ea typeface="Cambria Math" panose="02040503050406030204" pitchFamily="18" charset="0"/>
                        </a:rPr>
                        <a:t>7902.0(14)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C00000"/>
                          </a:solidFill>
                          <a:effectLst/>
                          <a:latin typeface="Cambria Math" panose="02040503050406030204" pitchFamily="18" charset="0"/>
                          <a:ea typeface="Cambria Math" panose="02040503050406030204" pitchFamily="18" charset="0"/>
                        </a:rPr>
                        <a:t>9.43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rPr>
                        <a:t>3.393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endParaRPr lang="en-US" sz="1600" b="0" i="0" u="none" strike="noStrike" kern="1200" dirty="0">
                        <a:solidFill>
                          <a:srgbClr val="008000"/>
                        </a:solidFill>
                        <a:effectLst/>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5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649507916"/>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06558320"/>
              </p:ext>
            </p:extLst>
          </p:nvPr>
        </p:nvGraphicFramePr>
        <p:xfrm>
          <a:off x="-3" y="708956"/>
          <a:ext cx="9144003" cy="2592000"/>
        </p:xfrm>
        <a:graphic>
          <a:graphicData uri="http://schemas.openxmlformats.org/drawingml/2006/table">
            <a:tbl>
              <a:tblPr/>
              <a:tblGrid>
                <a:gridCol w="1338472">
                  <a:extLst>
                    <a:ext uri="{9D8B030D-6E8A-4147-A177-3AD203B41FA5}">
                      <a16:colId xmlns:a16="http://schemas.microsoft.com/office/drawing/2014/main" val="20000"/>
                    </a:ext>
                  </a:extLst>
                </a:gridCol>
                <a:gridCol w="1237580">
                  <a:extLst>
                    <a:ext uri="{9D8B030D-6E8A-4147-A177-3AD203B41FA5}">
                      <a16:colId xmlns:a16="http://schemas.microsoft.com/office/drawing/2014/main" val="20001"/>
                    </a:ext>
                  </a:extLst>
                </a:gridCol>
                <a:gridCol w="1306837">
                  <a:extLst>
                    <a:ext uri="{9D8B030D-6E8A-4147-A177-3AD203B41FA5}">
                      <a16:colId xmlns:a16="http://schemas.microsoft.com/office/drawing/2014/main" val="20002"/>
                    </a:ext>
                  </a:extLst>
                </a:gridCol>
                <a:gridCol w="1192696">
                  <a:extLst>
                    <a:ext uri="{9D8B030D-6E8A-4147-A177-3AD203B41FA5}">
                      <a16:colId xmlns:a16="http://schemas.microsoft.com/office/drawing/2014/main" val="20003"/>
                    </a:ext>
                  </a:extLst>
                </a:gridCol>
                <a:gridCol w="1298713">
                  <a:extLst>
                    <a:ext uri="{9D8B030D-6E8A-4147-A177-3AD203B41FA5}">
                      <a16:colId xmlns:a16="http://schemas.microsoft.com/office/drawing/2014/main" val="20004"/>
                    </a:ext>
                  </a:extLst>
                </a:gridCol>
                <a:gridCol w="1515654">
                  <a:extLst>
                    <a:ext uri="{9D8B030D-6E8A-4147-A177-3AD203B41FA5}">
                      <a16:colId xmlns:a16="http://schemas.microsoft.com/office/drawing/2014/main" val="20005"/>
                    </a:ext>
                  </a:extLst>
                </a:gridCol>
                <a:gridCol w="1254051">
                  <a:extLst>
                    <a:ext uri="{9D8B030D-6E8A-4147-A177-3AD203B41FA5}">
                      <a16:colId xmlns:a16="http://schemas.microsoft.com/office/drawing/2014/main" val="20006"/>
                    </a:ext>
                  </a:extLst>
                </a:gridCol>
              </a:tblGrid>
              <a:tr h="432000">
                <a:tc gridSpan="3">
                  <a:txBody>
                    <a:bodyPr/>
                    <a:lstStyle/>
                    <a:p>
                      <a:pPr algn="ctr" fontAlgn="ct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Si→ 3/2</a:t>
                      </a:r>
                      <a:r>
                        <a:rPr lang="en-US" altLang="zh-CN"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Al 2673.4</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en-US"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Na→ 3/2</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Mg  2801.5 </a:t>
                      </a:r>
                      <a:r>
                        <a:rPr lang="el-GR"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32000">
                <a:tc>
                  <a:txBody>
                    <a:bodyPr/>
                    <a:lstStyle/>
                    <a:p>
                      <a:pPr algn="ctr" fontAlgn="ct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Ref.</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Ref.</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432000">
                <a:tc>
                  <a:txBody>
                    <a:bodyPr/>
                    <a:lstStyle/>
                    <a:p>
                      <a:pPr algn="ctr" fontAlgn="b"/>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Hatori</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6.93(76)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00FF"/>
                          </a:solidFill>
                          <a:effectLst/>
                          <a:latin typeface="Cambria Math" panose="02040503050406030204" pitchFamily="18" charset="0"/>
                          <a:ea typeface="Cambria Math" panose="02040503050406030204" pitchFamily="18" charset="0"/>
                        </a:rPr>
                        <a:t>5.258(48)</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Alburger</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0.247(4)</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5.246(9)</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0.03(12)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0002"/>
                  </a:ext>
                </a:extLst>
              </a:tr>
              <a:tr h="432000">
                <a:tc>
                  <a:txBody>
                    <a:bodyPr/>
                    <a:lstStyle/>
                    <a:p>
                      <a:pPr algn="ctr" fontAlgn="b"/>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no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8.2(15)</a:t>
                      </a:r>
                    </a:p>
                  </a:txBody>
                  <a:tcPr marL="9525" marR="9525" marT="9525" marB="0" anchor="ctr">
                    <a:lnL>
                      <a:noFill/>
                    </a:lnL>
                    <a:lnR>
                      <a:noFill/>
                    </a:lnR>
                    <a:lnT>
                      <a:noFill/>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5.190(8)</a:t>
                      </a:r>
                    </a:p>
                  </a:txBody>
                  <a:tcPr marL="9525" marR="9525" marT="9525" marB="0" anchor="ctr">
                    <a:lnL>
                      <a:noFill/>
                    </a:lnL>
                    <a:lnR>
                      <a:noFill/>
                    </a:lnR>
                    <a:lnT>
                      <a:noFill/>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Alburger</a:t>
                      </a:r>
                    </a:p>
                  </a:txBody>
                  <a:tcPr marL="9525" marR="9525" marT="9525" marB="0" anchor="ctr">
                    <a:lnL>
                      <a:noFill/>
                    </a:lnL>
                    <a:lnR>
                      <a:noFill/>
                    </a:lnR>
                    <a:lnT>
                      <a:noFill/>
                    </a:lnT>
                    <a:lnB>
                      <a:noFill/>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0.247(4)</a:t>
                      </a:r>
                    </a:p>
                  </a:txBody>
                  <a:tcPr marL="9525" marR="9525" marT="9525" marB="0" anchor="ctr">
                    <a:lnL>
                      <a:noFill/>
                    </a:lnL>
                    <a:lnR>
                      <a:noFill/>
                    </a:lnR>
                    <a:lnT>
                      <a:noFill/>
                    </a:lnT>
                    <a:lnB>
                      <a:noFill/>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FF"/>
                          </a:solidFill>
                          <a:effectLst/>
                          <a:uLnTx/>
                          <a:uFillTx/>
                          <a:latin typeface="Cambria Math" panose="02040503050406030204" pitchFamily="18" charset="0"/>
                          <a:ea typeface="Cambria Math" panose="02040503050406030204" pitchFamily="18" charset="0"/>
                          <a:cs typeface="+mn-cs"/>
                        </a:rPr>
                        <a:t>5.246(9)</a:t>
                      </a:r>
                      <a:endPar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a:noFill/>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–0.12(3)</a:t>
                      </a:r>
                    </a:p>
                  </a:txBody>
                  <a:tcPr marL="9525" marR="9525" marT="9525" marB="0" anchor="ctr">
                    <a:lnL>
                      <a:noFill/>
                    </a:lnL>
                    <a:lnR>
                      <a:noFill/>
                    </a:lnR>
                    <a:lnT>
                      <a:noFill/>
                    </a:lnT>
                    <a:lnB>
                      <a:noFill/>
                    </a:lnB>
                    <a:noFill/>
                  </a:tcPr>
                </a:tc>
                <a:extLst>
                  <a:ext uri="{0D108BD9-81ED-4DB2-BD59-A6C34878D82A}">
                    <a16:rowId xmlns:a16="http://schemas.microsoft.com/office/drawing/2014/main" val="10003"/>
                  </a:ext>
                </a:extLst>
              </a:tr>
              <a:tr h="432000">
                <a:tc>
                  <a:txBody>
                    <a:bodyPr/>
                    <a:lstStyle/>
                    <a:p>
                      <a:pPr algn="ctr" fontAlgn="b"/>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Thomas</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no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4.8(3)</a:t>
                      </a:r>
                    </a:p>
                  </a:txBody>
                  <a:tcPr marL="9525" marR="9525" marT="9525" marB="0" anchor="ctr">
                    <a:lnL>
                      <a:noFill/>
                    </a:lnL>
                    <a:lnR>
                      <a:noFill/>
                    </a:lnR>
                    <a:lnT>
                      <a:noFill/>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5.43(3)</a:t>
                      </a:r>
                    </a:p>
                  </a:txBody>
                  <a:tcPr marL="9525" marR="9525" marT="9525" marB="0" anchor="ctr">
                    <a:lnL>
                      <a:noFill/>
                    </a:lnL>
                    <a:lnR>
                      <a:noFill/>
                    </a:lnR>
                    <a:lnT>
                      <a:noFill/>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Alburger</a:t>
                      </a:r>
                    </a:p>
                  </a:txBody>
                  <a:tcPr marL="9525" marR="9525" marT="9525" marB="0" anchor="ctr">
                    <a:lnL>
                      <a:noFill/>
                    </a:lnL>
                    <a:lnR>
                      <a:noFill/>
                    </a:lnR>
                    <a:lnT>
                      <a:noFill/>
                    </a:lnT>
                    <a:lnB>
                      <a:noFill/>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0.247(4)</a:t>
                      </a:r>
                    </a:p>
                  </a:txBody>
                  <a:tcPr marL="9525" marR="9525" marT="9525" marB="0" anchor="ctr">
                    <a:lnL>
                      <a:noFill/>
                    </a:lnL>
                    <a:lnR>
                      <a:noFill/>
                    </a:lnR>
                    <a:lnT>
                      <a:noFill/>
                    </a:lnT>
                    <a:lnB>
                      <a:noFill/>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FF"/>
                          </a:solidFill>
                          <a:effectLst/>
                          <a:uLnTx/>
                          <a:uFillTx/>
                          <a:latin typeface="Cambria Math" panose="02040503050406030204" pitchFamily="18" charset="0"/>
                          <a:ea typeface="Cambria Math" panose="02040503050406030204" pitchFamily="18" charset="0"/>
                          <a:cs typeface="+mn-cs"/>
                        </a:rPr>
                        <a:t>5.246(9)</a:t>
                      </a:r>
                    </a:p>
                  </a:txBody>
                  <a:tcPr marL="9525" marR="9525" marT="9525" marB="0" anchor="ctr">
                    <a:lnL>
                      <a:noFill/>
                    </a:lnL>
                    <a:lnR>
                      <a:noFill/>
                    </a:lnR>
                    <a:lnT>
                      <a:noFill/>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0.49(11)</a:t>
                      </a:r>
                    </a:p>
                  </a:txBody>
                  <a:tcPr marL="9525" marR="9525" marT="9525" marB="0" anchor="ctr">
                    <a:lnL>
                      <a:noFill/>
                    </a:lnL>
                    <a:lnR>
                      <a:noFill/>
                    </a:lnR>
                    <a:lnT>
                      <a:noFill/>
                    </a:lnT>
                    <a:lnB>
                      <a:noFill/>
                    </a:lnB>
                    <a:noFill/>
                  </a:tcPr>
                </a:tc>
                <a:extLst>
                  <a:ext uri="{0D108BD9-81ED-4DB2-BD59-A6C34878D82A}">
                    <a16:rowId xmlns:a16="http://schemas.microsoft.com/office/drawing/2014/main" val="10004"/>
                  </a:ext>
                </a:extLst>
              </a:tr>
              <a:tr h="432000">
                <a:tc>
                  <a:txBody>
                    <a:bodyPr/>
                    <a:lstStyle/>
                    <a:p>
                      <a:pPr algn="ctr" fontAlgn="b"/>
                      <a:r>
                        <a:rPr lang="en-US" altLang="zh-CN" sz="2000" b="0" i="0" u="none" strike="noStrike" dirty="0">
                          <a:solidFill>
                            <a:srgbClr val="FF0000"/>
                          </a:solidFill>
                          <a:effectLst/>
                          <a:latin typeface="Cambria Math" panose="02040503050406030204" pitchFamily="18" charset="0"/>
                          <a:ea typeface="Cambria Math" panose="02040503050406030204" pitchFamily="18" charset="0"/>
                        </a:rPr>
                        <a:t>Present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6.8(15)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FF0000"/>
                          </a:solidFill>
                          <a:effectLst/>
                          <a:latin typeface="Cambria Math" panose="02040503050406030204" pitchFamily="18" charset="0"/>
                          <a:ea typeface="Cambria Math" panose="02040503050406030204" pitchFamily="18" charset="0"/>
                        </a:rPr>
                        <a:t>5.27(10)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FF0000"/>
                          </a:solidFill>
                          <a:effectLst/>
                          <a:latin typeface="Cambria Math" panose="02040503050406030204" pitchFamily="18" charset="0"/>
                          <a:ea typeface="Cambria Math" panose="02040503050406030204" pitchFamily="18" charset="0"/>
                        </a:rPr>
                        <a:t>Alburger</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FF0000"/>
                          </a:solidFill>
                          <a:effectLst/>
                          <a:latin typeface="Cambria Math" panose="02040503050406030204" pitchFamily="18" charset="0"/>
                          <a:ea typeface="Cambria Math" panose="02040503050406030204" pitchFamily="18" charset="0"/>
                        </a:rPr>
                        <a:t>0.247(4)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altLang="zh-CN" sz="2000" b="0" i="0" u="none" strike="noStrike" dirty="0">
                          <a:solidFill>
                            <a:srgbClr val="FF0000"/>
                          </a:solidFill>
                          <a:effectLst/>
                          <a:latin typeface="Cambria Math" panose="02040503050406030204" pitchFamily="18" charset="0"/>
                          <a:ea typeface="Cambria Math" panose="02040503050406030204" pitchFamily="18" charset="0"/>
                        </a:rPr>
                        <a:t>5.246(9)</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FF0000"/>
                          </a:solidFill>
                          <a:effectLst/>
                          <a:latin typeface="Cambria Math" panose="02040503050406030204" pitchFamily="18" charset="0"/>
                          <a:ea typeface="Cambria Math" panose="02040503050406030204" pitchFamily="18" charset="0"/>
                        </a:rPr>
                        <a:t>0.06(24)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4" name="TextBox 3"/>
          <p:cNvSpPr txBox="1"/>
          <p:nvPr/>
        </p:nvSpPr>
        <p:spPr>
          <a:xfrm>
            <a:off x="0" y="0"/>
            <a:ext cx="2092817"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Mirror </a:t>
            </a:r>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&amp; Theory</a:t>
            </a:r>
            <a:endPar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725091856"/>
              </p:ext>
            </p:extLst>
          </p:nvPr>
        </p:nvGraphicFramePr>
        <p:xfrm>
          <a:off x="0" y="3723983"/>
          <a:ext cx="9144003" cy="1728000"/>
        </p:xfrm>
        <a:graphic>
          <a:graphicData uri="http://schemas.openxmlformats.org/drawingml/2006/table">
            <a:tbl>
              <a:tblPr/>
              <a:tblGrid>
                <a:gridCol w="1338472">
                  <a:extLst>
                    <a:ext uri="{9D8B030D-6E8A-4147-A177-3AD203B41FA5}">
                      <a16:colId xmlns:a16="http://schemas.microsoft.com/office/drawing/2014/main" val="20000"/>
                    </a:ext>
                  </a:extLst>
                </a:gridCol>
                <a:gridCol w="1237580">
                  <a:extLst>
                    <a:ext uri="{9D8B030D-6E8A-4147-A177-3AD203B41FA5}">
                      <a16:colId xmlns:a16="http://schemas.microsoft.com/office/drawing/2014/main" val="20001"/>
                    </a:ext>
                  </a:extLst>
                </a:gridCol>
                <a:gridCol w="1306837">
                  <a:extLst>
                    <a:ext uri="{9D8B030D-6E8A-4147-A177-3AD203B41FA5}">
                      <a16:colId xmlns:a16="http://schemas.microsoft.com/office/drawing/2014/main" val="20002"/>
                    </a:ext>
                  </a:extLst>
                </a:gridCol>
                <a:gridCol w="1192696">
                  <a:extLst>
                    <a:ext uri="{9D8B030D-6E8A-4147-A177-3AD203B41FA5}">
                      <a16:colId xmlns:a16="http://schemas.microsoft.com/office/drawing/2014/main" val="20003"/>
                    </a:ext>
                  </a:extLst>
                </a:gridCol>
                <a:gridCol w="1298713">
                  <a:extLst>
                    <a:ext uri="{9D8B030D-6E8A-4147-A177-3AD203B41FA5}">
                      <a16:colId xmlns:a16="http://schemas.microsoft.com/office/drawing/2014/main" val="20004"/>
                    </a:ext>
                  </a:extLst>
                </a:gridCol>
                <a:gridCol w="1515654">
                  <a:extLst>
                    <a:ext uri="{9D8B030D-6E8A-4147-A177-3AD203B41FA5}">
                      <a16:colId xmlns:a16="http://schemas.microsoft.com/office/drawing/2014/main" val="20005"/>
                    </a:ext>
                  </a:extLst>
                </a:gridCol>
                <a:gridCol w="1254051">
                  <a:extLst>
                    <a:ext uri="{9D8B030D-6E8A-4147-A177-3AD203B41FA5}">
                      <a16:colId xmlns:a16="http://schemas.microsoft.com/office/drawing/2014/main" val="20006"/>
                    </a:ext>
                  </a:extLst>
                </a:gridCol>
              </a:tblGrid>
              <a:tr h="432000">
                <a:tc gridSpan="3">
                  <a:txBody>
                    <a:bodyPr/>
                    <a:lstStyle/>
                    <a:p>
                      <a:pPr algn="ctr" fontAlgn="ct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altLang="zh-CN"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Si→ 3/2</a:t>
                      </a:r>
                      <a:r>
                        <a:rPr lang="en-US" altLang="zh-CN"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Al 2673.4</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en-US" altLang="zh-CN" sz="2000" b="0" i="0" u="none" strike="noStrike" dirty="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en-US"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Na→ 3/2</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Mg  2801.5 </a:t>
                      </a:r>
                      <a:r>
                        <a:rPr lang="el-GR"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32000">
                <a:tc>
                  <a:txBody>
                    <a:bodyPr/>
                    <a:lstStyle/>
                    <a:p>
                      <a:pPr algn="ctr" fontAlgn="ct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Ref.</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Ref.</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δ</a:t>
                      </a:r>
                      <a:endPar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432000">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9.22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5.127</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0.346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5.135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–0.02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0002"/>
                  </a:ext>
                </a:extLst>
              </a:tr>
              <a:tr h="432000">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rPr>
                        <a:t>9.00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5.139</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0.302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5.147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008000"/>
                          </a:solidFill>
                          <a:effectLst/>
                          <a:latin typeface="Cambria Math" panose="02040503050406030204" pitchFamily="18" charset="0"/>
                          <a:ea typeface="Cambria Math" panose="02040503050406030204" pitchFamily="18" charset="0"/>
                        </a:rPr>
                        <a:t>–0.02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39911738"/>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62858" y="620975"/>
          <a:ext cx="8413285" cy="2089776"/>
        </p:xfrm>
        <a:graphic>
          <a:graphicData uri="http://schemas.openxmlformats.org/drawingml/2006/table">
            <a:tbl>
              <a:tblPr/>
              <a:tblGrid>
                <a:gridCol w="2328607">
                  <a:extLst>
                    <a:ext uri="{9D8B030D-6E8A-4147-A177-3AD203B41FA5}">
                      <a16:colId xmlns:a16="http://schemas.microsoft.com/office/drawing/2014/main" val="20000"/>
                    </a:ext>
                  </a:extLst>
                </a:gridCol>
                <a:gridCol w="2112764">
                  <a:extLst>
                    <a:ext uri="{9D8B030D-6E8A-4147-A177-3AD203B41FA5}">
                      <a16:colId xmlns:a16="http://schemas.microsoft.com/office/drawing/2014/main" val="20001"/>
                    </a:ext>
                  </a:extLst>
                </a:gridCol>
                <a:gridCol w="2002971">
                  <a:extLst>
                    <a:ext uri="{9D8B030D-6E8A-4147-A177-3AD203B41FA5}">
                      <a16:colId xmlns:a16="http://schemas.microsoft.com/office/drawing/2014/main" val="20002"/>
                    </a:ext>
                  </a:extLst>
                </a:gridCol>
                <a:gridCol w="1968943">
                  <a:extLst>
                    <a:ext uri="{9D8B030D-6E8A-4147-A177-3AD203B41FA5}">
                      <a16:colId xmlns:a16="http://schemas.microsoft.com/office/drawing/2014/main" val="20003"/>
                    </a:ext>
                  </a:extLst>
                </a:gridCol>
              </a:tblGrid>
              <a:tr h="348296">
                <a:tc gridSpan="4">
                  <a:txBody>
                    <a:bodyPr/>
                    <a:lstStyle/>
                    <a:p>
                      <a:pPr algn="ctr" fontAlgn="ctr"/>
                      <a:r>
                        <a:rPr lang="en-US"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Na→ 3/2</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Mg  2801.5 </a:t>
                      </a:r>
                      <a:r>
                        <a:rPr lang="el-GR"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keV</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8296">
                <a:tc>
                  <a:txBody>
                    <a:bodyPr/>
                    <a:lstStyle/>
                    <a:p>
                      <a:pPr algn="ctr" fontAlgn="ct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Ref.</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zh-CN" sz="2000" b="0" i="1"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x</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(keV)</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log </a:t>
                      </a:r>
                      <a:r>
                        <a:rPr lang="en-US" sz="2000" b="0" i="1"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348296">
                <a:tc>
                  <a:txBody>
                    <a:bodyPr/>
                    <a:lstStyle/>
                    <a:p>
                      <a:pPr algn="ctr" fontAlgn="b"/>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Jones</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2800.8(11)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0.3(1)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5.2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0002"/>
                  </a:ext>
                </a:extLst>
              </a:tr>
              <a:tr h="348296">
                <a:tc>
                  <a:txBody>
                    <a:bodyPr/>
                    <a:lstStyle/>
                    <a:p>
                      <a:pPr algn="ctr" fontAlgn="b"/>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Alburger</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2801(2)</a:t>
                      </a:r>
                    </a:p>
                  </a:txBody>
                  <a:tcPr marL="9525" marR="9525" marT="9525" marB="0" anchor="ctr">
                    <a:lnL>
                      <a:noFill/>
                    </a:lnL>
                    <a:lnR>
                      <a:noFill/>
                    </a:lnR>
                    <a:lnT>
                      <a:noFill/>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0.28(5)</a:t>
                      </a:r>
                    </a:p>
                  </a:txBody>
                  <a:tcPr marL="9525" marR="9525" marT="9525" marB="0" anchor="ctr">
                    <a:lnL>
                      <a:noFill/>
                    </a:lnL>
                    <a:lnR>
                      <a:noFill/>
                    </a:lnR>
                    <a:lnT>
                      <a:noFill/>
                    </a:lnT>
                    <a:lnB>
                      <a:noFill/>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5.20(8)</a:t>
                      </a:r>
                    </a:p>
                  </a:txBody>
                  <a:tcPr marL="9525" marR="9525" marT="9525" marB="0" anchor="ctr">
                    <a:lnL>
                      <a:noFill/>
                    </a:lnL>
                    <a:lnR>
                      <a:noFill/>
                    </a:lnR>
                    <a:lnT>
                      <a:noFill/>
                    </a:lnT>
                    <a:lnB>
                      <a:noFill/>
                    </a:lnB>
                    <a:noFill/>
                  </a:tcPr>
                </a:tc>
                <a:extLst>
                  <a:ext uri="{0D108BD9-81ED-4DB2-BD59-A6C34878D82A}">
                    <a16:rowId xmlns:a16="http://schemas.microsoft.com/office/drawing/2014/main" val="10003"/>
                  </a:ext>
                </a:extLst>
              </a:tr>
              <a:tr h="348296">
                <a:tc>
                  <a:txBody>
                    <a:bodyPr/>
                    <a:lstStyle/>
                    <a:p>
                      <a:pPr algn="ctr" fontAlgn="b"/>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Alburger</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2801 .465(35)</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0.246(5)</a:t>
                      </a:r>
                    </a:p>
                  </a:txBody>
                  <a:tcPr marL="9525" marR="9525" marT="9525" marB="0" anchor="ctr">
                    <a:lnL>
                      <a:noFill/>
                    </a:lnL>
                    <a:lnR>
                      <a:noFill/>
                    </a:lnR>
                    <a:lnT>
                      <a:noFill/>
                    </a:lnT>
                    <a:lnB w="12700" cap="flat" cmpd="sng" algn="ctr">
                      <a:noFill/>
                      <a:prstDash val="solid"/>
                      <a:round/>
                      <a:headEnd type="none" w="med" len="med"/>
                      <a:tailEnd type="none" w="med" len="med"/>
                    </a:ln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00FF"/>
                          </a:solidFill>
                          <a:effectLst/>
                          <a:latin typeface="Cambria Math" panose="02040503050406030204" pitchFamily="18" charset="0"/>
                          <a:ea typeface="Cambria Math" panose="02040503050406030204" pitchFamily="18" charset="0"/>
                        </a:rPr>
                        <a:t>5.253(16)</a:t>
                      </a: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04"/>
                  </a:ext>
                </a:extLst>
              </a:tr>
              <a:tr h="348296">
                <a:tc>
                  <a:txBody>
                    <a:bodyPr/>
                    <a:lstStyle/>
                    <a:p>
                      <a:pPr algn="ctr" fontAlgn="b"/>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Weighted Average</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2801 .464(35)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0.246(5)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00FF"/>
                          </a:solidFill>
                          <a:effectLst/>
                          <a:latin typeface="Cambria Math" panose="02040503050406030204" pitchFamily="18" charset="0"/>
                          <a:ea typeface="Cambria Math" panose="02040503050406030204" pitchFamily="18" charset="0"/>
                        </a:rPr>
                        <a:t>5.251(16)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4" name="TextBox 3"/>
          <p:cNvSpPr txBox="1"/>
          <p:nvPr/>
        </p:nvSpPr>
        <p:spPr>
          <a:xfrm>
            <a:off x="0" y="0"/>
            <a:ext cx="2092817"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Mirror </a:t>
            </a:r>
            <a:r>
              <a:rPr lang="en-US"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&amp; Theory</a:t>
            </a:r>
            <a:endPar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9763787"/>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3" name="Table 2"/>
              <p:cNvGraphicFramePr>
                <a:graphicFrameLocks noGrp="1"/>
              </p:cNvGraphicFramePr>
              <p:nvPr>
                <p:extLst>
                  <p:ext uri="{D42A27DB-BD31-4B8C-83A1-F6EECF244321}">
                    <p14:modId xmlns:p14="http://schemas.microsoft.com/office/powerpoint/2010/main" val="1138544080"/>
                  </p:ext>
                </p:extLst>
              </p:nvPr>
            </p:nvGraphicFramePr>
            <p:xfrm>
              <a:off x="390611" y="553985"/>
              <a:ext cx="8356530" cy="1980000"/>
            </p:xfrm>
            <a:graphic>
              <a:graphicData uri="http://schemas.openxmlformats.org/drawingml/2006/table">
                <a:tbl>
                  <a:tblPr/>
                  <a:tblGrid>
                    <a:gridCol w="1392755">
                      <a:extLst>
                        <a:ext uri="{9D8B030D-6E8A-4147-A177-3AD203B41FA5}">
                          <a16:colId xmlns:a16="http://schemas.microsoft.com/office/drawing/2014/main" val="20000"/>
                        </a:ext>
                      </a:extLst>
                    </a:gridCol>
                    <a:gridCol w="1392755">
                      <a:extLst>
                        <a:ext uri="{9D8B030D-6E8A-4147-A177-3AD203B41FA5}">
                          <a16:colId xmlns:a16="http://schemas.microsoft.com/office/drawing/2014/main" val="20001"/>
                        </a:ext>
                      </a:extLst>
                    </a:gridCol>
                    <a:gridCol w="1392755">
                      <a:extLst>
                        <a:ext uri="{9D8B030D-6E8A-4147-A177-3AD203B41FA5}">
                          <a16:colId xmlns:a16="http://schemas.microsoft.com/office/drawing/2014/main" val="20002"/>
                        </a:ext>
                      </a:extLst>
                    </a:gridCol>
                    <a:gridCol w="1392755">
                      <a:extLst>
                        <a:ext uri="{9D8B030D-6E8A-4147-A177-3AD203B41FA5}">
                          <a16:colId xmlns:a16="http://schemas.microsoft.com/office/drawing/2014/main" val="20003"/>
                        </a:ext>
                      </a:extLst>
                    </a:gridCol>
                    <a:gridCol w="1392755">
                      <a:extLst>
                        <a:ext uri="{9D8B030D-6E8A-4147-A177-3AD203B41FA5}">
                          <a16:colId xmlns:a16="http://schemas.microsoft.com/office/drawing/2014/main" val="20004"/>
                        </a:ext>
                      </a:extLst>
                    </a:gridCol>
                    <a:gridCol w="1392755">
                      <a:extLst>
                        <a:ext uri="{9D8B030D-6E8A-4147-A177-3AD203B41FA5}">
                          <a16:colId xmlns:a16="http://schemas.microsoft.com/office/drawing/2014/main" val="20005"/>
                        </a:ext>
                      </a:extLst>
                    </a:gridCol>
                  </a:tblGrid>
                  <a:tr h="396000">
                    <a:tc>
                      <a:txBody>
                        <a:bodyPr/>
                        <a:lstStyle/>
                        <a:p>
                          <a:pPr algn="ctr" fontAlgn="ctr"/>
                          <a:endParaRPr lang="en-US" altLang="zh-CN"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(eV)</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p</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(eV)</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a:t>
                          </a: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p</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baseline="0" dirty="0" err="1">
                              <a:solidFill>
                                <a:schemeClr val="tx1"/>
                              </a:solidFill>
                              <a:effectLst/>
                              <a:latin typeface="Cambria Math" panose="02040503050406030204" pitchFamily="18" charset="0"/>
                              <a:ea typeface="Cambria Math" panose="02040503050406030204" pitchFamily="18" charset="0"/>
                            </a:rPr>
                            <a:t>ωγ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(eV)</a:t>
                          </a:r>
                          <a:endParaRPr lang="en-US" sz="2000" b="0" i="0" u="none" strike="noStrike" baseline="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baseline="0" dirty="0">
                              <a:solidFill>
                                <a:schemeClr val="tx1"/>
                              </a:solidFill>
                              <a:effectLst/>
                              <a:latin typeface="Cambria Math" panose="02040503050406030204" pitchFamily="18" charset="0"/>
                              <a:ea typeface="Cambria Math" panose="02040503050406030204" pitchFamily="18" charset="0"/>
                            </a:rPr>
                            <a:t>τ</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(fs)</a:t>
                          </a:r>
                          <a:endParaRPr lang="en-US" sz="2000" b="0" i="0" u="none" strike="noStrike" baseline="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Powell</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0.0238(15)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0.166(16)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0.143(16)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0.0416(26)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14:m>
                            <m:oMathPara xmlns:m="http://schemas.openxmlformats.org/officeDocument/2006/math">
                              <m:oMathParaPr>
                                <m:jc m:val="centerGroup"/>
                              </m:oMathParaPr>
                              <m:oMath xmlns:m="http://schemas.openxmlformats.org/officeDocument/2006/math">
                                <m:sSubSup>
                                  <m:sSubSupPr>
                                    <m:ctrlPr>
                                      <a:rPr lang="en-US" sz="2000" b="0" i="1" u="none" strike="noStrike" smtClean="0">
                                        <a:solidFill>
                                          <a:srgbClr val="0000FF"/>
                                        </a:solidFill>
                                        <a:effectLst/>
                                        <a:latin typeface="Cambria Math" panose="02040503050406030204" pitchFamily="18" charset="0"/>
                                        <a:ea typeface="Cambria Math" panose="02040503050406030204" pitchFamily="18" charset="0"/>
                                      </a:rPr>
                                    </m:ctrlPr>
                                  </m:sSubSupPr>
                                  <m:e>
                                    <m:r>
                                      <a:rPr lang="en-US" sz="2000" b="0" i="1" u="none" strike="noStrike" smtClean="0">
                                        <a:solidFill>
                                          <a:srgbClr val="0000FF"/>
                                        </a:solidFill>
                                        <a:effectLst/>
                                        <a:latin typeface="Cambria Math" panose="02040503050406030204" pitchFamily="18" charset="0"/>
                                        <a:ea typeface="Cambria Math" panose="02040503050406030204" pitchFamily="18" charset="0"/>
                                      </a:rPr>
                                      <m:t>6.1</m:t>
                                    </m:r>
                                  </m:e>
                                  <m:sub>
                                    <m:r>
                                      <a:rPr lang="en-US" altLang="zh-CN" sz="2000" b="0" i="1" u="none" strike="noStrike" smtClean="0">
                                        <a:solidFill>
                                          <a:srgbClr val="0000FF"/>
                                        </a:solidFill>
                                        <a:effectLst/>
                                        <a:latin typeface="Cambria Math" panose="02040503050406030204" pitchFamily="18" charset="0"/>
                                        <a:ea typeface="Cambria Math" panose="02040503050406030204" pitchFamily="18" charset="0"/>
                                      </a:rPr>
                                      <m:t>−3.7</m:t>
                                    </m:r>
                                  </m:sub>
                                  <m:sup>
                                    <m:r>
                                      <a:rPr lang="en-US" altLang="zh-CN" sz="2000" b="0" i="1" u="none" strike="noStrike" smtClean="0">
                                        <a:solidFill>
                                          <a:srgbClr val="0000FF"/>
                                        </a:solidFill>
                                        <a:effectLst/>
                                        <a:latin typeface="Cambria Math" panose="02040503050406030204" pitchFamily="18" charset="0"/>
                                        <a:ea typeface="Cambria Math" panose="02040503050406030204" pitchFamily="18" charset="0"/>
                                      </a:rPr>
                                      <m:t>+4.8</m:t>
                                    </m:r>
                                  </m:sup>
                                </m:sSubSup>
                              </m:oMath>
                            </m:oMathPara>
                          </a14:m>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396000">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0.0206</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0.173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0.119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0.0368</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3.4</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96000">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0.0212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0.173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0.123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0.0377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3.4</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96000">
                    <a:tc>
                      <a:txBody>
                        <a:bodyPr/>
                        <a:lstStyle/>
                        <a:p>
                          <a:pPr algn="ctr" fontAlgn="ctr"/>
                          <a:r>
                            <a:rPr lang="en-US" altLang="zh-CN" sz="2000" b="0" i="0" u="none" strike="noStrike" dirty="0">
                              <a:solidFill>
                                <a:srgbClr val="FF0000"/>
                              </a:solidFill>
                              <a:effectLst/>
                              <a:latin typeface="Cambria Math" panose="02040503050406030204" pitchFamily="18" charset="0"/>
                              <a:ea typeface="Cambria Math" panose="02040503050406030204" pitchFamily="18" charset="0"/>
                            </a:rPr>
                            <a:t>Present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0.023(11)</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0.20(10)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dirty="0">
                              <a:solidFill>
                                <a:srgbClr val="FF0000"/>
                              </a:solidFill>
                              <a:effectLst/>
                              <a:latin typeface="Cambria Math" panose="02040503050406030204" pitchFamily="18" charset="0"/>
                              <a:ea typeface="Cambria Math" panose="02040503050406030204" pitchFamily="18" charset="0"/>
                            </a:rPr>
                            <a:t>0.11(3)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0.0416(26)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2.9(12)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3" name="Table 2"/>
              <p:cNvGraphicFramePr>
                <a:graphicFrameLocks noGrp="1"/>
              </p:cNvGraphicFramePr>
              <p:nvPr>
                <p:extLst>
                  <p:ext uri="{D42A27DB-BD31-4B8C-83A1-F6EECF244321}">
                    <p14:modId xmlns:p14="http://schemas.microsoft.com/office/powerpoint/2010/main" val="1138544080"/>
                  </p:ext>
                </p:extLst>
              </p:nvPr>
            </p:nvGraphicFramePr>
            <p:xfrm>
              <a:off x="390611" y="553985"/>
              <a:ext cx="8356530" cy="1980000"/>
            </p:xfrm>
            <a:graphic>
              <a:graphicData uri="http://schemas.openxmlformats.org/drawingml/2006/table">
                <a:tbl>
                  <a:tblPr/>
                  <a:tblGrid>
                    <a:gridCol w="1392755">
                      <a:extLst>
                        <a:ext uri="{9D8B030D-6E8A-4147-A177-3AD203B41FA5}">
                          <a16:colId xmlns:a16="http://schemas.microsoft.com/office/drawing/2014/main" val="20000"/>
                        </a:ext>
                      </a:extLst>
                    </a:gridCol>
                    <a:gridCol w="1392755">
                      <a:extLst>
                        <a:ext uri="{9D8B030D-6E8A-4147-A177-3AD203B41FA5}">
                          <a16:colId xmlns:a16="http://schemas.microsoft.com/office/drawing/2014/main" val="20001"/>
                        </a:ext>
                      </a:extLst>
                    </a:gridCol>
                    <a:gridCol w="1392755">
                      <a:extLst>
                        <a:ext uri="{9D8B030D-6E8A-4147-A177-3AD203B41FA5}">
                          <a16:colId xmlns:a16="http://schemas.microsoft.com/office/drawing/2014/main" val="20002"/>
                        </a:ext>
                      </a:extLst>
                    </a:gridCol>
                    <a:gridCol w="1392755">
                      <a:extLst>
                        <a:ext uri="{9D8B030D-6E8A-4147-A177-3AD203B41FA5}">
                          <a16:colId xmlns:a16="http://schemas.microsoft.com/office/drawing/2014/main" val="20003"/>
                        </a:ext>
                      </a:extLst>
                    </a:gridCol>
                    <a:gridCol w="1392755">
                      <a:extLst>
                        <a:ext uri="{9D8B030D-6E8A-4147-A177-3AD203B41FA5}">
                          <a16:colId xmlns:a16="http://schemas.microsoft.com/office/drawing/2014/main" val="20004"/>
                        </a:ext>
                      </a:extLst>
                    </a:gridCol>
                    <a:gridCol w="1392755">
                      <a:extLst>
                        <a:ext uri="{9D8B030D-6E8A-4147-A177-3AD203B41FA5}">
                          <a16:colId xmlns:a16="http://schemas.microsoft.com/office/drawing/2014/main" val="20005"/>
                        </a:ext>
                      </a:extLst>
                    </a:gridCol>
                  </a:tblGrid>
                  <a:tr h="396000">
                    <a:tc>
                      <a:txBody>
                        <a:bodyPr/>
                        <a:lstStyle/>
                        <a:p>
                          <a:pPr algn="ctr" fontAlgn="ctr"/>
                          <a:endParaRPr lang="en-US" altLang="zh-CN"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(eV)</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p</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(eV)</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a:t>
                          </a: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p</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baseline="0" dirty="0" err="1">
                              <a:solidFill>
                                <a:schemeClr val="tx1"/>
                              </a:solidFill>
                              <a:effectLst/>
                              <a:latin typeface="Cambria Math" panose="02040503050406030204" pitchFamily="18" charset="0"/>
                              <a:ea typeface="Cambria Math" panose="02040503050406030204" pitchFamily="18" charset="0"/>
                            </a:rPr>
                            <a:t>ωγ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(eV)</a:t>
                          </a:r>
                          <a:endParaRPr lang="en-US" sz="2000" b="0" i="0" u="none" strike="noStrike" baseline="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baseline="0" dirty="0">
                              <a:solidFill>
                                <a:schemeClr val="tx1"/>
                              </a:solidFill>
                              <a:effectLst/>
                              <a:latin typeface="Cambria Math" panose="02040503050406030204" pitchFamily="18" charset="0"/>
                              <a:ea typeface="Cambria Math" panose="02040503050406030204" pitchFamily="18" charset="0"/>
                            </a:rPr>
                            <a:t>τ</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(fs)</a:t>
                          </a:r>
                          <a:endParaRPr lang="en-US" sz="2000" b="0" i="0" u="none" strike="noStrike" baseline="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Powell</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0.0238(15)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0.166(16)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0.143(16)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0.0416(26)</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endParaRPr lang="zh-CN"/>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blipFill>
                          <a:blip r:embed="rId3"/>
                          <a:stretch>
                            <a:fillRect l="-501316" t="-107692" r="-439" b="-327692"/>
                          </a:stretch>
                        </a:blipFill>
                      </a:tcPr>
                    </a:tc>
                    <a:extLst>
                      <a:ext uri="{0D108BD9-81ED-4DB2-BD59-A6C34878D82A}">
                        <a16:rowId xmlns:a16="http://schemas.microsoft.com/office/drawing/2014/main" val="10001"/>
                      </a:ext>
                    </a:extLst>
                  </a:tr>
                  <a:tr h="396000">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0.0206</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0.173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0.119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0.0368</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3.4</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96000">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0.0212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0.173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0.123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0.0377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3.4</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96000">
                    <a:tc>
                      <a:txBody>
                        <a:bodyPr/>
                        <a:lstStyle/>
                        <a:p>
                          <a:pPr algn="ctr" fontAlgn="ctr"/>
                          <a:r>
                            <a:rPr lang="en-US" altLang="zh-CN" sz="2000" b="0" i="0" u="none" strike="noStrike" dirty="0">
                              <a:solidFill>
                                <a:srgbClr val="FF0000"/>
                              </a:solidFill>
                              <a:effectLst/>
                              <a:latin typeface="Cambria Math" panose="02040503050406030204" pitchFamily="18" charset="0"/>
                              <a:ea typeface="Cambria Math" panose="02040503050406030204" pitchFamily="18" charset="0"/>
                            </a:rPr>
                            <a:t>Present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0.023(11)</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0.20(10)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dirty="0">
                              <a:solidFill>
                                <a:srgbClr val="FF0000"/>
                              </a:solidFill>
                              <a:effectLst/>
                              <a:latin typeface="Cambria Math" panose="02040503050406030204" pitchFamily="18" charset="0"/>
                              <a:ea typeface="Cambria Math" panose="02040503050406030204" pitchFamily="18" charset="0"/>
                            </a:rPr>
                            <a:t>0.11(3)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0.0416(26)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2.9(12)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
        <p:nvSpPr>
          <p:cNvPr id="4" name="Rectangle 3"/>
          <p:cNvSpPr/>
          <p:nvPr/>
        </p:nvSpPr>
        <p:spPr>
          <a:xfrm>
            <a:off x="2870819" y="65033"/>
            <a:ext cx="3177280" cy="400110"/>
          </a:xfrm>
          <a:prstGeom prst="rect">
            <a:avLst/>
          </a:prstGeom>
        </p:spPr>
        <p:txBody>
          <a:bodyPr wrap="none">
            <a:spAutoFit/>
          </a:bodyPr>
          <a:lstStyle/>
          <a:p>
            <a:pPr algn="ctr" fontAlgn="ctr"/>
            <a:r>
              <a:rPr lang="en-US" altLang="zh-CN" sz="2000" dirty="0">
                <a:solidFill>
                  <a:srgbClr val="000000"/>
                </a:solidFill>
                <a:latin typeface="Cambria Math" panose="02040503050406030204" pitchFamily="18" charset="0"/>
                <a:ea typeface="Cambria Math" panose="02040503050406030204" pitchFamily="18" charset="0"/>
              </a:rPr>
              <a:t>2673-keV 3/2</a:t>
            </a:r>
            <a:r>
              <a:rPr lang="en-US" altLang="zh-CN" sz="2000" baseline="30000" dirty="0">
                <a:solidFill>
                  <a:srgbClr val="000000"/>
                </a:solidFill>
                <a:latin typeface="Cambria Math" panose="02040503050406030204" pitchFamily="18" charset="0"/>
                <a:ea typeface="Cambria Math" panose="02040503050406030204" pitchFamily="18" charset="0"/>
              </a:rPr>
              <a:t>+</a:t>
            </a:r>
            <a:r>
              <a:rPr lang="en-US" altLang="zh-CN" sz="2000" dirty="0">
                <a:solidFill>
                  <a:srgbClr val="000000"/>
                </a:solidFill>
                <a:latin typeface="Cambria Math" panose="02040503050406030204" pitchFamily="18" charset="0"/>
                <a:ea typeface="Cambria Math" panose="02040503050406030204" pitchFamily="18" charset="0"/>
              </a:rPr>
              <a:t> state in </a:t>
            </a:r>
            <a:r>
              <a:rPr lang="en-US" altLang="zh-CN" sz="2000" baseline="30000" dirty="0">
                <a:solidFill>
                  <a:srgbClr val="000000"/>
                </a:solidFill>
                <a:latin typeface="Cambria Math" panose="02040503050406030204" pitchFamily="18" charset="0"/>
                <a:ea typeface="Cambria Math" panose="02040503050406030204" pitchFamily="18" charset="0"/>
              </a:rPr>
              <a:t>25</a:t>
            </a:r>
            <a:r>
              <a:rPr lang="en-US" altLang="zh-CN" sz="2000" dirty="0">
                <a:solidFill>
                  <a:srgbClr val="000000"/>
                </a:solidFill>
                <a:latin typeface="Cambria Math" panose="02040503050406030204" pitchFamily="18" charset="0"/>
                <a:ea typeface="Cambria Math" panose="02040503050406030204" pitchFamily="18" charset="0"/>
              </a:rPr>
              <a:t>Al</a:t>
            </a:r>
            <a:endParaRPr lang="en-US" sz="2000" dirty="0">
              <a:solidFill>
                <a:srgbClr val="000000"/>
              </a:solidFill>
              <a:latin typeface="Cambria Math" panose="02040503050406030204" pitchFamily="18" charset="0"/>
              <a:ea typeface="Cambria Math" panose="020405030504060302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877835517"/>
              </p:ext>
            </p:extLst>
          </p:nvPr>
        </p:nvGraphicFramePr>
        <p:xfrm>
          <a:off x="215442" y="3576196"/>
          <a:ext cx="8689406" cy="2772000"/>
        </p:xfrm>
        <a:graphic>
          <a:graphicData uri="http://schemas.openxmlformats.org/drawingml/2006/table">
            <a:tbl>
              <a:tblPr/>
              <a:tblGrid>
                <a:gridCol w="2401149">
                  <a:extLst>
                    <a:ext uri="{9D8B030D-6E8A-4147-A177-3AD203B41FA5}">
                      <a16:colId xmlns:a16="http://schemas.microsoft.com/office/drawing/2014/main" val="20000"/>
                    </a:ext>
                  </a:extLst>
                </a:gridCol>
                <a:gridCol w="1603717">
                  <a:extLst>
                    <a:ext uri="{9D8B030D-6E8A-4147-A177-3AD203B41FA5}">
                      <a16:colId xmlns:a16="http://schemas.microsoft.com/office/drawing/2014/main" val="20001"/>
                    </a:ext>
                  </a:extLst>
                </a:gridCol>
                <a:gridCol w="1457252">
                  <a:extLst>
                    <a:ext uri="{9D8B030D-6E8A-4147-A177-3AD203B41FA5}">
                      <a16:colId xmlns:a16="http://schemas.microsoft.com/office/drawing/2014/main" val="20002"/>
                    </a:ext>
                  </a:extLst>
                </a:gridCol>
                <a:gridCol w="1679843">
                  <a:extLst>
                    <a:ext uri="{9D8B030D-6E8A-4147-A177-3AD203B41FA5}">
                      <a16:colId xmlns:a16="http://schemas.microsoft.com/office/drawing/2014/main" val="20003"/>
                    </a:ext>
                  </a:extLst>
                </a:gridCol>
                <a:gridCol w="1547445">
                  <a:extLst>
                    <a:ext uri="{9D8B030D-6E8A-4147-A177-3AD203B41FA5}">
                      <a16:colId xmlns:a16="http://schemas.microsoft.com/office/drawing/2014/main" val="20004"/>
                    </a:ext>
                  </a:extLst>
                </a:gridCol>
              </a:tblGrid>
              <a:tr h="396000">
                <a:tc>
                  <a:txBody>
                    <a:bodyPr/>
                    <a:lstStyle/>
                    <a:p>
                      <a:pPr algn="ctr" fontAlgn="ctr"/>
                      <a:endParaRPr lang="en-US" altLang="zh-CN"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(eV)</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p</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(eV)</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a:t>
                      </a: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p</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baseline="0" dirty="0" err="1">
                          <a:solidFill>
                            <a:schemeClr val="tx1"/>
                          </a:solidFill>
                          <a:effectLst/>
                          <a:latin typeface="Cambria Math" panose="02040503050406030204" pitchFamily="18" charset="0"/>
                          <a:ea typeface="Cambria Math" panose="02040503050406030204" pitchFamily="18" charset="0"/>
                        </a:rPr>
                        <a:t>ωγ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(eV)</a:t>
                      </a:r>
                      <a:endParaRPr lang="en-US" sz="2000" b="0" i="0" u="none" strike="noStrike" baseline="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Morrison</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2.0(10)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0.018(9)</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396000">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Rogers</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0.50(</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13)</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0.0045(13)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0.25(6)</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96000">
                <a:tc>
                  <a:txBody>
                    <a:bodyPr/>
                    <a:lstStyle/>
                    <a:p>
                      <a:pPr algn="ctr" fontAlgn="ctr"/>
                      <a:r>
                        <a:rPr lang="en-US" sz="2000" b="0" i="0" u="none" strike="noStrike" dirty="0" err="1">
                          <a:solidFill>
                            <a:srgbClr val="0000FF"/>
                          </a:solidFill>
                          <a:effectLst/>
                          <a:latin typeface="Cambria Math" panose="02040503050406030204" pitchFamily="18" charset="0"/>
                          <a:ea typeface="Cambria Math" panose="02040503050406030204" pitchFamily="18" charset="0"/>
                        </a:rPr>
                        <a:t>Ikossi</a:t>
                      </a:r>
                      <a:r>
                        <a:rPr lang="en-US" sz="2000" b="0" i="0" u="none" strike="noStrike" dirty="0">
                          <a:solidFill>
                            <a:srgbClr val="0000FF"/>
                          </a:solidFill>
                          <a:effectLst/>
                          <a:latin typeface="Cambria Math" panose="02040503050406030204" pitchFamily="18" charset="0"/>
                          <a:ea typeface="Cambria Math" panose="02040503050406030204" pitchFamily="18" charset="0"/>
                        </a:rPr>
                        <a:t> </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&amp; </a:t>
                      </a:r>
                      <a:r>
                        <a:rPr lang="en-US" sz="2000" b="0" i="0" u="none" strike="noStrike" dirty="0">
                          <a:solidFill>
                            <a:srgbClr val="0000FF"/>
                          </a:solidFill>
                          <a:effectLst/>
                          <a:latin typeface="Cambria Math" panose="02040503050406030204" pitchFamily="18" charset="0"/>
                          <a:ea typeface="Cambria Math" panose="02040503050406030204" pitchFamily="18" charset="0"/>
                        </a:rPr>
                        <a:t>Wilkerson</a:t>
                      </a:r>
                    </a:p>
                  </a:txBody>
                  <a:tcPr marL="9525" marR="9525" marT="9525"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111(17)</a:t>
                      </a:r>
                    </a:p>
                  </a:txBody>
                  <a:tcPr marL="9525" marR="9525" marT="9525"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96000">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2.98</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111</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0.027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1.49</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96000">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2.45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111</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0.022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1.22</a:t>
                      </a: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96000">
                <a:tc>
                  <a:txBody>
                    <a:bodyPr/>
                    <a:lstStyle/>
                    <a:p>
                      <a:pPr algn="ctr" fontAlgn="ctr"/>
                      <a:r>
                        <a:rPr lang="en-US" altLang="zh-CN" sz="2000" b="0" i="0" u="none" strike="noStrike" dirty="0">
                          <a:solidFill>
                            <a:srgbClr val="FF0000"/>
                          </a:solidFill>
                          <a:effectLst/>
                          <a:latin typeface="Cambria Math" panose="02040503050406030204" pitchFamily="18" charset="0"/>
                          <a:ea typeface="Cambria Math" panose="02040503050406030204" pitchFamily="18" charset="0"/>
                        </a:rPr>
                        <a:t>Present</a:t>
                      </a:r>
                      <a:endParaRPr lang="en-US" sz="2000" b="0" i="0" u="none" strike="noStrike" dirty="0">
                        <a:solidFill>
                          <a:schemeClr val="accent2"/>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2.1(5)</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111(17)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0.019(3)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1.0(4)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6" name="Rectangle 5"/>
          <p:cNvSpPr/>
          <p:nvPr/>
        </p:nvSpPr>
        <p:spPr>
          <a:xfrm>
            <a:off x="2503400" y="3115381"/>
            <a:ext cx="3935566" cy="400110"/>
          </a:xfrm>
          <a:prstGeom prst="rect">
            <a:avLst/>
          </a:prstGeom>
        </p:spPr>
        <p:txBody>
          <a:bodyPr wrap="none">
            <a:spAutoFit/>
          </a:bodyPr>
          <a:lstStyle/>
          <a:p>
            <a:pPr algn="ctr" fontAlgn="ctr"/>
            <a:r>
              <a:rPr lang="en-US" altLang="zh-CN" sz="2000" dirty="0">
                <a:solidFill>
                  <a:srgbClr val="000000"/>
                </a:solidFill>
                <a:latin typeface="Cambria Math" panose="02040503050406030204" pitchFamily="18" charset="0"/>
                <a:ea typeface="Cambria Math" panose="02040503050406030204" pitchFamily="18" charset="0"/>
              </a:rPr>
              <a:t>7902-keV 5/2</a:t>
            </a:r>
            <a:r>
              <a:rPr lang="en-US" altLang="zh-CN" sz="2000" baseline="30000" dirty="0">
                <a:solidFill>
                  <a:srgbClr val="000000"/>
                </a:solidFill>
                <a:latin typeface="Cambria Math" panose="02040503050406030204" pitchFamily="18" charset="0"/>
                <a:ea typeface="Cambria Math" panose="02040503050406030204" pitchFamily="18" charset="0"/>
              </a:rPr>
              <a:t>+</a:t>
            </a:r>
            <a:r>
              <a:rPr lang="en-US" altLang="zh-CN" sz="2000" dirty="0">
                <a:solidFill>
                  <a:srgbClr val="000000"/>
                </a:solidFill>
                <a:latin typeface="Cambria Math" panose="02040503050406030204" pitchFamily="18" charset="0"/>
                <a:ea typeface="Cambria Math" panose="02040503050406030204" pitchFamily="18" charset="0"/>
              </a:rPr>
              <a:t> </a:t>
            </a:r>
            <a:r>
              <a:rPr lang="en-US" altLang="zh-CN" sz="2000" i="1" dirty="0">
                <a:solidFill>
                  <a:srgbClr val="000000"/>
                </a:solidFill>
                <a:latin typeface="Cambria Math" panose="02040503050406030204" pitchFamily="18" charset="0"/>
                <a:ea typeface="Cambria Math" panose="02040503050406030204" pitchFamily="18" charset="0"/>
              </a:rPr>
              <a:t>T</a:t>
            </a:r>
            <a:r>
              <a:rPr lang="en-US" altLang="zh-CN" sz="2000" dirty="0">
                <a:solidFill>
                  <a:srgbClr val="000000"/>
                </a:solidFill>
                <a:latin typeface="Cambria Math" panose="02040503050406030204" pitchFamily="18" charset="0"/>
                <a:ea typeface="Cambria Math" panose="02040503050406030204" pitchFamily="18" charset="0"/>
              </a:rPr>
              <a:t> = 3/2 IAS in </a:t>
            </a:r>
            <a:r>
              <a:rPr lang="en-US" altLang="zh-CN" sz="2000" baseline="30000" dirty="0">
                <a:solidFill>
                  <a:srgbClr val="000000"/>
                </a:solidFill>
                <a:latin typeface="Cambria Math" panose="02040503050406030204" pitchFamily="18" charset="0"/>
                <a:ea typeface="Cambria Math" panose="02040503050406030204" pitchFamily="18" charset="0"/>
              </a:rPr>
              <a:t>25</a:t>
            </a:r>
            <a:r>
              <a:rPr lang="en-US" altLang="zh-CN" sz="2000" dirty="0">
                <a:solidFill>
                  <a:srgbClr val="000000"/>
                </a:solidFill>
                <a:latin typeface="Cambria Math" panose="02040503050406030204" pitchFamily="18" charset="0"/>
                <a:ea typeface="Cambria Math" panose="02040503050406030204" pitchFamily="18" charset="0"/>
              </a:rPr>
              <a:t>Al</a:t>
            </a:r>
            <a:endParaRPr lang="en-US" sz="2000" dirty="0">
              <a:solidFill>
                <a:srgbClr val="000000"/>
              </a:solidFill>
              <a:latin typeface="Cambria Math" panose="02040503050406030204" pitchFamily="18" charset="0"/>
              <a:ea typeface="Cambria Math" panose="02040503050406030204" pitchFamily="18" charset="0"/>
            </a:endParaRPr>
          </a:p>
        </p:txBody>
      </p:sp>
      <p:sp>
        <p:nvSpPr>
          <p:cNvPr id="9" name="TextBox 8"/>
          <p:cNvSpPr txBox="1"/>
          <p:nvPr/>
        </p:nvSpPr>
        <p:spPr>
          <a:xfrm>
            <a:off x="0" y="0"/>
            <a:ext cx="1285929" cy="400110"/>
          </a:xfrm>
          <a:prstGeom prst="rect">
            <a:avLst/>
          </a:prstGeom>
          <a:noFill/>
        </p:spPr>
        <p:txBody>
          <a:bodyPr wrap="none" rtlCol="0">
            <a:spAutoFit/>
          </a:bodyPr>
          <a:lstStyle/>
          <a:p>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Al states</a:t>
            </a:r>
          </a:p>
        </p:txBody>
      </p:sp>
      <p:graphicFrame>
        <p:nvGraphicFramePr>
          <p:cNvPr id="7" name="Table 6"/>
          <p:cNvGraphicFramePr>
            <a:graphicFrameLocks noGrp="1"/>
          </p:cNvGraphicFramePr>
          <p:nvPr>
            <p:extLst>
              <p:ext uri="{D42A27DB-BD31-4B8C-83A1-F6EECF244321}">
                <p14:modId xmlns:p14="http://schemas.microsoft.com/office/powerpoint/2010/main" val="2204903186"/>
              </p:ext>
            </p:extLst>
          </p:nvPr>
        </p:nvGraphicFramePr>
        <p:xfrm>
          <a:off x="1848023" y="2514937"/>
          <a:ext cx="2785510" cy="396000"/>
        </p:xfrm>
        <a:graphic>
          <a:graphicData uri="http://schemas.openxmlformats.org/drawingml/2006/table">
            <a:tbl>
              <a:tblPr/>
              <a:tblGrid>
                <a:gridCol w="1392755">
                  <a:extLst>
                    <a:ext uri="{9D8B030D-6E8A-4147-A177-3AD203B41FA5}">
                      <a16:colId xmlns:a16="http://schemas.microsoft.com/office/drawing/2014/main" val="20000"/>
                    </a:ext>
                  </a:extLst>
                </a:gridCol>
                <a:gridCol w="1392755">
                  <a:extLst>
                    <a:ext uri="{9D8B030D-6E8A-4147-A177-3AD203B41FA5}">
                      <a16:colId xmlns:a16="http://schemas.microsoft.com/office/drawing/2014/main" val="20001"/>
                    </a:ext>
                  </a:extLst>
                </a:gridCol>
              </a:tblGrid>
              <a:tr h="396000">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0.70(4)%</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FF0000"/>
                          </a:solidFill>
                          <a:effectLst/>
                          <a:latin typeface="Cambria Math" panose="02040503050406030204" pitchFamily="18" charset="0"/>
                          <a:ea typeface="Cambria Math" panose="02040503050406030204" pitchFamily="18" charset="0"/>
                        </a:rPr>
                        <a:t>6.1(15)%</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526964060"/>
              </p:ext>
            </p:extLst>
          </p:nvPr>
        </p:nvGraphicFramePr>
        <p:xfrm>
          <a:off x="2660883" y="6351362"/>
          <a:ext cx="3151164" cy="396000"/>
        </p:xfrm>
        <a:graphic>
          <a:graphicData uri="http://schemas.openxmlformats.org/drawingml/2006/table">
            <a:tbl>
              <a:tblPr/>
              <a:tblGrid>
                <a:gridCol w="1575582">
                  <a:extLst>
                    <a:ext uri="{9D8B030D-6E8A-4147-A177-3AD203B41FA5}">
                      <a16:colId xmlns:a16="http://schemas.microsoft.com/office/drawing/2014/main" val="20000"/>
                    </a:ext>
                  </a:extLst>
                </a:gridCol>
                <a:gridCol w="1575582">
                  <a:extLst>
                    <a:ext uri="{9D8B030D-6E8A-4147-A177-3AD203B41FA5}">
                      <a16:colId xmlns:a16="http://schemas.microsoft.com/office/drawing/2014/main" val="20001"/>
                    </a:ext>
                  </a:extLst>
                </a:gridCol>
              </a:tblGrid>
              <a:tr h="396000">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0.24(3)%</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13.1(16)%</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38422748"/>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16125200"/>
              </p:ext>
            </p:extLst>
          </p:nvPr>
        </p:nvGraphicFramePr>
        <p:xfrm>
          <a:off x="5" y="611654"/>
          <a:ext cx="9157778" cy="1584960"/>
        </p:xfrm>
        <a:graphic>
          <a:graphicData uri="http://schemas.openxmlformats.org/drawingml/2006/table">
            <a:tbl>
              <a:tblPr>
                <a:tableStyleId>{2D5ABB26-0587-4C30-8999-92F81FD0307C}</a:tableStyleId>
              </a:tblPr>
              <a:tblGrid>
                <a:gridCol w="1424368">
                  <a:extLst>
                    <a:ext uri="{9D8B030D-6E8A-4147-A177-3AD203B41FA5}">
                      <a16:colId xmlns:a16="http://schemas.microsoft.com/office/drawing/2014/main" val="20000"/>
                    </a:ext>
                  </a:extLst>
                </a:gridCol>
                <a:gridCol w="661352">
                  <a:extLst>
                    <a:ext uri="{9D8B030D-6E8A-4147-A177-3AD203B41FA5}">
                      <a16:colId xmlns:a16="http://schemas.microsoft.com/office/drawing/2014/main" val="20001"/>
                    </a:ext>
                  </a:extLst>
                </a:gridCol>
                <a:gridCol w="1047560">
                  <a:extLst>
                    <a:ext uri="{9D8B030D-6E8A-4147-A177-3AD203B41FA5}">
                      <a16:colId xmlns:a16="http://schemas.microsoft.com/office/drawing/2014/main" val="20002"/>
                    </a:ext>
                  </a:extLst>
                </a:gridCol>
                <a:gridCol w="764540">
                  <a:extLst>
                    <a:ext uri="{9D8B030D-6E8A-4147-A177-3AD203B41FA5}">
                      <a16:colId xmlns:a16="http://schemas.microsoft.com/office/drawing/2014/main" val="20003"/>
                    </a:ext>
                  </a:extLst>
                </a:gridCol>
                <a:gridCol w="815022">
                  <a:extLst>
                    <a:ext uri="{9D8B030D-6E8A-4147-A177-3AD203B41FA5}">
                      <a16:colId xmlns:a16="http://schemas.microsoft.com/office/drawing/2014/main" val="20004"/>
                    </a:ext>
                  </a:extLst>
                </a:gridCol>
                <a:gridCol w="1024890">
                  <a:extLst>
                    <a:ext uri="{9D8B030D-6E8A-4147-A177-3AD203B41FA5}">
                      <a16:colId xmlns:a16="http://schemas.microsoft.com/office/drawing/2014/main" val="20005"/>
                    </a:ext>
                  </a:extLst>
                </a:gridCol>
                <a:gridCol w="1135316">
                  <a:extLst>
                    <a:ext uri="{9D8B030D-6E8A-4147-A177-3AD203B41FA5}">
                      <a16:colId xmlns:a16="http://schemas.microsoft.com/office/drawing/2014/main" val="20006"/>
                    </a:ext>
                  </a:extLst>
                </a:gridCol>
                <a:gridCol w="982028">
                  <a:extLst>
                    <a:ext uri="{9D8B030D-6E8A-4147-A177-3AD203B41FA5}">
                      <a16:colId xmlns:a16="http://schemas.microsoft.com/office/drawing/2014/main" val="20007"/>
                    </a:ext>
                  </a:extLst>
                </a:gridCol>
                <a:gridCol w="1302702">
                  <a:extLst>
                    <a:ext uri="{9D8B030D-6E8A-4147-A177-3AD203B41FA5}">
                      <a16:colId xmlns:a16="http://schemas.microsoft.com/office/drawing/2014/main" val="20008"/>
                    </a:ext>
                  </a:extLst>
                </a:gridCol>
              </a:tblGrid>
              <a:tr h="161925">
                <a:tc>
                  <a:txBody>
                    <a:bodyPr/>
                    <a:lstStyle/>
                    <a:p>
                      <a:pPr algn="ctr" fontAlgn="ctr"/>
                      <a:r>
                        <a:rPr lang="en-US" sz="200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l-GR" sz="2000" i="1"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l-GR" sz="2000" b="0" i="1"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sz="200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x</a:t>
                      </a: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(keV)</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 </a:t>
                      </a: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r>
                        <a:rPr lang="en-US"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l-GR" sz="200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l-GR" sz="200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u="none" strike="noStrike" baseline="-25000" dirty="0" err="1">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th</a:t>
                      </a:r>
                      <a:r>
                        <a:rPr lang="en-US"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1"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T</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 3/2 </a:t>
                      </a:r>
                      <a:r>
                        <a:rPr lang="en-US" altLang="zh-CN"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IAS</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200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7661</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2.376</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0.067</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10.02</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0.45</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10.47</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3.393</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T</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 1/2</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200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7670</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0.602</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0.029</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2.51</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0.19</a:t>
                      </a:r>
                    </a:p>
                  </a:txBody>
                  <a:tcPr marL="45720" marR="45720" anchor="ct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2.70</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3.977</a:t>
                      </a:r>
                    </a:p>
                  </a:txBody>
                  <a:tcPr marL="45720" marR="45720" anchor="ctr"/>
                </a:tc>
                <a:extLst>
                  <a:ext uri="{0D108BD9-81ED-4DB2-BD59-A6C34878D82A}">
                    <a16:rowId xmlns:a16="http://schemas.microsoft.com/office/drawing/2014/main" val="10002"/>
                  </a:ext>
                </a:extLst>
              </a:tr>
              <a:tr h="161925">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Sum </a:t>
                      </a:r>
                      <a:r>
                        <a:rPr lang="en-US" altLang="zh-CN"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2.978</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971932973"/>
              </p:ext>
            </p:extLst>
          </p:nvPr>
        </p:nvGraphicFramePr>
        <p:xfrm>
          <a:off x="1" y="2857840"/>
          <a:ext cx="9157778" cy="1584960"/>
        </p:xfrm>
        <a:graphic>
          <a:graphicData uri="http://schemas.openxmlformats.org/drawingml/2006/table">
            <a:tbl>
              <a:tblPr>
                <a:tableStyleId>{2D5ABB26-0587-4C30-8999-92F81FD0307C}</a:tableStyleId>
              </a:tblPr>
              <a:tblGrid>
                <a:gridCol w="1424368">
                  <a:extLst>
                    <a:ext uri="{9D8B030D-6E8A-4147-A177-3AD203B41FA5}">
                      <a16:colId xmlns:a16="http://schemas.microsoft.com/office/drawing/2014/main" val="20000"/>
                    </a:ext>
                  </a:extLst>
                </a:gridCol>
                <a:gridCol w="661352">
                  <a:extLst>
                    <a:ext uri="{9D8B030D-6E8A-4147-A177-3AD203B41FA5}">
                      <a16:colId xmlns:a16="http://schemas.microsoft.com/office/drawing/2014/main" val="20001"/>
                    </a:ext>
                  </a:extLst>
                </a:gridCol>
                <a:gridCol w="1047560">
                  <a:extLst>
                    <a:ext uri="{9D8B030D-6E8A-4147-A177-3AD203B41FA5}">
                      <a16:colId xmlns:a16="http://schemas.microsoft.com/office/drawing/2014/main" val="20002"/>
                    </a:ext>
                  </a:extLst>
                </a:gridCol>
                <a:gridCol w="764540">
                  <a:extLst>
                    <a:ext uri="{9D8B030D-6E8A-4147-A177-3AD203B41FA5}">
                      <a16:colId xmlns:a16="http://schemas.microsoft.com/office/drawing/2014/main" val="20003"/>
                    </a:ext>
                  </a:extLst>
                </a:gridCol>
                <a:gridCol w="815022">
                  <a:extLst>
                    <a:ext uri="{9D8B030D-6E8A-4147-A177-3AD203B41FA5}">
                      <a16:colId xmlns:a16="http://schemas.microsoft.com/office/drawing/2014/main" val="20004"/>
                    </a:ext>
                  </a:extLst>
                </a:gridCol>
                <a:gridCol w="1024890">
                  <a:extLst>
                    <a:ext uri="{9D8B030D-6E8A-4147-A177-3AD203B41FA5}">
                      <a16:colId xmlns:a16="http://schemas.microsoft.com/office/drawing/2014/main" val="20005"/>
                    </a:ext>
                  </a:extLst>
                </a:gridCol>
                <a:gridCol w="1135316">
                  <a:extLst>
                    <a:ext uri="{9D8B030D-6E8A-4147-A177-3AD203B41FA5}">
                      <a16:colId xmlns:a16="http://schemas.microsoft.com/office/drawing/2014/main" val="20006"/>
                    </a:ext>
                  </a:extLst>
                </a:gridCol>
                <a:gridCol w="982028">
                  <a:extLst>
                    <a:ext uri="{9D8B030D-6E8A-4147-A177-3AD203B41FA5}">
                      <a16:colId xmlns:a16="http://schemas.microsoft.com/office/drawing/2014/main" val="20007"/>
                    </a:ext>
                  </a:extLst>
                </a:gridCol>
                <a:gridCol w="1302702">
                  <a:extLst>
                    <a:ext uri="{9D8B030D-6E8A-4147-A177-3AD203B41FA5}">
                      <a16:colId xmlns:a16="http://schemas.microsoft.com/office/drawing/2014/main" val="20008"/>
                    </a:ext>
                  </a:extLst>
                </a:gridCol>
              </a:tblGrid>
              <a:tr h="161925">
                <a:tc>
                  <a:txBody>
                    <a:bodyPr/>
                    <a:lstStyle/>
                    <a:p>
                      <a:pPr algn="ctr" fontAlgn="ctr"/>
                      <a:r>
                        <a:rPr lang="en-US" sz="200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a:t>
                      </a:r>
                      <a:r>
                        <a:rPr lang="en-US" altLang="zh-CN" sz="200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C</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l-GR" sz="2000" i="1"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l-GR" sz="2000" b="0" i="1"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sz="200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x</a:t>
                      </a: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(keV)</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 </a:t>
                      </a: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r>
                        <a:rPr lang="en-US"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l-GR" sz="200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l-GR" sz="200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u="none" strike="noStrike" baseline="-25000" dirty="0" err="1">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th</a:t>
                      </a:r>
                      <a:r>
                        <a:rPr lang="en-US"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a:t>
                      </a:r>
                      <a:r>
                        <a:rPr lang="en-US" altLang="zh-CN"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0" i="1"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T</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 3/2 </a:t>
                      </a:r>
                      <a:r>
                        <a:rPr lang="en-US" altLang="zh-CN"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IAS</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200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7662</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2.886</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0.093</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11.97</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0.61</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12.58</a:t>
                      </a:r>
                    </a:p>
                  </a:txBody>
                  <a:tcPr marL="45720" marR="45720" anchor="ctr">
                    <a:lnT w="12700" cap="flat" cmpd="sng" algn="ctr">
                      <a:solidFill>
                        <a:schemeClr val="tx1"/>
                      </a:solidFill>
                      <a:prstDash val="solid"/>
                      <a:round/>
                      <a:headEnd type="none" w="med" len="med"/>
                      <a:tailEnd type="none" w="med" len="med"/>
                    </a:lnT>
                  </a:tcP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3.306</a:t>
                      </a: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T</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 1/2</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200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tc>
                  <a:txBody>
                    <a:bodyPr/>
                    <a:lstStyle/>
                    <a:p>
                      <a:pPr algn="ctr" fontAlgn="ctr"/>
                      <a:r>
                        <a:rPr lang="en-US" sz="2000" b="0" i="0" u="none" strike="noStrike">
                          <a:solidFill>
                            <a:srgbClr val="008000"/>
                          </a:solidFill>
                          <a:effectLst/>
                          <a:latin typeface="Cambria Math" panose="02040503050406030204" pitchFamily="18" charset="0"/>
                          <a:ea typeface="Cambria Math" panose="02040503050406030204" pitchFamily="18" charset="0"/>
                        </a:rPr>
                        <a:t>7685</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0.090</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0.008</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0.36</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0.05</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0.41</a:t>
                      </a:r>
                    </a:p>
                  </a:txBody>
                  <a:tcPr marL="45720" marR="45720" anchor="ct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4.778</a:t>
                      </a:r>
                    </a:p>
                  </a:txBody>
                  <a:tcPr marL="9525" marR="9525" marT="9525" marB="0" anchor="ctr"/>
                </a:tc>
                <a:extLst>
                  <a:ext uri="{0D108BD9-81ED-4DB2-BD59-A6C34878D82A}">
                    <a16:rowId xmlns:a16="http://schemas.microsoft.com/office/drawing/2014/main" val="10002"/>
                  </a:ext>
                </a:extLst>
              </a:tr>
              <a:tr h="161925">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Sum </a:t>
                      </a:r>
                      <a:r>
                        <a:rPr lang="en-US" altLang="zh-CN"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2.976</a:t>
                      </a: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344411869"/>
              </p:ext>
            </p:extLst>
          </p:nvPr>
        </p:nvGraphicFramePr>
        <p:xfrm>
          <a:off x="0" y="5095560"/>
          <a:ext cx="9157778" cy="1584960"/>
        </p:xfrm>
        <a:graphic>
          <a:graphicData uri="http://schemas.openxmlformats.org/drawingml/2006/table">
            <a:tbl>
              <a:tblPr>
                <a:tableStyleId>{2D5ABB26-0587-4C30-8999-92F81FD0307C}</a:tableStyleId>
              </a:tblPr>
              <a:tblGrid>
                <a:gridCol w="1424368">
                  <a:extLst>
                    <a:ext uri="{9D8B030D-6E8A-4147-A177-3AD203B41FA5}">
                      <a16:colId xmlns:a16="http://schemas.microsoft.com/office/drawing/2014/main" val="20000"/>
                    </a:ext>
                  </a:extLst>
                </a:gridCol>
                <a:gridCol w="661352">
                  <a:extLst>
                    <a:ext uri="{9D8B030D-6E8A-4147-A177-3AD203B41FA5}">
                      <a16:colId xmlns:a16="http://schemas.microsoft.com/office/drawing/2014/main" val="20001"/>
                    </a:ext>
                  </a:extLst>
                </a:gridCol>
                <a:gridCol w="1047560">
                  <a:extLst>
                    <a:ext uri="{9D8B030D-6E8A-4147-A177-3AD203B41FA5}">
                      <a16:colId xmlns:a16="http://schemas.microsoft.com/office/drawing/2014/main" val="20002"/>
                    </a:ext>
                  </a:extLst>
                </a:gridCol>
                <a:gridCol w="764540">
                  <a:extLst>
                    <a:ext uri="{9D8B030D-6E8A-4147-A177-3AD203B41FA5}">
                      <a16:colId xmlns:a16="http://schemas.microsoft.com/office/drawing/2014/main" val="20003"/>
                    </a:ext>
                  </a:extLst>
                </a:gridCol>
                <a:gridCol w="815022">
                  <a:extLst>
                    <a:ext uri="{9D8B030D-6E8A-4147-A177-3AD203B41FA5}">
                      <a16:colId xmlns:a16="http://schemas.microsoft.com/office/drawing/2014/main" val="20004"/>
                    </a:ext>
                  </a:extLst>
                </a:gridCol>
                <a:gridCol w="1024890">
                  <a:extLst>
                    <a:ext uri="{9D8B030D-6E8A-4147-A177-3AD203B41FA5}">
                      <a16:colId xmlns:a16="http://schemas.microsoft.com/office/drawing/2014/main" val="20005"/>
                    </a:ext>
                  </a:extLst>
                </a:gridCol>
                <a:gridCol w="1135316">
                  <a:extLst>
                    <a:ext uri="{9D8B030D-6E8A-4147-A177-3AD203B41FA5}">
                      <a16:colId xmlns:a16="http://schemas.microsoft.com/office/drawing/2014/main" val="20006"/>
                    </a:ext>
                  </a:extLst>
                </a:gridCol>
                <a:gridCol w="982028">
                  <a:extLst>
                    <a:ext uri="{9D8B030D-6E8A-4147-A177-3AD203B41FA5}">
                      <a16:colId xmlns:a16="http://schemas.microsoft.com/office/drawing/2014/main" val="20007"/>
                    </a:ext>
                  </a:extLst>
                </a:gridCol>
                <a:gridCol w="1302702">
                  <a:extLst>
                    <a:ext uri="{9D8B030D-6E8A-4147-A177-3AD203B41FA5}">
                      <a16:colId xmlns:a16="http://schemas.microsoft.com/office/drawing/2014/main" val="20008"/>
                    </a:ext>
                  </a:extLst>
                </a:gridCol>
              </a:tblGrid>
              <a:tr h="161925">
                <a:tc>
                  <a:txBody>
                    <a:bodyPr/>
                    <a:lstStyle/>
                    <a:p>
                      <a:pPr algn="ctr" fontAlgn="ctr"/>
                      <a:r>
                        <a:rPr lang="en-US" sz="200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a:t>
                      </a:r>
                      <a:r>
                        <a:rPr lang="en-US" altLang="zh-CN" sz="200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Cs</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J</a:t>
                      </a:r>
                      <a:r>
                        <a:rPr lang="el-GR" sz="2000" i="1"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π</a:t>
                      </a:r>
                      <a:endParaRPr lang="el-GR" sz="2000" b="0" i="1"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E</a:t>
                      </a:r>
                      <a:r>
                        <a:rPr lang="en-US" sz="200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x</a:t>
                      </a: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(keV)</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r>
                        <a:rPr lang="en-US"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 </a:t>
                      </a: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(GT</a:t>
                      </a:r>
                      <a:r>
                        <a:rPr lang="en-US"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l-GR" sz="2000" i="1"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l-GR" sz="200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u="none" strike="noStrike" baseline="-25000" dirty="0" err="1">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th</a:t>
                      </a:r>
                      <a:r>
                        <a:rPr lang="en-US" sz="2000" b="0" i="0" u="none" strike="noStrike" baseline="-25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log</a:t>
                      </a:r>
                      <a:r>
                        <a:rPr lang="en-US" altLang="zh-CN"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0" i="1"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T</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 3/2 </a:t>
                      </a:r>
                      <a:r>
                        <a:rPr lang="en-US" altLang="zh-CN"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IAS</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200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7615</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2.964</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0.119</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12.75</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0.81</a:t>
                      </a: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13.56</a:t>
                      </a:r>
                    </a:p>
                  </a:txBody>
                  <a:tcPr marL="45720" marR="45720" anchor="ctr">
                    <a:lnT w="12700" cap="flat" cmpd="sng" algn="ctr">
                      <a:solidFill>
                        <a:schemeClr val="tx1"/>
                      </a:solidFill>
                      <a:prstDash val="solid"/>
                      <a:round/>
                      <a:headEnd type="none" w="med" len="med"/>
                      <a:tailEnd type="none" w="med" len="med"/>
                    </a:lnT>
                  </a:tcP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3.289</a:t>
                      </a: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T</a:t>
                      </a: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 = 1/2</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5/2</a:t>
                      </a:r>
                      <a:r>
                        <a:rPr lang="en-US" sz="200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a:t>
                      </a:r>
                      <a:endParaRPr lang="en-US" sz="2000" b="0" i="0" u="none" strike="noStrike" baseline="3000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7684</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0.009</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0.003</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0.04</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0.02</a:t>
                      </a:r>
                    </a:p>
                  </a:txBody>
                  <a:tcPr marL="45720" marR="45720" anchor="ct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0.06</a:t>
                      </a:r>
                    </a:p>
                  </a:txBody>
                  <a:tcPr marL="45720" marR="45720" anchor="ct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5.615</a:t>
                      </a:r>
                    </a:p>
                  </a:txBody>
                  <a:tcPr marL="9525" marR="9525" marT="9525" marB="0" anchor="ctr"/>
                </a:tc>
                <a:extLst>
                  <a:ext uri="{0D108BD9-81ED-4DB2-BD59-A6C34878D82A}">
                    <a16:rowId xmlns:a16="http://schemas.microsoft.com/office/drawing/2014/main" val="10002"/>
                  </a:ext>
                </a:extLst>
              </a:tr>
              <a:tr h="161925">
                <a:tc>
                  <a:txBody>
                    <a:bodyPr/>
                    <a:lstStyle/>
                    <a:p>
                      <a:pPr algn="ctr" fontAlgn="ct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Sum </a:t>
                      </a:r>
                      <a:r>
                        <a:rPr lang="en-US" altLang="zh-CN" sz="2000" b="0" i="1"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B</a:t>
                      </a:r>
                      <a:r>
                        <a:rPr lang="en-US" altLang="zh-CN"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(F)</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2.973</a:t>
                      </a: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45720" marR="4572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TextBox 4"/>
          <p:cNvSpPr txBox="1"/>
          <p:nvPr/>
        </p:nvSpPr>
        <p:spPr>
          <a:xfrm>
            <a:off x="0" y="0"/>
            <a:ext cx="1784463"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Isospin mixing</a:t>
            </a:r>
          </a:p>
        </p:txBody>
      </p:sp>
    </p:spTree>
    <p:extLst>
      <p:ext uri="{BB962C8B-B14F-4D97-AF65-F5344CB8AC3E}">
        <p14:creationId xmlns:p14="http://schemas.microsoft.com/office/powerpoint/2010/main" val="3110588967"/>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228833229"/>
              </p:ext>
            </p:extLst>
          </p:nvPr>
        </p:nvGraphicFramePr>
        <p:xfrm>
          <a:off x="3991782" y="743852"/>
          <a:ext cx="1930400" cy="1257300"/>
        </p:xfrm>
        <a:graphic>
          <a:graphicData uri="http://schemas.openxmlformats.org/drawingml/2006/table">
            <a:tbl>
              <a:tblPr/>
              <a:tblGrid>
                <a:gridCol w="965200">
                  <a:extLst>
                    <a:ext uri="{9D8B030D-6E8A-4147-A177-3AD203B41FA5}">
                      <a16:colId xmlns:a16="http://schemas.microsoft.com/office/drawing/2014/main" val="20000"/>
                    </a:ext>
                  </a:extLst>
                </a:gridCol>
                <a:gridCol w="965200">
                  <a:extLst>
                    <a:ext uri="{9D8B030D-6E8A-4147-A177-3AD203B41FA5}">
                      <a16:colId xmlns:a16="http://schemas.microsoft.com/office/drawing/2014/main" val="20001"/>
                    </a:ext>
                  </a:extLst>
                </a:gridCol>
              </a:tblGrid>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E</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R</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0.503</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D</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5.362</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V</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3.614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cxnSp>
        <p:nvCxnSpPr>
          <p:cNvPr id="8" name="Straight Connector 7"/>
          <p:cNvCxnSpPr/>
          <p:nvPr/>
        </p:nvCxnSpPr>
        <p:spPr>
          <a:xfrm>
            <a:off x="7109313" y="1195530"/>
            <a:ext cx="108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109313" y="1564862"/>
            <a:ext cx="108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279368" y="995475"/>
            <a:ext cx="755335" cy="400110"/>
          </a:xfrm>
          <a:prstGeom prst="rect">
            <a:avLst/>
          </a:prstGeom>
          <a:noFill/>
        </p:spPr>
        <p:txBody>
          <a:bodyPr wrap="none" rtlCol="0">
            <a:spAutoFit/>
          </a:bodyPr>
          <a:lstStyle/>
          <a:p>
            <a:r>
              <a:rPr lang="en-US" sz="2000" dirty="0">
                <a:solidFill>
                  <a:srgbClr val="008000"/>
                </a:solidFill>
                <a:latin typeface="Cambria Math" panose="02040503050406030204" pitchFamily="18" charset="0"/>
                <a:ea typeface="Cambria Math" panose="02040503050406030204" pitchFamily="18" charset="0"/>
              </a:rPr>
              <a:t>7670</a:t>
            </a:r>
          </a:p>
        </p:txBody>
      </p:sp>
      <p:sp>
        <p:nvSpPr>
          <p:cNvPr id="11" name="TextBox 10"/>
          <p:cNvSpPr txBox="1"/>
          <p:nvPr/>
        </p:nvSpPr>
        <p:spPr>
          <a:xfrm>
            <a:off x="8279368" y="1364807"/>
            <a:ext cx="755335" cy="400110"/>
          </a:xfrm>
          <a:prstGeom prst="rect">
            <a:avLst/>
          </a:prstGeom>
          <a:noFill/>
        </p:spPr>
        <p:txBody>
          <a:bodyPr wrap="none" rtlCol="0">
            <a:spAutoFit/>
          </a:bodyPr>
          <a:lstStyle/>
          <a:p>
            <a:r>
              <a:rPr lang="en-US" sz="2000" dirty="0">
                <a:solidFill>
                  <a:srgbClr val="008000"/>
                </a:solidFill>
                <a:latin typeface="Cambria Math" panose="02040503050406030204" pitchFamily="18" charset="0"/>
                <a:ea typeface="Cambria Math" panose="02040503050406030204" pitchFamily="18" charset="0"/>
              </a:rPr>
              <a:t>7661</a:t>
            </a:r>
          </a:p>
        </p:txBody>
      </p:sp>
      <p:sp>
        <p:nvSpPr>
          <p:cNvPr id="12" name="Rectangle 11"/>
          <p:cNvSpPr/>
          <p:nvPr/>
        </p:nvSpPr>
        <p:spPr>
          <a:xfrm>
            <a:off x="6050496" y="995475"/>
            <a:ext cx="1051891" cy="400110"/>
          </a:xfrm>
          <a:prstGeom prst="rect">
            <a:avLst/>
          </a:prstGeom>
        </p:spPr>
        <p:txBody>
          <a:bodyPr wrap="none">
            <a:spAutoFit/>
          </a:bodyPr>
          <a:lstStyle/>
          <a:p>
            <a:pPr algn="ctr" fontAlgn="ctr"/>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 1/2</a:t>
            </a:r>
            <a:endParaRPr lang="en-US"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p:txBody>
      </p:sp>
      <p:sp>
        <p:nvSpPr>
          <p:cNvPr id="13" name="Rectangle 12"/>
          <p:cNvSpPr/>
          <p:nvPr/>
        </p:nvSpPr>
        <p:spPr>
          <a:xfrm>
            <a:off x="6050496" y="1364807"/>
            <a:ext cx="1051891" cy="400110"/>
          </a:xfrm>
          <a:prstGeom prst="rect">
            <a:avLst/>
          </a:prstGeom>
        </p:spPr>
        <p:txBody>
          <a:bodyPr wrap="none">
            <a:spAutoFit/>
          </a:bodyPr>
          <a:lstStyle/>
          <a:p>
            <a:pPr algn="ctr" fontAlgn="ctr"/>
            <a:r>
              <a:rPr lang="en-US"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t>
            </a:r>
            <a:r>
              <a:rPr lang="en-US"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 3/2</a:t>
            </a:r>
          </a:p>
        </p:txBody>
      </p:sp>
      <p:sp>
        <p:nvSpPr>
          <p:cNvPr id="25" name="Rectangle 24"/>
          <p:cNvSpPr/>
          <p:nvPr/>
        </p:nvSpPr>
        <p:spPr>
          <a:xfrm>
            <a:off x="0" y="749625"/>
            <a:ext cx="4136925" cy="1015663"/>
          </a:xfrm>
          <a:prstGeom prst="rect">
            <a:avLst/>
          </a:prstGeom>
        </p:spPr>
        <p:txBody>
          <a:bodyPr wrap="square">
            <a:spAutoFit/>
          </a:bodyPr>
          <a:lstStyle/>
          <a:p>
            <a:r>
              <a:rPr lang="en-US" sz="2000" i="1" dirty="0">
                <a:latin typeface="Cambria Math" panose="02040503050406030204" pitchFamily="18" charset="0"/>
                <a:ea typeface="Cambria Math" panose="02040503050406030204" pitchFamily="18" charset="0"/>
                <a:cs typeface="Times New Roman" panose="02020603050405020304" pitchFamily="18" charset="0"/>
              </a:rPr>
              <a:t>E</a:t>
            </a:r>
            <a:r>
              <a:rPr lang="en-US" sz="2000" dirty="0">
                <a:latin typeface="Cambria Math" panose="02040503050406030204" pitchFamily="18" charset="0"/>
                <a:ea typeface="Cambria Math" panose="02040503050406030204" pitchFamily="18" charset="0"/>
                <a:cs typeface="Times New Roman" panose="02020603050405020304" pitchFamily="18" charset="0"/>
              </a:rPr>
              <a:t> is the observed spacing</a:t>
            </a:r>
          </a:p>
          <a:p>
            <a:r>
              <a:rPr lang="en-US" sz="2000" i="1" dirty="0">
                <a:latin typeface="Cambria Math" panose="02040503050406030204" pitchFamily="18" charset="0"/>
                <a:ea typeface="Cambria Math" panose="02040503050406030204" pitchFamily="18" charset="0"/>
                <a:cs typeface="Times New Roman" panose="02020603050405020304" pitchFamily="18" charset="0"/>
              </a:rPr>
              <a:t>D</a:t>
            </a:r>
            <a:r>
              <a:rPr lang="en-US" sz="2000" dirty="0">
                <a:latin typeface="Cambria Math" panose="02040503050406030204" pitchFamily="18" charset="0"/>
                <a:ea typeface="Cambria Math" panose="02040503050406030204" pitchFamily="18" charset="0"/>
                <a:cs typeface="Times New Roman" panose="02020603050405020304" pitchFamily="18" charset="0"/>
              </a:rPr>
              <a:t> is the unperturbed level spacing</a:t>
            </a:r>
          </a:p>
          <a:p>
            <a:r>
              <a:rPr lang="en-US" sz="2000" i="1" dirty="0">
                <a:latin typeface="Cambria Math" panose="02040503050406030204" pitchFamily="18" charset="0"/>
                <a:ea typeface="Cambria Math" panose="02040503050406030204" pitchFamily="18" charset="0"/>
                <a:cs typeface="Times New Roman" panose="02020603050405020304" pitchFamily="18" charset="0"/>
              </a:rPr>
              <a:t>V</a:t>
            </a:r>
            <a:r>
              <a:rPr lang="en-US" sz="2000" dirty="0">
                <a:latin typeface="Cambria Math" panose="02040503050406030204" pitchFamily="18" charset="0"/>
                <a:ea typeface="Cambria Math" panose="02040503050406030204" pitchFamily="18" charset="0"/>
                <a:cs typeface="Times New Roman" panose="02020603050405020304" pitchFamily="18" charset="0"/>
              </a:rPr>
              <a:t> is the mixing matrix element</a:t>
            </a:r>
          </a:p>
        </p:txBody>
      </p:sp>
      <p:pic>
        <p:nvPicPr>
          <p:cNvPr id="14" name="Picture 13"/>
          <p:cNvPicPr>
            <a:picLocks noChangeAspect="1"/>
          </p:cNvPicPr>
          <p:nvPr/>
        </p:nvPicPr>
        <p:blipFill>
          <a:blip r:embed="rId2"/>
          <a:stretch>
            <a:fillRect/>
          </a:stretch>
        </p:blipFill>
        <p:spPr>
          <a:xfrm>
            <a:off x="177968" y="2013394"/>
            <a:ext cx="1824730" cy="2920835"/>
          </a:xfrm>
          <a:prstGeom prst="rect">
            <a:avLst/>
          </a:prstGeom>
        </p:spPr>
      </p:pic>
      <p:sp>
        <p:nvSpPr>
          <p:cNvPr id="31" name="TextBox 30"/>
          <p:cNvSpPr txBox="1"/>
          <p:nvPr/>
        </p:nvSpPr>
        <p:spPr>
          <a:xfrm>
            <a:off x="4637824" y="374520"/>
            <a:ext cx="675185" cy="369332"/>
          </a:xfrm>
          <a:prstGeom prst="rect">
            <a:avLst/>
          </a:prstGeom>
          <a:noFill/>
        </p:spPr>
        <p:txBody>
          <a:bodyPr wrap="none" rtlCol="0">
            <a:spAutoFit/>
          </a:bodyPr>
          <a:lstStyle/>
          <a:p>
            <a:r>
              <a:rPr lang="en-US" altLang="zh-CN" b="1" dirty="0">
                <a:solidFill>
                  <a:srgbClr val="008000"/>
                </a:solidFill>
                <a:latin typeface="Cambria Math" panose="02040503050406030204" pitchFamily="18" charset="0"/>
                <a:ea typeface="Cambria Math" panose="02040503050406030204" pitchFamily="18" charset="0"/>
              </a:rPr>
              <a:t>USDI</a:t>
            </a:r>
            <a:endParaRPr lang="zh-CN" altLang="en-US" b="1" dirty="0">
              <a:solidFill>
                <a:srgbClr val="008000"/>
              </a:solidFill>
              <a:latin typeface="Cambria Math" panose="02040503050406030204" pitchFamily="18" charset="0"/>
            </a:endParaRPr>
          </a:p>
        </p:txBody>
      </p:sp>
      <p:graphicFrame>
        <p:nvGraphicFramePr>
          <p:cNvPr id="32" name="Table 31"/>
          <p:cNvGraphicFramePr>
            <a:graphicFrameLocks noGrp="1"/>
          </p:cNvGraphicFramePr>
          <p:nvPr>
            <p:extLst>
              <p:ext uri="{D42A27DB-BD31-4B8C-83A1-F6EECF244321}">
                <p14:modId xmlns:p14="http://schemas.microsoft.com/office/powerpoint/2010/main" val="1357361656"/>
              </p:ext>
            </p:extLst>
          </p:nvPr>
        </p:nvGraphicFramePr>
        <p:xfrm>
          <a:off x="3991782" y="2750701"/>
          <a:ext cx="1930400" cy="1257300"/>
        </p:xfrm>
        <a:graphic>
          <a:graphicData uri="http://schemas.openxmlformats.org/drawingml/2006/table">
            <a:tbl>
              <a:tblPr/>
              <a:tblGrid>
                <a:gridCol w="965200">
                  <a:extLst>
                    <a:ext uri="{9D8B030D-6E8A-4147-A177-3AD203B41FA5}">
                      <a16:colId xmlns:a16="http://schemas.microsoft.com/office/drawing/2014/main" val="20000"/>
                    </a:ext>
                  </a:extLst>
                </a:gridCol>
                <a:gridCol w="965200">
                  <a:extLst>
                    <a:ext uri="{9D8B030D-6E8A-4147-A177-3AD203B41FA5}">
                      <a16:colId xmlns:a16="http://schemas.microsoft.com/office/drawing/2014/main" val="20001"/>
                    </a:ext>
                  </a:extLst>
                </a:gridCol>
              </a:tblGrid>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E</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23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R</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0.176</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D</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21.616</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V</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3.930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cxnSp>
        <p:nvCxnSpPr>
          <p:cNvPr id="33" name="Straight Connector 32"/>
          <p:cNvCxnSpPr/>
          <p:nvPr/>
        </p:nvCxnSpPr>
        <p:spPr>
          <a:xfrm>
            <a:off x="7109313" y="3202379"/>
            <a:ext cx="108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109313" y="3571711"/>
            <a:ext cx="1080000" cy="0"/>
          </a:xfrm>
          <a:prstGeom prst="line">
            <a:avLst/>
          </a:prstGeom>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8279368" y="3002324"/>
            <a:ext cx="755335" cy="400110"/>
          </a:xfrm>
          <a:prstGeom prst="rect">
            <a:avLst/>
          </a:prstGeom>
          <a:noFill/>
        </p:spPr>
        <p:txBody>
          <a:bodyPr wrap="none" rtlCol="0">
            <a:spAutoFit/>
          </a:bodyPr>
          <a:lstStyle/>
          <a:p>
            <a:r>
              <a:rPr lang="en-US" sz="2000" dirty="0">
                <a:solidFill>
                  <a:srgbClr val="008000"/>
                </a:solidFill>
                <a:latin typeface="Cambria Math" panose="02040503050406030204" pitchFamily="18" charset="0"/>
                <a:ea typeface="Cambria Math" panose="02040503050406030204" pitchFamily="18" charset="0"/>
              </a:rPr>
              <a:t>7685</a:t>
            </a:r>
          </a:p>
        </p:txBody>
      </p:sp>
      <p:sp>
        <p:nvSpPr>
          <p:cNvPr id="36" name="TextBox 35"/>
          <p:cNvSpPr txBox="1"/>
          <p:nvPr/>
        </p:nvSpPr>
        <p:spPr>
          <a:xfrm>
            <a:off x="8279368" y="3371656"/>
            <a:ext cx="755335" cy="400110"/>
          </a:xfrm>
          <a:prstGeom prst="rect">
            <a:avLst/>
          </a:prstGeom>
          <a:noFill/>
        </p:spPr>
        <p:txBody>
          <a:bodyPr wrap="none" rtlCol="0">
            <a:spAutoFit/>
          </a:bodyPr>
          <a:lstStyle/>
          <a:p>
            <a:r>
              <a:rPr lang="en-US" sz="2000" dirty="0">
                <a:solidFill>
                  <a:srgbClr val="008000"/>
                </a:solidFill>
                <a:latin typeface="Cambria Math" panose="02040503050406030204" pitchFamily="18" charset="0"/>
                <a:ea typeface="Cambria Math" panose="02040503050406030204" pitchFamily="18" charset="0"/>
              </a:rPr>
              <a:t>7662</a:t>
            </a:r>
          </a:p>
        </p:txBody>
      </p:sp>
      <p:sp>
        <p:nvSpPr>
          <p:cNvPr id="37" name="Rectangle 36"/>
          <p:cNvSpPr/>
          <p:nvPr/>
        </p:nvSpPr>
        <p:spPr>
          <a:xfrm>
            <a:off x="6050496" y="3002324"/>
            <a:ext cx="1051891" cy="400110"/>
          </a:xfrm>
          <a:prstGeom prst="rect">
            <a:avLst/>
          </a:prstGeom>
        </p:spPr>
        <p:txBody>
          <a:bodyPr wrap="none">
            <a:spAutoFit/>
          </a:bodyPr>
          <a:lstStyle/>
          <a:p>
            <a:pPr algn="ctr" fontAlgn="ctr"/>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 1/2</a:t>
            </a:r>
            <a:endParaRPr lang="en-US"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p:txBody>
      </p:sp>
      <p:sp>
        <p:nvSpPr>
          <p:cNvPr id="38" name="Rectangle 37"/>
          <p:cNvSpPr/>
          <p:nvPr/>
        </p:nvSpPr>
        <p:spPr>
          <a:xfrm>
            <a:off x="6050496" y="3371656"/>
            <a:ext cx="1051891" cy="400110"/>
          </a:xfrm>
          <a:prstGeom prst="rect">
            <a:avLst/>
          </a:prstGeom>
        </p:spPr>
        <p:txBody>
          <a:bodyPr wrap="none">
            <a:spAutoFit/>
          </a:bodyPr>
          <a:lstStyle/>
          <a:p>
            <a:pPr algn="ctr" fontAlgn="ctr"/>
            <a:r>
              <a:rPr lang="en-US"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t>
            </a:r>
            <a:r>
              <a:rPr lang="en-US"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 3/2</a:t>
            </a:r>
          </a:p>
        </p:txBody>
      </p:sp>
      <p:sp>
        <p:nvSpPr>
          <p:cNvPr id="39" name="TextBox 38"/>
          <p:cNvSpPr txBox="1"/>
          <p:nvPr/>
        </p:nvSpPr>
        <p:spPr>
          <a:xfrm>
            <a:off x="4637824" y="2381369"/>
            <a:ext cx="723275" cy="369332"/>
          </a:xfrm>
          <a:prstGeom prst="rect">
            <a:avLst/>
          </a:prstGeom>
          <a:noFill/>
        </p:spPr>
        <p:txBody>
          <a:bodyPr wrap="none" rtlCol="0">
            <a:spAutoFit/>
          </a:bodyPr>
          <a:lstStyle/>
          <a:p>
            <a:r>
              <a:rPr lang="en-US" altLang="zh-CN" b="1" dirty="0">
                <a:solidFill>
                  <a:srgbClr val="008000"/>
                </a:solidFill>
                <a:latin typeface="Cambria Math" panose="02040503050406030204" pitchFamily="18" charset="0"/>
                <a:ea typeface="Cambria Math" panose="02040503050406030204" pitchFamily="18" charset="0"/>
              </a:rPr>
              <a:t>USDC</a:t>
            </a:r>
            <a:endParaRPr lang="zh-CN" altLang="en-US" b="1" dirty="0">
              <a:solidFill>
                <a:srgbClr val="008000"/>
              </a:solidFill>
              <a:latin typeface="Cambria Math" panose="02040503050406030204" pitchFamily="18" charset="0"/>
            </a:endParaRPr>
          </a:p>
        </p:txBody>
      </p:sp>
      <p:graphicFrame>
        <p:nvGraphicFramePr>
          <p:cNvPr id="40" name="Table 39"/>
          <p:cNvGraphicFramePr>
            <a:graphicFrameLocks noGrp="1"/>
          </p:cNvGraphicFramePr>
          <p:nvPr>
            <p:extLst>
              <p:ext uri="{D42A27DB-BD31-4B8C-83A1-F6EECF244321}">
                <p14:modId xmlns:p14="http://schemas.microsoft.com/office/powerpoint/2010/main" val="3452754079"/>
              </p:ext>
            </p:extLst>
          </p:nvPr>
        </p:nvGraphicFramePr>
        <p:xfrm>
          <a:off x="3991782" y="4839896"/>
          <a:ext cx="1930400" cy="1257300"/>
        </p:xfrm>
        <a:graphic>
          <a:graphicData uri="http://schemas.openxmlformats.org/drawingml/2006/table">
            <a:tbl>
              <a:tblPr/>
              <a:tblGrid>
                <a:gridCol w="965200">
                  <a:extLst>
                    <a:ext uri="{9D8B030D-6E8A-4147-A177-3AD203B41FA5}">
                      <a16:colId xmlns:a16="http://schemas.microsoft.com/office/drawing/2014/main" val="20000"/>
                    </a:ext>
                  </a:extLst>
                </a:gridCol>
                <a:gridCol w="965200">
                  <a:extLst>
                    <a:ext uri="{9D8B030D-6E8A-4147-A177-3AD203B41FA5}">
                      <a16:colId xmlns:a16="http://schemas.microsoft.com/office/drawing/2014/main" val="20001"/>
                    </a:ext>
                  </a:extLst>
                </a:gridCol>
              </a:tblGrid>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E</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69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R</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0.056</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D</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68.562</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161925">
                <a:tc>
                  <a:txBody>
                    <a:bodyPr/>
                    <a:lstStyle/>
                    <a:p>
                      <a:pPr algn="ctr" fontAlgn="ctr"/>
                      <a:r>
                        <a:rPr lang="en-US" sz="2000" b="0" i="1" u="none" strike="noStrike" dirty="0">
                          <a:solidFill>
                            <a:srgbClr val="008000"/>
                          </a:solidFill>
                          <a:effectLst/>
                          <a:latin typeface="Cambria Math" panose="02040503050406030204" pitchFamily="18" charset="0"/>
                          <a:ea typeface="Cambria Math" panose="02040503050406030204" pitchFamily="18" charset="0"/>
                        </a:rPr>
                        <a:t>V</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2000" b="0" i="0" u="none" strike="noStrike" kern="1200" dirty="0">
                          <a:solidFill>
                            <a:srgbClr val="008000"/>
                          </a:solidFill>
                          <a:effectLst/>
                          <a:latin typeface="Cambria Math" panose="02040503050406030204" pitchFamily="18" charset="0"/>
                          <a:ea typeface="Cambria Math" panose="02040503050406030204" pitchFamily="18" charset="0"/>
                          <a:cs typeface="+mn-cs"/>
                        </a:rPr>
                        <a:t>3.880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cxnSp>
        <p:nvCxnSpPr>
          <p:cNvPr id="41" name="Straight Connector 40"/>
          <p:cNvCxnSpPr/>
          <p:nvPr/>
        </p:nvCxnSpPr>
        <p:spPr>
          <a:xfrm>
            <a:off x="7109313" y="5291574"/>
            <a:ext cx="108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109313" y="5660906"/>
            <a:ext cx="1080000" cy="0"/>
          </a:xfrm>
          <a:prstGeom prst="line">
            <a:avLst/>
          </a:prstGeom>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8279368" y="5091519"/>
            <a:ext cx="755335" cy="400110"/>
          </a:xfrm>
          <a:prstGeom prst="rect">
            <a:avLst/>
          </a:prstGeom>
          <a:noFill/>
        </p:spPr>
        <p:txBody>
          <a:bodyPr wrap="none" rtlCol="0">
            <a:spAutoFit/>
          </a:bodyPr>
          <a:lstStyle/>
          <a:p>
            <a:r>
              <a:rPr lang="en-US" sz="2000" dirty="0">
                <a:solidFill>
                  <a:srgbClr val="008000"/>
                </a:solidFill>
                <a:latin typeface="Cambria Math" panose="02040503050406030204" pitchFamily="18" charset="0"/>
                <a:ea typeface="Cambria Math" panose="02040503050406030204" pitchFamily="18" charset="0"/>
              </a:rPr>
              <a:t>7684</a:t>
            </a:r>
          </a:p>
        </p:txBody>
      </p:sp>
      <p:sp>
        <p:nvSpPr>
          <p:cNvPr id="44" name="TextBox 43"/>
          <p:cNvSpPr txBox="1"/>
          <p:nvPr/>
        </p:nvSpPr>
        <p:spPr>
          <a:xfrm>
            <a:off x="8279368" y="5460851"/>
            <a:ext cx="755335" cy="400110"/>
          </a:xfrm>
          <a:prstGeom prst="rect">
            <a:avLst/>
          </a:prstGeom>
          <a:noFill/>
        </p:spPr>
        <p:txBody>
          <a:bodyPr wrap="none" rtlCol="0">
            <a:spAutoFit/>
          </a:bodyPr>
          <a:lstStyle/>
          <a:p>
            <a:r>
              <a:rPr lang="en-US" sz="2000" dirty="0">
                <a:solidFill>
                  <a:srgbClr val="008000"/>
                </a:solidFill>
                <a:latin typeface="Cambria Math" panose="02040503050406030204" pitchFamily="18" charset="0"/>
                <a:ea typeface="Cambria Math" panose="02040503050406030204" pitchFamily="18" charset="0"/>
              </a:rPr>
              <a:t>7615</a:t>
            </a:r>
          </a:p>
        </p:txBody>
      </p:sp>
      <p:sp>
        <p:nvSpPr>
          <p:cNvPr id="45" name="Rectangle 44"/>
          <p:cNvSpPr/>
          <p:nvPr/>
        </p:nvSpPr>
        <p:spPr>
          <a:xfrm>
            <a:off x="6050496" y="5091519"/>
            <a:ext cx="1051891" cy="400110"/>
          </a:xfrm>
          <a:prstGeom prst="rect">
            <a:avLst/>
          </a:prstGeom>
        </p:spPr>
        <p:txBody>
          <a:bodyPr wrap="none">
            <a:spAutoFit/>
          </a:bodyPr>
          <a:lstStyle/>
          <a:p>
            <a:pPr algn="ctr" fontAlgn="ctr"/>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 1/2</a:t>
            </a:r>
            <a:endParaRPr lang="en-US"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p:txBody>
      </p:sp>
      <p:sp>
        <p:nvSpPr>
          <p:cNvPr id="46" name="Rectangle 45"/>
          <p:cNvSpPr/>
          <p:nvPr/>
        </p:nvSpPr>
        <p:spPr>
          <a:xfrm>
            <a:off x="6050496" y="5460851"/>
            <a:ext cx="1051891" cy="400110"/>
          </a:xfrm>
          <a:prstGeom prst="rect">
            <a:avLst/>
          </a:prstGeom>
        </p:spPr>
        <p:txBody>
          <a:bodyPr wrap="none">
            <a:spAutoFit/>
          </a:bodyPr>
          <a:lstStyle/>
          <a:p>
            <a:pPr algn="ctr" fontAlgn="ctr"/>
            <a:r>
              <a:rPr lang="en-US"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t>
            </a:r>
            <a:r>
              <a:rPr lang="en-US"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 3/2</a:t>
            </a:r>
          </a:p>
        </p:txBody>
      </p:sp>
      <p:sp>
        <p:nvSpPr>
          <p:cNvPr id="47" name="TextBox 46"/>
          <p:cNvSpPr txBox="1"/>
          <p:nvPr/>
        </p:nvSpPr>
        <p:spPr>
          <a:xfrm>
            <a:off x="4588931" y="4470564"/>
            <a:ext cx="821059" cy="369332"/>
          </a:xfrm>
          <a:prstGeom prst="rect">
            <a:avLst/>
          </a:prstGeom>
          <a:noFill/>
        </p:spPr>
        <p:txBody>
          <a:bodyPr wrap="none" rtlCol="0">
            <a:spAutoFit/>
          </a:bodyPr>
          <a:lstStyle/>
          <a:p>
            <a:r>
              <a:rPr lang="en-US" altLang="zh-CN" b="1" dirty="0">
                <a:solidFill>
                  <a:srgbClr val="008000"/>
                </a:solidFill>
                <a:latin typeface="Cambria Math" panose="02040503050406030204" pitchFamily="18" charset="0"/>
                <a:ea typeface="Cambria Math" panose="02040503050406030204" pitchFamily="18" charset="0"/>
              </a:rPr>
              <a:t>USDCs</a:t>
            </a:r>
            <a:endParaRPr lang="zh-CN" altLang="en-US" b="1" dirty="0">
              <a:solidFill>
                <a:srgbClr val="008000"/>
              </a:solidFill>
              <a:latin typeface="Cambria Math" panose="02040503050406030204" pitchFamily="18" charset="0"/>
            </a:endParaRPr>
          </a:p>
        </p:txBody>
      </p:sp>
      <p:sp>
        <p:nvSpPr>
          <p:cNvPr id="48" name="TextBox 47"/>
          <p:cNvSpPr txBox="1"/>
          <p:nvPr/>
        </p:nvSpPr>
        <p:spPr>
          <a:xfrm>
            <a:off x="0" y="0"/>
            <a:ext cx="1784463"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Isospin mixing</a:t>
            </a:r>
          </a:p>
        </p:txBody>
      </p:sp>
    </p:spTree>
    <p:extLst>
      <p:ext uri="{BB962C8B-B14F-4D97-AF65-F5344CB8AC3E}">
        <p14:creationId xmlns:p14="http://schemas.microsoft.com/office/powerpoint/2010/main" val="1962662963"/>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194638481"/>
              </p:ext>
            </p:extLst>
          </p:nvPr>
        </p:nvGraphicFramePr>
        <p:xfrm>
          <a:off x="252536" y="500971"/>
          <a:ext cx="8649092" cy="5184000"/>
        </p:xfrm>
        <a:graphic>
          <a:graphicData uri="http://schemas.openxmlformats.org/drawingml/2006/table">
            <a:tbl>
              <a:tblPr/>
              <a:tblGrid>
                <a:gridCol w="1814259">
                  <a:extLst>
                    <a:ext uri="{9D8B030D-6E8A-4147-A177-3AD203B41FA5}">
                      <a16:colId xmlns:a16="http://schemas.microsoft.com/office/drawing/2014/main" val="20000"/>
                    </a:ext>
                  </a:extLst>
                </a:gridCol>
                <a:gridCol w="1929008">
                  <a:extLst>
                    <a:ext uri="{9D8B030D-6E8A-4147-A177-3AD203B41FA5}">
                      <a16:colId xmlns:a16="http://schemas.microsoft.com/office/drawing/2014/main" val="20001"/>
                    </a:ext>
                  </a:extLst>
                </a:gridCol>
                <a:gridCol w="1691013">
                  <a:extLst>
                    <a:ext uri="{9D8B030D-6E8A-4147-A177-3AD203B41FA5}">
                      <a16:colId xmlns:a16="http://schemas.microsoft.com/office/drawing/2014/main" val="20002"/>
                    </a:ext>
                  </a:extLst>
                </a:gridCol>
                <a:gridCol w="1398016">
                  <a:extLst>
                    <a:ext uri="{9D8B030D-6E8A-4147-A177-3AD203B41FA5}">
                      <a16:colId xmlns:a16="http://schemas.microsoft.com/office/drawing/2014/main" val="20003"/>
                    </a:ext>
                  </a:extLst>
                </a:gridCol>
                <a:gridCol w="1816796">
                  <a:extLst>
                    <a:ext uri="{9D8B030D-6E8A-4147-A177-3AD203B41FA5}">
                      <a16:colId xmlns:a16="http://schemas.microsoft.com/office/drawing/2014/main" val="20004"/>
                    </a:ext>
                  </a:extLst>
                </a:gridCol>
              </a:tblGrid>
              <a:tr h="432000">
                <a:tc>
                  <a:txBody>
                    <a:bodyPr/>
                    <a:lstStyle/>
                    <a:p>
                      <a:pPr algn="ctr" fontAlgn="ctr"/>
                      <a:r>
                        <a:rPr lang="en-US" sz="2000" b="0" i="0" u="none" strike="noStrike" baseline="0" dirty="0">
                          <a:solidFill>
                            <a:srgbClr val="000000"/>
                          </a:solidFill>
                          <a:effectLst/>
                          <a:latin typeface="Cambria Math" panose="02040503050406030204" pitchFamily="18" charset="0"/>
                          <a:ea typeface="Cambria Math" panose="02040503050406030204" pitchFamily="18" charset="0"/>
                        </a:rPr>
                        <a:t>IAS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latin typeface="Cambria Math" panose="02040503050406030204" pitchFamily="18" charset="0"/>
                          <a:ea typeface="Cambria Math" panose="02040503050406030204" pitchFamily="18" charset="0"/>
                          <a:cs typeface="Times New Roman" panose="02020603050405020304" pitchFamily="18" charset="0"/>
                        </a:rPr>
                        <a:t>β</a:t>
                      </a:r>
                      <a:endParaRPr lang="en-US" sz="2000" b="0" i="1"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log</a:t>
                      </a:r>
                      <a:r>
                        <a:rPr lang="en-US" sz="2000" b="0" i="0"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sz="2000" b="0" i="1" u="none" strike="noStrike" baseline="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ft</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B</a:t>
                      </a:r>
                      <a:r>
                        <a:rPr lang="en-US" altLang="zh-CN" sz="2000" i="0" dirty="0">
                          <a:latin typeface="Cambria Math" panose="02040503050406030204" pitchFamily="18" charset="0"/>
                          <a:ea typeface="Cambria Math" panose="02040503050406030204" pitchFamily="18" charset="0"/>
                          <a:cs typeface="Times New Roman" panose="02020603050405020304" pitchFamily="18" charset="0"/>
                        </a:rPr>
                        <a:t>(F)</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B</a:t>
                      </a:r>
                      <a:r>
                        <a:rPr lang="en-US" sz="2000" b="0" i="0" u="none" strike="noStrike" dirty="0">
                          <a:solidFill>
                            <a:srgbClr val="000000"/>
                          </a:solidFill>
                          <a:effectLst/>
                          <a:latin typeface="Cambria Math" panose="02040503050406030204" pitchFamily="18" charset="0"/>
                          <a:ea typeface="Cambria Math" panose="02040503050406030204" pitchFamily="18" charset="0"/>
                        </a:rPr>
                        <a:t>(GT)</a:t>
                      </a:r>
                      <a:endParaRPr lang="en-US" sz="20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32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Sextro</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12.51(51)</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2000" b="0" i="0" u="none" strike="noStrike" dirty="0">
                          <a:solidFill>
                            <a:srgbClr val="0000FF"/>
                          </a:solidFill>
                          <a:effectLst/>
                          <a:latin typeface="Cambria Math" panose="02040503050406030204" pitchFamily="18" charset="0"/>
                          <a:ea typeface="Cambria Math" panose="02040503050406030204" pitchFamily="18" charset="0"/>
                        </a:rPr>
                        <a:t>3.26</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432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Hatori</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u="none" strike="noStrike" dirty="0">
                          <a:solidFill>
                            <a:srgbClr val="0000FF"/>
                          </a:solidFill>
                          <a:effectLst/>
                          <a:latin typeface="Cambria Math" panose="02040503050406030204" pitchFamily="18" charset="0"/>
                          <a:ea typeface="Cambria Math" panose="02040503050406030204" pitchFamily="18" charset="0"/>
                        </a:rPr>
                        <a:t>14.55(72)%</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3.194(24)</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2.997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0.58(22)</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432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u="none" strike="noStrike" dirty="0">
                          <a:solidFill>
                            <a:srgbClr val="0000FF"/>
                          </a:solidFill>
                          <a:effectLst/>
                          <a:latin typeface="Cambria Math" panose="02040503050406030204" pitchFamily="18" charset="0"/>
                          <a:ea typeface="Cambria Math" panose="02040503050406030204" pitchFamily="18" charset="0"/>
                        </a:rPr>
                        <a:t>12.2%</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3.28</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0.11 </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or 0.16</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432000">
                <a:tc>
                  <a:txBody>
                    <a:bodyPr/>
                    <a:lstStyle/>
                    <a:p>
                      <a:pPr algn="ctr" fontAlgn="ctr"/>
                      <a:r>
                        <a:rPr lang="en-US" altLang="zh-CN" sz="2000" b="0" i="0" u="none" strike="noStrike" baseline="0" dirty="0">
                          <a:solidFill>
                            <a:srgbClr val="0000FF"/>
                          </a:solidFill>
                          <a:effectLst/>
                          <a:latin typeface="Cambria Math" panose="02040503050406030204" pitchFamily="18" charset="0"/>
                          <a:ea typeface="Cambria Math" panose="02040503050406030204" pitchFamily="18" charset="0"/>
                        </a:rPr>
                        <a:t>Thomas</a:t>
                      </a:r>
                      <a:endParaRPr lang="en-US" sz="2000" b="0" i="0" u="none" strike="noStrike" baseline="0"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u="none" strike="noStrike" dirty="0">
                          <a:solidFill>
                            <a:srgbClr val="0000FF"/>
                          </a:solidFill>
                          <a:effectLst/>
                          <a:latin typeface="Cambria Math" panose="02040503050406030204" pitchFamily="18" charset="0"/>
                          <a:ea typeface="Cambria Math" panose="02040503050406030204" pitchFamily="18" charset="0"/>
                        </a:rPr>
                        <a:t>12.8(8)%</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3.25(3)</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4"/>
                  </a:ext>
                </a:extLst>
              </a:tr>
              <a:tr h="432000">
                <a:tc>
                  <a:txBody>
                    <a:bodyPr/>
                    <a:lstStyle/>
                    <a:p>
                      <a:pPr algn="ctr" fontAlgn="ctr"/>
                      <a:r>
                        <a:rPr lang="en-US" sz="2000" b="0" i="0" u="none" strike="no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May</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10.7(21)%</a:t>
                      </a:r>
                      <a:endParaRPr lang="en-US" sz="2000" b="0" i="0" u="none" strike="noStrike" baseline="3000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3.33(9)</a:t>
                      </a:r>
                    </a:p>
                  </a:txBody>
                  <a:tcPr marL="9525" marR="9525" marT="9525" marB="0" anchor="ctr">
                    <a:lnL>
                      <a:noFill/>
                    </a:lnL>
                    <a:lnR>
                      <a:noFill/>
                    </a:lnR>
                    <a:lnT>
                      <a:noFill/>
                    </a:lnT>
                    <a:lnB w="12700" cap="flat" cmpd="sng" algn="ctr">
                      <a:noFill/>
                      <a:prstDash val="solid"/>
                      <a:round/>
                      <a:headEnd type="none" w="med" len="med"/>
                      <a:tailEnd type="none" w="med" len="med"/>
                    </a:lnB>
                  </a:tcPr>
                </a:tc>
                <a:tc gridSpan="2">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2.88(60)</a:t>
                      </a:r>
                    </a:p>
                  </a:txBody>
                  <a:tcPr marL="45720" marR="45720" anchor="ctr">
                    <a:lnL>
                      <a:noFill/>
                    </a:lnL>
                    <a:lnR>
                      <a:noFill/>
                    </a:lnR>
                    <a:lnT>
                      <a:noFill/>
                    </a:lnT>
                    <a:lnB w="12700" cap="flat" cmpd="sng" algn="ctr">
                      <a:no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5"/>
                  </a:ext>
                </a:extLst>
              </a:tr>
              <a:tr h="432000">
                <a:tc>
                  <a:txBody>
                    <a:bodyPr/>
                    <a:lstStyle/>
                    <a:p>
                      <a:pPr algn="ctr" fontAlgn="ctr"/>
                      <a:r>
                        <a:rPr lang="en-US" sz="2000" b="0" i="0" u="none" strike="noStrike" baseline="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June</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12.9(18)%</a:t>
                      </a:r>
                      <a:endParaRPr lang="en-US" sz="2000" b="0" i="0" u="none" strike="noStrike" baseline="30000"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3.25(6)</a:t>
                      </a:r>
                    </a:p>
                  </a:txBody>
                  <a:tcPr marL="9525" marR="9525" marT="9525" marB="0" anchor="ctr">
                    <a:lnL>
                      <a:noFill/>
                    </a:lnL>
                    <a:lnR>
                      <a:noFill/>
                    </a:lnR>
                    <a:lnT>
                      <a:noFill/>
                    </a:lnT>
                    <a:lnB w="12700" cap="flat" cmpd="sng" algn="ctr">
                      <a:noFill/>
                      <a:prstDash val="solid"/>
                      <a:round/>
                      <a:headEnd type="none" w="med" len="med"/>
                      <a:tailEnd type="none" w="med" len="med"/>
                    </a:lnB>
                  </a:tcPr>
                </a:tc>
                <a:tc gridSpan="2">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cs typeface="Times New Roman" panose="02020603050405020304" pitchFamily="18" charset="0"/>
                        </a:rPr>
                        <a:t>3.49(48)</a:t>
                      </a:r>
                    </a:p>
                  </a:txBody>
                  <a:tcPr marL="45720" marR="45720" anchor="ctr">
                    <a:lnL>
                      <a:noFill/>
                    </a:lnL>
                    <a:lnR>
                      <a:noFill/>
                    </a:lnR>
                    <a:lnT>
                      <a:noFill/>
                    </a:lnT>
                    <a:lnB w="12700" cap="flat" cmpd="sng" algn="ctr">
                      <a:noFill/>
                      <a:prstDash val="solid"/>
                      <a:round/>
                      <a:headEnd type="none" w="med" len="med"/>
                      <a:tailEnd type="none" w="med" len="med"/>
                    </a:lnB>
                  </a:tcPr>
                </a:tc>
                <a:tc hMerge="1">
                  <a:txBody>
                    <a:bodyPr/>
                    <a:lstStyle/>
                    <a:p>
                      <a:pPr algn="ctr" fontAlgn="ct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tc>
                <a:extLst>
                  <a:ext uri="{0D108BD9-81ED-4DB2-BD59-A6C34878D82A}">
                    <a16:rowId xmlns:a16="http://schemas.microsoft.com/office/drawing/2014/main" val="2848863940"/>
                  </a:ext>
                </a:extLst>
              </a:tr>
              <a:tr h="432000">
                <a:tc>
                  <a:txBody>
                    <a:bodyPr/>
                    <a:lstStyle/>
                    <a:p>
                      <a:pPr algn="ctr" fontAlgn="ctr"/>
                      <a:r>
                        <a:rPr lang="en-US" altLang="zh-CN"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July</a:t>
                      </a:r>
                      <a:endParaRPr lang="en-US"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baseline="0"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13.4(16)%</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3.23(6)</a:t>
                      </a:r>
                    </a:p>
                  </a:txBody>
                  <a:tcPr marL="9525" marR="9525" marT="9525" marB="0" anchor="ctr">
                    <a:lnL>
                      <a:noFill/>
                    </a:lnL>
                    <a:lnR>
                      <a:noFill/>
                    </a:lnR>
                    <a:lnT>
                      <a:noFill/>
                    </a:lnT>
                    <a:lnB w="12700" cap="flat" cmpd="sng" algn="ctr">
                      <a:noFill/>
                      <a:prstDash val="solid"/>
                      <a:round/>
                      <a:headEnd type="none" w="med" len="med"/>
                      <a:tailEnd type="none" w="med" len="med"/>
                    </a:lnB>
                  </a:tcPr>
                </a:tc>
                <a:tc gridSpan="2">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a:t>3.61(50)</a:t>
                      </a:r>
                    </a:p>
                  </a:txBody>
                  <a:tcPr marL="45720" marR="45720" anchor="ctr">
                    <a:lnL>
                      <a:noFill/>
                    </a:lnL>
                    <a:lnR>
                      <a:noFill/>
                    </a:lnR>
                    <a:lnT>
                      <a:noFill/>
                    </a:lnT>
                    <a:lnB w="12700" cap="flat" cmpd="sng" algn="ctr">
                      <a:no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15106395"/>
                  </a:ext>
                </a:extLst>
              </a:tr>
              <a:tr h="432000">
                <a:tc>
                  <a:txBody>
                    <a:bodyPr/>
                    <a:lstStyle/>
                    <a:p>
                      <a:pPr algn="ctr" fontAlgn="ctr"/>
                      <a:r>
                        <a:rPr lang="en-US" altLang="zh-CN" sz="2000" b="0" i="0" u="none" strike="noStrike" baseline="0" dirty="0">
                          <a:solidFill>
                            <a:srgbClr val="6600CC"/>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sz="2000" b="0" i="0" u="none" strike="noStrike" baseline="0" dirty="0">
                          <a:solidFill>
                            <a:srgbClr val="6600CC"/>
                          </a:solidFill>
                          <a:effectLst/>
                          <a:latin typeface="Cambria Math" panose="02040503050406030204" pitchFamily="18" charset="0"/>
                          <a:ea typeface="Cambria Math" panose="02040503050406030204" pitchFamily="18" charset="0"/>
                          <a:cs typeface="Times New Roman" panose="02020603050405020304" pitchFamily="18" charset="0"/>
                        </a:rPr>
                        <a:t>deal</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6600CC"/>
                          </a:solidFill>
                          <a:effectLst/>
                          <a:latin typeface="Cambria Math" panose="02040503050406030204" pitchFamily="18" charset="0"/>
                          <a:ea typeface="Cambria Math" panose="02040503050406030204" pitchFamily="18" charset="0"/>
                        </a:rPr>
                        <a:t>11.1%</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6600CC"/>
                          </a:solidFill>
                          <a:effectLst/>
                          <a:latin typeface="Cambria Math" panose="02040503050406030204" pitchFamily="18" charset="0"/>
                          <a:ea typeface="Cambria Math" panose="02040503050406030204" pitchFamily="18" charset="0"/>
                        </a:rPr>
                        <a:t>3.311</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6600CC"/>
                          </a:solidFill>
                          <a:effectLst/>
                          <a:latin typeface="Cambria Math" panose="02040503050406030204" pitchFamily="18" charset="0"/>
                          <a:ea typeface="Cambria Math" panose="02040503050406030204" pitchFamily="18" charset="0"/>
                          <a:cs typeface="Times New Roman" panose="02020603050405020304" pitchFamily="18" charset="0"/>
                        </a:rPr>
                        <a:t>3</a:t>
                      </a:r>
                    </a:p>
                  </a:txBody>
                  <a:tcPr marL="45720" marR="4572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6600CC"/>
                          </a:solidFill>
                          <a:effectLst/>
                          <a:latin typeface="Cambria Math" panose="02040503050406030204" pitchFamily="18" charset="0"/>
                          <a:ea typeface="Cambria Math" panose="02040503050406030204" pitchFamily="18" charset="0"/>
                          <a:cs typeface="Times New Roman" panose="02020603050405020304" pitchFamily="18" charset="0"/>
                        </a:rPr>
                        <a:t>0</a:t>
                      </a:r>
                    </a:p>
                  </a:txBody>
                  <a:tcPr marL="45720" marR="4572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740830673"/>
                  </a:ext>
                </a:extLst>
              </a:tr>
              <a:tr h="432000">
                <a:tc>
                  <a:txBody>
                    <a:bodyPr/>
                    <a:lstStyle/>
                    <a:p>
                      <a:pPr algn="ctr" fontAlgn="ctr"/>
                      <a:r>
                        <a:rPr lang="en-US" sz="2000" b="0" i="0" u="none" strike="noStrike" baseline="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USDI</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10.47</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3.396</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2.376</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0.067</a:t>
                      </a:r>
                      <a:endParaRPr lang="en-US" sz="2000" b="0" i="0" u="none" strike="noStrike"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endParaRPr>
                    </a:p>
                  </a:txBody>
                  <a:tcPr marL="45720" marR="4572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8"/>
                  </a:ext>
                </a:extLst>
              </a:tr>
              <a:tr h="432000">
                <a:tc>
                  <a:txBody>
                    <a:bodyPr/>
                    <a:lstStyle/>
                    <a:p>
                      <a:pPr algn="ctr" fontAlgn="ctr"/>
                      <a:r>
                        <a:rPr lang="en-US" sz="2000" b="0" i="0" u="none" strike="noStrike" baseline="0" dirty="0">
                          <a:solidFill>
                            <a:srgbClr val="CC00CC"/>
                          </a:solidFill>
                          <a:effectLst/>
                          <a:latin typeface="Cambria Math" panose="02040503050406030204" pitchFamily="18" charset="0"/>
                          <a:ea typeface="Cambria Math" panose="02040503050406030204" pitchFamily="18" charset="0"/>
                          <a:cs typeface="Times New Roman" panose="02020603050405020304" pitchFamily="18" charset="0"/>
                        </a:rPr>
                        <a:t>USDC</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2000" b="0" i="0" u="none" strike="noStrike" dirty="0">
                          <a:solidFill>
                            <a:srgbClr val="CC00CC"/>
                          </a:solidFill>
                          <a:effectLst/>
                          <a:latin typeface="Cambria Math" panose="02040503050406030204" pitchFamily="18" charset="0"/>
                          <a:ea typeface="Cambria Math" panose="02040503050406030204" pitchFamily="18" charset="0"/>
                        </a:rPr>
                        <a:t>12.58</a:t>
                      </a:r>
                      <a:endParaRPr lang="en-US" sz="20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altLang="zh-CN" sz="2000" b="0" i="0" u="none" strike="noStrike" dirty="0">
                          <a:solidFill>
                            <a:srgbClr val="CC00CC"/>
                          </a:solidFill>
                          <a:effectLst/>
                          <a:latin typeface="Cambria Math" panose="02040503050406030204" pitchFamily="18" charset="0"/>
                          <a:ea typeface="Cambria Math" panose="02040503050406030204" pitchFamily="18" charset="0"/>
                        </a:rPr>
                        <a:t>3.309</a:t>
                      </a:r>
                      <a:endParaRPr lang="en-US" sz="2000" b="0" i="0" u="none" strike="noStrike" dirty="0">
                        <a:solidFill>
                          <a:srgbClr val="CC00CC"/>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2.886</a:t>
                      </a:r>
                    </a:p>
                  </a:txBody>
                  <a:tcPr marL="45720" marR="4572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CC00CC"/>
                          </a:solidFill>
                          <a:effectLst/>
                          <a:latin typeface="Cambria Math" panose="02040503050406030204" pitchFamily="18" charset="0"/>
                          <a:ea typeface="Cambria Math" panose="02040503050406030204" pitchFamily="18" charset="0"/>
                        </a:rPr>
                        <a:t>0.093</a:t>
                      </a:r>
                    </a:p>
                  </a:txBody>
                  <a:tcPr marL="45720" marR="4572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9"/>
                  </a:ext>
                </a:extLst>
              </a:tr>
              <a:tr h="432000">
                <a:tc>
                  <a:txBody>
                    <a:bodyPr/>
                    <a:lstStyle/>
                    <a:p>
                      <a:pPr algn="ctr" fontAlgn="ctr"/>
                      <a:r>
                        <a:rPr lang="en-US" sz="2000" b="0" i="0" u="none" strike="noStrike" baseline="0" dirty="0">
                          <a:solidFill>
                            <a:schemeClr val="accent2">
                              <a:lumMod val="75000"/>
                            </a:schemeClr>
                          </a:solidFill>
                          <a:effectLst/>
                          <a:latin typeface="Cambria Math" panose="02040503050406030204" pitchFamily="18" charset="0"/>
                          <a:ea typeface="Cambria Math" panose="02040503050406030204" pitchFamily="18" charset="0"/>
                          <a:cs typeface="Times New Roman" panose="02020603050405020304" pitchFamily="18" charset="0"/>
                        </a:rPr>
                        <a:t>USDCs</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13.56</a:t>
                      </a:r>
                      <a:endParaRPr lang="en-US" sz="2000" b="0" i="0" u="none" strike="noStrike" dirty="0">
                        <a:solidFill>
                          <a:schemeClr val="accent2">
                            <a:lumMod val="75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3.292</a:t>
                      </a:r>
                      <a:endParaRPr lang="en-US" sz="2000" b="0" i="0" u="none" strike="noStrike" dirty="0">
                        <a:solidFill>
                          <a:schemeClr val="accent2">
                            <a:lumMod val="75000"/>
                          </a:schemeClr>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2.964</a:t>
                      </a:r>
                    </a:p>
                  </a:txBody>
                  <a:tcPr marL="45720" marR="4572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chemeClr val="accent2">
                              <a:lumMod val="75000"/>
                            </a:schemeClr>
                          </a:solidFill>
                          <a:effectLst/>
                          <a:latin typeface="Cambria Math" panose="02040503050406030204" pitchFamily="18" charset="0"/>
                          <a:ea typeface="Cambria Math" panose="02040503050406030204" pitchFamily="18" charset="0"/>
                        </a:rPr>
                        <a:t>0.119</a:t>
                      </a:r>
                    </a:p>
                  </a:txBody>
                  <a:tcPr marL="45720" marR="4572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2" name="TextBox 1"/>
          <p:cNvSpPr txBox="1"/>
          <p:nvPr/>
        </p:nvSpPr>
        <p:spPr>
          <a:xfrm>
            <a:off x="0" y="0"/>
            <a:ext cx="6261522" cy="400110"/>
          </a:xfrm>
          <a:prstGeom prst="rect">
            <a:avLst/>
          </a:prstGeom>
          <a:noFill/>
        </p:spPr>
        <p:txBody>
          <a:bodyPr wrap="none" rtlCol="0">
            <a:spAutoFit/>
          </a:bodyPr>
          <a:lstStyle/>
          <a:p>
            <a:r>
              <a:rPr lang="en-US" sz="2000" b="1" dirty="0">
                <a:solidFill>
                  <a:srgbClr val="7030A0"/>
                </a:solidFill>
                <a:latin typeface="Times New Roman" panose="02020603050405020304" pitchFamily="18" charset="0"/>
                <a:cs typeface="Times New Roman" panose="02020603050405020304" pitchFamily="18" charset="0"/>
              </a:rPr>
              <a:t>Isospin mixing </a:t>
            </a:r>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sz="2000" dirty="0">
                <a:latin typeface="Cambria Math" panose="02040503050406030204" pitchFamily="18" charset="0"/>
                <a:ea typeface="Cambria Math" panose="02040503050406030204" pitchFamily="18" charset="0"/>
                <a:cs typeface="Times New Roman" panose="02020603050405020304" pitchFamily="18" charset="0"/>
              </a:rPr>
              <a:t>Al 5/2</a:t>
            </a:r>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a:t>
            </a:r>
            <a:r>
              <a:rPr lang="en-US" sz="2000" dirty="0">
                <a:latin typeface="Cambria Math" panose="02040503050406030204" pitchFamily="18" charset="0"/>
                <a:ea typeface="Cambria Math" panose="02040503050406030204" pitchFamily="18" charset="0"/>
                <a:cs typeface="Times New Roman" panose="02020603050405020304" pitchFamily="18" charset="0"/>
              </a:rPr>
              <a:t> </a:t>
            </a:r>
            <a:r>
              <a:rPr lang="en-US" sz="2000" i="1" dirty="0">
                <a:latin typeface="Cambria Math" panose="02040503050406030204" pitchFamily="18" charset="0"/>
                <a:ea typeface="Cambria Math" panose="02040503050406030204" pitchFamily="18" charset="0"/>
                <a:cs typeface="Times New Roman" panose="02020603050405020304" pitchFamily="18" charset="0"/>
              </a:rPr>
              <a:t>T</a:t>
            </a:r>
            <a:r>
              <a:rPr lang="en-US" sz="2000" dirty="0">
                <a:latin typeface="Cambria Math" panose="02040503050406030204" pitchFamily="18" charset="0"/>
                <a:ea typeface="Cambria Math" panose="02040503050406030204" pitchFamily="18" charset="0"/>
                <a:cs typeface="Times New Roman" panose="02020603050405020304" pitchFamily="18" charset="0"/>
              </a:rPr>
              <a:t> = 3/2 IAS at 7902.0(14) keV</a:t>
            </a:r>
          </a:p>
        </p:txBody>
      </p:sp>
      <mc:AlternateContent xmlns:mc="http://schemas.openxmlformats.org/markup-compatibility/2006" xmlns:a14="http://schemas.microsoft.com/office/drawing/2010/main">
        <mc:Choice Requires="a14">
          <p:sp>
            <p:nvSpPr>
              <p:cNvPr id="5" name="TextBox 4"/>
              <p:cNvSpPr txBox="1"/>
              <p:nvPr/>
            </p:nvSpPr>
            <p:spPr>
              <a:xfrm>
                <a:off x="0" y="5908755"/>
                <a:ext cx="3140732" cy="83651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200" i="1" smtClean="0">
                          <a:latin typeface="Cambria Math" panose="02040503050406030204" pitchFamily="18" charset="0"/>
                        </a:rPr>
                        <m:t>𝑓𝑡</m:t>
                      </m:r>
                      <m:r>
                        <a:rPr lang="en-US" sz="2200" b="0" i="1" smtClean="0">
                          <a:latin typeface="Cambria Math" panose="02040503050406030204" pitchFamily="18" charset="0"/>
                        </a:rPr>
                        <m:t>=</m:t>
                      </m:r>
                      <m:f>
                        <m:fPr>
                          <m:ctrlPr>
                            <a:rPr lang="en-US" sz="2200" i="1">
                              <a:latin typeface="Cambria Math" panose="02040503050406030204" pitchFamily="18" charset="0"/>
                            </a:rPr>
                          </m:ctrlPr>
                        </m:fPr>
                        <m:num>
                          <m:f>
                            <m:fPr>
                              <m:type m:val="lin"/>
                              <m:ctrlPr>
                                <a:rPr lang="en-US" sz="2200" i="1">
                                  <a:latin typeface="Cambria Math" panose="02040503050406030204" pitchFamily="18" charset="0"/>
                                </a:rPr>
                              </m:ctrlPr>
                            </m:fPr>
                            <m:num>
                              <m:r>
                                <a:rPr lang="en-US" sz="2200" i="1">
                                  <a:latin typeface="Cambria Math" panose="02040503050406030204" pitchFamily="18" charset="0"/>
                                </a:rPr>
                                <m:t>𝐾</m:t>
                              </m:r>
                            </m:num>
                            <m:den>
                              <m:sSubSup>
                                <m:sSubSupPr>
                                  <m:ctrlPr>
                                    <a:rPr lang="en-US" sz="2200" i="1">
                                      <a:latin typeface="Cambria Math" panose="02040503050406030204" pitchFamily="18" charset="0"/>
                                    </a:rPr>
                                  </m:ctrlPr>
                                </m:sSubSupPr>
                                <m:e>
                                  <m:r>
                                    <a:rPr lang="en-US" sz="2200" i="1">
                                      <a:latin typeface="Cambria Math" panose="02040503050406030204" pitchFamily="18" charset="0"/>
                                    </a:rPr>
                                    <m:t>𝑔</m:t>
                                  </m:r>
                                </m:e>
                                <m:sub>
                                  <m:r>
                                    <a:rPr lang="en-US" sz="2200" i="1">
                                      <a:latin typeface="Cambria Math" panose="02040503050406030204" pitchFamily="18" charset="0"/>
                                      <a:ea typeface="Cambria Math" panose="02040503050406030204" pitchFamily="18" charset="0"/>
                                    </a:rPr>
                                    <m:t>𝑉</m:t>
                                  </m:r>
                                </m:sub>
                                <m:sup>
                                  <m:r>
                                    <a:rPr lang="en-US" sz="2200" i="1">
                                      <a:latin typeface="Cambria Math" panose="02040503050406030204" pitchFamily="18" charset="0"/>
                                      <a:ea typeface="Cambria Math" panose="02040503050406030204" pitchFamily="18" charset="0"/>
                                    </a:rPr>
                                    <m:t>2</m:t>
                                  </m:r>
                                </m:sup>
                              </m:sSubSup>
                            </m:den>
                          </m:f>
                        </m:num>
                        <m:den>
                          <m:sSub>
                            <m:sSubPr>
                              <m:ctrlPr>
                                <a:rPr lang="en-US" sz="2200" i="1" smtClean="0">
                                  <a:solidFill>
                                    <a:srgbClr val="FF0000"/>
                                  </a:solidFill>
                                  <a:latin typeface="Cambria Math" panose="02040503050406030204" pitchFamily="18" charset="0"/>
                                </a:rPr>
                              </m:ctrlPr>
                            </m:sSubPr>
                            <m:e>
                              <m:r>
                                <a:rPr lang="en-US" sz="2200" i="1">
                                  <a:solidFill>
                                    <a:srgbClr val="FF0000"/>
                                  </a:solidFill>
                                  <a:latin typeface="Cambria Math" panose="02040503050406030204" pitchFamily="18" charset="0"/>
                                </a:rPr>
                                <m:t>𝐵</m:t>
                              </m:r>
                            </m:e>
                            <m:sub>
                              <m:r>
                                <m:rPr>
                                  <m:sty m:val="p"/>
                                </m:rPr>
                                <a:rPr lang="en-US" sz="2200">
                                  <a:solidFill>
                                    <a:srgbClr val="FF0000"/>
                                  </a:solidFill>
                                  <a:latin typeface="Cambria Math" panose="02040503050406030204" pitchFamily="18" charset="0"/>
                                </a:rPr>
                                <m:t>F</m:t>
                              </m:r>
                            </m:sub>
                          </m:sSub>
                          <m:r>
                            <a:rPr lang="en-US" sz="2200" i="1">
                              <a:solidFill>
                                <a:srgbClr val="FF0000"/>
                              </a:solidFill>
                              <a:latin typeface="Cambria Math" panose="02040503050406030204" pitchFamily="18" charset="0"/>
                            </a:rPr>
                            <m:t>+</m:t>
                          </m:r>
                          <m:sSup>
                            <m:sSupPr>
                              <m:ctrlPr>
                                <a:rPr lang="en-US" sz="2200" i="1">
                                  <a:solidFill>
                                    <a:srgbClr val="FF0000"/>
                                  </a:solidFill>
                                  <a:latin typeface="Cambria Math" panose="02040503050406030204" pitchFamily="18" charset="0"/>
                                </a:rPr>
                              </m:ctrlPr>
                            </m:sSupPr>
                            <m:e>
                              <m:d>
                                <m:dPr>
                                  <m:ctrlPr>
                                    <a:rPr lang="en-US" sz="2200" i="1">
                                      <a:solidFill>
                                        <a:srgbClr val="FF0000"/>
                                      </a:solidFill>
                                      <a:latin typeface="Cambria Math" panose="02040503050406030204" pitchFamily="18" charset="0"/>
                                    </a:rPr>
                                  </m:ctrlPr>
                                </m:dPr>
                                <m:e>
                                  <m:f>
                                    <m:fPr>
                                      <m:type m:val="lin"/>
                                      <m:ctrlPr>
                                        <a:rPr lang="en-US" sz="2200" i="1">
                                          <a:solidFill>
                                            <a:srgbClr val="FF0000"/>
                                          </a:solidFill>
                                          <a:latin typeface="Cambria Math" panose="02040503050406030204" pitchFamily="18" charset="0"/>
                                        </a:rPr>
                                      </m:ctrlPr>
                                    </m:fPr>
                                    <m:num>
                                      <m:sSub>
                                        <m:sSubPr>
                                          <m:ctrlPr>
                                            <a:rPr lang="en-US" sz="2200" i="1">
                                              <a:solidFill>
                                                <a:srgbClr val="FF0000"/>
                                              </a:solidFill>
                                              <a:latin typeface="Cambria Math" panose="02040503050406030204" pitchFamily="18" charset="0"/>
                                            </a:rPr>
                                          </m:ctrlPr>
                                        </m:sSubPr>
                                        <m:e>
                                          <m:r>
                                            <a:rPr lang="en-US" sz="2200" i="1">
                                              <a:solidFill>
                                                <a:srgbClr val="FF0000"/>
                                              </a:solidFill>
                                              <a:latin typeface="Cambria Math" panose="02040503050406030204" pitchFamily="18" charset="0"/>
                                            </a:rPr>
                                            <m:t>𝑔</m:t>
                                          </m:r>
                                        </m:e>
                                        <m:sub>
                                          <m:r>
                                            <a:rPr lang="en-US" sz="2200" i="1">
                                              <a:solidFill>
                                                <a:srgbClr val="FF0000"/>
                                              </a:solidFill>
                                              <a:latin typeface="Cambria Math" panose="02040503050406030204" pitchFamily="18" charset="0"/>
                                            </a:rPr>
                                            <m:t>𝐴</m:t>
                                          </m:r>
                                        </m:sub>
                                      </m:sSub>
                                    </m:num>
                                    <m:den>
                                      <m:sSub>
                                        <m:sSubPr>
                                          <m:ctrlPr>
                                            <a:rPr lang="en-US" sz="2200" i="1">
                                              <a:solidFill>
                                                <a:srgbClr val="FF0000"/>
                                              </a:solidFill>
                                              <a:latin typeface="Cambria Math" panose="02040503050406030204" pitchFamily="18" charset="0"/>
                                            </a:rPr>
                                          </m:ctrlPr>
                                        </m:sSubPr>
                                        <m:e>
                                          <m:r>
                                            <a:rPr lang="en-US" sz="2200" i="1">
                                              <a:solidFill>
                                                <a:srgbClr val="FF0000"/>
                                              </a:solidFill>
                                              <a:latin typeface="Cambria Math" panose="02040503050406030204" pitchFamily="18" charset="0"/>
                                            </a:rPr>
                                            <m:t>𝑔</m:t>
                                          </m:r>
                                        </m:e>
                                        <m:sub>
                                          <m:r>
                                            <a:rPr lang="en-US" sz="2200" i="1">
                                              <a:solidFill>
                                                <a:srgbClr val="FF0000"/>
                                              </a:solidFill>
                                              <a:latin typeface="Cambria Math" panose="02040503050406030204" pitchFamily="18" charset="0"/>
                                            </a:rPr>
                                            <m:t>𝑉</m:t>
                                          </m:r>
                                        </m:sub>
                                      </m:sSub>
                                    </m:den>
                                  </m:f>
                                </m:e>
                              </m:d>
                            </m:e>
                            <m:sup>
                              <m:r>
                                <a:rPr lang="en-US" sz="2200" i="1">
                                  <a:solidFill>
                                    <a:srgbClr val="FF0000"/>
                                  </a:solidFill>
                                  <a:latin typeface="Cambria Math" panose="02040503050406030204" pitchFamily="18" charset="0"/>
                                </a:rPr>
                                <m:t>2</m:t>
                              </m:r>
                            </m:sup>
                          </m:sSup>
                          <m:sSub>
                            <m:sSubPr>
                              <m:ctrlPr>
                                <a:rPr lang="en-US" sz="2200" i="1">
                                  <a:solidFill>
                                    <a:srgbClr val="FF0000"/>
                                  </a:solidFill>
                                  <a:latin typeface="Cambria Math" panose="02040503050406030204" pitchFamily="18" charset="0"/>
                                </a:rPr>
                              </m:ctrlPr>
                            </m:sSubPr>
                            <m:e>
                              <m:r>
                                <a:rPr lang="en-US" sz="2200" i="1">
                                  <a:solidFill>
                                    <a:srgbClr val="FF0000"/>
                                  </a:solidFill>
                                  <a:latin typeface="Cambria Math" panose="02040503050406030204" pitchFamily="18" charset="0"/>
                                </a:rPr>
                                <m:t>𝐵</m:t>
                              </m:r>
                            </m:e>
                            <m:sub>
                              <m:r>
                                <m:rPr>
                                  <m:sty m:val="p"/>
                                </m:rPr>
                                <a:rPr lang="en-US" sz="2200">
                                  <a:solidFill>
                                    <a:srgbClr val="FF0000"/>
                                  </a:solidFill>
                                  <a:latin typeface="Cambria Math" panose="02040503050406030204" pitchFamily="18" charset="0"/>
                                </a:rPr>
                                <m:t>GT</m:t>
                              </m:r>
                            </m:sub>
                          </m:sSub>
                        </m:den>
                      </m:f>
                    </m:oMath>
                  </m:oMathPara>
                </a14:m>
                <a:endParaRPr lang="en-US" sz="2200" dirty="0"/>
              </a:p>
            </p:txBody>
          </p:sp>
        </mc:Choice>
        <mc:Fallback xmlns="">
          <p:sp>
            <p:nvSpPr>
              <p:cNvPr id="5" name="TextBox 4"/>
              <p:cNvSpPr txBox="1">
                <a:spLocks noRot="1" noChangeAspect="1" noMove="1" noResize="1" noEditPoints="1" noAdjustHandles="1" noChangeArrowheads="1" noChangeShapeType="1" noTextEdit="1"/>
              </p:cNvSpPr>
              <p:nvPr/>
            </p:nvSpPr>
            <p:spPr>
              <a:xfrm>
                <a:off x="0" y="5908755"/>
                <a:ext cx="3140732" cy="836511"/>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3468250" y="6098935"/>
                <a:ext cx="4250361" cy="707886"/>
              </a:xfrm>
              <a:prstGeom prst="rect">
                <a:avLst/>
              </a:prstGeom>
            </p:spPr>
            <p:txBody>
              <a:bodyPr wrap="square">
                <a:spAutoFit/>
              </a:bodyPr>
              <a:lstStyle/>
              <a:p>
                <a:pPr algn="just"/>
                <a14:m>
                  <m:oMathPara xmlns:m="http://schemas.openxmlformats.org/officeDocument/2006/math">
                    <m:oMathParaPr>
                      <m:jc m:val="left"/>
                    </m:oMathParaPr>
                    <m:oMath xmlns:m="http://schemas.openxmlformats.org/officeDocument/2006/math">
                      <m:sSub>
                        <m:sSubPr>
                          <m:ctrlPr>
                            <a:rPr lang="en-US" sz="2000" i="1" smtClean="0">
                              <a:solidFill>
                                <a:srgbClr val="FF0000"/>
                              </a:solidFill>
                              <a:latin typeface="Cambria Math" panose="02040503050406030204" pitchFamily="18" charset="0"/>
                              <a:ea typeface="Cambria Math" panose="02040503050406030204" pitchFamily="18" charset="0"/>
                            </a:rPr>
                          </m:ctrlPr>
                        </m:sSubPr>
                        <m:e>
                          <m:r>
                            <a:rPr lang="en-US" sz="2000" i="1">
                              <a:solidFill>
                                <a:srgbClr val="FF0000"/>
                              </a:solidFill>
                              <a:latin typeface="Cambria Math" panose="02040503050406030204" pitchFamily="18" charset="0"/>
                              <a:ea typeface="Cambria Math" panose="02040503050406030204" pitchFamily="18" charset="0"/>
                            </a:rPr>
                            <m:t>𝐵</m:t>
                          </m:r>
                        </m:e>
                        <m:sub>
                          <m:r>
                            <m:rPr>
                              <m:sty m:val="p"/>
                            </m:rPr>
                            <a:rPr lang="en-US" sz="2000">
                              <a:solidFill>
                                <a:srgbClr val="FF0000"/>
                              </a:solidFill>
                              <a:latin typeface="Cambria Math" panose="02040503050406030204" pitchFamily="18" charset="0"/>
                              <a:ea typeface="Cambria Math" panose="02040503050406030204" pitchFamily="18" charset="0"/>
                            </a:rPr>
                            <m:t>F</m:t>
                          </m:r>
                        </m:sub>
                      </m:sSub>
                      <m:r>
                        <a:rPr lang="en-US" sz="2000" i="1">
                          <a:solidFill>
                            <a:srgbClr val="FF0000"/>
                          </a:solidFill>
                          <a:latin typeface="Cambria Math" panose="02040503050406030204" pitchFamily="18" charset="0"/>
                          <a:ea typeface="Cambria Math" panose="02040503050406030204" pitchFamily="18" charset="0"/>
                        </a:rPr>
                        <m:t>+</m:t>
                      </m:r>
                      <m:sSup>
                        <m:sSupPr>
                          <m:ctrlPr>
                            <a:rPr lang="en-US" sz="2000" i="1">
                              <a:solidFill>
                                <a:srgbClr val="FF0000"/>
                              </a:solidFill>
                              <a:latin typeface="Cambria Math" panose="02040503050406030204" pitchFamily="18" charset="0"/>
                              <a:ea typeface="Cambria Math" panose="02040503050406030204" pitchFamily="18" charset="0"/>
                            </a:rPr>
                          </m:ctrlPr>
                        </m:sSupPr>
                        <m:e>
                          <m:d>
                            <m:dPr>
                              <m:ctrlPr>
                                <a:rPr lang="en-US" sz="2000" i="1">
                                  <a:solidFill>
                                    <a:srgbClr val="FF0000"/>
                                  </a:solidFill>
                                  <a:latin typeface="Cambria Math" panose="02040503050406030204" pitchFamily="18" charset="0"/>
                                  <a:ea typeface="Cambria Math" panose="02040503050406030204" pitchFamily="18" charset="0"/>
                                </a:rPr>
                              </m:ctrlPr>
                            </m:dPr>
                            <m:e>
                              <m:f>
                                <m:fPr>
                                  <m:type m:val="lin"/>
                                  <m:ctrlPr>
                                    <a:rPr lang="en-US" sz="2000" i="1">
                                      <a:solidFill>
                                        <a:srgbClr val="FF0000"/>
                                      </a:solidFill>
                                      <a:latin typeface="Cambria Math" panose="02040503050406030204" pitchFamily="18" charset="0"/>
                                      <a:ea typeface="Cambria Math" panose="02040503050406030204" pitchFamily="18" charset="0"/>
                                    </a:rPr>
                                  </m:ctrlPr>
                                </m:fPr>
                                <m:num>
                                  <m:sSub>
                                    <m:sSubPr>
                                      <m:ctrlPr>
                                        <a:rPr lang="en-US" sz="2000" i="1">
                                          <a:solidFill>
                                            <a:srgbClr val="FF0000"/>
                                          </a:solidFill>
                                          <a:latin typeface="Cambria Math" panose="02040503050406030204" pitchFamily="18" charset="0"/>
                                          <a:ea typeface="Cambria Math" panose="02040503050406030204" pitchFamily="18" charset="0"/>
                                        </a:rPr>
                                      </m:ctrlPr>
                                    </m:sSubPr>
                                    <m:e>
                                      <m:r>
                                        <a:rPr lang="en-US" sz="2000" i="1">
                                          <a:solidFill>
                                            <a:srgbClr val="FF0000"/>
                                          </a:solidFill>
                                          <a:latin typeface="Cambria Math" panose="02040503050406030204" pitchFamily="18" charset="0"/>
                                          <a:ea typeface="Cambria Math" panose="02040503050406030204" pitchFamily="18" charset="0"/>
                                        </a:rPr>
                                        <m:t>𝑔</m:t>
                                      </m:r>
                                    </m:e>
                                    <m:sub>
                                      <m:r>
                                        <a:rPr lang="en-US" sz="2000" i="1">
                                          <a:solidFill>
                                            <a:srgbClr val="FF0000"/>
                                          </a:solidFill>
                                          <a:latin typeface="Cambria Math" panose="02040503050406030204" pitchFamily="18" charset="0"/>
                                          <a:ea typeface="Cambria Math" panose="02040503050406030204" pitchFamily="18" charset="0"/>
                                        </a:rPr>
                                        <m:t>𝐴</m:t>
                                      </m:r>
                                    </m:sub>
                                  </m:sSub>
                                </m:num>
                                <m:den>
                                  <m:sSub>
                                    <m:sSubPr>
                                      <m:ctrlPr>
                                        <a:rPr lang="en-US" sz="2000" i="1">
                                          <a:solidFill>
                                            <a:srgbClr val="FF0000"/>
                                          </a:solidFill>
                                          <a:latin typeface="Cambria Math" panose="02040503050406030204" pitchFamily="18" charset="0"/>
                                          <a:ea typeface="Cambria Math" panose="02040503050406030204" pitchFamily="18" charset="0"/>
                                        </a:rPr>
                                      </m:ctrlPr>
                                    </m:sSubPr>
                                    <m:e>
                                      <m:r>
                                        <a:rPr lang="en-US" sz="2000" i="1">
                                          <a:solidFill>
                                            <a:srgbClr val="FF0000"/>
                                          </a:solidFill>
                                          <a:latin typeface="Cambria Math" panose="02040503050406030204" pitchFamily="18" charset="0"/>
                                          <a:ea typeface="Cambria Math" panose="02040503050406030204" pitchFamily="18" charset="0"/>
                                        </a:rPr>
                                        <m:t>𝑔</m:t>
                                      </m:r>
                                    </m:e>
                                    <m:sub>
                                      <m:r>
                                        <a:rPr lang="en-US" sz="2000" i="1">
                                          <a:solidFill>
                                            <a:srgbClr val="FF0000"/>
                                          </a:solidFill>
                                          <a:latin typeface="Cambria Math" panose="02040503050406030204" pitchFamily="18" charset="0"/>
                                          <a:ea typeface="Cambria Math" panose="02040503050406030204" pitchFamily="18" charset="0"/>
                                        </a:rPr>
                                        <m:t>𝑉</m:t>
                                      </m:r>
                                    </m:sub>
                                  </m:sSub>
                                </m:den>
                              </m:f>
                            </m:e>
                          </m:d>
                        </m:e>
                        <m:sup>
                          <m:r>
                            <a:rPr lang="en-US" sz="2000" i="1">
                              <a:solidFill>
                                <a:srgbClr val="FF0000"/>
                              </a:solidFill>
                              <a:latin typeface="Cambria Math" panose="02040503050406030204" pitchFamily="18" charset="0"/>
                              <a:ea typeface="Cambria Math" panose="02040503050406030204" pitchFamily="18" charset="0"/>
                            </a:rPr>
                            <m:t>2</m:t>
                          </m:r>
                        </m:sup>
                      </m:sSup>
                      <m:sSub>
                        <m:sSubPr>
                          <m:ctrlPr>
                            <a:rPr lang="en-US" sz="2000" i="1">
                              <a:solidFill>
                                <a:srgbClr val="FF0000"/>
                              </a:solidFill>
                              <a:latin typeface="Cambria Math" panose="02040503050406030204" pitchFamily="18" charset="0"/>
                              <a:ea typeface="Cambria Math" panose="02040503050406030204" pitchFamily="18" charset="0"/>
                            </a:rPr>
                          </m:ctrlPr>
                        </m:sSubPr>
                        <m:e>
                          <m:r>
                            <a:rPr lang="en-US" sz="2000" i="1">
                              <a:solidFill>
                                <a:srgbClr val="FF0000"/>
                              </a:solidFill>
                              <a:latin typeface="Cambria Math" panose="02040503050406030204" pitchFamily="18" charset="0"/>
                              <a:ea typeface="Cambria Math" panose="02040503050406030204" pitchFamily="18" charset="0"/>
                            </a:rPr>
                            <m:t>𝐵</m:t>
                          </m:r>
                        </m:e>
                        <m:sub>
                          <m:r>
                            <m:rPr>
                              <m:sty m:val="p"/>
                            </m:rPr>
                            <a:rPr lang="en-US" sz="2000">
                              <a:solidFill>
                                <a:srgbClr val="FF0000"/>
                              </a:solidFill>
                              <a:latin typeface="Cambria Math" panose="02040503050406030204" pitchFamily="18" charset="0"/>
                              <a:ea typeface="Cambria Math" panose="02040503050406030204" pitchFamily="18" charset="0"/>
                            </a:rPr>
                            <m:t>GT</m:t>
                          </m:r>
                        </m:sub>
                      </m:sSub>
                      <m:r>
                        <a:rPr lang="en-US" sz="2000" b="0" i="1" smtClean="0">
                          <a:solidFill>
                            <a:srgbClr val="FF0000"/>
                          </a:solidFill>
                          <a:latin typeface="Cambria Math" panose="02040503050406030204" pitchFamily="18" charset="0"/>
                          <a:ea typeface="Cambria Math" panose="02040503050406030204" pitchFamily="18" charset="0"/>
                        </a:rPr>
                        <m:t>=3.61</m:t>
                      </m:r>
                      <m:d>
                        <m:dPr>
                          <m:ctrlPr>
                            <a:rPr lang="en-US" sz="2000" b="0" i="1" smtClean="0">
                              <a:solidFill>
                                <a:srgbClr val="FF0000"/>
                              </a:solidFill>
                              <a:latin typeface="Cambria Math" panose="02040503050406030204" pitchFamily="18" charset="0"/>
                              <a:ea typeface="Cambria Math" panose="02040503050406030204" pitchFamily="18" charset="0"/>
                            </a:rPr>
                          </m:ctrlPr>
                        </m:dPr>
                        <m:e>
                          <m:r>
                            <a:rPr lang="en-US" sz="2000" b="0" i="1" smtClean="0">
                              <a:solidFill>
                                <a:srgbClr val="FF0000"/>
                              </a:solidFill>
                              <a:latin typeface="Cambria Math" panose="02040503050406030204" pitchFamily="18" charset="0"/>
                              <a:ea typeface="Cambria Math" panose="02040503050406030204" pitchFamily="18" charset="0"/>
                            </a:rPr>
                            <m:t>50</m:t>
                          </m:r>
                        </m:e>
                      </m:d>
                    </m:oMath>
                  </m:oMathPara>
                </a14:m>
                <a:endParaRPr lang="en-US" sz="2000" b="0" dirty="0">
                  <a:solidFill>
                    <a:srgbClr val="FF0000"/>
                  </a:solidFill>
                  <a:latin typeface="Cambria Math" panose="02040503050406030204" pitchFamily="18" charset="0"/>
                  <a:ea typeface="Cambria Math" panose="02040503050406030204" pitchFamily="18" charset="0"/>
                </a:endParaRPr>
              </a:p>
              <a:p>
                <a:r>
                  <a:rPr lang="en-US" sz="2000" dirty="0">
                    <a:solidFill>
                      <a:srgbClr val="FF0000"/>
                    </a:solidFill>
                    <a:latin typeface="Cambria Math" panose="02040503050406030204" pitchFamily="18" charset="0"/>
                    <a:ea typeface="Cambria Math" panose="02040503050406030204" pitchFamily="18" charset="0"/>
                  </a:rPr>
                  <a:t>If </a:t>
                </a:r>
                <a:r>
                  <a:rPr lang="en-US" sz="2000" i="1" dirty="0">
                    <a:solidFill>
                      <a:srgbClr val="FF0000"/>
                    </a:solidFill>
                    <a:latin typeface="Cambria Math" panose="02040503050406030204" pitchFamily="18" charset="0"/>
                    <a:ea typeface="Cambria Math" panose="02040503050406030204" pitchFamily="18" charset="0"/>
                  </a:rPr>
                  <a:t>B</a:t>
                </a:r>
                <a:r>
                  <a:rPr lang="en-US" sz="2000" baseline="-25000" dirty="0">
                    <a:solidFill>
                      <a:srgbClr val="FF0000"/>
                    </a:solidFill>
                    <a:latin typeface="Cambria Math" panose="02040503050406030204" pitchFamily="18" charset="0"/>
                    <a:ea typeface="Cambria Math" panose="02040503050406030204" pitchFamily="18" charset="0"/>
                  </a:rPr>
                  <a:t>F </a:t>
                </a:r>
                <a:r>
                  <a:rPr lang="en-US" sz="2000" dirty="0">
                    <a:solidFill>
                      <a:srgbClr val="FF0000"/>
                    </a:solidFill>
                    <a:latin typeface="Cambria Math" panose="02040503050406030204" pitchFamily="18" charset="0"/>
                    <a:ea typeface="Cambria Math" panose="02040503050406030204" pitchFamily="18" charset="0"/>
                  </a:rPr>
                  <a:t>= 2.964, then </a:t>
                </a:r>
                <a:r>
                  <a:rPr lang="en-US" sz="2000" i="1" dirty="0">
                    <a:solidFill>
                      <a:srgbClr val="FF0000"/>
                    </a:solidFill>
                    <a:latin typeface="Cambria Math" panose="02040503050406030204" pitchFamily="18" charset="0"/>
                    <a:ea typeface="Cambria Math" panose="02040503050406030204" pitchFamily="18" charset="0"/>
                  </a:rPr>
                  <a:t>B</a:t>
                </a:r>
                <a:r>
                  <a:rPr lang="en-US" sz="2000" baseline="-25000" dirty="0">
                    <a:solidFill>
                      <a:srgbClr val="FF0000"/>
                    </a:solidFill>
                    <a:latin typeface="Cambria Math" panose="02040503050406030204" pitchFamily="18" charset="0"/>
                    <a:ea typeface="Cambria Math" panose="02040503050406030204" pitchFamily="18" charset="0"/>
                  </a:rPr>
                  <a:t>GT </a:t>
                </a:r>
                <a:r>
                  <a:rPr lang="en-US" sz="2000" dirty="0">
                    <a:solidFill>
                      <a:srgbClr val="FF0000"/>
                    </a:solidFill>
                    <a:latin typeface="Cambria Math" panose="02040503050406030204" pitchFamily="18" charset="0"/>
                    <a:ea typeface="Cambria Math" panose="02040503050406030204" pitchFamily="18" charset="0"/>
                  </a:rPr>
                  <a:t>= 0.40(50)</a:t>
                </a:r>
              </a:p>
            </p:txBody>
          </p:sp>
        </mc:Choice>
        <mc:Fallback xmlns="">
          <p:sp>
            <p:nvSpPr>
              <p:cNvPr id="6" name="Rectangle 5"/>
              <p:cNvSpPr>
                <a:spLocks noRot="1" noChangeAspect="1" noMove="1" noResize="1" noEditPoints="1" noAdjustHandles="1" noChangeArrowheads="1" noChangeShapeType="1" noTextEdit="1"/>
              </p:cNvSpPr>
              <p:nvPr/>
            </p:nvSpPr>
            <p:spPr>
              <a:xfrm>
                <a:off x="3468250" y="6098935"/>
                <a:ext cx="4250361" cy="707886"/>
              </a:xfrm>
              <a:prstGeom prst="rect">
                <a:avLst/>
              </a:prstGeom>
              <a:blipFill>
                <a:blip r:embed="rId4"/>
                <a:stretch>
                  <a:fillRect l="-1578" t="-64103" b="-5812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70231671"/>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1"/>
              <p:cNvGraphicFramePr>
                <a:graphicFrameLocks noGrp="1"/>
              </p:cNvGraphicFramePr>
              <p:nvPr/>
            </p:nvGraphicFramePr>
            <p:xfrm>
              <a:off x="390611" y="553985"/>
              <a:ext cx="8356530" cy="1980000"/>
            </p:xfrm>
            <a:graphic>
              <a:graphicData uri="http://schemas.openxmlformats.org/drawingml/2006/table">
                <a:tbl>
                  <a:tblPr/>
                  <a:tblGrid>
                    <a:gridCol w="1392755">
                      <a:extLst>
                        <a:ext uri="{9D8B030D-6E8A-4147-A177-3AD203B41FA5}">
                          <a16:colId xmlns:a16="http://schemas.microsoft.com/office/drawing/2014/main" val="20000"/>
                        </a:ext>
                      </a:extLst>
                    </a:gridCol>
                    <a:gridCol w="1392755">
                      <a:extLst>
                        <a:ext uri="{9D8B030D-6E8A-4147-A177-3AD203B41FA5}">
                          <a16:colId xmlns:a16="http://schemas.microsoft.com/office/drawing/2014/main" val="20001"/>
                        </a:ext>
                      </a:extLst>
                    </a:gridCol>
                    <a:gridCol w="1392755">
                      <a:extLst>
                        <a:ext uri="{9D8B030D-6E8A-4147-A177-3AD203B41FA5}">
                          <a16:colId xmlns:a16="http://schemas.microsoft.com/office/drawing/2014/main" val="20002"/>
                        </a:ext>
                      </a:extLst>
                    </a:gridCol>
                    <a:gridCol w="1392755">
                      <a:extLst>
                        <a:ext uri="{9D8B030D-6E8A-4147-A177-3AD203B41FA5}">
                          <a16:colId xmlns:a16="http://schemas.microsoft.com/office/drawing/2014/main" val="20003"/>
                        </a:ext>
                      </a:extLst>
                    </a:gridCol>
                    <a:gridCol w="1392755">
                      <a:extLst>
                        <a:ext uri="{9D8B030D-6E8A-4147-A177-3AD203B41FA5}">
                          <a16:colId xmlns:a16="http://schemas.microsoft.com/office/drawing/2014/main" val="20004"/>
                        </a:ext>
                      </a:extLst>
                    </a:gridCol>
                    <a:gridCol w="1392755">
                      <a:extLst>
                        <a:ext uri="{9D8B030D-6E8A-4147-A177-3AD203B41FA5}">
                          <a16:colId xmlns:a16="http://schemas.microsoft.com/office/drawing/2014/main" val="20005"/>
                        </a:ext>
                      </a:extLst>
                    </a:gridCol>
                  </a:tblGrid>
                  <a:tr h="396000">
                    <a:tc>
                      <a:txBody>
                        <a:bodyPr/>
                        <a:lstStyle/>
                        <a:p>
                          <a:pPr algn="ctr" fontAlgn="ctr"/>
                          <a:endParaRPr lang="en-US" altLang="zh-CN"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a:t>
                          </a:r>
                          <a:r>
                            <a:rPr lang="en-US" altLang="zh-CN" sz="2000" b="0" i="0" u="none" strike="noStrike" baseline="0" dirty="0" err="1">
                              <a:solidFill>
                                <a:schemeClr val="tx1"/>
                              </a:solidFill>
                              <a:effectLst/>
                              <a:latin typeface="Cambria Math" panose="02040503050406030204" pitchFamily="18" charset="0"/>
                              <a:ea typeface="Cambria Math" panose="02040503050406030204" pitchFamily="18" charset="0"/>
                            </a:rPr>
                            <a:t>meV</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p</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a:t>
                          </a:r>
                          <a:r>
                            <a:rPr lang="en-US" altLang="zh-CN" sz="2000" b="0" i="0" u="none" strike="noStrike" baseline="0" dirty="0" err="1">
                              <a:solidFill>
                                <a:schemeClr val="tx1"/>
                              </a:solidFill>
                              <a:effectLst/>
                              <a:latin typeface="Cambria Math" panose="02040503050406030204" pitchFamily="18" charset="0"/>
                              <a:ea typeface="Cambria Math" panose="02040503050406030204" pitchFamily="18" charset="0"/>
                            </a:rPr>
                            <a:t>meV</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a:t>
                          </a:r>
                          <a:r>
                            <a:rPr lang="en-US" altLang="zh-CN" sz="2000" b="0" i="1" u="none" strike="noStrike" dirty="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a:solidFill>
                                <a:schemeClr val="tx1"/>
                              </a:solidFill>
                              <a:effectLst/>
                              <a:latin typeface="Cambria Math" panose="02040503050406030204" pitchFamily="18" charset="0"/>
                              <a:ea typeface="Cambria Math" panose="02040503050406030204" pitchFamily="18" charset="0"/>
                            </a:rPr>
                            <a:t>p</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baseline="0" dirty="0" err="1">
                              <a:solidFill>
                                <a:schemeClr val="tx1"/>
                              </a:solidFill>
                              <a:effectLst/>
                              <a:latin typeface="Cambria Math" panose="02040503050406030204" pitchFamily="18" charset="0"/>
                              <a:ea typeface="Cambria Math" panose="02040503050406030204" pitchFamily="18" charset="0"/>
                            </a:rPr>
                            <a:t>ωγ</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a:t>
                          </a:r>
                          <a:r>
                            <a:rPr lang="en-US" altLang="zh-CN" sz="2000" b="0" i="0" u="none" strike="noStrike" baseline="0" dirty="0" err="1">
                              <a:solidFill>
                                <a:schemeClr val="tx1"/>
                              </a:solidFill>
                              <a:effectLst/>
                              <a:latin typeface="Cambria Math" panose="02040503050406030204" pitchFamily="18" charset="0"/>
                              <a:ea typeface="Cambria Math" panose="02040503050406030204" pitchFamily="18" charset="0"/>
                            </a:rPr>
                            <a:t>meV</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a:t>
                          </a:r>
                          <a:endParaRPr lang="en-US" sz="2000" b="0" i="0" u="none" strike="noStrike" baseline="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baseline="0" dirty="0">
                              <a:solidFill>
                                <a:schemeClr val="tx1"/>
                              </a:solidFill>
                              <a:effectLst/>
                              <a:latin typeface="Cambria Math" panose="02040503050406030204" pitchFamily="18" charset="0"/>
                              <a:ea typeface="Cambria Math" panose="02040503050406030204" pitchFamily="18" charset="0"/>
                            </a:rPr>
                            <a:t>τ</a:t>
                          </a:r>
                          <a:r>
                            <a:rPr lang="en-US" altLang="zh-CN" sz="2000" b="0" i="0" u="none" strike="noStrike" baseline="0" dirty="0">
                              <a:solidFill>
                                <a:schemeClr val="tx1"/>
                              </a:solidFill>
                              <a:effectLst/>
                              <a:latin typeface="Cambria Math" panose="02040503050406030204" pitchFamily="18" charset="0"/>
                              <a:ea typeface="Cambria Math" panose="02040503050406030204" pitchFamily="18" charset="0"/>
                            </a:rPr>
                            <a:t> (fs)</a:t>
                          </a:r>
                          <a:endParaRPr lang="en-US" sz="2000" b="0" i="0" u="none" strike="noStrike" baseline="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Powell</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141(63)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14.</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0</a:t>
                          </a:r>
                          <a:r>
                            <a:rPr lang="en-US" sz="2000" b="0" i="0" u="none" strike="noStrike" dirty="0">
                              <a:solidFill>
                                <a:srgbClr val="0000FF"/>
                              </a:solidFill>
                              <a:effectLst/>
                              <a:latin typeface="Cambria Math" panose="02040503050406030204" pitchFamily="18" charset="0"/>
                              <a:ea typeface="Cambria Math" panose="02040503050406030204" pitchFamily="18" charset="0"/>
                            </a:rPr>
                            <a:t>(12)</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10.1(45)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12.7(9)</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14:m>
                            <m:oMathPara xmlns:m="http://schemas.openxmlformats.org/officeDocument/2006/math">
                              <m:oMathParaPr>
                                <m:jc m:val="centerGroup"/>
                              </m:oMathParaPr>
                              <m:oMath xmlns:m="http://schemas.openxmlformats.org/officeDocument/2006/math">
                                <m:sSubSup>
                                  <m:sSubSupPr>
                                    <m:ctrlPr>
                                      <a:rPr lang="en-US" sz="2000" b="0" i="1" u="none" strike="noStrike" smtClean="0">
                                        <a:solidFill>
                                          <a:srgbClr val="0000FF"/>
                                        </a:solidFill>
                                        <a:effectLst/>
                                        <a:latin typeface="Cambria Math" panose="02040503050406030204" pitchFamily="18" charset="0"/>
                                        <a:ea typeface="Cambria Math" panose="02040503050406030204" pitchFamily="18" charset="0"/>
                                      </a:rPr>
                                    </m:ctrlPr>
                                  </m:sSubSupPr>
                                  <m:e>
                                    <m:r>
                                      <a:rPr lang="en-US" sz="2000" b="0" i="1" u="none" strike="noStrike" smtClean="0">
                                        <a:solidFill>
                                          <a:srgbClr val="0000FF"/>
                                        </a:solidFill>
                                        <a:effectLst/>
                                        <a:latin typeface="Cambria Math" panose="02040503050406030204" pitchFamily="18" charset="0"/>
                                        <a:ea typeface="Cambria Math" panose="02040503050406030204" pitchFamily="18" charset="0"/>
                                      </a:rPr>
                                      <m:t>5.3</m:t>
                                    </m:r>
                                  </m:e>
                                  <m:sub>
                                    <m:r>
                                      <a:rPr lang="en-US" altLang="zh-CN" sz="2000" b="0" i="1" u="none" strike="noStrike" smtClean="0">
                                        <a:solidFill>
                                          <a:srgbClr val="0000FF"/>
                                        </a:solidFill>
                                        <a:effectLst/>
                                        <a:latin typeface="Cambria Math" panose="02040503050406030204" pitchFamily="18" charset="0"/>
                                        <a:ea typeface="Cambria Math" panose="02040503050406030204" pitchFamily="18" charset="0"/>
                                      </a:rPr>
                                      <m:t>−2.4</m:t>
                                    </m:r>
                                  </m:sub>
                                  <m:sup>
                                    <m:r>
                                      <a:rPr lang="en-US" altLang="zh-CN" sz="2000" b="0" i="1" u="none" strike="noStrike" smtClean="0">
                                        <a:solidFill>
                                          <a:srgbClr val="0000FF"/>
                                        </a:solidFill>
                                        <a:effectLst/>
                                        <a:latin typeface="Cambria Math" panose="02040503050406030204" pitchFamily="18" charset="0"/>
                                        <a:ea typeface="Cambria Math" panose="02040503050406030204" pitchFamily="18" charset="0"/>
                                      </a:rPr>
                                      <m:t>+2.9</m:t>
                                    </m:r>
                                  </m:sup>
                                </m:sSubSup>
                              </m:oMath>
                            </m:oMathPara>
                          </a14:m>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396000">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USDC</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73.7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10.4</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7.1</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9.1</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7.8</a:t>
                          </a: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96000">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USDI</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75.7</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10.4</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7.3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9.1</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8000"/>
                              </a:solidFill>
                              <a:effectLst/>
                              <a:latin typeface="Cambria Math" panose="02040503050406030204" pitchFamily="18" charset="0"/>
                              <a:ea typeface="Cambria Math" panose="02040503050406030204" pitchFamily="18" charset="0"/>
                            </a:rPr>
                            <a:t>7.6</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96000">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Present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FF0000"/>
                              </a:solidFill>
                              <a:effectLst/>
                              <a:latin typeface="Cambria Math" panose="02040503050406030204" pitchFamily="18" charset="0"/>
                              <a:ea typeface="Cambria Math" panose="02040503050406030204" pitchFamily="18" charset="0"/>
                            </a:rPr>
                            <a: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FF0000"/>
                              </a:solidFill>
                              <a:effectLst/>
                              <a:latin typeface="Cambria Math" panose="02040503050406030204" pitchFamily="18" charset="0"/>
                              <a:ea typeface="Cambria Math" panose="02040503050406030204" pitchFamily="18" charset="0"/>
                            </a:rPr>
                            <a: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FF0000"/>
                              </a:solidFill>
                              <a:effectLst/>
                              <a:latin typeface="Cambria Math" panose="02040503050406030204" pitchFamily="18" charset="0"/>
                              <a:ea typeface="Cambria Math" panose="02040503050406030204" pitchFamily="18" charset="0"/>
                            </a:rPr>
                            <a: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2" name="Table 1"/>
              <p:cNvGraphicFramePr>
                <a:graphicFrameLocks noGrp="1"/>
              </p:cNvGraphicFramePr>
              <p:nvPr>
                <p:extLst>
                  <p:ext uri="{D42A27DB-BD31-4B8C-83A1-F6EECF244321}">
                    <p14:modId xmlns:p14="http://schemas.microsoft.com/office/powerpoint/2010/main" val="3778942395"/>
                  </p:ext>
                </p:extLst>
              </p:nvPr>
            </p:nvGraphicFramePr>
            <p:xfrm>
              <a:off x="390611" y="553985"/>
              <a:ext cx="8356530" cy="1980000"/>
            </p:xfrm>
            <a:graphic>
              <a:graphicData uri="http://schemas.openxmlformats.org/drawingml/2006/table">
                <a:tbl>
                  <a:tblPr/>
                  <a:tblGrid>
                    <a:gridCol w="1392755"/>
                    <a:gridCol w="1392755"/>
                    <a:gridCol w="1392755"/>
                    <a:gridCol w="1392755"/>
                    <a:gridCol w="1392755"/>
                    <a:gridCol w="1392755"/>
                  </a:tblGrid>
                  <a:tr h="396000">
                    <a:tc>
                      <a:txBody>
                        <a:bodyPr/>
                        <a:lstStyle/>
                        <a:p>
                          <a:pPr algn="ctr" fontAlgn="ctr"/>
                          <a:endParaRPr lang="en-US" altLang="zh-CN" sz="2000" b="0" i="0" u="none" strike="noStrike" dirty="0" smtClean="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smtClean="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smtClean="0">
                              <a:solidFill>
                                <a:schemeClr val="tx1"/>
                              </a:solidFill>
                              <a:effectLst/>
                              <a:latin typeface="Cambria Math" panose="02040503050406030204" pitchFamily="18" charset="0"/>
                              <a:ea typeface="Cambria Math" panose="02040503050406030204" pitchFamily="18" charset="0"/>
                            </a:rPr>
                            <a:t>γ</a:t>
                          </a:r>
                          <a:r>
                            <a:rPr lang="en-US" altLang="zh-CN" sz="2000" b="0" i="0" u="none" strike="noStrike" baseline="0" dirty="0" smtClean="0">
                              <a:solidFill>
                                <a:schemeClr val="tx1"/>
                              </a:solidFill>
                              <a:effectLst/>
                              <a:latin typeface="Cambria Math" panose="02040503050406030204" pitchFamily="18" charset="0"/>
                              <a:ea typeface="Cambria Math" panose="02040503050406030204" pitchFamily="18" charset="0"/>
                            </a:rPr>
                            <a:t> (</a:t>
                          </a:r>
                          <a:r>
                            <a:rPr lang="en-US" altLang="zh-CN" sz="2000" b="0" i="0" u="none" strike="noStrike" baseline="0" dirty="0" err="1" smtClean="0">
                              <a:solidFill>
                                <a:schemeClr val="tx1"/>
                              </a:solidFill>
                              <a:effectLst/>
                              <a:latin typeface="Cambria Math" panose="02040503050406030204" pitchFamily="18" charset="0"/>
                              <a:ea typeface="Cambria Math" panose="02040503050406030204" pitchFamily="18" charset="0"/>
                            </a:rPr>
                            <a:t>meV</a:t>
                          </a:r>
                          <a:r>
                            <a:rPr lang="en-US" altLang="zh-CN" sz="2000" b="0" i="0" u="none" strike="noStrike" baseline="0" dirty="0" smtClean="0">
                              <a:solidFill>
                                <a:schemeClr val="tx1"/>
                              </a:solidFill>
                              <a:effectLst/>
                              <a:latin typeface="Cambria Math" panose="02040503050406030204" pitchFamily="18" charset="0"/>
                              <a:ea typeface="Cambria Math" panose="02040503050406030204" pitchFamily="18" charset="0"/>
                            </a:rPr>
                            <a:t>)</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smtClean="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smtClean="0">
                              <a:solidFill>
                                <a:schemeClr val="tx1"/>
                              </a:solidFill>
                              <a:effectLst/>
                              <a:latin typeface="Cambria Math" panose="02040503050406030204" pitchFamily="18" charset="0"/>
                              <a:ea typeface="Cambria Math" panose="02040503050406030204" pitchFamily="18" charset="0"/>
                            </a:rPr>
                            <a:t>p</a:t>
                          </a:r>
                          <a:r>
                            <a:rPr lang="en-US" altLang="zh-CN" sz="2000" b="0" i="0" u="none" strike="noStrike" baseline="0" dirty="0" smtClean="0">
                              <a:solidFill>
                                <a:schemeClr val="tx1"/>
                              </a:solidFill>
                              <a:effectLst/>
                              <a:latin typeface="Cambria Math" panose="02040503050406030204" pitchFamily="18" charset="0"/>
                              <a:ea typeface="Cambria Math" panose="02040503050406030204" pitchFamily="18" charset="0"/>
                            </a:rPr>
                            <a:t> (</a:t>
                          </a:r>
                          <a:r>
                            <a:rPr lang="en-US" altLang="zh-CN" sz="2000" b="0" i="0" u="none" strike="noStrike" baseline="0" dirty="0" err="1" smtClean="0">
                              <a:solidFill>
                                <a:schemeClr val="tx1"/>
                              </a:solidFill>
                              <a:effectLst/>
                              <a:latin typeface="Cambria Math" panose="02040503050406030204" pitchFamily="18" charset="0"/>
                              <a:ea typeface="Cambria Math" panose="02040503050406030204" pitchFamily="18" charset="0"/>
                            </a:rPr>
                            <a:t>meV</a:t>
                          </a:r>
                          <a:r>
                            <a:rPr lang="en-US" altLang="zh-CN" sz="2000" b="0" i="0" u="none" strike="noStrike" baseline="0" dirty="0" smtClean="0">
                              <a:solidFill>
                                <a:schemeClr val="tx1"/>
                              </a:solidFill>
                              <a:effectLst/>
                              <a:latin typeface="Cambria Math" panose="02040503050406030204" pitchFamily="18" charset="0"/>
                              <a:ea typeface="Cambria Math" panose="02040503050406030204" pitchFamily="18" charset="0"/>
                            </a:rPr>
                            <a:t>)</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dirty="0" smtClean="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smtClean="0">
                              <a:solidFill>
                                <a:schemeClr val="tx1"/>
                              </a:solidFill>
                              <a:effectLst/>
                              <a:latin typeface="Cambria Math" panose="02040503050406030204" pitchFamily="18" charset="0"/>
                              <a:ea typeface="Cambria Math" panose="02040503050406030204" pitchFamily="18" charset="0"/>
                            </a:rPr>
                            <a:t>γ</a:t>
                          </a:r>
                          <a:r>
                            <a:rPr lang="en-US" altLang="zh-CN" sz="2000" b="0" i="0" u="none" strike="noStrike" baseline="0" dirty="0" smtClean="0">
                              <a:solidFill>
                                <a:schemeClr val="tx1"/>
                              </a:solidFill>
                              <a:effectLst/>
                              <a:latin typeface="Cambria Math" panose="02040503050406030204" pitchFamily="18" charset="0"/>
                              <a:ea typeface="Cambria Math" panose="02040503050406030204" pitchFamily="18" charset="0"/>
                            </a:rPr>
                            <a:t>/</a:t>
                          </a:r>
                          <a:r>
                            <a:rPr lang="en-US" altLang="zh-CN" sz="2000" b="0" i="1" u="none" strike="noStrike" dirty="0" smtClean="0">
                              <a:solidFill>
                                <a:schemeClr val="tx1"/>
                              </a:solidFill>
                              <a:effectLst/>
                              <a:latin typeface="Cambria Math" panose="02040503050406030204" pitchFamily="18" charset="0"/>
                              <a:ea typeface="Cambria Math" panose="02040503050406030204" pitchFamily="18" charset="0"/>
                            </a:rPr>
                            <a:t>Γ</a:t>
                          </a:r>
                          <a:r>
                            <a:rPr lang="en-US" altLang="zh-CN" sz="2000" b="0" i="1" u="none" strike="noStrike" baseline="-25000" dirty="0" smtClean="0">
                              <a:solidFill>
                                <a:schemeClr val="tx1"/>
                              </a:solidFill>
                              <a:effectLst/>
                              <a:latin typeface="Cambria Math" panose="02040503050406030204" pitchFamily="18" charset="0"/>
                              <a:ea typeface="Cambria Math" panose="02040503050406030204" pitchFamily="18" charset="0"/>
                            </a:rPr>
                            <a:t>p</a:t>
                          </a:r>
                          <a:endParaRPr lang="en-US" sz="2000" b="0" i="1" u="none" strike="noStrike" baseline="-2500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baseline="0" dirty="0" err="1" smtClean="0">
                              <a:solidFill>
                                <a:schemeClr val="tx1"/>
                              </a:solidFill>
                              <a:effectLst/>
                              <a:latin typeface="Cambria Math" panose="02040503050406030204" pitchFamily="18" charset="0"/>
                              <a:ea typeface="Cambria Math" panose="02040503050406030204" pitchFamily="18" charset="0"/>
                            </a:rPr>
                            <a:t>ωγ</a:t>
                          </a:r>
                          <a:r>
                            <a:rPr lang="en-US" altLang="zh-CN" sz="2000" b="0" i="0" u="none" strike="noStrike" baseline="0" dirty="0" smtClean="0">
                              <a:solidFill>
                                <a:schemeClr val="tx1"/>
                              </a:solidFill>
                              <a:effectLst/>
                              <a:latin typeface="Cambria Math" panose="02040503050406030204" pitchFamily="18" charset="0"/>
                              <a:ea typeface="Cambria Math" panose="02040503050406030204" pitchFamily="18" charset="0"/>
                            </a:rPr>
                            <a:t> (</a:t>
                          </a:r>
                          <a:r>
                            <a:rPr lang="en-US" altLang="zh-CN" sz="2000" b="0" i="0" u="none" strike="noStrike" baseline="0" dirty="0" err="1" smtClean="0">
                              <a:solidFill>
                                <a:schemeClr val="tx1"/>
                              </a:solidFill>
                              <a:effectLst/>
                              <a:latin typeface="Cambria Math" panose="02040503050406030204" pitchFamily="18" charset="0"/>
                              <a:ea typeface="Cambria Math" panose="02040503050406030204" pitchFamily="18" charset="0"/>
                            </a:rPr>
                            <a:t>meV</a:t>
                          </a:r>
                          <a:r>
                            <a:rPr lang="en-US" altLang="zh-CN" sz="2000" b="0" i="0" u="none" strike="noStrike" baseline="0" dirty="0" smtClean="0">
                              <a:solidFill>
                                <a:schemeClr val="tx1"/>
                              </a:solidFill>
                              <a:effectLst/>
                              <a:latin typeface="Cambria Math" panose="02040503050406030204" pitchFamily="18" charset="0"/>
                              <a:ea typeface="Cambria Math" panose="02040503050406030204" pitchFamily="18" charset="0"/>
                            </a:rPr>
                            <a:t>)</a:t>
                          </a:r>
                          <a:endParaRPr lang="en-US" sz="2000" b="0" i="0" u="none" strike="noStrike" baseline="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1" u="none" strike="noStrike" baseline="0" dirty="0" smtClean="0">
                              <a:solidFill>
                                <a:schemeClr val="tx1"/>
                              </a:solidFill>
                              <a:effectLst/>
                              <a:latin typeface="Cambria Math" panose="02040503050406030204" pitchFamily="18" charset="0"/>
                              <a:ea typeface="Cambria Math" panose="02040503050406030204" pitchFamily="18" charset="0"/>
                            </a:rPr>
                            <a:t>τ</a:t>
                          </a:r>
                          <a:r>
                            <a:rPr lang="en-US" altLang="zh-CN" sz="2000" b="0" i="0" u="none" strike="noStrike" baseline="0" dirty="0" smtClean="0">
                              <a:solidFill>
                                <a:schemeClr val="tx1"/>
                              </a:solidFill>
                              <a:effectLst/>
                              <a:latin typeface="Cambria Math" panose="02040503050406030204" pitchFamily="18" charset="0"/>
                              <a:ea typeface="Cambria Math" panose="02040503050406030204" pitchFamily="18" charset="0"/>
                            </a:rPr>
                            <a:t> (fs)</a:t>
                          </a:r>
                          <a:endParaRPr lang="en-US" sz="2000" b="0" i="0" u="none" strike="noStrike" baseline="0" dirty="0">
                            <a:solidFill>
                              <a:schemeClr val="tx1"/>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6000">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Powell</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141(63)</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14.</a:t>
                          </a:r>
                          <a:r>
                            <a:rPr lang="en-US" altLang="zh-CN" sz="2000" b="0" i="0" u="none" strike="noStrike" dirty="0" smtClean="0">
                              <a:solidFill>
                                <a:srgbClr val="0000FF"/>
                              </a:solidFill>
                              <a:effectLst/>
                              <a:latin typeface="Cambria Math" panose="02040503050406030204" pitchFamily="18" charset="0"/>
                              <a:ea typeface="Cambria Math" panose="02040503050406030204" pitchFamily="18" charset="0"/>
                            </a:rPr>
                            <a:t>0</a:t>
                          </a: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(12)</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10.1(45)</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smtClean="0">
                              <a:solidFill>
                                <a:srgbClr val="0000FF"/>
                              </a:solidFill>
                              <a:effectLst/>
                              <a:latin typeface="Cambria Math" panose="02040503050406030204" pitchFamily="18" charset="0"/>
                              <a:ea typeface="Cambria Math" panose="02040503050406030204" pitchFamily="18" charset="0"/>
                            </a:rPr>
                            <a:t>12.7(9)</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endParaRPr lang="en-US"/>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blipFill rotWithShape="0">
                          <a:blip r:embed="rId2"/>
                          <a:stretch>
                            <a:fillRect l="-501316" t="-107692" r="-439" b="-327692"/>
                          </a:stretch>
                        </a:blipFill>
                      </a:tcPr>
                    </a:tc>
                  </a:tr>
                  <a:tr h="396000">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USDC</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73.7</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10.4</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7.1</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9.1</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7.8</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r>
                  <a:tr h="396000">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USDI</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75.7</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10.4</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7.3</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9.1</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c>
                      <a:txBody>
                        <a:bodyPr/>
                        <a:lstStyle/>
                        <a:p>
                          <a:pPr algn="ctr" fontAlgn="ctr"/>
                          <a:r>
                            <a:rPr lang="en-US" sz="2000" b="0" i="0" u="none" strike="noStrike" dirty="0" smtClean="0">
                              <a:solidFill>
                                <a:srgbClr val="008000"/>
                              </a:solidFill>
                              <a:effectLst/>
                              <a:latin typeface="Cambria Math" panose="02040503050406030204" pitchFamily="18" charset="0"/>
                              <a:ea typeface="Cambria Math" panose="02040503050406030204" pitchFamily="18" charset="0"/>
                            </a:rPr>
                            <a:t>7.6</a:t>
                          </a:r>
                          <a:endParaRPr lang="en-US" sz="2000" b="0" i="0" u="none" strike="noStrike" dirty="0">
                            <a:solidFill>
                              <a:srgbClr val="008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a:noFill/>
                        </a:lnB>
                      </a:tcPr>
                    </a:tc>
                  </a:tr>
                  <a:tr h="396000">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rPr>
                            <a:t>Present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rPr>
                            <a: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smtClean="0">
                              <a:solidFill>
                                <a:srgbClr val="FF0000"/>
                              </a:solidFill>
                              <a:effectLst/>
                              <a:latin typeface="Cambria Math" panose="02040503050406030204" pitchFamily="18" charset="0"/>
                              <a:ea typeface="Cambria Math" panose="02040503050406030204" pitchFamily="18" charset="0"/>
                            </a:rPr>
                            <a: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smtClean="0">
                              <a:solidFill>
                                <a:srgbClr val="FF0000"/>
                              </a:solidFill>
                              <a:effectLst/>
                              <a:latin typeface="Cambria Math" panose="02040503050406030204" pitchFamily="18" charset="0"/>
                              <a:ea typeface="Cambria Math" panose="02040503050406030204" pitchFamily="18" charset="0"/>
                            </a:rPr>
                            <a: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smtClean="0">
                              <a:solidFill>
                                <a:srgbClr val="FF0000"/>
                              </a:solidFill>
                              <a:effectLst/>
                              <a:latin typeface="Cambria Math" panose="02040503050406030204" pitchFamily="18" charset="0"/>
                              <a:ea typeface="Cambria Math" panose="02040503050406030204" pitchFamily="18" charset="0"/>
                            </a:rPr>
                            <a: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smtClean="0">
                              <a:solidFill>
                                <a:srgbClr val="FF0000"/>
                              </a:solidFill>
                              <a:effectLst/>
                              <a:latin typeface="Cambria Math" panose="02040503050406030204" pitchFamily="18" charset="0"/>
                              <a:ea typeface="Cambria Math" panose="02040503050406030204" pitchFamily="18" charset="0"/>
                            </a:rPr>
                            <a:t>–</a:t>
                          </a: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r>
                </a:tbl>
              </a:graphicData>
            </a:graphic>
          </p:graphicFrame>
        </mc:Fallback>
      </mc:AlternateContent>
      <p:sp>
        <p:nvSpPr>
          <p:cNvPr id="3" name="Rectangle 2"/>
          <p:cNvSpPr/>
          <p:nvPr/>
        </p:nvSpPr>
        <p:spPr>
          <a:xfrm>
            <a:off x="2870819" y="65033"/>
            <a:ext cx="3177280" cy="400110"/>
          </a:xfrm>
          <a:prstGeom prst="rect">
            <a:avLst/>
          </a:prstGeom>
        </p:spPr>
        <p:txBody>
          <a:bodyPr wrap="none">
            <a:spAutoFit/>
          </a:bodyPr>
          <a:lstStyle/>
          <a:p>
            <a:pPr algn="ctr" fontAlgn="ctr"/>
            <a:r>
              <a:rPr lang="en-US" altLang="zh-CN" sz="2000" dirty="0">
                <a:solidFill>
                  <a:srgbClr val="000000"/>
                </a:solidFill>
                <a:latin typeface="Cambria Math" panose="02040503050406030204" pitchFamily="18" charset="0"/>
                <a:ea typeface="Cambria Math" panose="02040503050406030204" pitchFamily="18" charset="0"/>
              </a:rPr>
              <a:t>2485-keV 1/2</a:t>
            </a:r>
            <a:r>
              <a:rPr lang="en-US" altLang="zh-CN" sz="2000" baseline="30000" dirty="0">
                <a:solidFill>
                  <a:srgbClr val="000000"/>
                </a:solidFill>
                <a:latin typeface="Cambria Math" panose="02040503050406030204" pitchFamily="18" charset="0"/>
                <a:ea typeface="Cambria Math" panose="02040503050406030204" pitchFamily="18" charset="0"/>
              </a:rPr>
              <a:t>+</a:t>
            </a:r>
            <a:r>
              <a:rPr lang="en-US" altLang="zh-CN" sz="2000" dirty="0">
                <a:solidFill>
                  <a:srgbClr val="000000"/>
                </a:solidFill>
                <a:latin typeface="Cambria Math" panose="02040503050406030204" pitchFamily="18" charset="0"/>
                <a:ea typeface="Cambria Math" panose="02040503050406030204" pitchFamily="18" charset="0"/>
              </a:rPr>
              <a:t> state in </a:t>
            </a:r>
            <a:r>
              <a:rPr lang="en-US" altLang="zh-CN" sz="2000" baseline="30000" dirty="0">
                <a:solidFill>
                  <a:srgbClr val="000000"/>
                </a:solidFill>
                <a:latin typeface="Cambria Math" panose="02040503050406030204" pitchFamily="18" charset="0"/>
                <a:ea typeface="Cambria Math" panose="02040503050406030204" pitchFamily="18" charset="0"/>
              </a:rPr>
              <a:t>25</a:t>
            </a:r>
            <a:r>
              <a:rPr lang="en-US" altLang="zh-CN" sz="2000" dirty="0">
                <a:solidFill>
                  <a:srgbClr val="000000"/>
                </a:solidFill>
                <a:latin typeface="Cambria Math" panose="02040503050406030204" pitchFamily="18" charset="0"/>
                <a:ea typeface="Cambria Math" panose="02040503050406030204" pitchFamily="18" charset="0"/>
              </a:rPr>
              <a:t>Al</a:t>
            </a:r>
            <a:endParaRPr lang="en-US" sz="2000" dirty="0">
              <a:solidFill>
                <a:srgbClr val="000000"/>
              </a:solidFill>
              <a:latin typeface="Cambria Math" panose="02040503050406030204" pitchFamily="18" charset="0"/>
              <a:ea typeface="Cambria Math" panose="02040503050406030204" pitchFamily="18" charset="0"/>
            </a:endParaRPr>
          </a:p>
        </p:txBody>
      </p:sp>
      <p:sp>
        <p:nvSpPr>
          <p:cNvPr id="4" name="TextBox 3"/>
          <p:cNvSpPr txBox="1"/>
          <p:nvPr/>
        </p:nvSpPr>
        <p:spPr>
          <a:xfrm>
            <a:off x="0" y="0"/>
            <a:ext cx="1285929" cy="400110"/>
          </a:xfrm>
          <a:prstGeom prst="rect">
            <a:avLst/>
          </a:prstGeom>
          <a:noFill/>
        </p:spPr>
        <p:txBody>
          <a:bodyPr wrap="none" rtlCol="0">
            <a:spAutoFit/>
          </a:bodyPr>
          <a:lstStyle/>
          <a:p>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Al states</a:t>
            </a:r>
          </a:p>
        </p:txBody>
      </p:sp>
    </p:spTree>
    <p:extLst>
      <p:ext uri="{BB962C8B-B14F-4D97-AF65-F5344CB8AC3E}">
        <p14:creationId xmlns:p14="http://schemas.microsoft.com/office/powerpoint/2010/main" val="1240366850"/>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91639832"/>
              </p:ext>
            </p:extLst>
          </p:nvPr>
        </p:nvGraphicFramePr>
        <p:xfrm>
          <a:off x="0" y="725034"/>
          <a:ext cx="9143999" cy="2160000"/>
        </p:xfrm>
        <a:graphic>
          <a:graphicData uri="http://schemas.openxmlformats.org/drawingml/2006/table">
            <a:tbl>
              <a:tblPr/>
              <a:tblGrid>
                <a:gridCol w="1409751">
                  <a:extLst>
                    <a:ext uri="{9D8B030D-6E8A-4147-A177-3AD203B41FA5}">
                      <a16:colId xmlns:a16="http://schemas.microsoft.com/office/drawing/2014/main" val="20000"/>
                    </a:ext>
                  </a:extLst>
                </a:gridCol>
                <a:gridCol w="1599191">
                  <a:extLst>
                    <a:ext uri="{9D8B030D-6E8A-4147-A177-3AD203B41FA5}">
                      <a16:colId xmlns:a16="http://schemas.microsoft.com/office/drawing/2014/main" val="20001"/>
                    </a:ext>
                  </a:extLst>
                </a:gridCol>
                <a:gridCol w="1458690">
                  <a:extLst>
                    <a:ext uri="{9D8B030D-6E8A-4147-A177-3AD203B41FA5}">
                      <a16:colId xmlns:a16="http://schemas.microsoft.com/office/drawing/2014/main" val="20002"/>
                    </a:ext>
                  </a:extLst>
                </a:gridCol>
                <a:gridCol w="1167557">
                  <a:extLst>
                    <a:ext uri="{9D8B030D-6E8A-4147-A177-3AD203B41FA5}">
                      <a16:colId xmlns:a16="http://schemas.microsoft.com/office/drawing/2014/main" val="20003"/>
                    </a:ext>
                  </a:extLst>
                </a:gridCol>
                <a:gridCol w="1093359">
                  <a:extLst>
                    <a:ext uri="{9D8B030D-6E8A-4147-A177-3AD203B41FA5}">
                      <a16:colId xmlns:a16="http://schemas.microsoft.com/office/drawing/2014/main" val="20004"/>
                    </a:ext>
                  </a:extLst>
                </a:gridCol>
                <a:gridCol w="1177687">
                  <a:extLst>
                    <a:ext uri="{9D8B030D-6E8A-4147-A177-3AD203B41FA5}">
                      <a16:colId xmlns:a16="http://schemas.microsoft.com/office/drawing/2014/main" val="20005"/>
                    </a:ext>
                  </a:extLst>
                </a:gridCol>
                <a:gridCol w="1237764">
                  <a:extLst>
                    <a:ext uri="{9D8B030D-6E8A-4147-A177-3AD203B41FA5}">
                      <a16:colId xmlns:a16="http://schemas.microsoft.com/office/drawing/2014/main" val="502607627"/>
                    </a:ext>
                  </a:extLst>
                </a:gridCol>
              </a:tblGrid>
              <a:tr h="360000">
                <a:tc rowSpan="2">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Transition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2000" b="0" i="1" u="none" strike="noStrike" dirty="0" err="1">
                          <a:solidFill>
                            <a:srgbClr val="000000"/>
                          </a:solidFill>
                          <a:effectLst/>
                          <a:latin typeface="Cambria Math" panose="02040503050406030204" pitchFamily="18" charset="0"/>
                          <a:ea typeface="Cambria Math" panose="02040503050406030204" pitchFamily="18" charset="0"/>
                        </a:rPr>
                        <a:t>E</a:t>
                      </a:r>
                      <a:r>
                        <a:rPr lang="en-US" altLang="zh-CN" sz="2000" b="0" i="1" u="none" strike="noStrike" baseline="-25000" dirty="0" err="1">
                          <a:solidFill>
                            <a:srgbClr val="000000"/>
                          </a:solidFill>
                          <a:effectLst/>
                          <a:latin typeface="Cambria Math" panose="02040503050406030204" pitchFamily="18" charset="0"/>
                          <a:ea typeface="Cambria Math" panose="02040503050406030204" pitchFamily="18" charset="0"/>
                        </a:rPr>
                        <a:t>γ</a:t>
                      </a:r>
                      <a:r>
                        <a:rPr lang="en-US" sz="20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keV</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B.R. (</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γ</a:t>
                      </a:r>
                      <a:r>
                        <a:rPr lang="en-US" altLang="zh-CN" sz="2000" b="0" i="0" u="none" strike="noStrike" baseline="0" dirty="0">
                          <a:solidFill>
                            <a:srgbClr val="000000"/>
                          </a:solidFill>
                          <a:effectLst/>
                          <a:latin typeface="Cambria Math" panose="02040503050406030204" pitchFamily="18" charset="0"/>
                          <a:ea typeface="Cambria Math" panose="02040503050406030204" pitchFamily="18" charset="0"/>
                        </a:rPr>
                        <a:t> </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60000">
                <a:tc vMerge="1">
                  <a:txBody>
                    <a:bodyPr/>
                    <a:lstStyle/>
                    <a:p>
                      <a:endParaRPr lang="en-US"/>
                    </a:p>
                  </a:txBody>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9999"/>
                          </a:solidFill>
                          <a:effectLst/>
                          <a:latin typeface="Cambria Math" panose="02040503050406030204" pitchFamily="18" charset="0"/>
                          <a:ea typeface="Cambria Math" panose="02040503050406030204" pitchFamily="18" charset="0"/>
                        </a:rPr>
                        <a:t>Present</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Present</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chemeClr val="accent2"/>
                          </a:solidFill>
                          <a:effectLst/>
                          <a:latin typeface="Cambria Math" panose="02040503050406030204" pitchFamily="18" charset="0"/>
                          <a:ea typeface="Cambria Math" panose="02040503050406030204" pitchFamily="18" charset="0"/>
                        </a:rPr>
                        <a:t>June</a:t>
                      </a:r>
                      <a:endParaRPr lang="en-US" sz="2000" b="0" i="0" u="none" strike="noStrike" dirty="0">
                        <a:solidFill>
                          <a:schemeClr val="accent2"/>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July</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60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1369→0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1368.626(5)</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FF9999"/>
                          </a:solidFill>
                          <a:effectLst/>
                          <a:latin typeface="Cambria Math" panose="02040503050406030204" pitchFamily="18" charset="0"/>
                          <a:ea typeface="Cambria Math" panose="02040503050406030204" pitchFamily="18" charset="0"/>
                        </a:rPr>
                        <a:t>1368.63(7)</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100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21.5(21)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22.2(9)</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60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4123→1369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2754.007(11)</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9999"/>
                          </a:solidFill>
                          <a:effectLst/>
                          <a:latin typeface="Cambria Math" panose="02040503050406030204" pitchFamily="18" charset="0"/>
                          <a:ea typeface="Cambria Math" panose="02040503050406030204" pitchFamily="18" charset="0"/>
                          <a:cs typeface="+mn-cs"/>
                        </a:rPr>
                        <a:t>2754.01(11)</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100</a:t>
                      </a:r>
                    </a:p>
                  </a:txBody>
                  <a:tcPr marL="9525" marR="9525" marT="9525" marB="0" anchor="b">
                    <a:lnL>
                      <a:noFill/>
                    </a:lnL>
                    <a:lnR>
                      <a:noFill/>
                    </a:lnR>
                    <a:lnT>
                      <a:noFill/>
                    </a:lnT>
                    <a:lnB>
                      <a:noFill/>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0.78(8)</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0.94(6)</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60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4238→1369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2869.50(6)</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9999"/>
                          </a:solidFill>
                          <a:effectLst/>
                          <a:latin typeface="Cambria Math" panose="02040503050406030204" pitchFamily="18" charset="0"/>
                          <a:ea typeface="Cambria Math" panose="02040503050406030204" pitchFamily="18" charset="0"/>
                          <a:cs typeface="+mn-cs"/>
                        </a:rPr>
                        <a:t>2870.1(4)</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21.8(10)</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sz="2000" b="0" i="0" u="none" strike="noStrike" dirty="0">
                          <a:solidFill>
                            <a:srgbClr val="FF0000"/>
                          </a:solidFill>
                          <a:effectLst/>
                          <a:latin typeface="Cambria Math" panose="02040503050406030204" pitchFamily="18" charset="0"/>
                          <a:ea typeface="Cambria Math" panose="02040503050406030204" pitchFamily="18" charset="0"/>
                        </a:rPr>
                        <a:t>25(3)</a:t>
                      </a:r>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9525" marR="9525" marT="9525" marB="0" anchor="b">
                    <a:lnL>
                      <a:noFill/>
                    </a:lnL>
                    <a:lnR>
                      <a:noFill/>
                    </a:lnR>
                    <a:lnT>
                      <a:noFill/>
                    </a:lnT>
                    <a:lnB>
                      <a:noFill/>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0.119(15)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0.146(14)</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360000">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4238→0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4237.96(6)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sz="2000" b="0" i="0" u="none" strike="noStrike" kern="1200" dirty="0">
                          <a:solidFill>
                            <a:srgbClr val="FF9999"/>
                          </a:solidFill>
                          <a:effectLst/>
                          <a:latin typeface="Cambria Math" panose="02040503050406030204" pitchFamily="18" charset="0"/>
                          <a:ea typeface="Cambria Math" panose="02040503050406030204" pitchFamily="18" charset="0"/>
                          <a:cs typeface="+mn-cs"/>
                        </a:rPr>
                        <a:t>4237.8(3)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78.2(10)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75(6)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sz="2000" b="0" i="0" u="none" strike="noStrike" kern="1200" dirty="0">
                          <a:solidFill>
                            <a:schemeClr val="accent2"/>
                          </a:solidFill>
                          <a:effectLst/>
                          <a:latin typeface="Cambria Math" panose="02040503050406030204" pitchFamily="18" charset="0"/>
                          <a:ea typeface="Cambria Math" panose="02040503050406030204" pitchFamily="18" charset="0"/>
                          <a:cs typeface="+mn-cs"/>
                        </a:rPr>
                        <a:t>0.34(4)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0.44(3)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6" name="TextBox 5"/>
          <p:cNvSpPr txBox="1"/>
          <p:nvPr/>
        </p:nvSpPr>
        <p:spPr>
          <a:xfrm>
            <a:off x="0" y="0"/>
            <a:ext cx="1645002" cy="400110"/>
          </a:xfrm>
          <a:prstGeom prst="rect">
            <a:avLst/>
          </a:prstGeom>
          <a:noFill/>
        </p:spPr>
        <p:txBody>
          <a:bodyPr wrap="none" rtlCol="0">
            <a:spAutoFit/>
          </a:bodyPr>
          <a:lstStyle/>
          <a:p>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25</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Si(</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β</a:t>
            </a:r>
            <a:r>
              <a:rPr lang="en-US"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p</a:t>
            </a:r>
            <a:r>
              <a:rPr lang="el-GR" sz="2000" b="1" i="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γ</a:t>
            </a:r>
            <a:r>
              <a:rPr lang="el-GR"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a:t>
            </a:r>
            <a:r>
              <a:rPr lang="el-GR"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2</a:t>
            </a:r>
            <a:r>
              <a:rPr lang="en-US" sz="2000" b="1" baseline="30000"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4</a:t>
            </a:r>
            <a:r>
              <a:rPr lang="en-US"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Mg</a:t>
            </a:r>
          </a:p>
        </p:txBody>
      </p:sp>
      <p:graphicFrame>
        <p:nvGraphicFramePr>
          <p:cNvPr id="5" name="Table 4"/>
          <p:cNvGraphicFramePr>
            <a:graphicFrameLocks noGrp="1"/>
          </p:cNvGraphicFramePr>
          <p:nvPr>
            <p:extLst>
              <p:ext uri="{D42A27DB-BD31-4B8C-83A1-F6EECF244321}">
                <p14:modId xmlns:p14="http://schemas.microsoft.com/office/powerpoint/2010/main" val="252242966"/>
              </p:ext>
            </p:extLst>
          </p:nvPr>
        </p:nvGraphicFramePr>
        <p:xfrm>
          <a:off x="0" y="3429000"/>
          <a:ext cx="9143998" cy="2520000"/>
        </p:xfrm>
        <a:graphic>
          <a:graphicData uri="http://schemas.openxmlformats.org/drawingml/2006/table">
            <a:tbl>
              <a:tblPr/>
              <a:tblGrid>
                <a:gridCol w="1616296">
                  <a:extLst>
                    <a:ext uri="{9D8B030D-6E8A-4147-A177-3AD203B41FA5}">
                      <a16:colId xmlns:a16="http://schemas.microsoft.com/office/drawing/2014/main" val="20000"/>
                    </a:ext>
                  </a:extLst>
                </a:gridCol>
                <a:gridCol w="1474293">
                  <a:extLst>
                    <a:ext uri="{9D8B030D-6E8A-4147-A177-3AD203B41FA5}">
                      <a16:colId xmlns:a16="http://schemas.microsoft.com/office/drawing/2014/main" val="20001"/>
                    </a:ext>
                  </a:extLst>
                </a:gridCol>
                <a:gridCol w="1104124">
                  <a:extLst>
                    <a:ext uri="{9D8B030D-6E8A-4147-A177-3AD203B41FA5}">
                      <a16:colId xmlns:a16="http://schemas.microsoft.com/office/drawing/2014/main" val="20002"/>
                    </a:ext>
                  </a:extLst>
                </a:gridCol>
                <a:gridCol w="1369882">
                  <a:extLst>
                    <a:ext uri="{9D8B030D-6E8A-4147-A177-3AD203B41FA5}">
                      <a16:colId xmlns:a16="http://schemas.microsoft.com/office/drawing/2014/main" val="20003"/>
                    </a:ext>
                  </a:extLst>
                </a:gridCol>
                <a:gridCol w="1085231">
                  <a:extLst>
                    <a:ext uri="{9D8B030D-6E8A-4147-A177-3AD203B41FA5}">
                      <a16:colId xmlns:a16="http://schemas.microsoft.com/office/drawing/2014/main" val="617364832"/>
                    </a:ext>
                  </a:extLst>
                </a:gridCol>
                <a:gridCol w="1247086">
                  <a:extLst>
                    <a:ext uri="{9D8B030D-6E8A-4147-A177-3AD203B41FA5}">
                      <a16:colId xmlns:a16="http://schemas.microsoft.com/office/drawing/2014/main" val="20004"/>
                    </a:ext>
                  </a:extLst>
                </a:gridCol>
                <a:gridCol w="1247086">
                  <a:extLst>
                    <a:ext uri="{9D8B030D-6E8A-4147-A177-3AD203B41FA5}">
                      <a16:colId xmlns:a16="http://schemas.microsoft.com/office/drawing/2014/main" val="1308943301"/>
                    </a:ext>
                  </a:extLst>
                </a:gridCol>
              </a:tblGrid>
              <a:tr h="360000">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1" u="none" strike="noStrike" dirty="0">
                          <a:solidFill>
                            <a:srgbClr val="000000"/>
                          </a:solidFill>
                          <a:effectLst/>
                          <a:latin typeface="Cambria Math" panose="02040503050406030204" pitchFamily="18" charset="0"/>
                          <a:ea typeface="Cambria Math" panose="02040503050406030204" pitchFamily="18" charset="0"/>
                        </a:rPr>
                        <a:t>E</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x</a:t>
                      </a:r>
                      <a:r>
                        <a:rPr lang="en-US" sz="20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keV</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βp</a:t>
                      </a:r>
                      <a:r>
                        <a:rPr lang="en-US" sz="20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pPr algn="ctr" fontAlgn="ct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000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000000"/>
                          </a:solidFill>
                          <a:effectLst/>
                          <a:latin typeface="Cambria Math" panose="02040503050406030204" pitchFamily="18" charset="0"/>
                          <a:ea typeface="Cambria Math" panose="02040503050406030204" pitchFamily="18" charset="0"/>
                        </a:rPr>
                        <a:t>NuDat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FF9999"/>
                          </a:solidFill>
                          <a:effectLst/>
                          <a:latin typeface="Cambria Math" panose="02040503050406030204" pitchFamily="18" charset="0"/>
                          <a:ea typeface="Cambria Math" panose="02040503050406030204" pitchFamily="18" charset="0"/>
                        </a:rPr>
                        <a:t>Present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Thomas</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Robertson</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Hatori</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accent2"/>
                          </a:solidFill>
                          <a:effectLst/>
                          <a:uLnTx/>
                          <a:uFillTx/>
                          <a:latin typeface="Cambria Math" panose="02040503050406030204" pitchFamily="18" charset="0"/>
                          <a:ea typeface="Cambria Math" panose="02040503050406030204" pitchFamily="18" charset="0"/>
                          <a:cs typeface="+mn-cs"/>
                        </a:rPr>
                        <a:t>June</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2000" b="0" i="0" u="none" strike="noStrike" dirty="0">
                          <a:solidFill>
                            <a:srgbClr val="FF0000"/>
                          </a:solidFill>
                          <a:effectLst/>
                          <a:latin typeface="Cambria Math" panose="02040503050406030204" pitchFamily="18" charset="0"/>
                          <a:ea typeface="Cambria Math" panose="02040503050406030204" pitchFamily="18" charset="0"/>
                        </a:rPr>
                        <a:t>July</a:t>
                      </a:r>
                      <a:endParaRPr kumimoji="0" lang="en-US" altLang="zh-CN" sz="2000" b="0" i="0" u="none" strike="noStrike" kern="1200" cap="none" spc="0" normalizeH="0" baseline="0" noProof="0" dirty="0">
                        <a:ln>
                          <a:noFill/>
                        </a:ln>
                        <a:solidFill>
                          <a:srgbClr val="FF0000"/>
                        </a:solidFill>
                        <a:effectLst/>
                        <a:uLnTx/>
                        <a:uFillTx/>
                        <a:latin typeface="Cambria Math" panose="02040503050406030204" pitchFamily="18" charset="0"/>
                        <a:ea typeface="Cambria Math" panose="02040503050406030204" pitchFamily="18" charset="0"/>
                        <a:cs typeface="+mn-cs"/>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60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fontAlgn="ctr"/>
                      <a:r>
                        <a:rPr lang="en-US" sz="2000" b="0" i="0" u="none" strike="noStrike" dirty="0">
                          <a:solidFill>
                            <a:srgbClr val="FF9999"/>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14.3(10)</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14.96(5)</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16.2(11)</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15.2(15)</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15.7(7)</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extLst>
                  <a:ext uri="{0D108BD9-81ED-4DB2-BD59-A6C34878D82A}">
                    <a16:rowId xmlns:a16="http://schemas.microsoft.com/office/drawing/2014/main" val="1281545993"/>
                  </a:ext>
                </a:extLst>
              </a:tr>
              <a:tr h="360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1368.672(5)</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US" sz="2000" b="0" i="0" u="none" strike="noStrike" dirty="0">
                          <a:solidFill>
                            <a:srgbClr val="FF9999"/>
                          </a:solidFill>
                          <a:effectLst/>
                          <a:latin typeface="Cambria Math" panose="02040503050406030204" pitchFamily="18" charset="0"/>
                          <a:ea typeface="Cambria Math" panose="02040503050406030204" pitchFamily="18" charset="0"/>
                        </a:rPr>
                        <a:t>1368.67(7)</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18.7(15)</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20.27(5)</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22.9(12)</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20.6(21)</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21.1(9)</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60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4122.889(12)</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FF9999"/>
                          </a:solidFill>
                          <a:effectLst/>
                          <a:latin typeface="Cambria Math" panose="02040503050406030204" pitchFamily="18" charset="0"/>
                          <a:ea typeface="Cambria Math" panose="02040503050406030204" pitchFamily="18" charset="0"/>
                        </a:rPr>
                        <a:t>4122.85(13)</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1.06(20)</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1.105(9)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0.65(12)</a:t>
                      </a:r>
                    </a:p>
                  </a:txBody>
                  <a:tcPr marL="9525" marR="9525" marT="9525" marB="0" anchor="ctr">
                    <a:lnL>
                      <a:noFill/>
                    </a:lnL>
                    <a:lnR>
                      <a:noFill/>
                    </a:lnR>
                    <a:lnT>
                      <a:noFill/>
                    </a:lnT>
                    <a:lnB>
                      <a:noFill/>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0.78(8)</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0.94(6)</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360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4238.24(3)</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9999"/>
                          </a:solidFill>
                          <a:effectLst/>
                          <a:latin typeface="Cambria Math" panose="02040503050406030204" pitchFamily="18" charset="0"/>
                          <a:ea typeface="Cambria Math" panose="02040503050406030204" pitchFamily="18" charset="0"/>
                        </a:rPr>
                        <a:t>4238.4(3)</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 0.41(12)</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0.378(8)</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chemeClr val="accent2"/>
                          </a:solidFill>
                          <a:effectLst/>
                          <a:latin typeface="Cambria Math" panose="02040503050406030204" pitchFamily="18" charset="0"/>
                          <a:ea typeface="Cambria Math" panose="02040503050406030204" pitchFamily="18" charset="0"/>
                        </a:rPr>
                        <a:t>0.46(4)</a:t>
                      </a: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0.59(3)</a:t>
                      </a:r>
                    </a:p>
                  </a:txBody>
                  <a:tcPr marL="9525" marR="9525" marT="9525" marB="0" anchor="ctr">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4"/>
                  </a:ext>
                </a:extLst>
              </a:tr>
              <a:tr h="360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FF9999"/>
                          </a:solidFill>
                          <a:effectLst/>
                          <a:latin typeface="Cambria Math" panose="02040503050406030204" pitchFamily="18" charset="0"/>
                          <a:ea typeface="Cambria Math" panose="02040503050406030204" pitchFamily="18" charset="0"/>
                        </a:rPr>
                        <a: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0.25(12)</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0.200(3)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endParaRPr lang="en-US" sz="2000" b="0" i="0" u="none" strike="noStrike" dirty="0">
                        <a:solidFill>
                          <a:srgbClr val="FF0000"/>
                        </a:solidFill>
                        <a:effectLst/>
                        <a:latin typeface="Cambria Math" panose="02040503050406030204" pitchFamily="18" charset="0"/>
                        <a:ea typeface="Cambria Math" panose="020405030504060302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0393729"/>
                  </a:ext>
                </a:extLst>
              </a:tr>
            </a:tbl>
          </a:graphicData>
        </a:graphic>
      </p:graphicFrame>
    </p:spTree>
    <p:extLst>
      <p:ext uri="{BB962C8B-B14F-4D97-AF65-F5344CB8AC3E}">
        <p14:creationId xmlns:p14="http://schemas.microsoft.com/office/powerpoint/2010/main" val="1464503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6197770" cy="3240000"/>
          </a:xfrm>
          <a:prstGeom prst="rect">
            <a:avLst/>
          </a:prstGeom>
        </p:spPr>
      </p:pic>
      <p:sp>
        <p:nvSpPr>
          <p:cNvPr id="4" name="TextBox 3"/>
          <p:cNvSpPr txBox="1"/>
          <p:nvPr/>
        </p:nvSpPr>
        <p:spPr>
          <a:xfrm>
            <a:off x="0" y="3240000"/>
            <a:ext cx="4229043" cy="646331"/>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N</a:t>
            </a:r>
            <a:r>
              <a:rPr lang="en-US" dirty="0">
                <a:latin typeface="Times New Roman" panose="02020603050405020304" pitchFamily="18" charset="0"/>
                <a:cs typeface="Times New Roman" panose="02020603050405020304" pitchFamily="18" charset="0"/>
              </a:rPr>
              <a:t> = </a:t>
            </a:r>
            <a:r>
              <a:rPr lang="en-US" altLang="zh-CN" dirty="0">
                <a:latin typeface="Times New Roman" panose="02020603050405020304" pitchFamily="18" charset="0"/>
                <a:cs typeface="Times New Roman" panose="02020603050405020304" pitchFamily="18" charset="0"/>
              </a:rPr>
              <a:t>2731700.26/5=546340.052</a:t>
            </a:r>
          </a:p>
          <a:p>
            <a:r>
              <a:rPr lang="en-US" altLang="zh-CN" i="1" dirty="0" err="1">
                <a:latin typeface="Times New Roman" panose="02020603050405020304" pitchFamily="18" charset="0"/>
                <a:cs typeface="Times New Roman" panose="02020603050405020304" pitchFamily="18" charset="0"/>
              </a:rPr>
              <a:t>σN</a:t>
            </a:r>
            <a:r>
              <a:rPr lang="en-US" altLang="zh-CN" dirty="0">
                <a:latin typeface="Times New Roman" panose="02020603050405020304" pitchFamily="18" charset="0"/>
                <a:cs typeface="Times New Roman" panose="02020603050405020304" pitchFamily="18" charset="0"/>
              </a:rPr>
              <a:t> = 5268.889/5*</a:t>
            </a:r>
            <a:r>
              <a:rPr lang="en-US" altLang="zh-CN" dirty="0" err="1">
                <a:latin typeface="Times New Roman" panose="02020603050405020304" pitchFamily="18" charset="0"/>
                <a:cs typeface="Times New Roman" panose="02020603050405020304" pitchFamily="18" charset="0"/>
              </a:rPr>
              <a:t>sqrt</a:t>
            </a:r>
            <a:r>
              <a:rPr lang="en-US" altLang="zh-CN" dirty="0">
                <a:latin typeface="Times New Roman" panose="02020603050405020304" pitchFamily="18" charset="0"/>
                <a:cs typeface="Times New Roman" panose="02020603050405020304" pitchFamily="18" charset="0"/>
              </a:rPr>
              <a:t>(848.31/53)=4215.88</a:t>
            </a:r>
            <a:endParaRPr lang="en-US" dirty="0">
              <a:latin typeface="Times New Roman" panose="02020603050405020304" pitchFamily="18" charset="0"/>
              <a:cs typeface="Times New Roman" panose="02020603050405020304" pitchFamily="18" charset="0"/>
            </a:endParaRPr>
          </a:p>
        </p:txBody>
      </p:sp>
      <p:sp>
        <p:nvSpPr>
          <p:cNvPr id="5" name="TextBox 4"/>
          <p:cNvSpPr txBox="1"/>
          <p:nvPr/>
        </p:nvSpPr>
        <p:spPr>
          <a:xfrm>
            <a:off x="700487" y="554616"/>
            <a:ext cx="1765227" cy="369332"/>
          </a:xfrm>
          <a:prstGeom prst="rect">
            <a:avLst/>
          </a:prstGeom>
          <a:noFill/>
        </p:spPr>
        <p:txBody>
          <a:bodyPr wrap="none" rtlCol="0">
            <a:spAutoFit/>
          </a:bodyPr>
          <a:lstStyle/>
          <a:p>
            <a:r>
              <a:rPr lang="en-US" altLang="zh-CN" b="1" dirty="0"/>
              <a:t>N = </a:t>
            </a:r>
            <a:r>
              <a:rPr lang="en-US" b="1" dirty="0"/>
              <a:t>5.46(4)</a:t>
            </a:r>
            <a:r>
              <a:rPr lang="en-US" altLang="zh-CN" b="1" dirty="0"/>
              <a:t>×10</a:t>
            </a:r>
            <a:r>
              <a:rPr lang="en-US" altLang="zh-CN" b="1" baseline="30000" dirty="0"/>
              <a:t>5</a:t>
            </a:r>
            <a:endParaRPr lang="en-US" b="1" baseline="30000" dirty="0"/>
          </a:p>
        </p:txBody>
      </p:sp>
      <p:sp>
        <p:nvSpPr>
          <p:cNvPr id="6" name="TextBox 5"/>
          <p:cNvSpPr txBox="1"/>
          <p:nvPr/>
        </p:nvSpPr>
        <p:spPr>
          <a:xfrm>
            <a:off x="763805" y="1110505"/>
            <a:ext cx="1638590" cy="369332"/>
          </a:xfrm>
          <a:prstGeom prst="rect">
            <a:avLst/>
          </a:prstGeom>
          <a:noFill/>
        </p:spPr>
        <p:txBody>
          <a:bodyPr wrap="none" rtlCol="0">
            <a:spAutoFit/>
          </a:bodyPr>
          <a:lstStyle/>
          <a:p>
            <a:r>
              <a:rPr lang="en-US" dirty="0"/>
              <a:t>Add Run125-01</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000" y="3911623"/>
            <a:ext cx="3960000" cy="294637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902370"/>
            <a:ext cx="3960000" cy="2935714"/>
          </a:xfrm>
          <a:prstGeom prst="rect">
            <a:avLst/>
          </a:prstGeom>
        </p:spPr>
      </p:pic>
    </p:spTree>
    <p:extLst>
      <p:ext uri="{BB962C8B-B14F-4D97-AF65-F5344CB8AC3E}">
        <p14:creationId xmlns:p14="http://schemas.microsoft.com/office/powerpoint/2010/main" val="1301240177"/>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81D5047-21D0-433D-92FE-A13BB3040915}"/>
              </a:ext>
            </a:extLst>
          </p:cNvPr>
          <p:cNvSpPr/>
          <p:nvPr/>
        </p:nvSpPr>
        <p:spPr>
          <a:xfrm>
            <a:off x="0" y="0"/>
            <a:ext cx="9144000" cy="7001917"/>
          </a:xfrm>
          <a:prstGeom prst="rect">
            <a:avLst/>
          </a:prstGeom>
        </p:spPr>
        <p:txBody>
          <a:bodyPr wrap="square" anchor="t">
            <a:spAutoFit/>
          </a:bodyPr>
          <a:lstStyle/>
          <a:p>
            <a:pPr lvl="0">
              <a:tabLst>
                <a:tab pos="457200" algn="l"/>
              </a:tabLst>
            </a:pPr>
            <a:r>
              <a:rPr lang="nl-NL" altLang="zh-CN" sz="20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rPr>
              <a:t>Literature &amp; Reference</a:t>
            </a:r>
          </a:p>
          <a:p>
            <a:pPr marL="288000" lvl="0" indent="-288000">
              <a:spcAft>
                <a:spcPts val="600"/>
              </a:spcAft>
              <a:buFont typeface="+mj-lt"/>
              <a:buAutoNum type="arabicPeriod"/>
              <a:tabLst>
                <a:tab pos="457200" algn="l"/>
              </a:tabLst>
            </a:pPr>
            <a:r>
              <a:rPr lang="nl-NL" altLang="zh-CN" sz="1700" dirty="0">
                <a:solidFill>
                  <a:srgbClr val="0000CC"/>
                </a:solidFill>
                <a:latin typeface="Times New Roman" panose="02020603050405020304" pitchFamily="18" charset="0"/>
                <a:ea typeface="Cambria Math" panose="02040503050406030204" pitchFamily="18" charset="0"/>
                <a:cs typeface="Times New Roman" panose="02020603050405020304" pitchFamily="18" charset="0"/>
              </a:rPr>
              <a:t>A. D. W. Jones </a:t>
            </a:r>
            <a:r>
              <a:rPr lang="nl-NL" altLang="zh-CN" sz="1700" i="1" dirty="0">
                <a:solidFill>
                  <a:srgbClr val="0000CC"/>
                </a:solidFill>
                <a:latin typeface="Times New Roman" panose="02020603050405020304" pitchFamily="18" charset="0"/>
                <a:ea typeface="Cambria Math" panose="02040503050406030204" pitchFamily="18" charset="0"/>
                <a:cs typeface="Times New Roman" panose="02020603050405020304" pitchFamily="18" charset="0"/>
              </a:rPr>
              <a:t>et al</a:t>
            </a:r>
            <a:r>
              <a:rPr lang="nl-NL" altLang="zh-CN" sz="1700" dirty="0">
                <a:solidFill>
                  <a:srgbClr val="0000CC"/>
                </a:solidFill>
                <a:latin typeface="Times New Roman" panose="02020603050405020304" pitchFamily="18" charset="0"/>
                <a:ea typeface="Cambria Math" panose="02040503050406030204" pitchFamily="18" charset="0"/>
                <a:cs typeface="Times New Roman" panose="02020603050405020304" pitchFamily="18" charset="0"/>
              </a:rPr>
              <a:t>., Phys. Rev. C 1, 1000 (1970). </a:t>
            </a:r>
            <a:r>
              <a:rPr lang="nl-NL" altLang="zh-CN" sz="1700" dirty="0">
                <a:latin typeface="Times New Roman" panose="02020603050405020304" pitchFamily="18" charset="0"/>
                <a:ea typeface="Cambria Math" panose="02040503050406030204" pitchFamily="18" charset="0"/>
                <a:cs typeface="Times New Roman" panose="02020603050405020304" pitchFamily="18" charset="0"/>
              </a:rPr>
              <a:t>Beta Decay of </a:t>
            </a:r>
            <a:r>
              <a:rPr lang="nl-NL" altLang="zh-CN" sz="1700" baseline="30000" dirty="0">
                <a:latin typeface="Times New Roman" panose="02020603050405020304" pitchFamily="18" charset="0"/>
                <a:ea typeface="Cambria Math" panose="02040503050406030204" pitchFamily="18" charset="0"/>
                <a:cs typeface="Times New Roman" panose="02020603050405020304" pitchFamily="18" charset="0"/>
              </a:rPr>
              <a:t>25</a:t>
            </a:r>
            <a:r>
              <a:rPr lang="nl-NL" altLang="zh-CN" sz="1700" dirty="0">
                <a:latin typeface="Times New Roman" panose="02020603050405020304" pitchFamily="18" charset="0"/>
                <a:ea typeface="Cambria Math" panose="02040503050406030204" pitchFamily="18" charset="0"/>
                <a:cs typeface="Times New Roman" panose="02020603050405020304" pitchFamily="18" charset="0"/>
              </a:rPr>
              <a:t>Na and </a:t>
            </a:r>
            <a:r>
              <a:rPr lang="nl-NL" altLang="zh-CN" sz="1700" baseline="30000" dirty="0">
                <a:latin typeface="Times New Roman" panose="02020603050405020304" pitchFamily="18" charset="0"/>
                <a:ea typeface="Cambria Math" panose="02040503050406030204" pitchFamily="18" charset="0"/>
                <a:cs typeface="Times New Roman" panose="02020603050405020304" pitchFamily="18" charset="0"/>
              </a:rPr>
              <a:t>29</a:t>
            </a:r>
            <a:r>
              <a:rPr lang="nl-NL" altLang="zh-CN" sz="1700" dirty="0">
                <a:latin typeface="Times New Roman" panose="02020603050405020304" pitchFamily="18" charset="0"/>
                <a:ea typeface="Cambria Math" panose="02040503050406030204" pitchFamily="18" charset="0"/>
                <a:cs typeface="Times New Roman" panose="02020603050405020304" pitchFamily="18" charset="0"/>
              </a:rPr>
              <a:t>Al</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0000CC"/>
                </a:solidFill>
                <a:latin typeface="Times New Roman" panose="02020603050405020304" pitchFamily="18" charset="0"/>
                <a:ea typeface="Cambria Math" panose="02040503050406030204" pitchFamily="18" charset="0"/>
                <a:cs typeface="Times New Roman" panose="02020603050405020304" pitchFamily="18" charset="0"/>
              </a:rPr>
              <a:t>D. E. Alburger </a:t>
            </a:r>
            <a:r>
              <a:rPr lang="en-US" altLang="zh-CN" sz="1700" i="1" dirty="0">
                <a:solidFill>
                  <a:srgbClr val="0000CC"/>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0000CC"/>
                </a:solidFill>
                <a:latin typeface="Times New Roman" panose="02020603050405020304" pitchFamily="18" charset="0"/>
                <a:ea typeface="Cambria Math" panose="02040503050406030204" pitchFamily="18" charset="0"/>
                <a:cs typeface="Times New Roman" panose="02020603050405020304" pitchFamily="18" charset="0"/>
              </a:rPr>
              <a:t>., Phys. Rev. C 3, 1957 (1971). </a:t>
            </a:r>
            <a:r>
              <a:rPr lang="en-US" altLang="zh-CN" sz="1700" dirty="0">
                <a:latin typeface="Times New Roman" panose="02020603050405020304" pitchFamily="18" charset="0"/>
                <a:ea typeface="Cambria Math" panose="02040503050406030204" pitchFamily="18" charset="0"/>
                <a:cs typeface="Times New Roman" panose="02020603050405020304" pitchFamily="18" charset="0"/>
              </a:rPr>
              <a:t>Decay of </a:t>
            </a:r>
            <a:r>
              <a:rPr lang="en-US" altLang="zh-CN" sz="1700" baseline="30000" dirty="0">
                <a:latin typeface="Times New Roman" panose="02020603050405020304" pitchFamily="18" charset="0"/>
                <a:ea typeface="Cambria Math" panose="02040503050406030204" pitchFamily="18" charset="0"/>
                <a:cs typeface="Times New Roman" panose="02020603050405020304" pitchFamily="18" charset="0"/>
              </a:rPr>
              <a:t>25</a:t>
            </a:r>
            <a:r>
              <a:rPr lang="en-US" altLang="zh-CN" sz="1700" dirty="0">
                <a:latin typeface="Times New Roman" panose="02020603050405020304" pitchFamily="18" charset="0"/>
                <a:ea typeface="Cambria Math" panose="02040503050406030204" pitchFamily="18" charset="0"/>
                <a:cs typeface="Times New Roman" panose="02020603050405020304" pitchFamily="18" charset="0"/>
              </a:rPr>
              <a:t>Na</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it-IT" altLang="zh-CN" sz="1700" dirty="0">
                <a:solidFill>
                  <a:srgbClr val="0000CC"/>
                </a:solidFill>
                <a:latin typeface="Times New Roman" panose="02020603050405020304" pitchFamily="18" charset="0"/>
                <a:ea typeface="Cambria Math" panose="02040503050406030204" pitchFamily="18" charset="0"/>
                <a:cs typeface="Times New Roman" panose="02020603050405020304" pitchFamily="18" charset="0"/>
              </a:rPr>
              <a:t>D. E. Alburger </a:t>
            </a:r>
            <a:r>
              <a:rPr lang="it-IT" altLang="zh-CN" sz="1700" i="1" dirty="0">
                <a:solidFill>
                  <a:srgbClr val="0000CC"/>
                </a:solidFill>
                <a:latin typeface="Times New Roman" panose="02020603050405020304" pitchFamily="18" charset="0"/>
                <a:ea typeface="Cambria Math" panose="02040503050406030204" pitchFamily="18" charset="0"/>
                <a:cs typeface="Times New Roman" panose="02020603050405020304" pitchFamily="18" charset="0"/>
              </a:rPr>
              <a:t>et al</a:t>
            </a:r>
            <a:r>
              <a:rPr lang="it-IT" altLang="zh-CN" sz="1700" dirty="0">
                <a:solidFill>
                  <a:srgbClr val="0000CC"/>
                </a:solidFill>
                <a:latin typeface="Times New Roman" panose="02020603050405020304" pitchFamily="18" charset="0"/>
                <a:ea typeface="Cambria Math" panose="02040503050406030204" pitchFamily="18" charset="0"/>
                <a:cs typeface="Times New Roman" panose="02020603050405020304" pitchFamily="18" charset="0"/>
              </a:rPr>
              <a:t>., Nucl. Phys. A 385, 474 (1982). </a:t>
            </a:r>
            <a:r>
              <a:rPr lang="it-IT" altLang="zh-CN" sz="1700" dirty="0">
                <a:latin typeface="Times New Roman" panose="02020603050405020304" pitchFamily="18" charset="0"/>
                <a:ea typeface="Cambria Math" panose="02040503050406030204" pitchFamily="18" charset="0"/>
                <a:cs typeface="Times New Roman" panose="02020603050405020304" pitchFamily="18" charset="0"/>
              </a:rPr>
              <a:t>Beta decays of </a:t>
            </a:r>
            <a:r>
              <a:rPr lang="it-IT" altLang="zh-CN" sz="1700" baseline="30000" dirty="0">
                <a:latin typeface="Times New Roman" panose="02020603050405020304" pitchFamily="18" charset="0"/>
                <a:ea typeface="Cambria Math" panose="02040503050406030204" pitchFamily="18" charset="0"/>
                <a:cs typeface="Times New Roman" panose="02020603050405020304" pitchFamily="18" charset="0"/>
              </a:rPr>
              <a:t>25</a:t>
            </a:r>
            <a:r>
              <a:rPr lang="it-IT" altLang="zh-CN" sz="1700" dirty="0">
                <a:latin typeface="Times New Roman" panose="02020603050405020304" pitchFamily="18" charset="0"/>
                <a:ea typeface="Cambria Math" panose="02040503050406030204" pitchFamily="18" charset="0"/>
                <a:cs typeface="Times New Roman" panose="02020603050405020304" pitchFamily="18" charset="0"/>
              </a:rPr>
              <a:t>Na, </a:t>
            </a:r>
            <a:r>
              <a:rPr lang="it-IT" altLang="zh-CN" sz="1700" baseline="30000" dirty="0">
                <a:latin typeface="Times New Roman" panose="02020603050405020304" pitchFamily="18" charset="0"/>
                <a:ea typeface="Cambria Math" panose="02040503050406030204" pitchFamily="18" charset="0"/>
                <a:cs typeface="Times New Roman" panose="02020603050405020304" pitchFamily="18" charset="0"/>
              </a:rPr>
              <a:t>25</a:t>
            </a:r>
            <a:r>
              <a:rPr lang="it-IT" altLang="zh-CN" sz="1700" dirty="0">
                <a:latin typeface="Times New Roman" panose="02020603050405020304" pitchFamily="18" charset="0"/>
                <a:ea typeface="Cambria Math" panose="02040503050406030204" pitchFamily="18" charset="0"/>
                <a:cs typeface="Times New Roman" panose="02020603050405020304" pitchFamily="18" charset="0"/>
              </a:rPr>
              <a:t>Al and </a:t>
            </a:r>
            <a:r>
              <a:rPr lang="it-IT" altLang="zh-CN" sz="1700" baseline="30000" dirty="0">
                <a:latin typeface="Times New Roman" panose="02020603050405020304" pitchFamily="18" charset="0"/>
                <a:ea typeface="Cambria Math" panose="02040503050406030204" pitchFamily="18" charset="0"/>
                <a:cs typeface="Times New Roman" panose="02020603050405020304" pitchFamily="18" charset="0"/>
              </a:rPr>
              <a:t>29</a:t>
            </a:r>
            <a:r>
              <a:rPr lang="it-IT" altLang="zh-CN" sz="1700" dirty="0">
                <a:latin typeface="Times New Roman" panose="02020603050405020304" pitchFamily="18" charset="0"/>
                <a:ea typeface="Cambria Math" panose="02040503050406030204" pitchFamily="18" charset="0"/>
                <a:cs typeface="Times New Roman" panose="02020603050405020304" pitchFamily="18" charset="0"/>
              </a:rPr>
              <a:t>Al</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R. Barton </a:t>
            </a:r>
            <a:r>
              <a:rPr lang="en-US"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Can. J. Phys. 41, 2007 (1963).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Observation of delayed proton radioactivity</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John Christopher Hardy </a:t>
            </a:r>
            <a:r>
              <a:rPr lang="en-US"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Can. J. Phys. 43, 1671 (1965).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New information on the emission of delayed protons following the decay of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17</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Ne,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21</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Mg, and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25</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Si</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R. McPherson </a:t>
            </a:r>
            <a:r>
              <a:rPr lang="en-US"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Can. J. Phys. 43, 1 (1965).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Delayed protons following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21</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Mg and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25</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Si decay</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nb-NO"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P. L. Reeder </a:t>
            </a:r>
            <a:r>
              <a:rPr lang="nb-NO"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nb-NO"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Phys. Rev. 147, 781 (1966). </a:t>
            </a:r>
            <a:r>
              <a:rPr lang="nb-NO" altLang="zh-CN" sz="1700" i="1"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β</a:t>
            </a:r>
            <a:r>
              <a:rPr lang="nb-NO"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-delayed protons from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25</a:t>
            </a:r>
            <a:r>
              <a:rPr lang="nb-NO"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Si</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Richard George Sextro, Ph.D. thesis, University of California, Berkeley, USA, 1973.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High-resolution studies of beta-delayed proton emission in light nuclei</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Z. Y. Zhou </a:t>
            </a:r>
            <a:r>
              <a:rPr lang="en-US"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Phys. Rev. C 31, 1941 (1985).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Additional beta-delayed protons from the </a:t>
            </a:r>
            <a:r>
              <a:rPr lang="en-US" altLang="zh-CN" sz="1700" i="1"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T</a:t>
            </a:r>
            <a:r>
              <a:rPr lang="en-US" altLang="zh-CN" sz="1700" i="1" baseline="-25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Z</a:t>
            </a:r>
            <a:r>
              <a:rPr lang="en-US" altLang="zh-CN" sz="1700" baseline="-25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 –3/2 nuclei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21</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Mg,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25</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Si,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29</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S, and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41</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Ti</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Alejandro García </a:t>
            </a:r>
            <a:r>
              <a:rPr lang="en-US"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Phys. Rev. C 42, 765 (1990).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37</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Ca </a:t>
            </a:r>
            <a:r>
              <a:rPr lang="en-US" altLang="zh-CN" sz="1700" i="1"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β</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 decay and the efficiency of the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37</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Cl detector for high energy neutrinos</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err="1">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Shinsuke</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Hatori </a:t>
            </a:r>
            <a:r>
              <a:rPr lang="en-US"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Nucl. Phys. A 549, 327 (1992).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Gamow-Teller strength in </a:t>
            </a:r>
            <a:r>
              <a:rPr lang="el-GR" altLang="zh-CN" sz="1700" i="1"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β</a:t>
            </a:r>
            <a:r>
              <a:rPr lang="el-GR"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decay of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25</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Si</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John David Robertson </a:t>
            </a:r>
            <a:r>
              <a:rPr lang="en-US"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Phys. Rev. C 47, 1455 (1993).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Beta-delayed proton decay of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25</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Si</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Jean Charles Thomas </a:t>
            </a:r>
            <a:r>
              <a:rPr lang="en-US"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Eur. Phys. J. A 21, 419 (2004).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Beta-decay properties of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25</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Si and </a:t>
            </a:r>
            <a:r>
              <a:rPr lang="en-US" altLang="zh-CN" sz="1700" baseline="300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26</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P</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Antti </a:t>
            </a:r>
            <a:r>
              <a:rPr lang="en-US" altLang="zh-CN" sz="1700" dirty="0" err="1">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Saastamoinen</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a:t>
            </a:r>
            <a:r>
              <a:rPr lang="en-US"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Nucl. </a:t>
            </a:r>
            <a:r>
              <a:rPr lang="en-US" altLang="zh-CN" sz="1700" dirty="0" err="1">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Instrum</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Methods Phys. Res. B 376, 357 (2016).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AstroBox2 – Detector for low-energy </a:t>
            </a:r>
            <a:r>
              <a:rPr lang="en-US" altLang="zh-CN" sz="1700" i="1"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β</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-delayed particle detection</a:t>
            </a:r>
            <a:endParaRPr lang="zh-CN" altLang="zh-CN" sz="1700" dirty="0">
              <a:latin typeface="Times New Roman" panose="02020603050405020304" pitchFamily="18" charset="0"/>
              <a:cs typeface="Times New Roman" panose="02020603050405020304" pitchFamily="18" charset="0"/>
            </a:endParaRPr>
          </a:p>
          <a:p>
            <a:pPr marL="288000" lvl="0" indent="-288000">
              <a:spcAft>
                <a:spcPts val="600"/>
              </a:spcAft>
              <a:buFont typeface="+mj-lt"/>
              <a:buAutoNum type="arabicPeriod"/>
              <a:tabLst>
                <a:tab pos="457200" algn="l"/>
              </a:tabLst>
            </a:pP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Moshe Friedman </a:t>
            </a:r>
            <a:r>
              <a:rPr lang="en-US" altLang="zh-CN" sz="1700" i="1"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et al</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Nucl. </a:t>
            </a:r>
            <a:r>
              <a:rPr lang="en-US" altLang="zh-CN" sz="1700" dirty="0" err="1">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Instrum</a:t>
            </a:r>
            <a:r>
              <a:rPr lang="en-US" altLang="zh-CN" sz="1700" dirty="0">
                <a:solidFill>
                  <a:srgbClr val="C00000"/>
                </a:solidFill>
                <a:latin typeface="Times New Roman" panose="02020603050405020304" pitchFamily="18" charset="0"/>
                <a:ea typeface="Cambria Math" panose="02040503050406030204" pitchFamily="18" charset="0"/>
                <a:cs typeface="Times New Roman" panose="02020603050405020304" pitchFamily="18" charset="0"/>
              </a:rPr>
              <a:t>. Methods Phys. Res. A 940, 93 (2019). </a:t>
            </a:r>
            <a:r>
              <a:rPr lang="en-US" altLang="zh-CN" sz="1700" dirty="0">
                <a:solidFill>
                  <a:srgbClr val="000000"/>
                </a:solidFill>
                <a:latin typeface="Times New Roman" panose="02020603050405020304" pitchFamily="18" charset="0"/>
                <a:ea typeface="Cambria Math" panose="02040503050406030204" pitchFamily="18" charset="0"/>
                <a:cs typeface="Times New Roman" panose="02020603050405020304" pitchFamily="18" charset="0"/>
              </a:rPr>
              <a:t>GADGET: a Gaseous Detector with Germanium Tagging</a:t>
            </a:r>
            <a:endParaRPr lang="zh-CN" altLang="zh-CN" sz="1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2807298"/>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78D25-EF8F-4949-8145-CA13577D9B96}"/>
              </a:ext>
            </a:extLst>
          </p:cNvPr>
          <p:cNvPicPr>
            <a:picLocks noChangeAspect="1"/>
          </p:cNvPicPr>
          <p:nvPr/>
        </p:nvPicPr>
        <p:blipFill>
          <a:blip r:embed="rId2"/>
          <a:stretch>
            <a:fillRect/>
          </a:stretch>
        </p:blipFill>
        <p:spPr>
          <a:xfrm>
            <a:off x="0" y="0"/>
            <a:ext cx="9144000" cy="456538"/>
          </a:xfrm>
          <a:prstGeom prst="rect">
            <a:avLst/>
          </a:prstGeom>
        </p:spPr>
      </p:pic>
      <p:pic>
        <p:nvPicPr>
          <p:cNvPr id="5" name="Picture 4">
            <a:extLst>
              <a:ext uri="{FF2B5EF4-FFF2-40B4-BE49-F238E27FC236}">
                <a16:creationId xmlns:a16="http://schemas.microsoft.com/office/drawing/2014/main" id="{3B84DFE5-B8E0-445E-8804-2D24929CFBDD}"/>
              </a:ext>
            </a:extLst>
          </p:cNvPr>
          <p:cNvPicPr>
            <a:picLocks noChangeAspect="1"/>
          </p:cNvPicPr>
          <p:nvPr/>
        </p:nvPicPr>
        <p:blipFill>
          <a:blip r:embed="rId3"/>
          <a:stretch>
            <a:fillRect/>
          </a:stretch>
        </p:blipFill>
        <p:spPr>
          <a:xfrm>
            <a:off x="0" y="1105604"/>
            <a:ext cx="9144000" cy="531992"/>
          </a:xfrm>
          <a:prstGeom prst="rect">
            <a:avLst/>
          </a:prstGeom>
        </p:spPr>
      </p:pic>
      <p:sp>
        <p:nvSpPr>
          <p:cNvPr id="6" name="TextBox 5">
            <a:extLst>
              <a:ext uri="{FF2B5EF4-FFF2-40B4-BE49-F238E27FC236}">
                <a16:creationId xmlns:a16="http://schemas.microsoft.com/office/drawing/2014/main" id="{B7715CF9-91AB-41E1-84B7-FC09B8F943E3}"/>
              </a:ext>
            </a:extLst>
          </p:cNvPr>
          <p:cNvSpPr txBox="1"/>
          <p:nvPr/>
        </p:nvSpPr>
        <p:spPr>
          <a:xfrm>
            <a:off x="0" y="456538"/>
            <a:ext cx="2330446" cy="369332"/>
          </a:xfrm>
          <a:prstGeom prst="rect">
            <a:avLst/>
          </a:prstGeom>
          <a:noFill/>
        </p:spPr>
        <p:txBody>
          <a:bodyPr wrap="none" rtlCol="0">
            <a:spAutoFit/>
          </a:bodyPr>
          <a:lstStyle/>
          <a:p>
            <a:r>
              <a:rPr lang="en-US" altLang="zh-CN" dirty="0">
                <a:solidFill>
                  <a:srgbClr val="008000"/>
                </a:solidFill>
                <a:latin typeface="Cambria Math" panose="02040503050406030204" pitchFamily="18" charset="0"/>
                <a:ea typeface="Cambria Math" panose="02040503050406030204" pitchFamily="18" charset="0"/>
              </a:rPr>
              <a:t>Chris:</a:t>
            </a:r>
            <a:r>
              <a:rPr lang="zh-CN" altLang="en-US" dirty="0">
                <a:solidFill>
                  <a:srgbClr val="008000"/>
                </a:solidFill>
                <a:latin typeface="Cambria Math" panose="02040503050406030204" pitchFamily="18" charset="0"/>
              </a:rPr>
              <a:t> </a:t>
            </a:r>
            <a:r>
              <a:rPr lang="en-US" altLang="zh-CN" dirty="0">
                <a:solidFill>
                  <a:srgbClr val="008000"/>
                </a:solidFill>
                <a:latin typeface="Cambria Math" panose="02040503050406030204" pitchFamily="18" charset="0"/>
                <a:ea typeface="Cambria Math" panose="02040503050406030204" pitchFamily="18" charset="0"/>
              </a:rPr>
              <a:t>We aim to </a:t>
            </a:r>
            <a:r>
              <a:rPr lang="zh-CN" altLang="en-US" dirty="0">
                <a:solidFill>
                  <a:srgbClr val="008000"/>
                </a:solidFill>
                <a:latin typeface="Cambria Math" panose="02040503050406030204" pitchFamily="18" charset="0"/>
              </a:rPr>
              <a:t>→ </a:t>
            </a:r>
            <a:r>
              <a:rPr lang="en-US" altLang="zh-CN" dirty="0">
                <a:solidFill>
                  <a:srgbClr val="008000"/>
                </a:solidFill>
                <a:latin typeface="Cambria Math" panose="02040503050406030204" pitchFamily="18" charset="0"/>
                <a:ea typeface="Cambria Math" panose="02040503050406030204" pitchFamily="18" charset="0"/>
              </a:rPr>
              <a:t>To</a:t>
            </a:r>
            <a:endParaRPr lang="zh-CN" altLang="en-US" dirty="0">
              <a:solidFill>
                <a:srgbClr val="008000"/>
              </a:solidFill>
              <a:latin typeface="Cambria Math" panose="02040503050406030204" pitchFamily="18" charset="0"/>
            </a:endParaRPr>
          </a:p>
        </p:txBody>
      </p:sp>
      <p:sp>
        <p:nvSpPr>
          <p:cNvPr id="7" name="TextBox 6">
            <a:extLst>
              <a:ext uri="{FF2B5EF4-FFF2-40B4-BE49-F238E27FC236}">
                <a16:creationId xmlns:a16="http://schemas.microsoft.com/office/drawing/2014/main" id="{D935DE09-5492-417C-85A0-217BBD278B46}"/>
              </a:ext>
            </a:extLst>
          </p:cNvPr>
          <p:cNvSpPr txBox="1"/>
          <p:nvPr/>
        </p:nvSpPr>
        <p:spPr>
          <a:xfrm>
            <a:off x="0" y="1637596"/>
            <a:ext cx="1960986" cy="369332"/>
          </a:xfrm>
          <a:prstGeom prst="rect">
            <a:avLst/>
          </a:prstGeom>
          <a:noFill/>
        </p:spPr>
        <p:txBody>
          <a:bodyPr wrap="none" rtlCol="0">
            <a:spAutoFit/>
          </a:bodyPr>
          <a:lstStyle/>
          <a:p>
            <a:r>
              <a:rPr lang="en-US" altLang="zh-CN" dirty="0">
                <a:solidFill>
                  <a:srgbClr val="002060"/>
                </a:solidFill>
                <a:latin typeface="Cambria Math" panose="02040503050406030204" pitchFamily="18" charset="0"/>
                <a:ea typeface="Cambria Math" panose="02040503050406030204" pitchFamily="18" charset="0"/>
              </a:rPr>
              <a:t>Bennett_PRC2018</a:t>
            </a:r>
            <a:endParaRPr lang="zh-CN" altLang="en-US" dirty="0">
              <a:solidFill>
                <a:srgbClr val="002060"/>
              </a:solidFill>
              <a:latin typeface="Cambria Math" panose="02040503050406030204" pitchFamily="18" charset="0"/>
            </a:endParaRPr>
          </a:p>
        </p:txBody>
      </p:sp>
      <p:pic>
        <p:nvPicPr>
          <p:cNvPr id="9" name="Picture 8">
            <a:extLst>
              <a:ext uri="{FF2B5EF4-FFF2-40B4-BE49-F238E27FC236}">
                <a16:creationId xmlns:a16="http://schemas.microsoft.com/office/drawing/2014/main" id="{7BB12B7C-EE21-4779-BF21-1E50DE58F359}"/>
              </a:ext>
            </a:extLst>
          </p:cNvPr>
          <p:cNvPicPr>
            <a:picLocks noChangeAspect="1"/>
          </p:cNvPicPr>
          <p:nvPr/>
        </p:nvPicPr>
        <p:blipFill>
          <a:blip r:embed="rId4"/>
          <a:stretch>
            <a:fillRect/>
          </a:stretch>
        </p:blipFill>
        <p:spPr>
          <a:xfrm>
            <a:off x="0" y="2463008"/>
            <a:ext cx="5867400" cy="790977"/>
          </a:xfrm>
          <a:prstGeom prst="rect">
            <a:avLst/>
          </a:prstGeom>
        </p:spPr>
      </p:pic>
      <p:sp>
        <p:nvSpPr>
          <p:cNvPr id="10" name="TextBox 9">
            <a:extLst>
              <a:ext uri="{FF2B5EF4-FFF2-40B4-BE49-F238E27FC236}">
                <a16:creationId xmlns:a16="http://schemas.microsoft.com/office/drawing/2014/main" id="{ACE11837-FFE5-45D1-B988-C089C3705D31}"/>
              </a:ext>
            </a:extLst>
          </p:cNvPr>
          <p:cNvSpPr txBox="1"/>
          <p:nvPr/>
        </p:nvSpPr>
        <p:spPr>
          <a:xfrm>
            <a:off x="0" y="3340733"/>
            <a:ext cx="8199552" cy="369332"/>
          </a:xfrm>
          <a:prstGeom prst="rect">
            <a:avLst/>
          </a:prstGeom>
          <a:noFill/>
        </p:spPr>
        <p:txBody>
          <a:bodyPr wrap="none" rtlCol="0">
            <a:spAutoFit/>
          </a:bodyPr>
          <a:lstStyle/>
          <a:p>
            <a:r>
              <a:rPr lang="en-US" altLang="zh-CN" dirty="0">
                <a:solidFill>
                  <a:srgbClr val="008000"/>
                </a:solidFill>
                <a:latin typeface="Cambria Math" panose="02040503050406030204" pitchFamily="18" charset="0"/>
                <a:ea typeface="Cambria Math" panose="02040503050406030204" pitchFamily="18" charset="0"/>
              </a:rPr>
              <a:t>Chris:</a:t>
            </a:r>
            <a:r>
              <a:rPr lang="zh-CN" altLang="en-US" dirty="0">
                <a:solidFill>
                  <a:srgbClr val="008000"/>
                </a:solidFill>
                <a:latin typeface="Cambria Math" panose="02040503050406030204" pitchFamily="18" charset="0"/>
              </a:rPr>
              <a:t> </a:t>
            </a:r>
            <a:r>
              <a:rPr lang="en-US" altLang="zh-CN" dirty="0">
                <a:solidFill>
                  <a:srgbClr val="008000"/>
                </a:solidFill>
                <a:latin typeface="Cambria Math" panose="02040503050406030204" pitchFamily="18" charset="0"/>
                <a:ea typeface="Cambria Math" panose="02040503050406030204" pitchFamily="18" charset="0"/>
              </a:rPr>
              <a:t>To create a cumulative γ-ray energy spectrum, the spectrum of each SeGA …</a:t>
            </a:r>
            <a:endParaRPr lang="zh-CN" altLang="en-US" dirty="0">
              <a:solidFill>
                <a:srgbClr val="008000"/>
              </a:solidFill>
              <a:latin typeface="Cambria Math" panose="02040503050406030204" pitchFamily="18" charset="0"/>
            </a:endParaRPr>
          </a:p>
        </p:txBody>
      </p:sp>
      <p:pic>
        <p:nvPicPr>
          <p:cNvPr id="12" name="Picture 11">
            <a:extLst>
              <a:ext uri="{FF2B5EF4-FFF2-40B4-BE49-F238E27FC236}">
                <a16:creationId xmlns:a16="http://schemas.microsoft.com/office/drawing/2014/main" id="{8B24A853-5274-48AC-88F3-A504998DA1DF}"/>
              </a:ext>
            </a:extLst>
          </p:cNvPr>
          <p:cNvPicPr>
            <a:picLocks noChangeAspect="1"/>
          </p:cNvPicPr>
          <p:nvPr/>
        </p:nvPicPr>
        <p:blipFill>
          <a:blip r:embed="rId5"/>
          <a:stretch>
            <a:fillRect/>
          </a:stretch>
        </p:blipFill>
        <p:spPr>
          <a:xfrm>
            <a:off x="0" y="3840032"/>
            <a:ext cx="5867400" cy="825103"/>
          </a:xfrm>
          <a:prstGeom prst="rect">
            <a:avLst/>
          </a:prstGeom>
        </p:spPr>
      </p:pic>
      <p:sp>
        <p:nvSpPr>
          <p:cNvPr id="13" name="TextBox 12">
            <a:extLst>
              <a:ext uri="{FF2B5EF4-FFF2-40B4-BE49-F238E27FC236}">
                <a16:creationId xmlns:a16="http://schemas.microsoft.com/office/drawing/2014/main" id="{08DCA579-7A99-443E-A5C2-55AAA90B47FC}"/>
              </a:ext>
            </a:extLst>
          </p:cNvPr>
          <p:cNvSpPr txBox="1"/>
          <p:nvPr/>
        </p:nvSpPr>
        <p:spPr>
          <a:xfrm>
            <a:off x="0" y="4718532"/>
            <a:ext cx="2129301" cy="369332"/>
          </a:xfrm>
          <a:prstGeom prst="rect">
            <a:avLst/>
          </a:prstGeom>
          <a:noFill/>
        </p:spPr>
        <p:txBody>
          <a:bodyPr wrap="none" rtlCol="0">
            <a:spAutoFit/>
          </a:bodyPr>
          <a:lstStyle/>
          <a:p>
            <a:r>
              <a:rPr lang="en-US" altLang="zh-CN" dirty="0">
                <a:solidFill>
                  <a:srgbClr val="002060"/>
                </a:solidFill>
                <a:latin typeface="Cambria Math" panose="02040503050406030204" pitchFamily="18" charset="0"/>
                <a:ea typeface="Cambria Math" panose="02040503050406030204" pitchFamily="18" charset="0"/>
              </a:rPr>
              <a:t>Glassman_PRC2019</a:t>
            </a:r>
            <a:endParaRPr lang="zh-CN" altLang="en-US" dirty="0">
              <a:solidFill>
                <a:srgbClr val="002060"/>
              </a:solidFill>
              <a:latin typeface="Cambria Math" panose="02040503050406030204" pitchFamily="18" charset="0"/>
            </a:endParaRPr>
          </a:p>
        </p:txBody>
      </p:sp>
    </p:spTree>
    <p:extLst>
      <p:ext uri="{BB962C8B-B14F-4D97-AF65-F5344CB8AC3E}">
        <p14:creationId xmlns:p14="http://schemas.microsoft.com/office/powerpoint/2010/main" val="1088122163"/>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F050FA-2059-4F28-8BC6-07DB7E843F3C}"/>
              </a:ext>
            </a:extLst>
          </p:cNvPr>
          <p:cNvPicPr>
            <a:picLocks noChangeAspect="1"/>
          </p:cNvPicPr>
          <p:nvPr/>
        </p:nvPicPr>
        <p:blipFill>
          <a:blip r:embed="rId2"/>
          <a:stretch>
            <a:fillRect/>
          </a:stretch>
        </p:blipFill>
        <p:spPr>
          <a:xfrm>
            <a:off x="0" y="0"/>
            <a:ext cx="6311900" cy="895305"/>
          </a:xfrm>
          <a:prstGeom prst="rect">
            <a:avLst/>
          </a:prstGeom>
        </p:spPr>
      </p:pic>
      <p:pic>
        <p:nvPicPr>
          <p:cNvPr id="5" name="Picture 4">
            <a:extLst>
              <a:ext uri="{FF2B5EF4-FFF2-40B4-BE49-F238E27FC236}">
                <a16:creationId xmlns:a16="http://schemas.microsoft.com/office/drawing/2014/main" id="{6C95D3C2-573E-4A6D-B85C-28BE1E0EF39B}"/>
              </a:ext>
            </a:extLst>
          </p:cNvPr>
          <p:cNvPicPr>
            <a:picLocks noChangeAspect="1"/>
          </p:cNvPicPr>
          <p:nvPr/>
        </p:nvPicPr>
        <p:blipFill>
          <a:blip r:embed="rId3"/>
          <a:stretch>
            <a:fillRect/>
          </a:stretch>
        </p:blipFill>
        <p:spPr>
          <a:xfrm>
            <a:off x="0" y="1419225"/>
            <a:ext cx="6465888" cy="856313"/>
          </a:xfrm>
          <a:prstGeom prst="rect">
            <a:avLst/>
          </a:prstGeom>
        </p:spPr>
      </p:pic>
      <p:sp>
        <p:nvSpPr>
          <p:cNvPr id="7" name="TextBox 6">
            <a:extLst>
              <a:ext uri="{FF2B5EF4-FFF2-40B4-BE49-F238E27FC236}">
                <a16:creationId xmlns:a16="http://schemas.microsoft.com/office/drawing/2014/main" id="{6D290A2E-67E5-45B6-B396-D5923734B80E}"/>
              </a:ext>
            </a:extLst>
          </p:cNvPr>
          <p:cNvSpPr txBox="1"/>
          <p:nvPr/>
        </p:nvSpPr>
        <p:spPr>
          <a:xfrm>
            <a:off x="0" y="914933"/>
            <a:ext cx="7096302" cy="369332"/>
          </a:xfrm>
          <a:prstGeom prst="rect">
            <a:avLst/>
          </a:prstGeom>
          <a:noFill/>
        </p:spPr>
        <p:txBody>
          <a:bodyPr wrap="none" rtlCol="0">
            <a:spAutoFit/>
          </a:bodyPr>
          <a:lstStyle/>
          <a:p>
            <a:r>
              <a:rPr lang="en-US" altLang="zh-CN" dirty="0">
                <a:solidFill>
                  <a:srgbClr val="008000"/>
                </a:solidFill>
                <a:latin typeface="Cambria Math" panose="02040503050406030204" pitchFamily="18" charset="0"/>
                <a:ea typeface="Cambria Math" panose="02040503050406030204" pitchFamily="18" charset="0"/>
              </a:rPr>
              <a:t>Chris:</a:t>
            </a:r>
            <a:r>
              <a:rPr lang="zh-CN" altLang="en-US" dirty="0">
                <a:solidFill>
                  <a:srgbClr val="008000"/>
                </a:solidFill>
                <a:latin typeface="Cambria Math" panose="02040503050406030204" pitchFamily="18" charset="0"/>
              </a:rPr>
              <a:t> </a:t>
            </a:r>
            <a:r>
              <a:rPr lang="en-US" altLang="zh-CN" dirty="0">
                <a:solidFill>
                  <a:srgbClr val="008000"/>
                </a:solidFill>
                <a:latin typeface="Cambria Math" panose="02040503050406030204" pitchFamily="18" charset="0"/>
              </a:rPr>
              <a:t>using </a:t>
            </a:r>
            <a:r>
              <a:rPr lang="en-US" altLang="zh-CN" dirty="0">
                <a:solidFill>
                  <a:srgbClr val="008000"/>
                </a:solidFill>
                <a:latin typeface="Cambria Math" panose="02040503050406030204" pitchFamily="18" charset="0"/>
                <a:ea typeface="Cambria Math" panose="02040503050406030204" pitchFamily="18" charset="0"/>
              </a:rPr>
              <a:t>a </a:t>
            </a:r>
            <a:r>
              <a:rPr lang="en-US" altLang="zh-CN" baseline="30000" dirty="0">
                <a:solidFill>
                  <a:srgbClr val="008000"/>
                </a:solidFill>
                <a:latin typeface="Cambria Math" panose="02040503050406030204" pitchFamily="18" charset="0"/>
                <a:ea typeface="Cambria Math" panose="02040503050406030204" pitchFamily="18" charset="0"/>
              </a:rPr>
              <a:t>152</a:t>
            </a:r>
            <a:r>
              <a:rPr lang="en-US" altLang="zh-CN" dirty="0">
                <a:solidFill>
                  <a:srgbClr val="008000"/>
                </a:solidFill>
                <a:latin typeface="Cambria Math" panose="02040503050406030204" pitchFamily="18" charset="0"/>
                <a:ea typeface="Cambria Math" panose="02040503050406030204" pitchFamily="18" charset="0"/>
              </a:rPr>
              <a:t>Eu calibration source  …  and </a:t>
            </a:r>
            <a:r>
              <a:rPr lang="en-US" altLang="zh-CN" baseline="30000" dirty="0">
                <a:solidFill>
                  <a:srgbClr val="008000"/>
                </a:solidFill>
                <a:latin typeface="Cambria Math" panose="02040503050406030204" pitchFamily="18" charset="0"/>
                <a:ea typeface="Cambria Math" panose="02040503050406030204" pitchFamily="18" charset="0"/>
              </a:rPr>
              <a:t>23</a:t>
            </a:r>
            <a:r>
              <a:rPr lang="en-US" altLang="zh-CN" dirty="0">
                <a:solidFill>
                  <a:srgbClr val="008000"/>
                </a:solidFill>
                <a:latin typeface="Cambria Math" panose="02040503050406030204" pitchFamily="18" charset="0"/>
                <a:ea typeface="Cambria Math" panose="02040503050406030204" pitchFamily="18" charset="0"/>
              </a:rPr>
              <a:t>Al data up to 7801 keV.</a:t>
            </a:r>
            <a:endParaRPr lang="zh-CN" altLang="en-US" dirty="0">
              <a:solidFill>
                <a:srgbClr val="008000"/>
              </a:solidFill>
              <a:latin typeface="Cambria Math" panose="02040503050406030204" pitchFamily="18" charset="0"/>
            </a:endParaRPr>
          </a:p>
        </p:txBody>
      </p:sp>
      <p:sp>
        <p:nvSpPr>
          <p:cNvPr id="9" name="TextBox 8">
            <a:extLst>
              <a:ext uri="{FF2B5EF4-FFF2-40B4-BE49-F238E27FC236}">
                <a16:creationId xmlns:a16="http://schemas.microsoft.com/office/drawing/2014/main" id="{38253340-4820-48E5-8F65-7C72E84439E0}"/>
              </a:ext>
            </a:extLst>
          </p:cNvPr>
          <p:cNvSpPr txBox="1"/>
          <p:nvPr/>
        </p:nvSpPr>
        <p:spPr>
          <a:xfrm>
            <a:off x="0" y="2275538"/>
            <a:ext cx="1960986" cy="369332"/>
          </a:xfrm>
          <a:prstGeom prst="rect">
            <a:avLst/>
          </a:prstGeom>
          <a:noFill/>
        </p:spPr>
        <p:txBody>
          <a:bodyPr wrap="none" rtlCol="0">
            <a:spAutoFit/>
          </a:bodyPr>
          <a:lstStyle/>
          <a:p>
            <a:r>
              <a:rPr lang="en-US" altLang="zh-CN" dirty="0">
                <a:solidFill>
                  <a:srgbClr val="002060"/>
                </a:solidFill>
                <a:latin typeface="Cambria Math" panose="02040503050406030204" pitchFamily="18" charset="0"/>
                <a:ea typeface="Cambria Math" panose="02040503050406030204" pitchFamily="18" charset="0"/>
              </a:rPr>
              <a:t>Bennett_PRC2018</a:t>
            </a:r>
            <a:endParaRPr lang="zh-CN" altLang="en-US" dirty="0">
              <a:solidFill>
                <a:srgbClr val="002060"/>
              </a:solidFill>
              <a:latin typeface="Cambria Math" panose="02040503050406030204" pitchFamily="18" charset="0"/>
            </a:endParaRPr>
          </a:p>
        </p:txBody>
      </p:sp>
    </p:spTree>
    <p:extLst>
      <p:ext uri="{BB962C8B-B14F-4D97-AF65-F5344CB8AC3E}">
        <p14:creationId xmlns:p14="http://schemas.microsoft.com/office/powerpoint/2010/main" val="728905946"/>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66206"/>
            <a:ext cx="9144000" cy="4401205"/>
          </a:xfrm>
          <a:prstGeom prst="rect">
            <a:avLst/>
          </a:prstGeom>
        </p:spPr>
        <p:txBody>
          <a:bodyPr wrap="square">
            <a:spAutoFit/>
          </a:bodyPr>
          <a:lstStyle/>
          <a:p>
            <a:pPr algn="just"/>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a:t>
            </a:r>
            <a:r>
              <a:rPr lang="zh-CN" altLang="en-US" sz="2000" dirty="0">
                <a:solidFill>
                  <a:srgbClr val="008000"/>
                </a:solidFill>
                <a:latin typeface="Cambria Math" panose="02040503050406030204" pitchFamily="18" charset="0"/>
                <a:cs typeface="Times New Roman" panose="02020603050405020304" pitchFamily="18" charset="0"/>
              </a:rPr>
              <a:t>I think the authors should start with Sun, Friedman, Budner, Perez-Loureiro, Pollacco, Wrede. Moshe said he wants you to be first author and you have probably done more work than him, now.</a:t>
            </a:r>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pPr algn="just"/>
            <a:endParaRPr lang="en-US" altLang="zh-CN" sz="2000" dirty="0">
              <a:latin typeface="Cambria Math" panose="02040503050406030204" pitchFamily="18" charset="0"/>
              <a:ea typeface="Cambria Math" panose="02040503050406030204" pitchFamily="18" charset="0"/>
              <a:cs typeface="Times New Roman" panose="02020603050405020304" pitchFamily="18" charset="0"/>
            </a:endParaRPr>
          </a:p>
          <a:p>
            <a:pPr algn="just"/>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It's my great honor to be offered a first authorship. I've adjusted the author list accordingly and add a footnote to indicate the co-first authorship of Moshe and I.</a:t>
            </a:r>
          </a:p>
          <a:p>
            <a:pPr algn="just"/>
            <a:endPar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endParaRPr>
          </a:p>
          <a:p>
            <a:pPr algn="just"/>
            <a:endPar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endParaRPr>
          </a:p>
          <a:p>
            <a:pPr algn="just"/>
            <a:endPar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endParaRPr>
          </a:p>
          <a:p>
            <a:pPr algn="just"/>
            <a:endPar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endParaRPr>
          </a:p>
          <a:p>
            <a:pPr algn="just"/>
            <a:endPar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endParaRPr>
          </a:p>
          <a:p>
            <a:pPr algn="just"/>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In the original plan, this should be Moshe's data and Moshe's paper. Part of me feels like I stole Moshe's work. So I am still open to any authorship adjustment in the future. </a:t>
            </a:r>
          </a:p>
        </p:txBody>
      </p:sp>
      <p:pic>
        <p:nvPicPr>
          <p:cNvPr id="3" name="Picture 2"/>
          <p:cNvPicPr>
            <a:picLocks noChangeAspect="1"/>
          </p:cNvPicPr>
          <p:nvPr/>
        </p:nvPicPr>
        <p:blipFill>
          <a:blip r:embed="rId2"/>
          <a:stretch>
            <a:fillRect/>
          </a:stretch>
        </p:blipFill>
        <p:spPr>
          <a:xfrm>
            <a:off x="0" y="2841467"/>
            <a:ext cx="5999018" cy="1175065"/>
          </a:xfrm>
          <a:prstGeom prst="rect">
            <a:avLst/>
          </a:prstGeom>
        </p:spPr>
      </p:pic>
      <p:sp>
        <p:nvSpPr>
          <p:cNvPr id="6" name="TextBox 5">
            <a:extLst>
              <a:ext uri="{FF2B5EF4-FFF2-40B4-BE49-F238E27FC236}">
                <a16:creationId xmlns:a16="http://schemas.microsoft.com/office/drawing/2014/main" id="{8814612B-7376-4FD8-8F53-2DC41744EB4E}"/>
              </a:ext>
            </a:extLst>
          </p:cNvPr>
          <p:cNvSpPr txBox="1"/>
          <p:nvPr/>
        </p:nvSpPr>
        <p:spPr>
          <a:xfrm>
            <a:off x="0" y="0"/>
            <a:ext cx="2205284" cy="400110"/>
          </a:xfrm>
          <a:prstGeom prst="rect">
            <a:avLst/>
          </a:prstGeom>
          <a:noFill/>
        </p:spPr>
        <p:txBody>
          <a:bodyPr wrap="none" rtlCol="0">
            <a:spAutoFit/>
          </a:bodyPr>
          <a:lstStyle/>
          <a:p>
            <a:r>
              <a:rPr lang="en-US" altLang="zh-CN" sz="2000" b="1" dirty="0"/>
              <a:t>Comments on V13:</a:t>
            </a:r>
            <a:endParaRPr lang="zh-CN" altLang="en-US" sz="2000" b="1" dirty="0"/>
          </a:p>
        </p:txBody>
      </p:sp>
    </p:spTree>
    <p:extLst>
      <p:ext uri="{BB962C8B-B14F-4D97-AF65-F5344CB8AC3E}">
        <p14:creationId xmlns:p14="http://schemas.microsoft.com/office/powerpoint/2010/main" val="965886217"/>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83326"/>
            <a:ext cx="9144000" cy="3170099"/>
          </a:xfrm>
          <a:prstGeom prst="rect">
            <a:avLst/>
          </a:prstGeom>
        </p:spPr>
        <p:txBody>
          <a:bodyPr wrap="square">
            <a:spAutoFit/>
          </a:bodyPr>
          <a:lstStyle/>
          <a:p>
            <a:pPr algn="just"/>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a:t>
            </a:r>
            <a:r>
              <a:rPr lang="zh-CN" altLang="en-US" sz="2000" dirty="0">
                <a:solidFill>
                  <a:srgbClr val="008000"/>
                </a:solidFill>
                <a:latin typeface="Cambria Math" panose="02040503050406030204" pitchFamily="18" charset="0"/>
                <a:cs typeface="Times New Roman" panose="02020603050405020304" pitchFamily="18" charset="0"/>
              </a:rPr>
              <a:t>Page 2 says you used this 1369-keV peak for calibration, but </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in Sec. IV C </a:t>
            </a:r>
            <a:r>
              <a:rPr lang="zh-CN" altLang="en-US" sz="2000" dirty="0">
                <a:solidFill>
                  <a:srgbClr val="008000"/>
                </a:solidFill>
                <a:latin typeface="Cambria Math" panose="02040503050406030204" pitchFamily="18" charset="0"/>
                <a:cs typeface="Times New Roman" panose="02020603050405020304" pitchFamily="18" charset="0"/>
              </a:rPr>
              <a:t>you are describing how you determined its energy. I thought you used this procedure to determine the centroid and then used it as a calibration point for unknown peaks.  If so, it is not clear.</a:t>
            </a:r>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pPr algn="just"/>
            <a:endParaRPr lang="en-US" altLang="zh-CN" sz="2000" dirty="0">
              <a:latin typeface="Cambria Math" panose="02040503050406030204" pitchFamily="18" charset="0"/>
              <a:ea typeface="Cambria Math" panose="02040503050406030204" pitchFamily="18" charset="0"/>
              <a:cs typeface="Times New Roman" panose="02020603050405020304" pitchFamily="18" charset="0"/>
            </a:endParaRPr>
          </a:p>
          <a:p>
            <a:pPr algn="just"/>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Yes. The χ</a:t>
            </a:r>
            <a:r>
              <a:rPr lang="en-US" altLang="zh-CN" sz="2000" baseline="30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2</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fitting should be used to determine the centroid. I've reorganized the Sec IV B. 25Si(</a:t>
            </a:r>
            <a:r>
              <a:rPr lang="el-GR"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p</a:t>
            </a:r>
            <a:r>
              <a:rPr lang="el-GR"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γ)24</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Mg. I've deleted how I obtained the uncertainty for γ-ray energy because I shouldn't report the 24Mg γ-ray energies. I kept how I obtained the 24Mg γ-ray intensities and the corresponding uncertainties as well as a further correction for contaminant and summing effect.</a:t>
            </a:r>
            <a:endParaRPr lang="zh-CN" altLang="en-US" sz="2000" dirty="0">
              <a:solidFill>
                <a:srgbClr val="0000CC"/>
              </a:solidFill>
              <a:latin typeface="Cambria Math" panose="020405030504060302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FACC0F31-6A7C-40D0-9BA1-B17C57D9D516}"/>
              </a:ext>
            </a:extLst>
          </p:cNvPr>
          <p:cNvSpPr txBox="1"/>
          <p:nvPr/>
        </p:nvSpPr>
        <p:spPr>
          <a:xfrm>
            <a:off x="0" y="0"/>
            <a:ext cx="2205284" cy="400110"/>
          </a:xfrm>
          <a:prstGeom prst="rect">
            <a:avLst/>
          </a:prstGeom>
          <a:noFill/>
        </p:spPr>
        <p:txBody>
          <a:bodyPr wrap="none" rtlCol="0">
            <a:spAutoFit/>
          </a:bodyPr>
          <a:lstStyle/>
          <a:p>
            <a:r>
              <a:rPr lang="en-US" altLang="zh-CN" sz="2000" b="1" dirty="0"/>
              <a:t>Comments on V14:</a:t>
            </a:r>
            <a:endParaRPr lang="zh-CN" altLang="en-US" sz="2000" b="1" dirty="0"/>
          </a:p>
        </p:txBody>
      </p:sp>
    </p:spTree>
    <p:extLst>
      <p:ext uri="{BB962C8B-B14F-4D97-AF65-F5344CB8AC3E}">
        <p14:creationId xmlns:p14="http://schemas.microsoft.com/office/powerpoint/2010/main" val="537792142"/>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3477875"/>
          </a:xfrm>
          <a:prstGeom prst="rect">
            <a:avLst/>
          </a:prstGeom>
        </p:spPr>
        <p:txBody>
          <a:bodyPr wrap="square">
            <a:spAutoFit/>
          </a:bodyPr>
          <a:lstStyle/>
          <a:p>
            <a:pPr algn="just"/>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In Table II, why give our own limits in one case and a literature value in the other case?</a:t>
            </a:r>
          </a:p>
          <a:p>
            <a:pPr algn="just"/>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pPr algn="just"/>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There might be a bump at 6955-keV. I'm reluctant to label a peak there as it's just ~2</a:t>
            </a:r>
            <a:r>
              <a:rPr lang="en-US" altLang="zh-CN" sz="2000" i="1"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σ</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above the background level, but we can estimate the 90% confidence upper limit for its branching ratio to be </a:t>
            </a:r>
            <a:r>
              <a:rPr lang="en-US" altLang="zh-CN" sz="2000" i="1"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&lt;</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15%, in agreement with the NuDat value of 12.0(19)%. It's intensity per </a:t>
            </a:r>
            <a:r>
              <a:rPr lang="en-US" altLang="zh-CN" sz="2000" i="1"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decay is estimated to be </a:t>
            </a:r>
            <a:r>
              <a:rPr lang="en-US" altLang="zh-CN" sz="2000" i="1"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&lt;0.03%.</a:t>
            </a:r>
          </a:p>
          <a:p>
            <a:pPr algn="just"/>
            <a:endPar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endParaRPr>
          </a:p>
          <a:p>
            <a:pPr algn="just"/>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However, the 1728-keV peak is way too weak for us to observe (expected </a:t>
            </a:r>
            <a:r>
              <a:rPr lang="en-US" altLang="zh-CN" sz="2000" i="1"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a:t>
            </a:r>
            <a:r>
              <a:rPr lang="zh-CN" altLang="en-US" sz="2000" dirty="0">
                <a:solidFill>
                  <a:srgbClr val="0000CC"/>
                </a:solidFill>
                <a:latin typeface="Cambria Math" panose="02040503050406030204" pitchFamily="18" charset="0"/>
                <a:cs typeface="Times New Roman" panose="02020603050405020304" pitchFamily="18" charset="0"/>
              </a:rPr>
              <a:t>≈ </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0.003%). Besides, it's swamped by a strong  nearby room background line at 1730 keV.</a:t>
            </a:r>
          </a:p>
        </p:txBody>
      </p:sp>
      <p:pic>
        <p:nvPicPr>
          <p:cNvPr id="4" name="Picture 3"/>
          <p:cNvPicPr>
            <a:picLocks noChangeAspect="1"/>
          </p:cNvPicPr>
          <p:nvPr/>
        </p:nvPicPr>
        <p:blipFill>
          <a:blip r:embed="rId2"/>
          <a:stretch>
            <a:fillRect/>
          </a:stretch>
        </p:blipFill>
        <p:spPr>
          <a:xfrm>
            <a:off x="4760686" y="3705217"/>
            <a:ext cx="4383314" cy="3152783"/>
          </a:xfrm>
          <a:prstGeom prst="rect">
            <a:avLst/>
          </a:prstGeom>
        </p:spPr>
      </p:pic>
      <p:pic>
        <p:nvPicPr>
          <p:cNvPr id="5" name="图片 7"/>
          <p:cNvPicPr>
            <a:picLocks noChangeAspect="1"/>
          </p:cNvPicPr>
          <p:nvPr/>
        </p:nvPicPr>
        <p:blipFill>
          <a:blip r:embed="rId3"/>
          <a:stretch>
            <a:fillRect/>
          </a:stretch>
        </p:blipFill>
        <p:spPr>
          <a:xfrm>
            <a:off x="-2" y="3705217"/>
            <a:ext cx="4798723" cy="3152784"/>
          </a:xfrm>
          <a:prstGeom prst="rect">
            <a:avLst/>
          </a:prstGeom>
        </p:spPr>
      </p:pic>
      <p:sp>
        <p:nvSpPr>
          <p:cNvPr id="7" name="文本框 3"/>
          <p:cNvSpPr txBox="1"/>
          <p:nvPr/>
        </p:nvSpPr>
        <p:spPr>
          <a:xfrm>
            <a:off x="2078924" y="3346349"/>
            <a:ext cx="1326004"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214</a:t>
            </a:r>
            <a:r>
              <a:rPr lang="en-US" dirty="0">
                <a:latin typeface="Times New Roman" panose="02020603050405020304" pitchFamily="18" charset="0"/>
                <a:cs typeface="Times New Roman" panose="02020603050405020304" pitchFamily="18" charset="0"/>
              </a:rPr>
              <a:t>Bi 1729.6</a:t>
            </a:r>
          </a:p>
        </p:txBody>
      </p:sp>
      <p:cxnSp>
        <p:nvCxnSpPr>
          <p:cNvPr id="8" name="直接箭头连接符 4"/>
          <p:cNvCxnSpPr/>
          <p:nvPr/>
        </p:nvCxnSpPr>
        <p:spPr>
          <a:xfrm>
            <a:off x="2826656" y="5474160"/>
            <a:ext cx="0" cy="362465"/>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9" name="文本框 5"/>
          <p:cNvSpPr txBox="1"/>
          <p:nvPr/>
        </p:nvSpPr>
        <p:spPr>
          <a:xfrm>
            <a:off x="2522056" y="5182060"/>
            <a:ext cx="756938" cy="338554"/>
          </a:xfrm>
          <a:prstGeom prst="rect">
            <a:avLst/>
          </a:prstGeom>
          <a:noFill/>
        </p:spPr>
        <p:txBody>
          <a:bodyPr wrap="none" rtlCol="0">
            <a:spAutoFit/>
          </a:bodyPr>
          <a:lstStyle/>
          <a:p>
            <a:r>
              <a:rPr lang="en-US" sz="1600" dirty="0">
                <a:solidFill>
                  <a:srgbClr val="0066FF"/>
                </a:solidFill>
                <a:latin typeface="Times New Roman" panose="02020603050405020304" pitchFamily="18" charset="0"/>
                <a:cs typeface="Times New Roman" panose="02020603050405020304" pitchFamily="18" charset="0"/>
              </a:rPr>
              <a:t>1728.3</a:t>
            </a:r>
          </a:p>
        </p:txBody>
      </p:sp>
      <p:cxnSp>
        <p:nvCxnSpPr>
          <p:cNvPr id="10" name="直接箭头连接符 4"/>
          <p:cNvCxnSpPr/>
          <p:nvPr/>
        </p:nvCxnSpPr>
        <p:spPr>
          <a:xfrm>
            <a:off x="6324599" y="4041266"/>
            <a:ext cx="0" cy="213100"/>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998227" y="3700808"/>
            <a:ext cx="652743" cy="369332"/>
          </a:xfrm>
          <a:prstGeom prst="rect">
            <a:avLst/>
          </a:prstGeom>
          <a:noFill/>
        </p:spPr>
        <p:txBody>
          <a:bodyPr wrap="none" rtlCol="0">
            <a:spAutoFit/>
          </a:bodyPr>
          <a:lstStyle/>
          <a:p>
            <a:r>
              <a:rPr lang="en-US" altLang="zh-CN" dirty="0">
                <a:solidFill>
                  <a:srgbClr val="0066FF"/>
                </a:solidFill>
                <a:latin typeface="Times New Roman" panose="02020603050405020304" pitchFamily="18" charset="0"/>
                <a:cs typeface="Times New Roman" panose="02020603050405020304" pitchFamily="18" charset="0"/>
              </a:rPr>
              <a:t>6955</a:t>
            </a:r>
            <a:endParaRPr lang="zh-CN" altLang="en-US" dirty="0">
              <a:solidFill>
                <a:srgbClr val="0066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0232769"/>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938992"/>
            <a:ext cx="6154057" cy="658744"/>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0" y="0"/>
                <a:ext cx="9144000" cy="1938992"/>
              </a:xfrm>
              <a:prstGeom prst="rect">
                <a:avLst/>
              </a:prstGeom>
            </p:spPr>
            <p:txBody>
              <a:bodyPr wrap="square">
                <a:spAutoFit/>
              </a:bodyPr>
              <a:lstStyle/>
              <a:p>
                <a:pPr algn="just"/>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The </a:t>
                </a:r>
                <a:r>
                  <a:rPr lang="nb-NO"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free vector coupling constant (</a:t>
                </a:r>
                <a:r>
                  <a:rPr lang="nb-NO"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g</a:t>
                </a:r>
                <a:r>
                  <a:rPr lang="nb-NO" altLang="zh-CN" sz="2000" baseline="-25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V</a:t>
                </a:r>
                <a:r>
                  <a:rPr lang="nb-NO"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and axial-vector coupling constant (</a:t>
                </a:r>
                <a:r>
                  <a:rPr lang="nb-NO"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g</a:t>
                </a:r>
                <a:r>
                  <a:rPr lang="nb-NO" altLang="zh-CN" sz="2000" baseline="-25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A</a:t>
                </a:r>
                <a:r>
                  <a:rPr lang="nb-NO"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should be updated to most current values.</a:t>
                </a:r>
              </a:p>
              <a:p>
                <a:pPr algn="just"/>
                <a:endParaRPr lang="nb-NO" altLang="zh-CN" sz="2000" dirty="0">
                  <a:latin typeface="Cambria Math" panose="02040503050406030204" pitchFamily="18" charset="0"/>
                  <a:ea typeface="Cambria Math" panose="02040503050406030204" pitchFamily="18" charset="0"/>
                  <a:cs typeface="Times New Roman" panose="02020603050405020304" pitchFamily="18" charset="0"/>
                </a:endParaRPr>
              </a:p>
              <a:p>
                <a:pPr algn="just"/>
                <a:r>
                  <a:rPr lang="nb-NO"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I've tracked down the latest </a:t>
                </a:r>
                <a14:m>
                  <m:oMath xmlns:m="http://schemas.openxmlformats.org/officeDocument/2006/math">
                    <m:sSup>
                      <m:sSupPr>
                        <m:ctrlPr>
                          <a:rPr lang="en-US" altLang="zh-CN" sz="2000" i="1">
                            <a:solidFill>
                              <a:srgbClr val="0000CC"/>
                            </a:solidFill>
                            <a:latin typeface="Cambria Math" panose="02040503050406030204" pitchFamily="18" charset="0"/>
                            <a:ea typeface="Cambria Math" panose="02040503050406030204" pitchFamily="18" charset="0"/>
                          </a:rPr>
                        </m:ctrlPr>
                      </m:sSupPr>
                      <m:e>
                        <m:d>
                          <m:dPr>
                            <m:ctrlPr>
                              <a:rPr lang="en-US" altLang="zh-CN" sz="2000" i="1">
                                <a:solidFill>
                                  <a:srgbClr val="0000CC"/>
                                </a:solidFill>
                                <a:latin typeface="Cambria Math" panose="02040503050406030204" pitchFamily="18" charset="0"/>
                                <a:ea typeface="Cambria Math" panose="02040503050406030204" pitchFamily="18" charset="0"/>
                              </a:rPr>
                            </m:ctrlPr>
                          </m:dPr>
                          <m:e>
                            <m:f>
                              <m:fPr>
                                <m:type m:val="lin"/>
                                <m:ctrlPr>
                                  <a:rPr lang="en-US" altLang="zh-CN" sz="2000" i="1">
                                    <a:solidFill>
                                      <a:srgbClr val="0000CC"/>
                                    </a:solidFill>
                                    <a:latin typeface="Cambria Math" panose="02040503050406030204" pitchFamily="18" charset="0"/>
                                    <a:ea typeface="Cambria Math" panose="02040503050406030204" pitchFamily="18" charset="0"/>
                                  </a:rPr>
                                </m:ctrlPr>
                              </m:fPr>
                              <m:num>
                                <m:sSub>
                                  <m:sSubPr>
                                    <m:ctrlPr>
                                      <a:rPr lang="en-US" altLang="zh-CN" sz="2000" i="1">
                                        <a:solidFill>
                                          <a:srgbClr val="0000CC"/>
                                        </a:solidFill>
                                        <a:latin typeface="Cambria Math" panose="02040503050406030204" pitchFamily="18" charset="0"/>
                                        <a:ea typeface="Cambria Math" panose="02040503050406030204" pitchFamily="18" charset="0"/>
                                      </a:rPr>
                                    </m:ctrlPr>
                                  </m:sSubPr>
                                  <m:e>
                                    <m:r>
                                      <a:rPr lang="en-US" altLang="zh-CN" sz="2000" i="1">
                                        <a:solidFill>
                                          <a:srgbClr val="0000CC"/>
                                        </a:solidFill>
                                        <a:latin typeface="Cambria Math" panose="02040503050406030204" pitchFamily="18" charset="0"/>
                                        <a:ea typeface="Cambria Math" panose="02040503050406030204" pitchFamily="18" charset="0"/>
                                      </a:rPr>
                                      <m:t>𝑔</m:t>
                                    </m:r>
                                  </m:e>
                                  <m:sub>
                                    <m:r>
                                      <a:rPr lang="en-US" altLang="zh-CN" sz="2000" i="1">
                                        <a:solidFill>
                                          <a:srgbClr val="0000CC"/>
                                        </a:solidFill>
                                        <a:latin typeface="Cambria Math" panose="02040503050406030204" pitchFamily="18" charset="0"/>
                                        <a:ea typeface="Cambria Math" panose="02040503050406030204" pitchFamily="18" charset="0"/>
                                      </a:rPr>
                                      <m:t>𝐴</m:t>
                                    </m:r>
                                  </m:sub>
                                </m:sSub>
                              </m:num>
                              <m:den>
                                <m:sSub>
                                  <m:sSubPr>
                                    <m:ctrlPr>
                                      <a:rPr lang="en-US" altLang="zh-CN" sz="2000" i="1">
                                        <a:solidFill>
                                          <a:srgbClr val="0000CC"/>
                                        </a:solidFill>
                                        <a:latin typeface="Cambria Math" panose="02040503050406030204" pitchFamily="18" charset="0"/>
                                        <a:ea typeface="Cambria Math" panose="02040503050406030204" pitchFamily="18" charset="0"/>
                                      </a:rPr>
                                    </m:ctrlPr>
                                  </m:sSubPr>
                                  <m:e>
                                    <m:r>
                                      <a:rPr lang="en-US" altLang="zh-CN" sz="2000" i="1">
                                        <a:solidFill>
                                          <a:srgbClr val="0000CC"/>
                                        </a:solidFill>
                                        <a:latin typeface="Cambria Math" panose="02040503050406030204" pitchFamily="18" charset="0"/>
                                        <a:ea typeface="Cambria Math" panose="02040503050406030204" pitchFamily="18" charset="0"/>
                                      </a:rPr>
                                      <m:t>𝑔</m:t>
                                    </m:r>
                                  </m:e>
                                  <m:sub>
                                    <m:r>
                                      <a:rPr lang="en-US" altLang="zh-CN" sz="2000" i="1">
                                        <a:solidFill>
                                          <a:srgbClr val="0000CC"/>
                                        </a:solidFill>
                                        <a:latin typeface="Cambria Math" panose="02040503050406030204" pitchFamily="18" charset="0"/>
                                        <a:ea typeface="Cambria Math" panose="02040503050406030204" pitchFamily="18" charset="0"/>
                                      </a:rPr>
                                      <m:t>𝑉</m:t>
                                    </m:r>
                                  </m:sub>
                                </m:sSub>
                              </m:den>
                            </m:f>
                          </m:e>
                        </m:d>
                      </m:e>
                      <m:sup>
                        <m:r>
                          <a:rPr lang="en-US" altLang="zh-CN" sz="2000" i="1">
                            <a:solidFill>
                              <a:srgbClr val="0000CC"/>
                            </a:solidFill>
                            <a:latin typeface="Cambria Math" panose="02040503050406030204" pitchFamily="18" charset="0"/>
                            <a:ea typeface="Cambria Math" panose="02040503050406030204" pitchFamily="18" charset="0"/>
                          </a:rPr>
                          <m:t>2</m:t>
                        </m:r>
                      </m:sup>
                    </m:sSup>
                    <m:r>
                      <a:rPr lang="en-US" altLang="zh-CN" sz="2000" i="1">
                        <a:solidFill>
                          <a:srgbClr val="0000CC"/>
                        </a:solidFill>
                        <a:latin typeface="Cambria Math" panose="02040503050406030204" pitchFamily="18" charset="0"/>
                        <a:ea typeface="Cambria Math" panose="02040503050406030204" pitchFamily="18" charset="0"/>
                      </a:rPr>
                      <m:t>=</m:t>
                    </m:r>
                    <m:sSup>
                      <m:sSupPr>
                        <m:ctrlPr>
                          <a:rPr lang="en-US" altLang="zh-CN" sz="2000" i="1">
                            <a:solidFill>
                              <a:srgbClr val="0000CC"/>
                            </a:solidFill>
                            <a:latin typeface="Cambria Math" panose="02040503050406030204" pitchFamily="18" charset="0"/>
                            <a:ea typeface="Cambria Math" panose="02040503050406030204" pitchFamily="18" charset="0"/>
                          </a:rPr>
                        </m:ctrlPr>
                      </m:sSupPr>
                      <m:e>
                        <m:d>
                          <m:dPr>
                            <m:ctrlPr>
                              <a:rPr lang="en-US" altLang="zh-CN" sz="2000" i="1">
                                <a:solidFill>
                                  <a:srgbClr val="0000CC"/>
                                </a:solidFill>
                                <a:latin typeface="Cambria Math" panose="02040503050406030204" pitchFamily="18" charset="0"/>
                                <a:ea typeface="Cambria Math" panose="02040503050406030204" pitchFamily="18" charset="0"/>
                              </a:rPr>
                            </m:ctrlPr>
                          </m:dPr>
                          <m:e>
                            <m:r>
                              <a:rPr lang="en-US" altLang="zh-CN" sz="2000">
                                <a:solidFill>
                                  <a:srgbClr val="0000CC"/>
                                </a:solidFill>
                                <a:latin typeface="Cambria Math" panose="02040503050406030204" pitchFamily="18" charset="0"/>
                                <a:ea typeface="Cambria Math" panose="02040503050406030204" pitchFamily="18" charset="0"/>
                              </a:rPr>
                              <m:t>−1</m:t>
                            </m:r>
                            <m:r>
                              <a:rPr lang="en-US" altLang="zh-CN" sz="2000" i="1">
                                <a:solidFill>
                                  <a:srgbClr val="0000CC"/>
                                </a:solidFill>
                                <a:latin typeface="Cambria Math" panose="02040503050406030204" pitchFamily="18" charset="0"/>
                                <a:ea typeface="Cambria Math" panose="02040503050406030204" pitchFamily="18" charset="0"/>
                              </a:rPr>
                              <m:t>.</m:t>
                            </m:r>
                            <m:r>
                              <a:rPr lang="en-US" altLang="zh-CN" sz="2000">
                                <a:solidFill>
                                  <a:srgbClr val="0000CC"/>
                                </a:solidFill>
                                <a:latin typeface="Cambria Math" panose="02040503050406030204" pitchFamily="18" charset="0"/>
                                <a:ea typeface="Cambria Math" panose="02040503050406030204" pitchFamily="18" charset="0"/>
                              </a:rPr>
                              <m:t>2</m:t>
                            </m:r>
                            <m:r>
                              <a:rPr lang="en-US" altLang="zh-CN" sz="2000" i="1">
                                <a:solidFill>
                                  <a:srgbClr val="0000CC"/>
                                </a:solidFill>
                                <a:latin typeface="Cambria Math" panose="02040503050406030204" pitchFamily="18" charset="0"/>
                                <a:ea typeface="Cambria Math" panose="02040503050406030204" pitchFamily="18" charset="0"/>
                              </a:rPr>
                              <m:t>756(13)</m:t>
                            </m:r>
                          </m:e>
                        </m:d>
                      </m:e>
                      <m:sup>
                        <m:r>
                          <a:rPr lang="en-US" altLang="zh-CN" sz="2000" i="1">
                            <a:solidFill>
                              <a:srgbClr val="0000CC"/>
                            </a:solidFill>
                            <a:latin typeface="Cambria Math" panose="02040503050406030204" pitchFamily="18" charset="0"/>
                            <a:ea typeface="Cambria Math" panose="02040503050406030204" pitchFamily="18" charset="0"/>
                          </a:rPr>
                          <m:t>2</m:t>
                        </m:r>
                      </m:sup>
                    </m:sSup>
                  </m:oMath>
                </a14:m>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from the Review article by PDG, and corrected all the log </a:t>
                </a:r>
                <a:r>
                  <a:rPr lang="en-US" altLang="zh-CN" sz="2000" i="1"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ft</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i="1"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B</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(GT), and mirror asymmetry parameters in the paper.</a:t>
                </a:r>
                <a:endParaRPr lang="nb-NO"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0" y="0"/>
                <a:ext cx="9144000" cy="1938992"/>
              </a:xfrm>
              <a:prstGeom prst="rect">
                <a:avLst/>
              </a:prstGeom>
              <a:blipFill>
                <a:blip r:embed="rId5"/>
                <a:stretch>
                  <a:fillRect l="-667" t="-1572" r="-1800" b="-5346"/>
                </a:stretch>
              </a:blipFill>
            </p:spPr>
            <p:txBody>
              <a:bodyPr/>
              <a:lstStyle/>
              <a:p>
                <a:r>
                  <a:rPr lang="zh-CN" altLang="en-US">
                    <a:noFill/>
                  </a:rPr>
                  <a:t> </a:t>
                </a:r>
              </a:p>
            </p:txBody>
          </p:sp>
        </mc:Fallback>
      </mc:AlternateContent>
      <p:sp>
        <p:nvSpPr>
          <p:cNvPr id="5" name="Rectangle 4"/>
          <p:cNvSpPr/>
          <p:nvPr/>
        </p:nvSpPr>
        <p:spPr>
          <a:xfrm>
            <a:off x="0" y="3512457"/>
            <a:ext cx="9144000" cy="2554545"/>
          </a:xfrm>
          <a:prstGeom prst="rect">
            <a:avLst/>
          </a:prstGeom>
        </p:spPr>
        <p:txBody>
          <a:bodyPr wrap="square">
            <a:spAutoFit/>
          </a:bodyPr>
          <a:lstStyle/>
          <a:p>
            <a:pPr algn="just"/>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Other revisions:</a:t>
            </a:r>
          </a:p>
          <a:p>
            <a:pPr algn="just"/>
            <a:r>
              <a:rPr lang="nb-NO"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I've added a paragraph for half-life based on Moshe's </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detailed half-life analysis. I've reevaluated a final half-life by taking a weighted average of all published values and adopted that for the subsequent log </a:t>
            </a:r>
            <a:r>
              <a:rPr lang="en-US" altLang="zh-CN" sz="2000" i="1"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ft</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calculations.</a:t>
            </a:r>
          </a:p>
          <a:p>
            <a:pPr algn="just"/>
            <a:endParaRPr lang="nb-NO"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endParaRPr>
          </a:p>
          <a:p>
            <a:pPr algn="just"/>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I have assessed the extent of the Pandemonium effect based on the shell-model calculations, and the unobserved γ feedings from high-lying states for each state are found to be negligible (&lt;10</a:t>
            </a:r>
            <a:r>
              <a:rPr lang="en-US" altLang="zh-CN" sz="2000" baseline="30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−4</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a:t>
            </a:r>
            <a:endParaRPr lang="nb-NO"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976390849"/>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4093428"/>
          </a:xfrm>
          <a:prstGeom prst="rect">
            <a:avLst/>
          </a:prstGeom>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a:t>
            </a:r>
            <a:r>
              <a:rPr lang="zh-CN" altLang="en-US" sz="2000" dirty="0">
                <a:solidFill>
                  <a:srgbClr val="008000"/>
                </a:solidFill>
                <a:latin typeface="Cambria Math" panose="02040503050406030204" pitchFamily="18" charset="0"/>
                <a:cs typeface="Times New Roman" panose="02020603050405020304" pitchFamily="18" charset="0"/>
              </a:rPr>
              <a:t>What is the intensity </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for the 719-keV proton</a:t>
            </a:r>
            <a:r>
              <a:rPr lang="zh-CN" altLang="en-US" sz="2000" dirty="0">
                <a:solidFill>
                  <a:srgbClr val="008000"/>
                </a:solidFill>
                <a:latin typeface="Cambria Math" panose="02040503050406030204" pitchFamily="18" charset="0"/>
                <a:cs typeface="Times New Roman" panose="02020603050405020304" pitchFamily="18" charset="0"/>
              </a:rPr>
              <a:t>? I don't think we report it anywhere, but we should.</a:t>
            </a:r>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pPr algn="just"/>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Despite the fact that we do not have an accurate detection efficiency for protons above 1 MeV, we can normalize the literature relative intensities for each proton branch to the total proton intensity determined in this work. For example, based on the relative proton branching ratios measured in previous 25Si decay experiments [Sextro, Hatori, Robertson, Thomas], the 4252-keV proton branches account for 28.4(24)% of the total proton intensity from all 25Al unbound states. Taking into account the total proton intensity </a:t>
            </a:r>
            <a:r>
              <a:rPr lang="en-US" altLang="zh-CN" sz="2000" i="1" dirty="0" err="1">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err="1">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baseline="-25000" dirty="0" err="1">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tot</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 28(7)% determined in Sec. III B of the paper, we determine an </a:t>
            </a:r>
            <a:r>
              <a:rPr lang="en-US" altLang="zh-CN" sz="2000" i="1"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 8.1(20)% for the 4252-keV proton.</a:t>
            </a:r>
          </a:p>
          <a:p>
            <a:pPr algn="just"/>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All the other proton intensities can be determined in this way (see the next four slides for details).</a:t>
            </a:r>
            <a:endParaRPr lang="zh-CN" altLang="en-US" sz="2000" dirty="0">
              <a:solidFill>
                <a:srgbClr val="0000CC"/>
              </a:solidFill>
              <a:latin typeface="Cambria Math" panose="02040503050406030204" pitchFamily="18" charset="0"/>
              <a:cs typeface="Times New Roman" panose="02020603050405020304" pitchFamily="18" charset="0"/>
            </a:endParaRPr>
          </a:p>
        </p:txBody>
      </p:sp>
      <p:sp>
        <p:nvSpPr>
          <p:cNvPr id="3" name="TextBox 2"/>
          <p:cNvSpPr txBox="1"/>
          <p:nvPr/>
        </p:nvSpPr>
        <p:spPr>
          <a:xfrm>
            <a:off x="0" y="4026337"/>
            <a:ext cx="3853940" cy="461665"/>
          </a:xfrm>
          <a:prstGeom prst="rect">
            <a:avLst/>
          </a:prstGeom>
          <a:noFill/>
        </p:spPr>
        <p:txBody>
          <a:bodyPr wrap="none" rtlCol="0">
            <a:spAutoFit/>
          </a:bodyPr>
          <a:lstStyle/>
          <a:p>
            <a:pPr fontAlgn="b"/>
            <a:r>
              <a:rPr lang="en-US" sz="2400" i="1" dirty="0">
                <a:solidFill>
                  <a:srgbClr val="0099FF"/>
                </a:solidFill>
                <a:latin typeface="Cambria Math" panose="02040503050406030204" pitchFamily="18" charset="0"/>
                <a:ea typeface="Cambria Math" panose="02040503050406030204" pitchFamily="18" charset="0"/>
              </a:rPr>
              <a:t>I</a:t>
            </a:r>
            <a:r>
              <a:rPr lang="en-US" sz="2400" i="1" baseline="-25000" dirty="0">
                <a:solidFill>
                  <a:srgbClr val="0099FF"/>
                </a:solidFill>
                <a:latin typeface="Cambria Math" panose="02040503050406030204" pitchFamily="18" charset="0"/>
                <a:ea typeface="Cambria Math" panose="02040503050406030204" pitchFamily="18" charset="0"/>
              </a:rPr>
              <a:t>p </a:t>
            </a:r>
            <a:r>
              <a:rPr lang="en-US" sz="2400" baseline="-25000" dirty="0">
                <a:solidFill>
                  <a:srgbClr val="0099FF"/>
                </a:solidFill>
                <a:latin typeface="Cambria Math" panose="02040503050406030204" pitchFamily="18" charset="0"/>
                <a:ea typeface="Cambria Math" panose="02040503050406030204" pitchFamily="18" charset="0"/>
              </a:rPr>
              <a:t>rel </a:t>
            </a:r>
            <a:r>
              <a:rPr lang="en-US" sz="2400" dirty="0">
                <a:solidFill>
                  <a:srgbClr val="0099FF"/>
                </a:solidFill>
                <a:latin typeface="Cambria Math" panose="02040503050406030204" pitchFamily="18" charset="0"/>
                <a:ea typeface="Cambria Math" panose="02040503050406030204" pitchFamily="18" charset="0"/>
              </a:rPr>
              <a:t> / </a:t>
            </a:r>
            <a:r>
              <a:rPr lang="en-US" sz="2400" i="1" dirty="0">
                <a:solidFill>
                  <a:srgbClr val="0099FF"/>
                </a:solidFill>
                <a:latin typeface="Cambria Math" panose="02040503050406030204" pitchFamily="18" charset="0"/>
                <a:ea typeface="Cambria Math" panose="02040503050406030204" pitchFamily="18" charset="0"/>
              </a:rPr>
              <a:t>I</a:t>
            </a:r>
            <a:r>
              <a:rPr lang="en-US" sz="2400" i="1" baseline="-25000" dirty="0">
                <a:solidFill>
                  <a:srgbClr val="0099FF"/>
                </a:solidFill>
                <a:latin typeface="Cambria Math" panose="02040503050406030204" pitchFamily="18" charset="0"/>
                <a:ea typeface="Cambria Math" panose="02040503050406030204" pitchFamily="18" charset="0"/>
              </a:rPr>
              <a:t>p </a:t>
            </a:r>
            <a:r>
              <a:rPr lang="en-US" altLang="zh-CN" sz="2400" baseline="-25000" dirty="0">
                <a:solidFill>
                  <a:srgbClr val="0099FF"/>
                </a:solidFill>
                <a:latin typeface="Cambria Math" panose="02040503050406030204" pitchFamily="18" charset="0"/>
                <a:ea typeface="Cambria Math" panose="02040503050406030204" pitchFamily="18" charset="0"/>
              </a:rPr>
              <a:t>rel tot</a:t>
            </a:r>
            <a:r>
              <a:rPr lang="en-US" altLang="zh-CN" sz="2400" dirty="0">
                <a:solidFill>
                  <a:srgbClr val="0099FF"/>
                </a:solidFill>
                <a:latin typeface="Cambria Math" panose="02040503050406030204" pitchFamily="18" charset="0"/>
                <a:ea typeface="Cambria Math" panose="02040503050406030204" pitchFamily="18" charset="0"/>
              </a:rPr>
              <a:t> </a:t>
            </a:r>
            <a:r>
              <a:rPr lang="en-US" altLang="zh-CN" sz="2400" dirty="0">
                <a:solidFill>
                  <a:srgbClr val="000000"/>
                </a:solidFill>
                <a:latin typeface="Cambria Math" panose="02040503050406030204" pitchFamily="18" charset="0"/>
                <a:ea typeface="Cambria Math" panose="02040503050406030204" pitchFamily="18" charset="0"/>
              </a:rPr>
              <a:t>=</a:t>
            </a:r>
            <a:r>
              <a:rPr lang="en-US" sz="2400" i="1" dirty="0">
                <a:solidFill>
                  <a:srgbClr val="000000"/>
                </a:solidFill>
                <a:latin typeface="Cambria Math" panose="02040503050406030204" pitchFamily="18" charset="0"/>
                <a:ea typeface="Cambria Math" panose="02040503050406030204" pitchFamily="18" charset="0"/>
              </a:rPr>
              <a:t> </a:t>
            </a:r>
            <a:r>
              <a:rPr lang="en-US" sz="2400" i="1" dirty="0">
                <a:solidFill>
                  <a:srgbClr val="FF0000"/>
                </a:solidFill>
                <a:latin typeface="Cambria Math" panose="02040503050406030204" pitchFamily="18" charset="0"/>
                <a:ea typeface="Cambria Math" panose="02040503050406030204" pitchFamily="18" charset="0"/>
              </a:rPr>
              <a:t>I</a:t>
            </a:r>
            <a:r>
              <a:rPr lang="en-US" sz="2400" i="1" baseline="-25000" dirty="0">
                <a:solidFill>
                  <a:srgbClr val="FF0000"/>
                </a:solidFill>
                <a:latin typeface="Cambria Math" panose="02040503050406030204" pitchFamily="18" charset="0"/>
                <a:ea typeface="Cambria Math" panose="02040503050406030204" pitchFamily="18" charset="0"/>
              </a:rPr>
              <a:t>p </a:t>
            </a:r>
            <a:r>
              <a:rPr lang="en-US" sz="2400" baseline="-25000" dirty="0">
                <a:solidFill>
                  <a:srgbClr val="FF0000"/>
                </a:solidFill>
                <a:latin typeface="Cambria Math" panose="02040503050406030204" pitchFamily="18" charset="0"/>
                <a:ea typeface="Cambria Math" panose="02040503050406030204" pitchFamily="18" charset="0"/>
              </a:rPr>
              <a:t>abs</a:t>
            </a:r>
            <a:r>
              <a:rPr lang="en-US" sz="2400" dirty="0">
                <a:solidFill>
                  <a:srgbClr val="FF0000"/>
                </a:solidFill>
                <a:latin typeface="Cambria Math" panose="02040503050406030204" pitchFamily="18" charset="0"/>
                <a:ea typeface="Cambria Math" panose="02040503050406030204" pitchFamily="18" charset="0"/>
              </a:rPr>
              <a:t> </a:t>
            </a:r>
            <a:r>
              <a:rPr lang="en-US" sz="2400" dirty="0">
                <a:solidFill>
                  <a:srgbClr val="000000"/>
                </a:solidFill>
                <a:latin typeface="Cambria Math" panose="02040503050406030204" pitchFamily="18" charset="0"/>
                <a:ea typeface="Cambria Math" panose="02040503050406030204" pitchFamily="18" charset="0"/>
              </a:rPr>
              <a:t>/ </a:t>
            </a:r>
            <a:r>
              <a:rPr lang="en-US" sz="2400" i="1" dirty="0">
                <a:solidFill>
                  <a:srgbClr val="FF00FF"/>
                </a:solidFill>
                <a:latin typeface="Cambria Math" panose="02040503050406030204" pitchFamily="18" charset="0"/>
                <a:ea typeface="Cambria Math" panose="02040503050406030204" pitchFamily="18" charset="0"/>
              </a:rPr>
              <a:t>I</a:t>
            </a:r>
            <a:r>
              <a:rPr lang="en-US" sz="2400" i="1" baseline="-25000" dirty="0">
                <a:solidFill>
                  <a:srgbClr val="FF00FF"/>
                </a:solidFill>
                <a:latin typeface="Cambria Math" panose="02040503050406030204" pitchFamily="18" charset="0"/>
                <a:ea typeface="Cambria Math" panose="02040503050406030204" pitchFamily="18" charset="0"/>
              </a:rPr>
              <a:t>p </a:t>
            </a:r>
            <a:r>
              <a:rPr lang="en-US" altLang="zh-CN" sz="2400" baseline="-25000" dirty="0">
                <a:solidFill>
                  <a:srgbClr val="FF00FF"/>
                </a:solidFill>
                <a:latin typeface="Cambria Math" panose="02040503050406030204" pitchFamily="18" charset="0"/>
                <a:ea typeface="Cambria Math" panose="02040503050406030204" pitchFamily="18" charset="0"/>
              </a:rPr>
              <a:t>abs tot</a:t>
            </a:r>
            <a:endParaRPr lang="en-US" sz="2400" dirty="0">
              <a:solidFill>
                <a:srgbClr val="FF00FF"/>
              </a:solidFill>
              <a:latin typeface="Cambria Math" panose="02040503050406030204" pitchFamily="18" charset="0"/>
              <a:ea typeface="Cambria Math" panose="02040503050406030204" pitchFamily="18" charset="0"/>
            </a:endParaRPr>
          </a:p>
        </p:txBody>
      </p:sp>
      <p:sp>
        <p:nvSpPr>
          <p:cNvPr id="4" name="Rectangle 3"/>
          <p:cNvSpPr/>
          <p:nvPr/>
        </p:nvSpPr>
        <p:spPr>
          <a:xfrm>
            <a:off x="2499135" y="4507735"/>
            <a:ext cx="1627369" cy="830997"/>
          </a:xfrm>
          <a:prstGeom prst="rect">
            <a:avLst/>
          </a:prstGeom>
        </p:spPr>
        <p:txBody>
          <a:bodyPr wrap="none">
            <a:spAutoFit/>
          </a:bodyPr>
          <a:lstStyle/>
          <a:p>
            <a:pPr lvl="0" algn="ctr" fontAlgn="b"/>
            <a:r>
              <a:rPr lang="zh-CN" altLang="en-US" sz="2400" dirty="0">
                <a:solidFill>
                  <a:srgbClr val="FF00FF"/>
                </a:solidFill>
                <a:latin typeface="Cambria Math" panose="02040503050406030204" pitchFamily="18" charset="0"/>
                <a:ea typeface="Cambria Math" panose="02040503050406030204" pitchFamily="18" charset="0"/>
              </a:rPr>
              <a:t>↑</a:t>
            </a:r>
            <a:endParaRPr lang="en-US" altLang="zh-CN" sz="2400" dirty="0">
              <a:solidFill>
                <a:srgbClr val="FF00FF"/>
              </a:solidFill>
              <a:latin typeface="Cambria Math" panose="02040503050406030204" pitchFamily="18" charset="0"/>
              <a:ea typeface="Cambria Math" panose="02040503050406030204" pitchFamily="18" charset="0"/>
            </a:endParaRPr>
          </a:p>
          <a:p>
            <a:pPr lvl="0" fontAlgn="b"/>
            <a:r>
              <a:rPr lang="en-US" altLang="zh-CN" sz="2400" dirty="0">
                <a:solidFill>
                  <a:srgbClr val="FF00FF"/>
                </a:solidFill>
                <a:latin typeface="Cambria Math" panose="02040503050406030204" pitchFamily="18" charset="0"/>
                <a:ea typeface="Cambria Math" panose="02040503050406030204" pitchFamily="18" charset="0"/>
              </a:rPr>
              <a:t>28.3(68)%</a:t>
            </a:r>
            <a:endParaRPr lang="en-US" altLang="zh-CN" sz="2400" i="1" dirty="0">
              <a:solidFill>
                <a:srgbClr val="FF00FF"/>
              </a:solidFill>
              <a:latin typeface="Cambria Math" panose="02040503050406030204" pitchFamily="18" charset="0"/>
              <a:ea typeface="Cambria Math" panose="02040503050406030204" pitchFamily="18" charset="0"/>
            </a:endParaRPr>
          </a:p>
        </p:txBody>
      </p:sp>
      <p:sp>
        <p:nvSpPr>
          <p:cNvPr id="8" name="Rectangle 7"/>
          <p:cNvSpPr/>
          <p:nvPr/>
        </p:nvSpPr>
        <p:spPr>
          <a:xfrm>
            <a:off x="130980" y="4507735"/>
            <a:ext cx="1505925" cy="830997"/>
          </a:xfrm>
          <a:prstGeom prst="rect">
            <a:avLst/>
          </a:prstGeom>
        </p:spPr>
        <p:txBody>
          <a:bodyPr wrap="none">
            <a:spAutoFit/>
          </a:bodyPr>
          <a:lstStyle/>
          <a:p>
            <a:pPr lvl="0" algn="just" fontAlgn="b"/>
            <a:r>
              <a:rPr lang="zh-CN" altLang="en-US" sz="2400" dirty="0">
                <a:solidFill>
                  <a:srgbClr val="0099FF"/>
                </a:solidFill>
                <a:latin typeface="Cambria Math" panose="02040503050406030204" pitchFamily="18" charset="0"/>
                <a:ea typeface="Cambria Math" panose="02040503050406030204" pitchFamily="18" charset="0"/>
              </a:rPr>
              <a:t>  ↑          ↑</a:t>
            </a:r>
            <a:endParaRPr lang="en-US" altLang="zh-CN" sz="2400" dirty="0">
              <a:solidFill>
                <a:srgbClr val="0099FF"/>
              </a:solidFill>
              <a:latin typeface="Cambria Math" panose="02040503050406030204" pitchFamily="18" charset="0"/>
              <a:ea typeface="Cambria Math" panose="02040503050406030204" pitchFamily="18" charset="0"/>
            </a:endParaRPr>
          </a:p>
          <a:p>
            <a:pPr lvl="0" fontAlgn="b"/>
            <a:r>
              <a:rPr lang="en-US" altLang="zh-CN" sz="2400" dirty="0">
                <a:solidFill>
                  <a:srgbClr val="0099FF"/>
                </a:solidFill>
                <a:latin typeface="Cambria Math" panose="02040503050406030204" pitchFamily="18" charset="0"/>
                <a:ea typeface="Cambria Math" panose="02040503050406030204" pitchFamily="18" charset="0"/>
              </a:rPr>
              <a:t>Literature</a:t>
            </a:r>
            <a:endParaRPr lang="en-US" altLang="zh-CN" sz="2400" i="1" dirty="0">
              <a:solidFill>
                <a:srgbClr val="0099FF"/>
              </a:solidFill>
              <a:latin typeface="Cambria Math" panose="02040503050406030204" pitchFamily="18" charset="0"/>
              <a:ea typeface="Cambria Math" panose="02040503050406030204" pitchFamily="18" charset="0"/>
            </a:endParaRPr>
          </a:p>
        </p:txBody>
      </p:sp>
    </p:spTree>
    <p:extLst>
      <p:ext uri="{BB962C8B-B14F-4D97-AF65-F5344CB8AC3E}">
        <p14:creationId xmlns:p14="http://schemas.microsoft.com/office/powerpoint/2010/main" val="3391465366"/>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00050"/>
            <a:ext cx="9144000" cy="2246769"/>
          </a:xfrm>
          <a:prstGeom prst="rect">
            <a:avLst/>
          </a:prstGeom>
        </p:spPr>
        <p:txBody>
          <a:bodyPr wrap="square">
            <a:spAutoFit/>
          </a:bodyPr>
          <a:lstStyle/>
          <a:p>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Regarding the new proton peak at 719 keV, there is no literature values for this one. We may assume the same efficiency for the 401 and 719-keV protons and fit the peaks to obtain their integrals. Then we determine the intensity of the 719-keV proton based on the aforementioned intensity of the strongest 401-keV proton peak </a:t>
            </a:r>
            <a:r>
              <a:rPr lang="en-US" altLang="zh-CN" sz="2000" i="1"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baseline="-25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401</a:t>
            </a:r>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 = 4.6(5)% determined in Sec. III B of the paper. However, the 401 and 719-keV protons might have different efficiencies in reality.</a:t>
            </a:r>
          </a:p>
          <a:p>
            <a:r>
              <a:rPr lang="en-US" altLang="zh-CN" sz="2000"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Hope Moshe can weigh in on this approach.</a:t>
            </a:r>
            <a:endParaRPr lang="zh-CN" altLang="en-US" sz="2000" dirty="0">
              <a:solidFill>
                <a:srgbClr val="0000CC"/>
              </a:solidFill>
              <a:latin typeface="Cambria Math" panose="02040503050406030204" pitchFamily="18" charset="0"/>
              <a:cs typeface="Times New Roman" panose="02020603050405020304" pitchFamily="18" charset="0"/>
            </a:endParaRPr>
          </a:p>
        </p:txBody>
      </p:sp>
      <p:sp>
        <p:nvSpPr>
          <p:cNvPr id="3" name="TextBox 2"/>
          <p:cNvSpPr txBox="1"/>
          <p:nvPr/>
        </p:nvSpPr>
        <p:spPr>
          <a:xfrm>
            <a:off x="0" y="2646819"/>
            <a:ext cx="3783408" cy="461665"/>
          </a:xfrm>
          <a:prstGeom prst="rect">
            <a:avLst/>
          </a:prstGeom>
          <a:noFill/>
        </p:spPr>
        <p:txBody>
          <a:bodyPr wrap="none" rtlCol="0">
            <a:spAutoFit/>
          </a:bodyPr>
          <a:lstStyle/>
          <a:p>
            <a:pPr fontAlgn="b"/>
            <a:r>
              <a:rPr lang="en-US" sz="2400" i="1" dirty="0">
                <a:solidFill>
                  <a:srgbClr val="0099FF"/>
                </a:solidFill>
                <a:latin typeface="Cambria Math" panose="02040503050406030204" pitchFamily="18" charset="0"/>
                <a:ea typeface="Cambria Math" panose="02040503050406030204" pitchFamily="18" charset="0"/>
              </a:rPr>
              <a:t>N</a:t>
            </a:r>
            <a:r>
              <a:rPr lang="en-US" sz="2400" i="1" baseline="-25000" dirty="0">
                <a:solidFill>
                  <a:srgbClr val="0099FF"/>
                </a:solidFill>
                <a:latin typeface="Cambria Math" panose="02040503050406030204" pitchFamily="18" charset="0"/>
                <a:ea typeface="Cambria Math" panose="02040503050406030204" pitchFamily="18" charset="0"/>
              </a:rPr>
              <a:t>p </a:t>
            </a:r>
            <a:r>
              <a:rPr lang="en-US" sz="2400" baseline="-25000" dirty="0">
                <a:solidFill>
                  <a:srgbClr val="0099FF"/>
                </a:solidFill>
                <a:latin typeface="Cambria Math" panose="02040503050406030204" pitchFamily="18" charset="0"/>
                <a:ea typeface="Cambria Math" panose="02040503050406030204" pitchFamily="18" charset="0"/>
              </a:rPr>
              <a:t>719 </a:t>
            </a:r>
            <a:r>
              <a:rPr lang="en-US" sz="2400" dirty="0">
                <a:solidFill>
                  <a:srgbClr val="0099FF"/>
                </a:solidFill>
                <a:latin typeface="Cambria Math" panose="02040503050406030204" pitchFamily="18" charset="0"/>
                <a:ea typeface="Cambria Math" panose="02040503050406030204" pitchFamily="18" charset="0"/>
              </a:rPr>
              <a:t> / </a:t>
            </a:r>
            <a:r>
              <a:rPr lang="en-US" sz="2400" i="1" dirty="0">
                <a:solidFill>
                  <a:srgbClr val="0099FF"/>
                </a:solidFill>
                <a:latin typeface="Cambria Math" panose="02040503050406030204" pitchFamily="18" charset="0"/>
                <a:ea typeface="Cambria Math" panose="02040503050406030204" pitchFamily="18" charset="0"/>
              </a:rPr>
              <a:t>N</a:t>
            </a:r>
            <a:r>
              <a:rPr lang="en-US" sz="2400" i="1" baseline="-25000" dirty="0">
                <a:solidFill>
                  <a:srgbClr val="0099FF"/>
                </a:solidFill>
                <a:latin typeface="Cambria Math" panose="02040503050406030204" pitchFamily="18" charset="0"/>
                <a:ea typeface="Cambria Math" panose="02040503050406030204" pitchFamily="18" charset="0"/>
              </a:rPr>
              <a:t>p </a:t>
            </a:r>
            <a:r>
              <a:rPr lang="en-US" altLang="zh-CN" sz="2400" baseline="-25000" dirty="0">
                <a:solidFill>
                  <a:srgbClr val="0099FF"/>
                </a:solidFill>
                <a:latin typeface="Cambria Math" panose="02040503050406030204" pitchFamily="18" charset="0"/>
                <a:ea typeface="Cambria Math" panose="02040503050406030204" pitchFamily="18" charset="0"/>
              </a:rPr>
              <a:t>401</a:t>
            </a:r>
            <a:r>
              <a:rPr lang="en-US" altLang="zh-CN" sz="2400" dirty="0">
                <a:solidFill>
                  <a:srgbClr val="0099FF"/>
                </a:solidFill>
                <a:latin typeface="Cambria Math" panose="02040503050406030204" pitchFamily="18" charset="0"/>
                <a:ea typeface="Cambria Math" panose="02040503050406030204" pitchFamily="18" charset="0"/>
              </a:rPr>
              <a:t> </a:t>
            </a:r>
            <a:r>
              <a:rPr lang="en-US" altLang="zh-CN" sz="2400" dirty="0">
                <a:solidFill>
                  <a:srgbClr val="000000"/>
                </a:solidFill>
                <a:latin typeface="Cambria Math" panose="02040503050406030204" pitchFamily="18" charset="0"/>
                <a:ea typeface="Cambria Math" panose="02040503050406030204" pitchFamily="18" charset="0"/>
              </a:rPr>
              <a:t>=</a:t>
            </a:r>
            <a:r>
              <a:rPr lang="en-US" sz="2400" i="1" dirty="0">
                <a:solidFill>
                  <a:srgbClr val="000000"/>
                </a:solidFill>
                <a:latin typeface="Cambria Math" panose="02040503050406030204" pitchFamily="18" charset="0"/>
                <a:ea typeface="Cambria Math" panose="02040503050406030204" pitchFamily="18" charset="0"/>
              </a:rPr>
              <a:t> </a:t>
            </a:r>
            <a:r>
              <a:rPr lang="en-US" sz="2400" i="1" dirty="0">
                <a:solidFill>
                  <a:srgbClr val="FF0000"/>
                </a:solidFill>
                <a:latin typeface="Cambria Math" panose="02040503050406030204" pitchFamily="18" charset="0"/>
                <a:ea typeface="Cambria Math" panose="02040503050406030204" pitchFamily="18" charset="0"/>
              </a:rPr>
              <a:t>I</a:t>
            </a:r>
            <a:r>
              <a:rPr lang="en-US" sz="2400" i="1" baseline="-25000" dirty="0">
                <a:solidFill>
                  <a:srgbClr val="FF0000"/>
                </a:solidFill>
                <a:latin typeface="Cambria Math" panose="02040503050406030204" pitchFamily="18" charset="0"/>
                <a:ea typeface="Cambria Math" panose="02040503050406030204" pitchFamily="18" charset="0"/>
              </a:rPr>
              <a:t>p </a:t>
            </a:r>
            <a:r>
              <a:rPr lang="en-US" sz="2400" baseline="-25000" dirty="0">
                <a:solidFill>
                  <a:srgbClr val="FF0000"/>
                </a:solidFill>
                <a:latin typeface="Cambria Math" panose="02040503050406030204" pitchFamily="18" charset="0"/>
                <a:ea typeface="Cambria Math" panose="02040503050406030204" pitchFamily="18" charset="0"/>
              </a:rPr>
              <a:t>719</a:t>
            </a:r>
            <a:r>
              <a:rPr lang="en-US" sz="2400" dirty="0">
                <a:solidFill>
                  <a:srgbClr val="FF0000"/>
                </a:solidFill>
                <a:latin typeface="Cambria Math" panose="02040503050406030204" pitchFamily="18" charset="0"/>
                <a:ea typeface="Cambria Math" panose="02040503050406030204" pitchFamily="18" charset="0"/>
              </a:rPr>
              <a:t> </a:t>
            </a:r>
            <a:r>
              <a:rPr lang="en-US" sz="2400" dirty="0">
                <a:solidFill>
                  <a:srgbClr val="000000"/>
                </a:solidFill>
                <a:latin typeface="Cambria Math" panose="02040503050406030204" pitchFamily="18" charset="0"/>
                <a:ea typeface="Cambria Math" panose="02040503050406030204" pitchFamily="18" charset="0"/>
              </a:rPr>
              <a:t>/ </a:t>
            </a:r>
            <a:r>
              <a:rPr lang="en-US" sz="2400" i="1" dirty="0">
                <a:solidFill>
                  <a:srgbClr val="FF00FF"/>
                </a:solidFill>
                <a:latin typeface="Cambria Math" panose="02040503050406030204" pitchFamily="18" charset="0"/>
                <a:ea typeface="Cambria Math" panose="02040503050406030204" pitchFamily="18" charset="0"/>
              </a:rPr>
              <a:t>I</a:t>
            </a:r>
            <a:r>
              <a:rPr lang="en-US" sz="2400" i="1" baseline="-25000" dirty="0">
                <a:solidFill>
                  <a:srgbClr val="FF00FF"/>
                </a:solidFill>
                <a:latin typeface="Cambria Math" panose="02040503050406030204" pitchFamily="18" charset="0"/>
                <a:ea typeface="Cambria Math" panose="02040503050406030204" pitchFamily="18" charset="0"/>
              </a:rPr>
              <a:t>p </a:t>
            </a:r>
            <a:r>
              <a:rPr lang="en-US" altLang="zh-CN" sz="2400" baseline="-25000" dirty="0">
                <a:solidFill>
                  <a:srgbClr val="FF00FF"/>
                </a:solidFill>
                <a:latin typeface="Cambria Math" panose="02040503050406030204" pitchFamily="18" charset="0"/>
                <a:ea typeface="Cambria Math" panose="02040503050406030204" pitchFamily="18" charset="0"/>
              </a:rPr>
              <a:t>401</a:t>
            </a:r>
            <a:endParaRPr lang="en-US" sz="2400" dirty="0">
              <a:solidFill>
                <a:srgbClr val="FF00FF"/>
              </a:solidFill>
              <a:latin typeface="Cambria Math" panose="02040503050406030204" pitchFamily="18" charset="0"/>
              <a:ea typeface="Cambria Math" panose="02040503050406030204" pitchFamily="18" charset="0"/>
            </a:endParaRPr>
          </a:p>
        </p:txBody>
      </p:sp>
      <p:sp>
        <p:nvSpPr>
          <p:cNvPr id="4" name="TextBox 3">
            <a:extLst>
              <a:ext uri="{FF2B5EF4-FFF2-40B4-BE49-F238E27FC236}">
                <a16:creationId xmlns:a16="http://schemas.microsoft.com/office/drawing/2014/main" id="{87006CCF-CFF3-4C75-94CC-6808BDF74B5E}"/>
              </a:ext>
            </a:extLst>
          </p:cNvPr>
          <p:cNvSpPr txBox="1"/>
          <p:nvPr/>
        </p:nvSpPr>
        <p:spPr>
          <a:xfrm>
            <a:off x="-3954" y="3600926"/>
            <a:ext cx="9147954" cy="2585323"/>
          </a:xfrm>
          <a:prstGeom prst="rect">
            <a:avLst/>
          </a:prstGeom>
          <a:noFill/>
        </p:spPr>
        <p:txBody>
          <a:bodyPr wrap="square" rtlCol="0">
            <a:spAutoFit/>
          </a:bodyPr>
          <a:lstStyle/>
          <a:p>
            <a:r>
              <a:rPr lang="en-US" altLang="zh-CN" dirty="0"/>
              <a:t>Chris mentioned that Jon Batchelder's evaluation paper said "The uncertainty on the </a:t>
            </a:r>
            <a:r>
              <a:rPr lang="en-US" altLang="zh-CN" i="1" dirty="0"/>
              <a:t>I</a:t>
            </a:r>
            <a:r>
              <a:rPr lang="en-US" altLang="zh-CN" i="1" baseline="-25000" dirty="0"/>
              <a:t>p</a:t>
            </a:r>
            <a:r>
              <a:rPr lang="en-US" altLang="zh-CN" dirty="0"/>
              <a:t>(rel)% values reported by [Robertson_PRC1993] are unrealistically small and are not used."</a:t>
            </a:r>
          </a:p>
          <a:p>
            <a:endParaRPr lang="en-US" altLang="zh-CN" dirty="0"/>
          </a:p>
          <a:p>
            <a:r>
              <a:rPr lang="en-US" altLang="zh-CN" dirty="0"/>
              <a:t>Here's some fun facts:</a:t>
            </a:r>
          </a:p>
          <a:p>
            <a:pPr marL="342900" indent="-342900">
              <a:buAutoNum type="arabicParenR"/>
            </a:pPr>
            <a:r>
              <a:rPr lang="en-US" altLang="zh-CN" dirty="0"/>
              <a:t>Jon Batchelder</a:t>
            </a:r>
            <a:r>
              <a:rPr lang="zh-CN" altLang="en-US" dirty="0"/>
              <a:t> </a:t>
            </a:r>
            <a:r>
              <a:rPr lang="en-US" altLang="zh-CN" dirty="0"/>
              <a:t>earned</a:t>
            </a:r>
            <a:r>
              <a:rPr lang="zh-CN" altLang="en-US" dirty="0"/>
              <a:t> </a:t>
            </a:r>
            <a:r>
              <a:rPr lang="en-US" altLang="zh-CN" dirty="0"/>
              <a:t>his</a:t>
            </a:r>
            <a:r>
              <a:rPr lang="zh-CN" altLang="en-US" dirty="0"/>
              <a:t> </a:t>
            </a:r>
            <a:r>
              <a:rPr lang="en-US" altLang="zh-CN" dirty="0"/>
              <a:t>PhD</a:t>
            </a:r>
            <a:r>
              <a:rPr lang="zh-CN" altLang="en-US" dirty="0"/>
              <a:t> </a:t>
            </a:r>
            <a:r>
              <a:rPr lang="en-US" altLang="zh-CN" dirty="0"/>
              <a:t>from</a:t>
            </a:r>
            <a:r>
              <a:rPr lang="zh-CN" altLang="en-US" dirty="0"/>
              <a:t> </a:t>
            </a:r>
            <a:r>
              <a:rPr lang="en-US" altLang="zh-CN" dirty="0"/>
              <a:t>the</a:t>
            </a:r>
            <a:r>
              <a:rPr lang="zh-CN" altLang="en-US" dirty="0"/>
              <a:t> </a:t>
            </a:r>
            <a:r>
              <a:rPr lang="en-US" altLang="zh-CN" dirty="0"/>
              <a:t>Department of Chemistry, UC Berkeley in 1993. His advisor was Joseph Cerny.</a:t>
            </a:r>
          </a:p>
          <a:p>
            <a:pPr marL="342900" indent="-342900">
              <a:buAutoNum type="arabicParenR"/>
            </a:pPr>
            <a:r>
              <a:rPr lang="en-US" altLang="zh-CN" dirty="0"/>
              <a:t>[Robertson_PRC1993] was published by a then Postdoc John David Robertson with Department of Chemistry, UC Berkeley in 1993, and Joseph Cerny was on the author-list.</a:t>
            </a:r>
          </a:p>
          <a:p>
            <a:pPr marL="342900" indent="-342900">
              <a:buAutoNum type="arabicParenR"/>
            </a:pPr>
            <a:r>
              <a:rPr lang="en-US" altLang="zh-CN" dirty="0"/>
              <a:t>Batchelder and Robertson co-authored several other papers in the 1990s.</a:t>
            </a:r>
            <a:endParaRPr lang="zh-CN" altLang="en-US" dirty="0"/>
          </a:p>
        </p:txBody>
      </p:sp>
    </p:spTree>
    <p:extLst>
      <p:ext uri="{BB962C8B-B14F-4D97-AF65-F5344CB8AC3E}">
        <p14:creationId xmlns:p14="http://schemas.microsoft.com/office/powerpoint/2010/main" val="1417725801"/>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588859-780A-47C9-91AA-485773DF8397}"/>
              </a:ext>
            </a:extLst>
          </p:cNvPr>
          <p:cNvPicPr>
            <a:picLocks noChangeAspect="1"/>
          </p:cNvPicPr>
          <p:nvPr/>
        </p:nvPicPr>
        <p:blipFill>
          <a:blip r:embed="rId2"/>
          <a:stretch>
            <a:fillRect/>
          </a:stretch>
        </p:blipFill>
        <p:spPr>
          <a:xfrm>
            <a:off x="0" y="521434"/>
            <a:ext cx="1717926" cy="619125"/>
          </a:xfrm>
          <a:prstGeom prst="rect">
            <a:avLst/>
          </a:prstGeom>
        </p:spPr>
      </p:pic>
      <p:sp>
        <p:nvSpPr>
          <p:cNvPr id="4" name="Rectangle 3">
            <a:extLst>
              <a:ext uri="{FF2B5EF4-FFF2-40B4-BE49-F238E27FC236}">
                <a16:creationId xmlns:a16="http://schemas.microsoft.com/office/drawing/2014/main" id="{62C5DED4-3FE6-4DB4-9FFE-A8A149C9C25A}"/>
              </a:ext>
            </a:extLst>
          </p:cNvPr>
          <p:cNvSpPr/>
          <p:nvPr/>
        </p:nvSpPr>
        <p:spPr>
          <a:xfrm>
            <a:off x="1979468" y="369332"/>
            <a:ext cx="7164532" cy="923330"/>
          </a:xfrm>
          <a:prstGeom prst="rect">
            <a:avLst/>
          </a:prstGeom>
        </p:spPr>
        <p:txBody>
          <a:bodyPr wrap="square">
            <a:spAutoFit/>
          </a:bodyPr>
          <a:lstStyle/>
          <a:p>
            <a:pPr algn="just"/>
            <a:r>
              <a:rPr lang="en-US" altLang="zh-CN" dirty="0">
                <a:solidFill>
                  <a:srgbClr val="0000CC"/>
                </a:solidFill>
                <a:latin typeface="Times New Roman" panose="02020603050405020304" pitchFamily="18" charset="0"/>
                <a:cs typeface="Times New Roman" panose="02020603050405020304" pitchFamily="18" charset="0"/>
              </a:rPr>
              <a:t>PRC template doesn't have an appropriate annotation for co-first authors, so this is the closest annotation I can make. The editor will adjust the style later.</a:t>
            </a:r>
          </a:p>
        </p:txBody>
      </p:sp>
      <p:pic>
        <p:nvPicPr>
          <p:cNvPr id="5" name="Picture 4">
            <a:extLst>
              <a:ext uri="{FF2B5EF4-FFF2-40B4-BE49-F238E27FC236}">
                <a16:creationId xmlns:a16="http://schemas.microsoft.com/office/drawing/2014/main" id="{A76CCB56-6F5D-45BA-9D3E-FD9D3E85E027}"/>
              </a:ext>
            </a:extLst>
          </p:cNvPr>
          <p:cNvPicPr>
            <a:picLocks noChangeAspect="1"/>
          </p:cNvPicPr>
          <p:nvPr/>
        </p:nvPicPr>
        <p:blipFill>
          <a:blip r:embed="rId3"/>
          <a:stretch>
            <a:fillRect/>
          </a:stretch>
        </p:blipFill>
        <p:spPr>
          <a:xfrm>
            <a:off x="228600" y="2179082"/>
            <a:ext cx="1019175" cy="495300"/>
          </a:xfrm>
          <a:prstGeom prst="rect">
            <a:avLst/>
          </a:prstGeom>
        </p:spPr>
      </p:pic>
      <p:sp>
        <p:nvSpPr>
          <p:cNvPr id="6" name="Rectangle 5">
            <a:extLst>
              <a:ext uri="{FF2B5EF4-FFF2-40B4-BE49-F238E27FC236}">
                <a16:creationId xmlns:a16="http://schemas.microsoft.com/office/drawing/2014/main" id="{0F4E38D8-5EF6-449B-AD19-702A61C0730C}"/>
              </a:ext>
            </a:extLst>
          </p:cNvPr>
          <p:cNvSpPr/>
          <p:nvPr/>
        </p:nvSpPr>
        <p:spPr>
          <a:xfrm>
            <a:off x="0" y="1336655"/>
            <a:ext cx="9144000" cy="646331"/>
          </a:xfrm>
          <a:prstGeom prst="rect">
            <a:avLst/>
          </a:prstGeom>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Draft: </a:t>
            </a:r>
            <a:r>
              <a:rPr lang="en-US" altLang="zh-CN" i="1" dirty="0">
                <a:latin typeface="Times New Roman" panose="02020603050405020304" pitchFamily="18" charset="0"/>
                <a:cs typeface="Times New Roman" panose="02020603050405020304" pitchFamily="18" charset="0"/>
              </a:rPr>
              <a:t>β</a:t>
            </a:r>
            <a:r>
              <a:rPr lang="en-US" altLang="zh-CN" dirty="0">
                <a:latin typeface="Times New Roman" panose="02020603050405020304" pitchFamily="18" charset="0"/>
                <a:cs typeface="Times New Roman" panose="02020603050405020304" pitchFamily="18" charset="0"/>
              </a:rPr>
              <a:t>-decay spectroscopy provides valuable information on exotic nuclei and a stringent test for nuclear theories beyond the stability line.</a:t>
            </a:r>
          </a:p>
        </p:txBody>
      </p:sp>
      <p:sp>
        <p:nvSpPr>
          <p:cNvPr id="8" name="Rectangle 7">
            <a:extLst>
              <a:ext uri="{FF2B5EF4-FFF2-40B4-BE49-F238E27FC236}">
                <a16:creationId xmlns:a16="http://schemas.microsoft.com/office/drawing/2014/main" id="{482D5CDB-1601-43E8-B2B4-04010642B964}"/>
              </a:ext>
            </a:extLst>
          </p:cNvPr>
          <p:cNvSpPr/>
          <p:nvPr/>
        </p:nvSpPr>
        <p:spPr>
          <a:xfrm>
            <a:off x="1979468" y="2077473"/>
            <a:ext cx="7164532" cy="646331"/>
          </a:xfrm>
          <a:prstGeom prst="rect">
            <a:avLst/>
          </a:prstGeom>
        </p:spPr>
        <p:txBody>
          <a:bodyPr wrap="square">
            <a:spAutoFit/>
          </a:bodyPr>
          <a:lstStyle/>
          <a:p>
            <a:pPr algn="just"/>
            <a:r>
              <a:rPr lang="en-US" altLang="zh-CN" dirty="0">
                <a:solidFill>
                  <a:srgbClr val="0000CC"/>
                </a:solidFill>
                <a:latin typeface="Times New Roman" panose="02020603050405020304" pitchFamily="18" charset="0"/>
                <a:cs typeface="Times New Roman" panose="02020603050405020304" pitchFamily="18" charset="0"/>
              </a:rPr>
              <a:t>I also used "far from the stability line" in previous versions. Chris changed that to "beyond the stability line" in the V13.</a:t>
            </a:r>
          </a:p>
        </p:txBody>
      </p:sp>
      <p:pic>
        <p:nvPicPr>
          <p:cNvPr id="9" name="Picture 8">
            <a:extLst>
              <a:ext uri="{FF2B5EF4-FFF2-40B4-BE49-F238E27FC236}">
                <a16:creationId xmlns:a16="http://schemas.microsoft.com/office/drawing/2014/main" id="{4723FC9F-4907-4923-B428-803A37B78210}"/>
              </a:ext>
            </a:extLst>
          </p:cNvPr>
          <p:cNvPicPr>
            <a:picLocks noChangeAspect="1"/>
          </p:cNvPicPr>
          <p:nvPr/>
        </p:nvPicPr>
        <p:blipFill>
          <a:blip r:embed="rId4"/>
          <a:stretch>
            <a:fillRect/>
          </a:stretch>
        </p:blipFill>
        <p:spPr>
          <a:xfrm>
            <a:off x="123373" y="3708277"/>
            <a:ext cx="1304925" cy="676275"/>
          </a:xfrm>
          <a:prstGeom prst="rect">
            <a:avLst/>
          </a:prstGeom>
        </p:spPr>
      </p:pic>
      <p:sp>
        <p:nvSpPr>
          <p:cNvPr id="11" name="Rectangle 10">
            <a:extLst>
              <a:ext uri="{FF2B5EF4-FFF2-40B4-BE49-F238E27FC236}">
                <a16:creationId xmlns:a16="http://schemas.microsoft.com/office/drawing/2014/main" id="{52C54247-CA88-4C46-B46D-D9B2574BB155}"/>
              </a:ext>
            </a:extLst>
          </p:cNvPr>
          <p:cNvSpPr/>
          <p:nvPr/>
        </p:nvSpPr>
        <p:spPr>
          <a:xfrm>
            <a:off x="0" y="2818291"/>
            <a:ext cx="9144000" cy="646331"/>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Draft: They might miss some of the low-intensity and high-energy γ rays due to low statistics and low efficiency.</a:t>
            </a:r>
            <a:endParaRPr lang="zh-CN" altLang="en-US" dirty="0">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5F558F1A-CFE7-49DA-94FF-C95DEAD5E582}"/>
              </a:ext>
            </a:extLst>
          </p:cNvPr>
          <p:cNvSpPr/>
          <p:nvPr/>
        </p:nvSpPr>
        <p:spPr>
          <a:xfrm>
            <a:off x="1979468" y="3499064"/>
            <a:ext cx="7164532" cy="1200329"/>
          </a:xfrm>
          <a:prstGeom prst="rect">
            <a:avLst/>
          </a:prstGeom>
        </p:spPr>
        <p:txBody>
          <a:bodyPr wrap="square">
            <a:spAutoFit/>
          </a:bodyPr>
          <a:lstStyle/>
          <a:p>
            <a:pPr algn="just"/>
            <a:r>
              <a:rPr lang="en-US" altLang="zh-CN" dirty="0">
                <a:solidFill>
                  <a:srgbClr val="0000CC"/>
                </a:solidFill>
                <a:latin typeface="Times New Roman" panose="02020603050405020304" pitchFamily="18" charset="0"/>
                <a:cs typeface="Times New Roman" panose="02020603050405020304" pitchFamily="18" charset="0"/>
              </a:rPr>
              <a:t>Chris changed that to "They may have missed some of the low-intensity and high-energy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 rays due to low statistics and low efficiency." We did observe 11 new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 rays that Thomas </a:t>
            </a:r>
            <a:r>
              <a:rPr lang="en-US" altLang="zh-CN" i="1" dirty="0">
                <a:solidFill>
                  <a:srgbClr val="0000CC"/>
                </a:solidFill>
                <a:latin typeface="Times New Roman" panose="02020603050405020304" pitchFamily="18" charset="0"/>
                <a:cs typeface="Times New Roman" panose="02020603050405020304" pitchFamily="18" charset="0"/>
              </a:rPr>
              <a:t>et al</a:t>
            </a:r>
            <a:r>
              <a:rPr lang="en-US" altLang="zh-CN" dirty="0">
                <a:solidFill>
                  <a:srgbClr val="0000CC"/>
                </a:solidFill>
                <a:latin typeface="Times New Roman" panose="02020603050405020304" pitchFamily="18" charset="0"/>
                <a:cs typeface="Times New Roman" panose="02020603050405020304" pitchFamily="18" charset="0"/>
              </a:rPr>
              <a:t> didn't observe. Some of them exceed the sensitivity of Thomas and some are above his energy range.</a:t>
            </a:r>
            <a:endParaRPr lang="en-US" altLang="zh-CN" i="1" dirty="0">
              <a:solidFill>
                <a:srgbClr val="0000CC"/>
              </a:solidFill>
              <a:latin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id="{60B1DB6B-824D-4CA0-A9AC-772DFE387E1F}"/>
              </a:ext>
            </a:extLst>
          </p:cNvPr>
          <p:cNvPicPr>
            <a:picLocks noChangeAspect="1"/>
          </p:cNvPicPr>
          <p:nvPr/>
        </p:nvPicPr>
        <p:blipFill>
          <a:blip r:embed="rId5"/>
          <a:stretch>
            <a:fillRect/>
          </a:stretch>
        </p:blipFill>
        <p:spPr>
          <a:xfrm>
            <a:off x="0" y="5532841"/>
            <a:ext cx="2152650" cy="971550"/>
          </a:xfrm>
          <a:prstGeom prst="rect">
            <a:avLst/>
          </a:prstGeom>
        </p:spPr>
      </p:pic>
      <p:sp>
        <p:nvSpPr>
          <p:cNvPr id="14" name="Rectangle 13">
            <a:extLst>
              <a:ext uri="{FF2B5EF4-FFF2-40B4-BE49-F238E27FC236}">
                <a16:creationId xmlns:a16="http://schemas.microsoft.com/office/drawing/2014/main" id="{6397620B-35BB-4604-9276-7BDB7F21E574}"/>
              </a:ext>
            </a:extLst>
          </p:cNvPr>
          <p:cNvSpPr/>
          <p:nvPr/>
        </p:nvSpPr>
        <p:spPr>
          <a:xfrm>
            <a:off x="0" y="4748011"/>
            <a:ext cx="9144000" cy="646331"/>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Draft: </a:t>
            </a:r>
            <a:r>
              <a:rPr lang="zh-CN" altLang="en-US" dirty="0">
                <a:latin typeface="Times New Roman" panose="02020603050405020304" pitchFamily="18" charset="0"/>
                <a:cs typeface="Times New Roman" panose="02020603050405020304" pitchFamily="18" charset="0"/>
              </a:rPr>
              <a:t>The Gaseous Detector with Germanium Tagging (GADGET) [18], has been built and successfully com</a:t>
            </a:r>
            <a:r>
              <a:rPr lang="en-US" altLang="zh-CN" dirty="0">
                <a:latin typeface="Times New Roman" panose="02020603050405020304" pitchFamily="18" charset="0"/>
                <a:cs typeface="Times New Roman" panose="02020603050405020304" pitchFamily="18" charset="0"/>
              </a:rPr>
              <a:t>m</a:t>
            </a:r>
            <a:r>
              <a:rPr lang="zh-CN" altLang="en-US" dirty="0">
                <a:latin typeface="Times New Roman" panose="02020603050405020304" pitchFamily="18" charset="0"/>
                <a:cs typeface="Times New Roman" panose="02020603050405020304" pitchFamily="18" charset="0"/>
              </a:rPr>
              <a:t>issioned to measure the decays for the nuclei near the  proton-drip lin</a:t>
            </a:r>
            <a:r>
              <a:rPr lang="en-US" altLang="zh-CN" dirty="0">
                <a:latin typeface="Times New Roman" panose="02020603050405020304" pitchFamily="18" charset="0"/>
                <a:cs typeface="Times New Roman" panose="02020603050405020304" pitchFamily="18" charset="0"/>
              </a:rPr>
              <a:t>e.</a:t>
            </a:r>
          </a:p>
        </p:txBody>
      </p:sp>
      <p:sp>
        <p:nvSpPr>
          <p:cNvPr id="15" name="Rectangle 14">
            <a:extLst>
              <a:ext uri="{FF2B5EF4-FFF2-40B4-BE49-F238E27FC236}">
                <a16:creationId xmlns:a16="http://schemas.microsoft.com/office/drawing/2014/main" id="{9B90221C-E664-4EC6-B85A-66C415DF3EE7}"/>
              </a:ext>
            </a:extLst>
          </p:cNvPr>
          <p:cNvSpPr/>
          <p:nvPr/>
        </p:nvSpPr>
        <p:spPr>
          <a:xfrm>
            <a:off x="2152650" y="5418452"/>
            <a:ext cx="6991350" cy="1200329"/>
          </a:xfrm>
          <a:prstGeom prst="rect">
            <a:avLst/>
          </a:prstGeom>
        </p:spPr>
        <p:txBody>
          <a:bodyPr wrap="square">
            <a:spAutoFit/>
          </a:bodyPr>
          <a:lstStyle/>
          <a:p>
            <a:r>
              <a:rPr lang="en-US" altLang="zh-CN" dirty="0">
                <a:solidFill>
                  <a:srgbClr val="0000CC"/>
                </a:solidFill>
                <a:latin typeface="Times New Roman" panose="02020603050405020304" pitchFamily="18" charset="0"/>
                <a:cs typeface="Times New Roman" panose="02020603050405020304" pitchFamily="18" charset="0"/>
              </a:rPr>
              <a:t>For the proton-drip line nuclei in the </a:t>
            </a:r>
            <a:r>
              <a:rPr lang="en-US" altLang="zh-CN" i="1" dirty="0" err="1">
                <a:solidFill>
                  <a:srgbClr val="0000CC"/>
                </a:solidFill>
                <a:latin typeface="Times New Roman" panose="02020603050405020304" pitchFamily="18" charset="0"/>
                <a:cs typeface="Times New Roman" panose="02020603050405020304" pitchFamily="18" charset="0"/>
              </a:rPr>
              <a:t>sd</a:t>
            </a:r>
            <a:r>
              <a:rPr lang="en-US" altLang="zh-CN" dirty="0">
                <a:solidFill>
                  <a:srgbClr val="0000CC"/>
                </a:solidFill>
                <a:latin typeface="Times New Roman" panose="02020603050405020304" pitchFamily="18" charset="0"/>
                <a:cs typeface="Times New Roman" panose="02020603050405020304" pitchFamily="18" charset="0"/>
              </a:rPr>
              <a:t> shell, as long as the </a:t>
            </a:r>
            <a:r>
              <a:rPr lang="en-US" altLang="zh-CN" i="1" dirty="0">
                <a:solidFill>
                  <a:srgbClr val="0000CC"/>
                </a:solidFill>
                <a:latin typeface="Times New Roman" panose="02020603050405020304" pitchFamily="18" charset="0"/>
                <a:cs typeface="Times New Roman" panose="02020603050405020304" pitchFamily="18" charset="0"/>
              </a:rPr>
              <a:t>β</a:t>
            </a:r>
            <a:r>
              <a:rPr lang="en-US" altLang="zh-CN" dirty="0">
                <a:solidFill>
                  <a:srgbClr val="0000CC"/>
                </a:solidFill>
                <a:latin typeface="Times New Roman" panose="02020603050405020304" pitchFamily="18" charset="0"/>
                <a:cs typeface="Times New Roman" panose="02020603050405020304" pitchFamily="18" charset="0"/>
              </a:rPr>
              <a:t> decay is the dominating decay mode, the half-life is above 13 </a:t>
            </a:r>
            <a:r>
              <a:rPr lang="en-US" altLang="zh-CN" dirty="0" err="1">
                <a:solidFill>
                  <a:srgbClr val="0000CC"/>
                </a:solidFill>
                <a:latin typeface="Times New Roman" panose="02020603050405020304" pitchFamily="18" charset="0"/>
                <a:cs typeface="Times New Roman" panose="02020603050405020304" pitchFamily="18" charset="0"/>
              </a:rPr>
              <a:t>ms.</a:t>
            </a:r>
            <a:r>
              <a:rPr lang="en-US" altLang="zh-CN" dirty="0">
                <a:solidFill>
                  <a:srgbClr val="0000CC"/>
                </a:solidFill>
                <a:latin typeface="Times New Roman" panose="02020603050405020304" pitchFamily="18" charset="0"/>
                <a:cs typeface="Times New Roman" panose="02020603050405020304" pitchFamily="18" charset="0"/>
              </a:rPr>
              <a:t> I suppose the GADGET is capable to measure such short-lived nuclei, although the cycle efficiency may be low.</a:t>
            </a:r>
          </a:p>
        </p:txBody>
      </p:sp>
      <p:sp>
        <p:nvSpPr>
          <p:cNvPr id="3" name="TextBox 2">
            <a:extLst>
              <a:ext uri="{FF2B5EF4-FFF2-40B4-BE49-F238E27FC236}">
                <a16:creationId xmlns:a16="http://schemas.microsoft.com/office/drawing/2014/main" id="{312025D2-D466-44D4-8ACA-A684275C1C2D}"/>
              </a:ext>
            </a:extLst>
          </p:cNvPr>
          <p:cNvSpPr txBox="1"/>
          <p:nvPr/>
        </p:nvSpPr>
        <p:spPr>
          <a:xfrm>
            <a:off x="0" y="0"/>
            <a:ext cx="1977914" cy="369332"/>
          </a:xfrm>
          <a:prstGeom prst="rect">
            <a:avLst/>
          </a:prstGeom>
          <a:noFill/>
        </p:spPr>
        <p:txBody>
          <a:bodyPr wrap="none" rtlCol="0">
            <a:spAutoFit/>
          </a:bodyPr>
          <a:lstStyle/>
          <a:p>
            <a:r>
              <a:rPr lang="en-US" altLang="zh-CN" dirty="0"/>
              <a:t>Comments on V14:</a:t>
            </a:r>
            <a:endParaRPr lang="zh-CN" altLang="en-US" dirty="0"/>
          </a:p>
        </p:txBody>
      </p:sp>
    </p:spTree>
    <p:extLst>
      <p:ext uri="{BB962C8B-B14F-4D97-AF65-F5344CB8AC3E}">
        <p14:creationId xmlns:p14="http://schemas.microsoft.com/office/powerpoint/2010/main" val="9335491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A004AA-B6C5-434A-B67B-1D89046FF4CF}"/>
              </a:ext>
            </a:extLst>
          </p:cNvPr>
          <p:cNvPicPr>
            <a:picLocks noChangeAspect="1"/>
          </p:cNvPicPr>
          <p:nvPr/>
        </p:nvPicPr>
        <p:blipFill>
          <a:blip r:embed="rId2"/>
          <a:stretch>
            <a:fillRect/>
          </a:stretch>
        </p:blipFill>
        <p:spPr>
          <a:xfrm>
            <a:off x="0" y="0"/>
            <a:ext cx="9144000" cy="4780197"/>
          </a:xfrm>
          <a:prstGeom prst="rect">
            <a:avLst/>
          </a:prstGeom>
        </p:spPr>
      </p:pic>
    </p:spTree>
    <p:extLst>
      <p:ext uri="{BB962C8B-B14F-4D97-AF65-F5344CB8AC3E}">
        <p14:creationId xmlns:p14="http://schemas.microsoft.com/office/powerpoint/2010/main" val="3979155679"/>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181D1-4FBF-4781-81FE-2BEAB0FC6286}"/>
              </a:ext>
            </a:extLst>
          </p:cNvPr>
          <p:cNvSpPr/>
          <p:nvPr/>
        </p:nvSpPr>
        <p:spPr>
          <a:xfrm>
            <a:off x="0" y="1524222"/>
            <a:ext cx="9144000" cy="646331"/>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Draft: room background lines at 1460.820±0.005 keV and 2614.511±0.010 keV from the </a:t>
            </a:r>
            <a:r>
              <a:rPr lang="en-US" altLang="zh-CN" i="1" dirty="0">
                <a:latin typeface="Times New Roman" panose="02020603050405020304" pitchFamily="18" charset="0"/>
                <a:cs typeface="Times New Roman" panose="02020603050405020304" pitchFamily="18" charset="0"/>
              </a:rPr>
              <a:t>β</a:t>
            </a:r>
            <a:r>
              <a:rPr lang="en-US" altLang="zh-CN" dirty="0">
                <a:latin typeface="Times New Roman" panose="02020603050405020304" pitchFamily="18" charset="0"/>
                <a:cs typeface="Times New Roman" panose="02020603050405020304" pitchFamily="18" charset="0"/>
              </a:rPr>
              <a:t> decays of </a:t>
            </a:r>
            <a:r>
              <a:rPr lang="en-US" altLang="zh-CN" baseline="30000" dirty="0">
                <a:latin typeface="Times New Roman" panose="02020603050405020304" pitchFamily="18" charset="0"/>
                <a:cs typeface="Times New Roman" panose="02020603050405020304" pitchFamily="18" charset="0"/>
              </a:rPr>
              <a:t>40</a:t>
            </a:r>
            <a:r>
              <a:rPr lang="en-US" altLang="zh-CN" dirty="0">
                <a:latin typeface="Times New Roman" panose="02020603050405020304" pitchFamily="18" charset="0"/>
                <a:cs typeface="Times New Roman" panose="02020603050405020304" pitchFamily="18" charset="0"/>
              </a:rPr>
              <a:t>K [42] and </a:t>
            </a:r>
            <a:r>
              <a:rPr lang="en-US" altLang="zh-CN" baseline="30000" dirty="0">
                <a:latin typeface="Times New Roman" panose="02020603050405020304" pitchFamily="18" charset="0"/>
                <a:cs typeface="Times New Roman" panose="02020603050405020304" pitchFamily="18" charset="0"/>
              </a:rPr>
              <a:t>208</a:t>
            </a:r>
            <a:r>
              <a:rPr lang="en-US" altLang="zh-CN" dirty="0">
                <a:latin typeface="Times New Roman" panose="02020603050405020304" pitchFamily="18" charset="0"/>
                <a:cs typeface="Times New Roman" panose="02020603050405020304" pitchFamily="18" charset="0"/>
              </a:rPr>
              <a:t>Tl [43], respectively.</a:t>
            </a:r>
          </a:p>
        </p:txBody>
      </p:sp>
      <p:pic>
        <p:nvPicPr>
          <p:cNvPr id="7" name="Picture 6">
            <a:extLst>
              <a:ext uri="{FF2B5EF4-FFF2-40B4-BE49-F238E27FC236}">
                <a16:creationId xmlns:a16="http://schemas.microsoft.com/office/drawing/2014/main" id="{7F02CEBC-0CF7-4DFA-86EE-4011FE574B0E}"/>
              </a:ext>
            </a:extLst>
          </p:cNvPr>
          <p:cNvPicPr>
            <a:picLocks noChangeAspect="1"/>
          </p:cNvPicPr>
          <p:nvPr/>
        </p:nvPicPr>
        <p:blipFill>
          <a:blip r:embed="rId2"/>
          <a:stretch>
            <a:fillRect/>
          </a:stretch>
        </p:blipFill>
        <p:spPr>
          <a:xfrm>
            <a:off x="286183" y="2293009"/>
            <a:ext cx="1076325" cy="523875"/>
          </a:xfrm>
          <a:prstGeom prst="rect">
            <a:avLst/>
          </a:prstGeom>
        </p:spPr>
      </p:pic>
      <p:sp>
        <p:nvSpPr>
          <p:cNvPr id="8" name="Rectangle 7">
            <a:extLst>
              <a:ext uri="{FF2B5EF4-FFF2-40B4-BE49-F238E27FC236}">
                <a16:creationId xmlns:a16="http://schemas.microsoft.com/office/drawing/2014/main" id="{6F669F66-6CEF-48B7-94EF-B17C3317478C}"/>
              </a:ext>
            </a:extLst>
          </p:cNvPr>
          <p:cNvSpPr/>
          <p:nvPr/>
        </p:nvSpPr>
        <p:spPr>
          <a:xfrm>
            <a:off x="1648691" y="2231780"/>
            <a:ext cx="7495309" cy="369332"/>
          </a:xfrm>
          <a:prstGeom prst="rect">
            <a:avLst/>
          </a:prstGeom>
        </p:spPr>
        <p:txBody>
          <a:bodyPr wrap="square">
            <a:spAutoFit/>
          </a:bodyPr>
          <a:lstStyle/>
          <a:p>
            <a:pPr algn="just"/>
            <a:r>
              <a:rPr lang="en-US" altLang="zh-CN" dirty="0">
                <a:solidFill>
                  <a:srgbClr val="0000CC"/>
                </a:solidFill>
                <a:latin typeface="Times New Roman" panose="02020603050405020304" pitchFamily="18" charset="0"/>
                <a:cs typeface="Times New Roman" panose="02020603050405020304" pitchFamily="18" charset="0"/>
              </a:rPr>
              <a:t>Three decimal places are shown in NuDat and also Brent's papers.</a:t>
            </a:r>
          </a:p>
        </p:txBody>
      </p:sp>
      <p:pic>
        <p:nvPicPr>
          <p:cNvPr id="9" name="Picture 8">
            <a:extLst>
              <a:ext uri="{FF2B5EF4-FFF2-40B4-BE49-F238E27FC236}">
                <a16:creationId xmlns:a16="http://schemas.microsoft.com/office/drawing/2014/main" id="{7BE3899E-B9F3-445D-926E-63DB76484FDB}"/>
              </a:ext>
            </a:extLst>
          </p:cNvPr>
          <p:cNvPicPr>
            <a:picLocks noChangeAspect="1"/>
          </p:cNvPicPr>
          <p:nvPr/>
        </p:nvPicPr>
        <p:blipFill>
          <a:blip r:embed="rId3"/>
          <a:stretch>
            <a:fillRect/>
          </a:stretch>
        </p:blipFill>
        <p:spPr>
          <a:xfrm>
            <a:off x="286183" y="3560840"/>
            <a:ext cx="1133475" cy="609600"/>
          </a:xfrm>
          <a:prstGeom prst="rect">
            <a:avLst/>
          </a:prstGeom>
        </p:spPr>
      </p:pic>
      <p:sp>
        <p:nvSpPr>
          <p:cNvPr id="10" name="Rectangle 9">
            <a:extLst>
              <a:ext uri="{FF2B5EF4-FFF2-40B4-BE49-F238E27FC236}">
                <a16:creationId xmlns:a16="http://schemas.microsoft.com/office/drawing/2014/main" id="{EB06FD6B-DD08-46CD-9671-84173C32B78F}"/>
              </a:ext>
            </a:extLst>
          </p:cNvPr>
          <p:cNvSpPr/>
          <p:nvPr/>
        </p:nvSpPr>
        <p:spPr>
          <a:xfrm>
            <a:off x="0" y="2865696"/>
            <a:ext cx="9144000" cy="646331"/>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Draft: The maximum values from the fits of these γ-ray lines were used for an internal energy calibration.</a:t>
            </a:r>
          </a:p>
        </p:txBody>
      </p:sp>
      <p:sp>
        <p:nvSpPr>
          <p:cNvPr id="11" name="Rectangle 10">
            <a:extLst>
              <a:ext uri="{FF2B5EF4-FFF2-40B4-BE49-F238E27FC236}">
                <a16:creationId xmlns:a16="http://schemas.microsoft.com/office/drawing/2014/main" id="{073C5D0F-2109-4D1F-AE56-115458F4DA56}"/>
              </a:ext>
            </a:extLst>
          </p:cNvPr>
          <p:cNvSpPr/>
          <p:nvPr/>
        </p:nvSpPr>
        <p:spPr>
          <a:xfrm>
            <a:off x="1648690" y="3560839"/>
            <a:ext cx="7495309" cy="646331"/>
          </a:xfrm>
          <a:prstGeom prst="rect">
            <a:avLst/>
          </a:prstGeom>
        </p:spPr>
        <p:txBody>
          <a:bodyPr wrap="square">
            <a:spAutoFit/>
          </a:bodyPr>
          <a:lstStyle/>
          <a:p>
            <a:pPr algn="just"/>
            <a:r>
              <a:rPr lang="en-US" altLang="zh-CN" dirty="0">
                <a:solidFill>
                  <a:srgbClr val="0000CC"/>
                </a:solidFill>
                <a:latin typeface="Times New Roman" panose="02020603050405020304" pitchFamily="18" charset="0"/>
                <a:cs typeface="Times New Roman" panose="02020603050405020304" pitchFamily="18" charset="0"/>
              </a:rPr>
              <a:t>The maximum value is the highest point of a function, which can be extracted from the EMG fit (or</a:t>
            </a:r>
            <a:r>
              <a:rPr lang="zh-CN" altLang="en-US" dirty="0">
                <a:solidFill>
                  <a:srgbClr val="0000CC"/>
                </a:solidFill>
                <a:latin typeface="Times New Roman" panose="02020603050405020304" pitchFamily="18" charset="0"/>
                <a:cs typeface="Times New Roman" panose="02020603050405020304" pitchFamily="18" charset="0"/>
              </a:rPr>
              <a:t> </a:t>
            </a:r>
            <a:r>
              <a:rPr lang="en-US" altLang="zh-CN" dirty="0">
                <a:solidFill>
                  <a:srgbClr val="0000CC"/>
                </a:solidFill>
                <a:latin typeface="Times New Roman" panose="02020603050405020304" pitchFamily="18" charset="0"/>
                <a:cs typeface="Times New Roman" panose="02020603050405020304" pitchFamily="18" charset="0"/>
              </a:rPr>
              <a:t>using</a:t>
            </a:r>
            <a:r>
              <a:rPr lang="zh-CN" altLang="en-US" dirty="0">
                <a:solidFill>
                  <a:srgbClr val="0000CC"/>
                </a:solidFill>
                <a:latin typeface="Times New Roman" panose="02020603050405020304" pitchFamily="18" charset="0"/>
                <a:cs typeface="Times New Roman" panose="02020603050405020304" pitchFamily="18" charset="0"/>
              </a:rPr>
              <a:t> </a:t>
            </a:r>
            <a:r>
              <a:rPr lang="en-US" altLang="zh-CN" dirty="0">
                <a:solidFill>
                  <a:srgbClr val="0000CC"/>
                </a:solidFill>
                <a:latin typeface="Times New Roman" panose="02020603050405020304" pitchFamily="18" charset="0"/>
                <a:cs typeface="Times New Roman" panose="02020603050405020304" pitchFamily="18" charset="0"/>
              </a:rPr>
              <a:t>a derivative of the EMG).</a:t>
            </a:r>
          </a:p>
        </p:txBody>
      </p:sp>
      <p:sp>
        <p:nvSpPr>
          <p:cNvPr id="12" name="Rectangle 11">
            <a:extLst>
              <a:ext uri="{FF2B5EF4-FFF2-40B4-BE49-F238E27FC236}">
                <a16:creationId xmlns:a16="http://schemas.microsoft.com/office/drawing/2014/main" id="{F326DECF-326C-47E2-BDC1-9A8D5F3E5CFE}"/>
              </a:ext>
            </a:extLst>
          </p:cNvPr>
          <p:cNvSpPr/>
          <p:nvPr/>
        </p:nvSpPr>
        <p:spPr>
          <a:xfrm>
            <a:off x="1648689" y="600892"/>
            <a:ext cx="7495309" cy="923330"/>
          </a:xfrm>
          <a:prstGeom prst="rect">
            <a:avLst/>
          </a:prstGeom>
        </p:spPr>
        <p:txBody>
          <a:bodyPr wrap="square">
            <a:spAutoFit/>
          </a:bodyPr>
          <a:lstStyle/>
          <a:p>
            <a:pPr algn="just"/>
            <a:r>
              <a:rPr lang="en-US" altLang="zh-CN" dirty="0">
                <a:solidFill>
                  <a:srgbClr val="0000CC"/>
                </a:solidFill>
                <a:latin typeface="Times New Roman" panose="02020603050405020304" pitchFamily="18" charset="0"/>
                <a:cs typeface="Times New Roman" panose="02020603050405020304" pitchFamily="18" charset="0"/>
              </a:rPr>
              <a:t>The experiment procedure was already</a:t>
            </a:r>
            <a:r>
              <a:rPr lang="zh-CN" altLang="en-US" dirty="0">
                <a:solidFill>
                  <a:srgbClr val="0000CC"/>
                </a:solidFill>
                <a:latin typeface="Times New Roman" panose="02020603050405020304" pitchFamily="18" charset="0"/>
                <a:cs typeface="Times New Roman" panose="02020603050405020304" pitchFamily="18" charset="0"/>
              </a:rPr>
              <a:t> </a:t>
            </a:r>
            <a:r>
              <a:rPr lang="en-US" altLang="zh-CN" dirty="0">
                <a:solidFill>
                  <a:srgbClr val="0000CC"/>
                </a:solidFill>
                <a:latin typeface="Times New Roman" panose="02020603050405020304" pitchFamily="18" charset="0"/>
                <a:cs typeface="Times New Roman" panose="02020603050405020304" pitchFamily="18" charset="0"/>
              </a:rPr>
              <a:t>explained</a:t>
            </a:r>
            <a:r>
              <a:rPr lang="zh-CN" altLang="en-US" dirty="0">
                <a:solidFill>
                  <a:srgbClr val="0000CC"/>
                </a:solidFill>
                <a:latin typeface="Times New Roman" panose="02020603050405020304" pitchFamily="18" charset="0"/>
                <a:cs typeface="Times New Roman" panose="02020603050405020304" pitchFamily="18" charset="0"/>
              </a:rPr>
              <a:t> </a:t>
            </a:r>
            <a:r>
              <a:rPr lang="en-US" altLang="zh-CN" dirty="0">
                <a:solidFill>
                  <a:srgbClr val="0000CC"/>
                </a:solidFill>
                <a:latin typeface="Times New Roman" panose="02020603050405020304" pitchFamily="18" charset="0"/>
                <a:cs typeface="Times New Roman" panose="02020603050405020304" pitchFamily="18" charset="0"/>
              </a:rPr>
              <a:t>in</a:t>
            </a:r>
            <a:r>
              <a:rPr lang="zh-CN" altLang="en-US" dirty="0">
                <a:solidFill>
                  <a:srgbClr val="0000CC"/>
                </a:solidFill>
                <a:latin typeface="Times New Roman" panose="02020603050405020304" pitchFamily="18" charset="0"/>
                <a:cs typeface="Times New Roman" panose="02020603050405020304" pitchFamily="18" charset="0"/>
              </a:rPr>
              <a:t> </a:t>
            </a:r>
            <a:r>
              <a:rPr lang="en-US" altLang="zh-CN" dirty="0">
                <a:solidFill>
                  <a:srgbClr val="0000CC"/>
                </a:solidFill>
                <a:latin typeface="Times New Roman" panose="02020603050405020304" pitchFamily="18" charset="0"/>
                <a:cs typeface="Times New Roman" panose="02020603050405020304" pitchFamily="18" charset="0"/>
              </a:rPr>
              <a:t>detail by the</a:t>
            </a:r>
            <a:r>
              <a:rPr lang="zh-CN" altLang="en-US" dirty="0">
                <a:solidFill>
                  <a:srgbClr val="0000CC"/>
                </a:solidFill>
                <a:latin typeface="Times New Roman" panose="02020603050405020304" pitchFamily="18" charset="0"/>
                <a:cs typeface="Times New Roman" panose="02020603050405020304" pitchFamily="18" charset="0"/>
              </a:rPr>
              <a:t> </a:t>
            </a:r>
            <a:r>
              <a:rPr lang="en-US" altLang="zh-CN" dirty="0">
                <a:solidFill>
                  <a:srgbClr val="0000CC"/>
                </a:solidFill>
                <a:latin typeface="Times New Roman" panose="02020603050405020304" pitchFamily="18" charset="0"/>
                <a:cs typeface="Times New Roman" panose="02020603050405020304" pitchFamily="18" charset="0"/>
              </a:rPr>
              <a:t>NIMA</a:t>
            </a:r>
            <a:r>
              <a:rPr lang="zh-CN" altLang="en-US" dirty="0">
                <a:solidFill>
                  <a:srgbClr val="0000CC"/>
                </a:solidFill>
                <a:latin typeface="Times New Roman" panose="02020603050405020304" pitchFamily="18" charset="0"/>
                <a:cs typeface="Times New Roman" panose="02020603050405020304" pitchFamily="18" charset="0"/>
              </a:rPr>
              <a:t> </a:t>
            </a:r>
            <a:r>
              <a:rPr lang="en-US" altLang="zh-CN" dirty="0">
                <a:solidFill>
                  <a:srgbClr val="0000CC"/>
                </a:solidFill>
                <a:latin typeface="Times New Roman" panose="02020603050405020304" pitchFamily="18" charset="0"/>
                <a:cs typeface="Times New Roman" panose="02020603050405020304" pitchFamily="18" charset="0"/>
              </a:rPr>
              <a:t>paper, So I tend to briefly mention the basics for completeness. I didn't mention the RFFS and the 15-ms wait period between beam on/off.</a:t>
            </a:r>
          </a:p>
        </p:txBody>
      </p:sp>
      <p:pic>
        <p:nvPicPr>
          <p:cNvPr id="13" name="Picture 12">
            <a:extLst>
              <a:ext uri="{FF2B5EF4-FFF2-40B4-BE49-F238E27FC236}">
                <a16:creationId xmlns:a16="http://schemas.microsoft.com/office/drawing/2014/main" id="{0FAAFF3C-7E71-4C5B-A3BA-0B7CDAA70DE9}"/>
              </a:ext>
            </a:extLst>
          </p:cNvPr>
          <p:cNvPicPr>
            <a:picLocks noChangeAspect="1"/>
          </p:cNvPicPr>
          <p:nvPr/>
        </p:nvPicPr>
        <p:blipFill>
          <a:blip r:embed="rId4"/>
          <a:stretch>
            <a:fillRect/>
          </a:stretch>
        </p:blipFill>
        <p:spPr>
          <a:xfrm>
            <a:off x="219507" y="774073"/>
            <a:ext cx="1266825" cy="619125"/>
          </a:xfrm>
          <a:prstGeom prst="rect">
            <a:avLst/>
          </a:prstGeom>
        </p:spPr>
      </p:pic>
      <p:pic>
        <p:nvPicPr>
          <p:cNvPr id="16" name="Picture 15">
            <a:extLst>
              <a:ext uri="{FF2B5EF4-FFF2-40B4-BE49-F238E27FC236}">
                <a16:creationId xmlns:a16="http://schemas.microsoft.com/office/drawing/2014/main" id="{9DAC5544-8443-4E0A-95FD-4FCC45550FEF}"/>
              </a:ext>
            </a:extLst>
          </p:cNvPr>
          <p:cNvPicPr>
            <a:picLocks noChangeAspect="1"/>
          </p:cNvPicPr>
          <p:nvPr/>
        </p:nvPicPr>
        <p:blipFill>
          <a:blip r:embed="rId5"/>
          <a:stretch>
            <a:fillRect/>
          </a:stretch>
        </p:blipFill>
        <p:spPr>
          <a:xfrm>
            <a:off x="286183" y="4961224"/>
            <a:ext cx="1057275" cy="628650"/>
          </a:xfrm>
          <a:prstGeom prst="rect">
            <a:avLst/>
          </a:prstGeom>
        </p:spPr>
      </p:pic>
      <p:sp>
        <p:nvSpPr>
          <p:cNvPr id="17" name="Rectangle 16">
            <a:extLst>
              <a:ext uri="{FF2B5EF4-FFF2-40B4-BE49-F238E27FC236}">
                <a16:creationId xmlns:a16="http://schemas.microsoft.com/office/drawing/2014/main" id="{2D06B651-65E2-41C6-8390-65035B22AB57}"/>
              </a:ext>
            </a:extLst>
          </p:cNvPr>
          <p:cNvSpPr/>
          <p:nvPr/>
        </p:nvSpPr>
        <p:spPr>
          <a:xfrm>
            <a:off x="-2" y="4486530"/>
            <a:ext cx="9144000" cy="369332"/>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Draft: </a:t>
            </a:r>
            <a:r>
              <a:rPr lang="nn-NO" altLang="zh-CN" i="1" dirty="0">
                <a:latin typeface="Times New Roman" panose="02020603050405020304" pitchFamily="18" charset="0"/>
                <a:cs typeface="Times New Roman" panose="02020603050405020304" pitchFamily="18" charset="0"/>
              </a:rPr>
              <a:t>I</a:t>
            </a:r>
            <a:r>
              <a:rPr lang="nn-NO" altLang="zh-CN" i="1" baseline="-25000" dirty="0">
                <a:latin typeface="Times New Roman" panose="02020603050405020304" pitchFamily="18" charset="0"/>
                <a:cs typeface="Times New Roman" panose="02020603050405020304" pitchFamily="18" charset="0"/>
              </a:rPr>
              <a:t>p</a:t>
            </a:r>
            <a:r>
              <a:rPr lang="nn-NO" altLang="zh-CN" dirty="0">
                <a:latin typeface="Times New Roman" panose="02020603050405020304" pitchFamily="18" charset="0"/>
                <a:cs typeface="Times New Roman" panose="02020603050405020304" pitchFamily="18" charset="0"/>
              </a:rPr>
              <a:t> + </a:t>
            </a:r>
            <a:r>
              <a:rPr lang="nn-NO" altLang="zh-CN" i="1" dirty="0">
                <a:latin typeface="Times New Roman" panose="02020603050405020304" pitchFamily="18" charset="0"/>
                <a:cs typeface="Times New Roman" panose="02020603050405020304" pitchFamily="18" charset="0"/>
              </a:rPr>
              <a:t>I</a:t>
            </a:r>
            <a:r>
              <a:rPr lang="nn-NO" altLang="zh-CN" i="1" baseline="-25000" dirty="0">
                <a:latin typeface="Times New Roman" panose="02020603050405020304" pitchFamily="18" charset="0"/>
                <a:cs typeface="Times New Roman" panose="02020603050405020304" pitchFamily="18" charset="0"/>
              </a:rPr>
              <a:t>γ</a:t>
            </a:r>
            <a:r>
              <a:rPr lang="nn-NO" altLang="zh-CN" dirty="0">
                <a:latin typeface="Times New Roman" panose="02020603050405020304" pitchFamily="18" charset="0"/>
                <a:cs typeface="Times New Roman" panose="02020603050405020304" pitchFamily="18" charset="0"/>
              </a:rPr>
              <a:t> + </a:t>
            </a:r>
            <a:r>
              <a:rPr lang="nn-NO" altLang="zh-CN" i="1" dirty="0">
                <a:latin typeface="Times New Roman" panose="02020603050405020304" pitchFamily="18" charset="0"/>
                <a:cs typeface="Times New Roman" panose="02020603050405020304" pitchFamily="18" charset="0"/>
              </a:rPr>
              <a:t>I</a:t>
            </a:r>
            <a:r>
              <a:rPr lang="nn-NO" altLang="zh-CN" baseline="-25000" dirty="0">
                <a:latin typeface="Times New Roman" panose="02020603050405020304" pitchFamily="18" charset="0"/>
                <a:cs typeface="Times New Roman" panose="02020603050405020304" pitchFamily="18" charset="0"/>
              </a:rPr>
              <a:t>gs</a:t>
            </a:r>
            <a:r>
              <a:rPr lang="nn-NO" altLang="zh-CN" dirty="0">
                <a:latin typeface="Times New Roman" panose="02020603050405020304" pitchFamily="18" charset="0"/>
                <a:cs typeface="Times New Roman" panose="02020603050405020304" pitchFamily="18" charset="0"/>
              </a:rPr>
              <a:t> = 100%</a:t>
            </a:r>
            <a:endParaRPr lang="en-US" altLang="zh-CN" dirty="0">
              <a:latin typeface="Times New Roman" panose="02020603050405020304" pitchFamily="18" charset="0"/>
              <a:cs typeface="Times New Roman" panose="02020603050405020304" pitchFamily="18" charset="0"/>
            </a:endParaRPr>
          </a:p>
        </p:txBody>
      </p:sp>
      <p:sp>
        <p:nvSpPr>
          <p:cNvPr id="18" name="Rectangle 17">
            <a:extLst>
              <a:ext uri="{FF2B5EF4-FFF2-40B4-BE49-F238E27FC236}">
                <a16:creationId xmlns:a16="http://schemas.microsoft.com/office/drawing/2014/main" id="{F58CC7F2-9518-4DD9-AA73-7BE82A33B97F}"/>
              </a:ext>
            </a:extLst>
          </p:cNvPr>
          <p:cNvSpPr/>
          <p:nvPr/>
        </p:nvSpPr>
        <p:spPr>
          <a:xfrm>
            <a:off x="1648689" y="4904674"/>
            <a:ext cx="7495309" cy="923330"/>
          </a:xfrm>
          <a:prstGeom prst="rect">
            <a:avLst/>
          </a:prstGeom>
        </p:spPr>
        <p:txBody>
          <a:bodyPr wrap="square">
            <a:spAutoFit/>
          </a:bodyPr>
          <a:lstStyle/>
          <a:p>
            <a:pPr algn="just"/>
            <a:r>
              <a:rPr lang="en-US" altLang="zh-CN" i="1" dirty="0" err="1">
                <a:solidFill>
                  <a:srgbClr val="0000CC"/>
                </a:solidFill>
                <a:latin typeface="Times New Roman" panose="02020603050405020304" pitchFamily="18" charset="0"/>
                <a:cs typeface="Times New Roman" panose="02020603050405020304" pitchFamily="18" charset="0"/>
              </a:rPr>
              <a:t>I</a:t>
            </a:r>
            <a:r>
              <a:rPr lang="en-US" altLang="zh-CN" i="1" baseline="-25000" dirty="0" err="1">
                <a:solidFill>
                  <a:srgbClr val="0000CC"/>
                </a:solidFill>
                <a:latin typeface="Times New Roman" panose="02020603050405020304" pitchFamily="18" charset="0"/>
                <a:cs typeface="Times New Roman" panose="02020603050405020304" pitchFamily="18" charset="0"/>
              </a:rPr>
              <a:t>pγ</a:t>
            </a:r>
            <a:r>
              <a:rPr lang="en-US" altLang="zh-CN" dirty="0">
                <a:solidFill>
                  <a:srgbClr val="0000CC"/>
                </a:solidFill>
                <a:latin typeface="Times New Roman" panose="02020603050405020304" pitchFamily="18" charset="0"/>
                <a:cs typeface="Times New Roman" panose="02020603050405020304" pitchFamily="18" charset="0"/>
              </a:rPr>
              <a:t> is allocated to </a:t>
            </a:r>
            <a:r>
              <a:rPr lang="en-US" altLang="zh-CN" i="1" dirty="0">
                <a:solidFill>
                  <a:srgbClr val="0000CC"/>
                </a:solidFill>
                <a:latin typeface="Times New Roman" panose="02020603050405020304" pitchFamily="18" charset="0"/>
                <a:cs typeface="Times New Roman" panose="02020603050405020304" pitchFamily="18" charset="0"/>
              </a:rPr>
              <a:t>I</a:t>
            </a:r>
            <a:r>
              <a:rPr lang="en-US" altLang="zh-CN" i="1" baseline="-25000" dirty="0">
                <a:solidFill>
                  <a:srgbClr val="0000CC"/>
                </a:solidFill>
                <a:latin typeface="Times New Roman" panose="02020603050405020304" pitchFamily="18" charset="0"/>
                <a:cs typeface="Times New Roman" panose="02020603050405020304" pitchFamily="18" charset="0"/>
              </a:rPr>
              <a:t>p</a:t>
            </a:r>
            <a:r>
              <a:rPr lang="en-US" altLang="zh-CN" dirty="0">
                <a:solidFill>
                  <a:srgbClr val="0000CC"/>
                </a:solidFill>
                <a:latin typeface="Times New Roman" panose="02020603050405020304" pitchFamily="18" charset="0"/>
                <a:cs typeface="Times New Roman" panose="02020603050405020304" pitchFamily="18" charset="0"/>
              </a:rPr>
              <a:t>. Here, </a:t>
            </a:r>
            <a:r>
              <a:rPr lang="en-US" altLang="zh-CN" i="1" dirty="0">
                <a:solidFill>
                  <a:srgbClr val="0000CC"/>
                </a:solidFill>
                <a:latin typeface="Times New Roman" panose="02020603050405020304" pitchFamily="18" charset="0"/>
                <a:cs typeface="Times New Roman" panose="02020603050405020304" pitchFamily="18" charset="0"/>
              </a:rPr>
              <a:t>I</a:t>
            </a:r>
            <a:r>
              <a:rPr lang="en-US" altLang="zh-CN" i="1" baseline="-25000"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 represents the intensity of </a:t>
            </a:r>
            <a:r>
              <a:rPr lang="en-US" altLang="zh-CN" i="1" dirty="0">
                <a:solidFill>
                  <a:srgbClr val="0000CC"/>
                </a:solidFill>
                <a:latin typeface="Times New Roman" panose="02020603050405020304" pitchFamily="18" charset="0"/>
                <a:cs typeface="Times New Roman" panose="02020603050405020304" pitchFamily="18" charset="0"/>
              </a:rPr>
              <a:t>β</a:t>
            </a:r>
            <a:r>
              <a:rPr lang="en-US" altLang="zh-CN" dirty="0">
                <a:solidFill>
                  <a:srgbClr val="0000CC"/>
                </a:solidFill>
                <a:latin typeface="Times New Roman" panose="02020603050405020304" pitchFamily="18" charset="0"/>
                <a:cs typeface="Times New Roman" panose="02020603050405020304" pitchFamily="18" charset="0"/>
              </a:rPr>
              <a:t>-delayed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 rays. The term "</a:t>
            </a:r>
            <a:r>
              <a:rPr lang="en-US" altLang="zh-CN" i="1" dirty="0">
                <a:solidFill>
                  <a:srgbClr val="0000CC"/>
                </a:solidFill>
                <a:latin typeface="Times New Roman" panose="02020603050405020304" pitchFamily="18" charset="0"/>
                <a:cs typeface="Times New Roman" panose="02020603050405020304" pitchFamily="18" charset="0"/>
              </a:rPr>
              <a:t>β</a:t>
            </a:r>
            <a:r>
              <a:rPr lang="en-US" altLang="zh-CN" dirty="0">
                <a:solidFill>
                  <a:srgbClr val="0000CC"/>
                </a:solidFill>
                <a:latin typeface="Times New Roman" panose="02020603050405020304" pitchFamily="18" charset="0"/>
                <a:cs typeface="Times New Roman" panose="02020603050405020304" pitchFamily="18" charset="0"/>
              </a:rPr>
              <a:t>-delayed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 rays" seems to conventionally refer to the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 rays from the </a:t>
            </a:r>
            <a:r>
              <a:rPr lang="en-US" altLang="zh-CN" i="1" dirty="0">
                <a:solidFill>
                  <a:srgbClr val="0000CC"/>
                </a:solidFill>
                <a:latin typeface="Times New Roman" panose="02020603050405020304" pitchFamily="18" charset="0"/>
                <a:cs typeface="Times New Roman" panose="02020603050405020304" pitchFamily="18" charset="0"/>
              </a:rPr>
              <a:t>β</a:t>
            </a:r>
            <a:r>
              <a:rPr lang="en-US" altLang="zh-CN" dirty="0">
                <a:solidFill>
                  <a:srgbClr val="0000CC"/>
                </a:solidFill>
                <a:latin typeface="Times New Roman" panose="02020603050405020304" pitchFamily="18" charset="0"/>
                <a:cs typeface="Times New Roman" panose="02020603050405020304" pitchFamily="18" charset="0"/>
              </a:rPr>
              <a:t>-decay daughter (not including the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 rays from the proton-emission daughter ).</a:t>
            </a:r>
          </a:p>
        </p:txBody>
      </p:sp>
      <p:sp>
        <p:nvSpPr>
          <p:cNvPr id="2" name="TextBox 1">
            <a:extLst>
              <a:ext uri="{FF2B5EF4-FFF2-40B4-BE49-F238E27FC236}">
                <a16:creationId xmlns:a16="http://schemas.microsoft.com/office/drawing/2014/main" id="{3A0AD7CA-94E8-4C04-91DC-7800BC3316E6}"/>
              </a:ext>
            </a:extLst>
          </p:cNvPr>
          <p:cNvSpPr txBox="1"/>
          <p:nvPr/>
        </p:nvSpPr>
        <p:spPr>
          <a:xfrm>
            <a:off x="0" y="0"/>
            <a:ext cx="1977914" cy="369332"/>
          </a:xfrm>
          <a:prstGeom prst="rect">
            <a:avLst/>
          </a:prstGeom>
          <a:noFill/>
        </p:spPr>
        <p:txBody>
          <a:bodyPr wrap="none" rtlCol="0">
            <a:spAutoFit/>
          </a:bodyPr>
          <a:lstStyle/>
          <a:p>
            <a:r>
              <a:rPr lang="en-US" altLang="zh-CN" dirty="0"/>
              <a:t>Comments on V14:</a:t>
            </a:r>
            <a:endParaRPr lang="zh-CN" altLang="en-US" dirty="0"/>
          </a:p>
        </p:txBody>
      </p:sp>
    </p:spTree>
    <p:extLst>
      <p:ext uri="{BB962C8B-B14F-4D97-AF65-F5344CB8AC3E}">
        <p14:creationId xmlns:p14="http://schemas.microsoft.com/office/powerpoint/2010/main" val="3149887039"/>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3E549D7-F56F-4FED-8475-4D2CC942F90A}"/>
              </a:ext>
            </a:extLst>
          </p:cNvPr>
          <p:cNvPicPr>
            <a:picLocks noChangeAspect="1"/>
          </p:cNvPicPr>
          <p:nvPr/>
        </p:nvPicPr>
        <p:blipFill>
          <a:blip r:embed="rId2"/>
          <a:stretch>
            <a:fillRect/>
          </a:stretch>
        </p:blipFill>
        <p:spPr>
          <a:xfrm>
            <a:off x="64943" y="467086"/>
            <a:ext cx="1314450" cy="1438275"/>
          </a:xfrm>
          <a:prstGeom prst="rect">
            <a:avLst/>
          </a:prstGeom>
        </p:spPr>
      </p:pic>
      <p:sp>
        <p:nvSpPr>
          <p:cNvPr id="4" name="Rectangle 3">
            <a:extLst>
              <a:ext uri="{FF2B5EF4-FFF2-40B4-BE49-F238E27FC236}">
                <a16:creationId xmlns:a16="http://schemas.microsoft.com/office/drawing/2014/main" id="{3DF50D4C-B591-4D9F-A3C5-82842668D3EB}"/>
              </a:ext>
            </a:extLst>
          </p:cNvPr>
          <p:cNvSpPr/>
          <p:nvPr/>
        </p:nvSpPr>
        <p:spPr>
          <a:xfrm>
            <a:off x="1481570" y="309061"/>
            <a:ext cx="7495309" cy="1754326"/>
          </a:xfrm>
          <a:prstGeom prst="rect">
            <a:avLst/>
          </a:prstGeom>
        </p:spPr>
        <p:txBody>
          <a:bodyPr wrap="square">
            <a:spAutoFit/>
          </a:bodyPr>
          <a:lstStyle/>
          <a:p>
            <a:pPr algn="just"/>
            <a:r>
              <a:rPr lang="en-US" altLang="zh-CN" dirty="0">
                <a:solidFill>
                  <a:srgbClr val="0000CC"/>
                </a:solidFill>
                <a:latin typeface="Times New Roman" panose="02020603050405020304" pitchFamily="18" charset="0"/>
                <a:cs typeface="Times New Roman" panose="02020603050405020304" pitchFamily="18" charset="0"/>
              </a:rPr>
              <a:t>It's hard to say the statistics criteria for "</a:t>
            </a:r>
            <a:r>
              <a:rPr lang="el-GR" altLang="zh-CN" dirty="0">
                <a:solidFill>
                  <a:srgbClr val="0000CC"/>
                </a:solidFill>
                <a:latin typeface="Times New Roman" panose="02020603050405020304" pitchFamily="18" charset="0"/>
                <a:cs typeface="Times New Roman" panose="02020603050405020304" pitchFamily="18" charset="0"/>
              </a:rPr>
              <a:t>χ2</a:t>
            </a:r>
            <a:r>
              <a:rPr lang="en-US" altLang="zh-CN" dirty="0">
                <a:solidFill>
                  <a:srgbClr val="0000CC"/>
                </a:solidFill>
                <a:latin typeface="Times New Roman" panose="02020603050405020304" pitchFamily="18" charset="0"/>
                <a:cs typeface="Times New Roman" panose="02020603050405020304" pitchFamily="18" charset="0"/>
              </a:rPr>
              <a:t> minimization method" and "maximum likelihood method". I used the likelihood method for all fits just to be on the safe side. The binned maximum likelihood method is known to miss the information with feature size smaller than the bin size of the spectrum. It is therefore necessary to use a fine binning for line shape analysis. We used a 0.1-keV bin size in this case, and so did Brent.</a:t>
            </a:r>
          </a:p>
        </p:txBody>
      </p:sp>
      <p:pic>
        <p:nvPicPr>
          <p:cNvPr id="5" name="Picture 4">
            <a:extLst>
              <a:ext uri="{FF2B5EF4-FFF2-40B4-BE49-F238E27FC236}">
                <a16:creationId xmlns:a16="http://schemas.microsoft.com/office/drawing/2014/main" id="{E59676E6-9E15-41A8-A31D-0BEE224ECA2F}"/>
              </a:ext>
            </a:extLst>
          </p:cNvPr>
          <p:cNvPicPr>
            <a:picLocks noChangeAspect="1"/>
          </p:cNvPicPr>
          <p:nvPr/>
        </p:nvPicPr>
        <p:blipFill>
          <a:blip r:embed="rId3"/>
          <a:stretch>
            <a:fillRect/>
          </a:stretch>
        </p:blipFill>
        <p:spPr>
          <a:xfrm>
            <a:off x="76200" y="3496326"/>
            <a:ext cx="1238250" cy="752475"/>
          </a:xfrm>
          <a:prstGeom prst="rect">
            <a:avLst/>
          </a:prstGeom>
        </p:spPr>
      </p:pic>
      <p:sp>
        <p:nvSpPr>
          <p:cNvPr id="6" name="Rectangle 5">
            <a:extLst>
              <a:ext uri="{FF2B5EF4-FFF2-40B4-BE49-F238E27FC236}">
                <a16:creationId xmlns:a16="http://schemas.microsoft.com/office/drawing/2014/main" id="{31C00F77-805E-41D5-8381-96809D2000D4}"/>
              </a:ext>
            </a:extLst>
          </p:cNvPr>
          <p:cNvSpPr/>
          <p:nvPr/>
        </p:nvSpPr>
        <p:spPr>
          <a:xfrm>
            <a:off x="0" y="2426820"/>
            <a:ext cx="9144000" cy="646331"/>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Draft: The relative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r>
              <a:rPr lang="en-US" altLang="zh-CN" i="1" dirty="0">
                <a:latin typeface="Times New Roman" panose="02020603050405020304" pitchFamily="18" charset="0"/>
                <a:cs typeface="Times New Roman" panose="02020603050405020304" pitchFamily="18" charset="0"/>
              </a:rPr>
              <a:t>βpγ</a:t>
            </a:r>
            <a:r>
              <a:rPr lang="en-US" altLang="zh-CN" dirty="0">
                <a:latin typeface="Times New Roman" panose="02020603050405020304" pitchFamily="18" charset="0"/>
                <a:cs typeface="Times New Roman" panose="02020603050405020304" pitchFamily="18" charset="0"/>
              </a:rPr>
              <a:t>)</a:t>
            </a:r>
            <a:r>
              <a:rPr lang="en-US" altLang="zh-CN" baseline="30000" dirty="0">
                <a:latin typeface="Times New Roman" panose="02020603050405020304" pitchFamily="18" charset="0"/>
                <a:cs typeface="Times New Roman" panose="02020603050405020304" pitchFamily="18" charset="0"/>
              </a:rPr>
              <a:t>24</a:t>
            </a:r>
            <a:r>
              <a:rPr lang="en-US" altLang="zh-CN" dirty="0">
                <a:latin typeface="Times New Roman" panose="02020603050405020304" pitchFamily="18" charset="0"/>
                <a:cs typeface="Times New Roman" panose="02020603050405020304" pitchFamily="18" charset="0"/>
              </a:rPr>
              <a:t>Mg proton-feeding intensities are adopted from the direct proton measurements of Robertson </a:t>
            </a:r>
            <a:r>
              <a:rPr lang="en-US" altLang="zh-CN" i="1" dirty="0">
                <a:latin typeface="Times New Roman" panose="02020603050405020304" pitchFamily="18" charset="0"/>
                <a:cs typeface="Times New Roman" panose="02020603050405020304" pitchFamily="18" charset="0"/>
              </a:rPr>
              <a:t>et al</a:t>
            </a:r>
            <a:r>
              <a:rPr lang="en-US" altLang="zh-CN" dirty="0">
                <a:latin typeface="Times New Roman" panose="02020603050405020304" pitchFamily="18" charset="0"/>
                <a:cs typeface="Times New Roman" panose="02020603050405020304" pitchFamily="18" charset="0"/>
              </a:rPr>
              <a:t>. [16] or Thomas </a:t>
            </a:r>
            <a:r>
              <a:rPr lang="en-US" altLang="zh-CN" i="1" dirty="0">
                <a:latin typeface="Times New Roman" panose="02020603050405020304" pitchFamily="18" charset="0"/>
                <a:cs typeface="Times New Roman" panose="02020603050405020304" pitchFamily="18" charset="0"/>
              </a:rPr>
              <a:t>et al</a:t>
            </a:r>
            <a:r>
              <a:rPr lang="en-US" altLang="zh-CN" dirty="0">
                <a:latin typeface="Times New Roman" panose="02020603050405020304" pitchFamily="18" charset="0"/>
                <a:cs typeface="Times New Roman" panose="02020603050405020304" pitchFamily="18" charset="0"/>
              </a:rPr>
              <a:t>. [17].</a:t>
            </a: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057BAA30-CB75-4A99-ACA8-A808D8712F54}"/>
                  </a:ext>
                </a:extLst>
              </p:cNvPr>
              <p:cNvSpPr/>
              <p:nvPr/>
            </p:nvSpPr>
            <p:spPr>
              <a:xfrm>
                <a:off x="1481571" y="3132619"/>
                <a:ext cx="7662428" cy="3416320"/>
              </a:xfrm>
              <a:prstGeom prst="rect">
                <a:avLst/>
              </a:prstGeom>
            </p:spPr>
            <p:txBody>
              <a:bodyPr wrap="square">
                <a:spAutoFit/>
              </a:bodyPr>
              <a:lstStyle/>
              <a:p>
                <a:pPr algn="just"/>
                <a:r>
                  <a:rPr lang="en-US" altLang="zh-CN" dirty="0">
                    <a:solidFill>
                      <a:srgbClr val="0000CC"/>
                    </a:solidFill>
                    <a:latin typeface="Times New Roman" panose="02020603050405020304" pitchFamily="18" charset="0"/>
                    <a:cs typeface="Times New Roman" panose="02020603050405020304" pitchFamily="18" charset="0"/>
                  </a:rPr>
                  <a:t>Robertson et al. [16] and Thomas et al. [17]. reported the most comprehensible </a:t>
                </a:r>
                <a:r>
                  <a:rPr lang="en-US" altLang="zh-CN" baseline="30000" dirty="0">
                    <a:solidFill>
                      <a:srgbClr val="0000CC"/>
                    </a:solidFill>
                    <a:latin typeface="Times New Roman" panose="02020603050405020304" pitchFamily="18" charset="0"/>
                    <a:cs typeface="Times New Roman" panose="02020603050405020304" pitchFamily="18" charset="0"/>
                  </a:rPr>
                  <a:t>25</a:t>
                </a:r>
                <a:r>
                  <a:rPr lang="en-US" altLang="zh-CN" dirty="0">
                    <a:solidFill>
                      <a:srgbClr val="0000CC"/>
                    </a:solidFill>
                    <a:latin typeface="Times New Roman" panose="02020603050405020304" pitchFamily="18" charset="0"/>
                    <a:cs typeface="Times New Roman" panose="02020603050405020304" pitchFamily="18" charset="0"/>
                  </a:rPr>
                  <a:t>Si(</a:t>
                </a:r>
                <a:r>
                  <a:rPr lang="en-US" altLang="zh-CN" i="1" dirty="0">
                    <a:solidFill>
                      <a:srgbClr val="0000CC"/>
                    </a:solidFill>
                    <a:latin typeface="Times New Roman" panose="02020603050405020304" pitchFamily="18" charset="0"/>
                    <a:cs typeface="Times New Roman" panose="02020603050405020304" pitchFamily="18" charset="0"/>
                  </a:rPr>
                  <a:t>βp</a:t>
                </a:r>
                <a:r>
                  <a:rPr lang="en-US" altLang="zh-CN" dirty="0">
                    <a:solidFill>
                      <a:srgbClr val="0000CC"/>
                    </a:solidFill>
                    <a:latin typeface="Times New Roman" panose="02020603050405020304" pitchFamily="18" charset="0"/>
                    <a:cs typeface="Times New Roman" panose="02020603050405020304" pitchFamily="18" charset="0"/>
                  </a:rPr>
                  <a:t>)</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Mg assignments and we can adopt their proton energies and proton-feeding intensities. We are able to achieve a minimum in the </a:t>
                </a:r>
                <a14:m>
                  <m:oMath xmlns:m="http://schemas.openxmlformats.org/officeDocument/2006/math">
                    <m:sSubSup>
                      <m:sSubSupPr>
                        <m:ctrlPr>
                          <a:rPr lang="en-US" altLang="zh-CN" i="1" dirty="0" smtClean="0">
                            <a:solidFill>
                              <a:srgbClr val="0000CC"/>
                            </a:solidFill>
                            <a:latin typeface="Cambria Math" panose="02040503050406030204" pitchFamily="18" charset="0"/>
                            <a:cs typeface="Times New Roman" panose="02020603050405020304" pitchFamily="18" charset="0"/>
                          </a:rPr>
                        </m:ctrlPr>
                      </m:sSubSupPr>
                      <m:e>
                        <m:r>
                          <a:rPr lang="zh-CN" altLang="en-US" i="1" dirty="0" smtClean="0">
                            <a:solidFill>
                              <a:srgbClr val="0000CC"/>
                            </a:solidFill>
                            <a:latin typeface="Cambria Math" panose="02040503050406030204" pitchFamily="18" charset="0"/>
                            <a:cs typeface="Times New Roman" panose="02020603050405020304" pitchFamily="18" charset="0"/>
                          </a:rPr>
                          <m:t>𝜒</m:t>
                        </m:r>
                      </m:e>
                      <m:sub>
                        <m:r>
                          <a:rPr lang="zh-CN" altLang="en-US" i="1" dirty="0" smtClean="0">
                            <a:solidFill>
                              <a:srgbClr val="0000CC"/>
                            </a:solidFill>
                            <a:latin typeface="Cambria Math" panose="02040503050406030204" pitchFamily="18" charset="0"/>
                            <a:cs typeface="Times New Roman" panose="02020603050405020304" pitchFamily="18" charset="0"/>
                          </a:rPr>
                          <m:t>𝜐</m:t>
                        </m:r>
                      </m:sub>
                      <m:sup>
                        <m:r>
                          <a:rPr lang="en-US" altLang="zh-CN" b="0" i="1" dirty="0" smtClean="0">
                            <a:solidFill>
                              <a:srgbClr val="0000CC"/>
                            </a:solidFill>
                            <a:latin typeface="Cambria Math" panose="02040503050406030204" pitchFamily="18" charset="0"/>
                            <a:cs typeface="Times New Roman" panose="02020603050405020304" pitchFamily="18" charset="0"/>
                          </a:rPr>
                          <m:t>2</m:t>
                        </m:r>
                      </m:sup>
                    </m:sSubSup>
                  </m:oMath>
                </a14:m>
                <a:r>
                  <a:rPr lang="en-US" altLang="zh-CN" dirty="0">
                    <a:solidFill>
                      <a:srgbClr val="0000CC"/>
                    </a:solidFill>
                    <a:latin typeface="Times New Roman" panose="02020603050405020304" pitchFamily="18" charset="0"/>
                    <a:cs typeface="Times New Roman" panose="02020603050405020304" pitchFamily="18" charset="0"/>
                  </a:rPr>
                  <a:t> distribution close to 1 for all four </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Mg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-ray lines, using the proton energies and the relative proton feeding intensities measured by Thomas et al. [17]. The resultant best fits from the χ</a:t>
                </a:r>
                <a:r>
                  <a:rPr lang="en-US" altLang="zh-CN" baseline="30000" dirty="0">
                    <a:solidFill>
                      <a:srgbClr val="0000CC"/>
                    </a:solidFill>
                    <a:latin typeface="Times New Roman" panose="02020603050405020304" pitchFamily="18" charset="0"/>
                    <a:cs typeface="Times New Roman" panose="02020603050405020304" pitchFamily="18" charset="0"/>
                  </a:rPr>
                  <a:t>2</a:t>
                </a:r>
                <a:r>
                  <a:rPr lang="en-US" altLang="zh-CN" dirty="0">
                    <a:solidFill>
                      <a:srgbClr val="0000CC"/>
                    </a:solidFill>
                    <a:latin typeface="Times New Roman" panose="02020603050405020304" pitchFamily="18" charset="0"/>
                    <a:cs typeface="Times New Roman" panose="02020603050405020304" pitchFamily="18" charset="0"/>
                  </a:rPr>
                  <a:t> minimization are shown in Fig. 1. Replacing the proton energies and the relative proton feeding intensities with the values measured by Robertson et al. [16] in our simulation yields almost the same χ</a:t>
                </a:r>
                <a:r>
                  <a:rPr lang="en-US" altLang="zh-CN" baseline="30000" dirty="0">
                    <a:solidFill>
                      <a:srgbClr val="0000CC"/>
                    </a:solidFill>
                    <a:latin typeface="Times New Roman" panose="02020603050405020304" pitchFamily="18" charset="0"/>
                    <a:cs typeface="Times New Roman" panose="02020603050405020304" pitchFamily="18" charset="0"/>
                  </a:rPr>
                  <a:t>2</a:t>
                </a:r>
                <a:r>
                  <a:rPr lang="en-US" altLang="zh-CN" dirty="0">
                    <a:solidFill>
                      <a:srgbClr val="0000CC"/>
                    </a:solidFill>
                    <a:latin typeface="Times New Roman" panose="02020603050405020304" pitchFamily="18" charset="0"/>
                    <a:cs typeface="Times New Roman" panose="02020603050405020304" pitchFamily="18" charset="0"/>
                  </a:rPr>
                  <a:t> values. Our Doppler-broadening analysis do not have sufficient sensitivity to distinguish their discrepancy in weak proton branches. Nevertheless, their proton inputs both fit the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-ray data equally well, indicating that both the two literature placed the majority of proton branches in the decay scheme correctly.</a:t>
                </a:r>
              </a:p>
            </p:txBody>
          </p:sp>
        </mc:Choice>
        <mc:Fallback xmlns="">
          <p:sp>
            <p:nvSpPr>
              <p:cNvPr id="7" name="Rectangle 6">
                <a:extLst>
                  <a:ext uri="{FF2B5EF4-FFF2-40B4-BE49-F238E27FC236}">
                    <a16:creationId xmlns:a16="http://schemas.microsoft.com/office/drawing/2014/main" id="{057BAA30-CB75-4A99-ACA8-A808D8712F54}"/>
                  </a:ext>
                </a:extLst>
              </p:cNvPr>
              <p:cNvSpPr>
                <a:spLocks noRot="1" noChangeAspect="1" noMove="1" noResize="1" noEditPoints="1" noAdjustHandles="1" noChangeArrowheads="1" noChangeShapeType="1" noTextEdit="1"/>
              </p:cNvSpPr>
              <p:nvPr/>
            </p:nvSpPr>
            <p:spPr>
              <a:xfrm>
                <a:off x="1481571" y="3132619"/>
                <a:ext cx="7662428" cy="3416320"/>
              </a:xfrm>
              <a:prstGeom prst="rect">
                <a:avLst/>
              </a:prstGeom>
              <a:blipFill>
                <a:blip r:embed="rId4"/>
                <a:stretch>
                  <a:fillRect l="-636" t="-1071" r="-716" b="-1964"/>
                </a:stretch>
              </a:blipFill>
            </p:spPr>
            <p:txBody>
              <a:bodyPr/>
              <a:lstStyle/>
              <a:p>
                <a:r>
                  <a:rPr lang="zh-CN" altLang="en-US">
                    <a:noFill/>
                  </a:rPr>
                  <a:t> </a:t>
                </a:r>
              </a:p>
            </p:txBody>
          </p:sp>
        </mc:Fallback>
      </mc:AlternateContent>
      <p:sp>
        <p:nvSpPr>
          <p:cNvPr id="3" name="TextBox 2">
            <a:extLst>
              <a:ext uri="{FF2B5EF4-FFF2-40B4-BE49-F238E27FC236}">
                <a16:creationId xmlns:a16="http://schemas.microsoft.com/office/drawing/2014/main" id="{CF685AF8-042B-4032-A1ED-39CD28ADD7AC}"/>
              </a:ext>
            </a:extLst>
          </p:cNvPr>
          <p:cNvSpPr txBox="1"/>
          <p:nvPr/>
        </p:nvSpPr>
        <p:spPr>
          <a:xfrm>
            <a:off x="0" y="0"/>
            <a:ext cx="1977914" cy="369332"/>
          </a:xfrm>
          <a:prstGeom prst="rect">
            <a:avLst/>
          </a:prstGeom>
          <a:noFill/>
        </p:spPr>
        <p:txBody>
          <a:bodyPr wrap="none" rtlCol="0">
            <a:spAutoFit/>
          </a:bodyPr>
          <a:lstStyle/>
          <a:p>
            <a:r>
              <a:rPr lang="en-US" altLang="zh-CN" dirty="0"/>
              <a:t>Comments on V14:</a:t>
            </a:r>
            <a:endParaRPr lang="zh-CN" altLang="en-US" dirty="0"/>
          </a:p>
        </p:txBody>
      </p:sp>
    </p:spTree>
    <p:extLst>
      <p:ext uri="{BB962C8B-B14F-4D97-AF65-F5344CB8AC3E}">
        <p14:creationId xmlns:p14="http://schemas.microsoft.com/office/powerpoint/2010/main" val="1741518280"/>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17539C5-B0EE-4C1F-A7F8-EDC3CB0F0AB1}"/>
              </a:ext>
            </a:extLst>
          </p:cNvPr>
          <p:cNvSpPr/>
          <p:nvPr/>
        </p:nvSpPr>
        <p:spPr>
          <a:xfrm>
            <a:off x="0" y="470262"/>
            <a:ext cx="9144000" cy="923330"/>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Draft: The number of counts in the 25Si(</a:t>
            </a:r>
            <a:r>
              <a:rPr lang="en-US" altLang="zh-CN" i="1" dirty="0">
                <a:latin typeface="Times New Roman" panose="02020603050405020304" pitchFamily="18" charset="0"/>
                <a:cs typeface="Times New Roman" panose="02020603050405020304" pitchFamily="18" charset="0"/>
              </a:rPr>
              <a:t>βpγ</a:t>
            </a:r>
            <a:r>
              <a:rPr lang="en-US" altLang="zh-CN" dirty="0">
                <a:latin typeface="Times New Roman" panose="02020603050405020304" pitchFamily="18" charset="0"/>
                <a:cs typeface="Times New Roman" panose="02020603050405020304" pitchFamily="18" charset="0"/>
              </a:rPr>
              <a:t>)24Mg peaks due to the 24Al contaminant should be corrected based on the number of counts in the 7070-keV 24Al(</a:t>
            </a:r>
            <a:r>
              <a:rPr lang="en-US" altLang="zh-CN" i="1" dirty="0">
                <a:latin typeface="Times New Roman" panose="02020603050405020304" pitchFamily="18" charset="0"/>
                <a:cs typeface="Times New Roman" panose="02020603050405020304" pitchFamily="18" charset="0"/>
              </a:rPr>
              <a:t>βγ</a:t>
            </a:r>
            <a:r>
              <a:rPr lang="en-US" altLang="zh-CN" dirty="0">
                <a:latin typeface="Times New Roman" panose="02020603050405020304" pitchFamily="18" charset="0"/>
                <a:cs typeface="Times New Roman" panose="02020603050405020304" pitchFamily="18" charset="0"/>
              </a:rPr>
              <a:t>)24Mg peak, the SeGA efficiency at these energies, and their known absolute intensities per 24Al decay [46, 60].</a:t>
            </a:r>
            <a:endParaRPr lang="zh-CN" altLang="en-US" dirty="0">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41298BD3-6B97-42A2-AA0F-3177587A5EB4}"/>
              </a:ext>
            </a:extLst>
          </p:cNvPr>
          <p:cNvPicPr>
            <a:picLocks noChangeAspect="1"/>
          </p:cNvPicPr>
          <p:nvPr/>
        </p:nvPicPr>
        <p:blipFill>
          <a:blip r:embed="rId2"/>
          <a:stretch>
            <a:fillRect/>
          </a:stretch>
        </p:blipFill>
        <p:spPr>
          <a:xfrm>
            <a:off x="101743" y="1506755"/>
            <a:ext cx="1209675" cy="628650"/>
          </a:xfrm>
          <a:prstGeom prst="rect">
            <a:avLst/>
          </a:prstGeom>
        </p:spPr>
      </p:pic>
      <p:sp>
        <p:nvSpPr>
          <p:cNvPr id="4" name="Rectangle 3">
            <a:extLst>
              <a:ext uri="{FF2B5EF4-FFF2-40B4-BE49-F238E27FC236}">
                <a16:creationId xmlns:a16="http://schemas.microsoft.com/office/drawing/2014/main" id="{5F3EB370-A086-4584-A75A-20A9F08DA533}"/>
              </a:ext>
            </a:extLst>
          </p:cNvPr>
          <p:cNvSpPr/>
          <p:nvPr/>
        </p:nvSpPr>
        <p:spPr>
          <a:xfrm>
            <a:off x="1412298" y="1393592"/>
            <a:ext cx="7495309" cy="2585323"/>
          </a:xfrm>
          <a:prstGeom prst="rect">
            <a:avLst/>
          </a:prstGeom>
        </p:spPr>
        <p:txBody>
          <a:bodyPr wrap="square">
            <a:spAutoFit/>
          </a:bodyPr>
          <a:lstStyle/>
          <a:p>
            <a:pPr algn="just"/>
            <a:r>
              <a:rPr lang="en-US" altLang="zh-CN" dirty="0">
                <a:solidFill>
                  <a:srgbClr val="0000CC"/>
                </a:solidFill>
                <a:latin typeface="Times New Roman" panose="02020603050405020304" pitchFamily="18" charset="0"/>
                <a:cs typeface="Times New Roman" panose="02020603050405020304" pitchFamily="18" charset="0"/>
              </a:rPr>
              <a:t>The beam contaminant </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Al comprised less than 1% of the implanted beam ions but the </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Al(</a:t>
            </a:r>
            <a:r>
              <a:rPr lang="en-US" altLang="zh-CN" i="1" dirty="0">
                <a:solidFill>
                  <a:srgbClr val="0000CC"/>
                </a:solidFill>
                <a:latin typeface="Times New Roman" panose="02020603050405020304" pitchFamily="18" charset="0"/>
                <a:cs typeface="Times New Roman" panose="02020603050405020304" pitchFamily="18" charset="0"/>
              </a:rPr>
              <a:t>βγ</a:t>
            </a:r>
            <a:r>
              <a:rPr lang="en-US" altLang="zh-CN" dirty="0">
                <a:solidFill>
                  <a:srgbClr val="0000CC"/>
                </a:solidFill>
                <a:latin typeface="Times New Roman" panose="02020603050405020304" pitchFamily="18" charset="0"/>
                <a:cs typeface="Times New Roman" panose="02020603050405020304" pitchFamily="18" charset="0"/>
              </a:rPr>
              <a:t>)</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Mg might yield a small portion of counts in the </a:t>
            </a:r>
            <a:r>
              <a:rPr lang="en-US" altLang="zh-CN" baseline="30000" dirty="0">
                <a:solidFill>
                  <a:srgbClr val="0000CC"/>
                </a:solidFill>
                <a:latin typeface="Times New Roman" panose="02020603050405020304" pitchFamily="18" charset="0"/>
                <a:cs typeface="Times New Roman" panose="02020603050405020304" pitchFamily="18" charset="0"/>
              </a:rPr>
              <a:t>25</a:t>
            </a:r>
            <a:r>
              <a:rPr lang="en-US" altLang="zh-CN" dirty="0">
                <a:solidFill>
                  <a:srgbClr val="0000CC"/>
                </a:solidFill>
                <a:latin typeface="Times New Roman" panose="02020603050405020304" pitchFamily="18" charset="0"/>
                <a:cs typeface="Times New Roman" panose="02020603050405020304" pitchFamily="18" charset="0"/>
              </a:rPr>
              <a:t>Si(</a:t>
            </a:r>
            <a:r>
              <a:rPr lang="en-US" altLang="zh-CN" i="1" dirty="0">
                <a:solidFill>
                  <a:srgbClr val="0000CC"/>
                </a:solidFill>
                <a:latin typeface="Times New Roman" panose="02020603050405020304" pitchFamily="18" charset="0"/>
                <a:cs typeface="Times New Roman" panose="02020603050405020304" pitchFamily="18" charset="0"/>
              </a:rPr>
              <a:t>βpγ</a:t>
            </a:r>
            <a:r>
              <a:rPr lang="en-US" altLang="zh-CN" dirty="0">
                <a:solidFill>
                  <a:srgbClr val="0000CC"/>
                </a:solidFill>
                <a:latin typeface="Times New Roman" panose="02020603050405020304" pitchFamily="18" charset="0"/>
                <a:cs typeface="Times New Roman" panose="02020603050405020304" pitchFamily="18" charset="0"/>
              </a:rPr>
              <a:t>)</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Mg peaks as they both produce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 rays at 1369, 2754, 2870, and 4238 keV. The </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Al(</a:t>
            </a:r>
            <a:r>
              <a:rPr lang="en-US" altLang="zh-CN" i="1" dirty="0">
                <a:solidFill>
                  <a:srgbClr val="0000CC"/>
                </a:solidFill>
                <a:latin typeface="Times New Roman" panose="02020603050405020304" pitchFamily="18" charset="0"/>
                <a:cs typeface="Times New Roman" panose="02020603050405020304" pitchFamily="18" charset="0"/>
              </a:rPr>
              <a:t>βγ</a:t>
            </a:r>
            <a:r>
              <a:rPr lang="en-US" altLang="zh-CN" dirty="0">
                <a:solidFill>
                  <a:srgbClr val="0000CC"/>
                </a:solidFill>
                <a:latin typeface="Times New Roman" panose="02020603050405020304" pitchFamily="18" charset="0"/>
                <a:cs typeface="Times New Roman" panose="02020603050405020304" pitchFamily="18" charset="0"/>
              </a:rPr>
              <a:t>)</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Mg lines are unbroadened and should also be included in the Doppler broadening simulation. A 7070-keV </a:t>
            </a:r>
            <a:r>
              <a:rPr lang="en-US" altLang="zh-CN" b="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-ray peak is identified in the spectrum and it can only be produced by </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Al(</a:t>
            </a:r>
            <a:r>
              <a:rPr lang="en-US" altLang="zh-CN" i="1" dirty="0">
                <a:solidFill>
                  <a:srgbClr val="0000CC"/>
                </a:solidFill>
                <a:latin typeface="Times New Roman" panose="02020603050405020304" pitchFamily="18" charset="0"/>
                <a:cs typeface="Times New Roman" panose="02020603050405020304" pitchFamily="18" charset="0"/>
              </a:rPr>
              <a:t>βγ</a:t>
            </a:r>
            <a:r>
              <a:rPr lang="en-US" altLang="zh-CN" dirty="0">
                <a:solidFill>
                  <a:srgbClr val="0000CC"/>
                </a:solidFill>
                <a:latin typeface="Times New Roman" panose="02020603050405020304" pitchFamily="18" charset="0"/>
                <a:cs typeface="Times New Roman" panose="02020603050405020304" pitchFamily="18" charset="0"/>
              </a:rPr>
              <a:t>)</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Mg. Thus, the number of counts of the 1369, 2754, 2870, and 4238-keV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-ray peaks contributed by </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Al(</a:t>
            </a:r>
            <a:r>
              <a:rPr lang="en-US" altLang="zh-CN" i="1" dirty="0">
                <a:solidFill>
                  <a:srgbClr val="0000CC"/>
                </a:solidFill>
                <a:latin typeface="Times New Roman" panose="02020603050405020304" pitchFamily="18" charset="0"/>
                <a:cs typeface="Times New Roman" panose="02020603050405020304" pitchFamily="18" charset="0"/>
              </a:rPr>
              <a:t>βγ</a:t>
            </a:r>
            <a:r>
              <a:rPr lang="en-US" altLang="zh-CN" dirty="0">
                <a:solidFill>
                  <a:srgbClr val="0000CC"/>
                </a:solidFill>
                <a:latin typeface="Times New Roman" panose="02020603050405020304" pitchFamily="18" charset="0"/>
                <a:cs typeface="Times New Roman" panose="02020603050405020304" pitchFamily="18" charset="0"/>
              </a:rPr>
              <a:t>)</a:t>
            </a:r>
            <a:r>
              <a:rPr lang="en-US" altLang="zh-CN" baseline="30000" dirty="0">
                <a:solidFill>
                  <a:srgbClr val="0000CC"/>
                </a:solidFill>
                <a:latin typeface="Times New Roman" panose="02020603050405020304" pitchFamily="18" charset="0"/>
                <a:cs typeface="Times New Roman" panose="02020603050405020304" pitchFamily="18" charset="0"/>
              </a:rPr>
              <a:t>24</a:t>
            </a:r>
            <a:r>
              <a:rPr lang="en-US" altLang="zh-CN" dirty="0">
                <a:solidFill>
                  <a:srgbClr val="0000CC"/>
                </a:solidFill>
                <a:latin typeface="Times New Roman" panose="02020603050405020304" pitchFamily="18" charset="0"/>
                <a:cs typeface="Times New Roman" panose="02020603050405020304" pitchFamily="18" charset="0"/>
              </a:rPr>
              <a:t>Mg are quantified based on the SeGA efficiency at these energies and their known intensities relative to the 7070-keV </a:t>
            </a:r>
            <a:r>
              <a:rPr lang="en-US" altLang="zh-CN" i="1" dirty="0">
                <a:solidFill>
                  <a:srgbClr val="0000CC"/>
                </a:solidFill>
                <a:latin typeface="Times New Roman" panose="02020603050405020304" pitchFamily="18" charset="0"/>
                <a:cs typeface="Times New Roman" panose="02020603050405020304" pitchFamily="18" charset="0"/>
              </a:rPr>
              <a:t>γ</a:t>
            </a:r>
            <a:r>
              <a:rPr lang="en-US" altLang="zh-CN" dirty="0">
                <a:solidFill>
                  <a:srgbClr val="0000CC"/>
                </a:solidFill>
                <a:latin typeface="Times New Roman" panose="02020603050405020304" pitchFamily="18" charset="0"/>
                <a:cs typeface="Times New Roman" panose="02020603050405020304" pitchFamily="18" charset="0"/>
              </a:rPr>
              <a:t>-ray peak [44, 58].</a:t>
            </a:r>
          </a:p>
        </p:txBody>
      </p:sp>
      <p:sp>
        <p:nvSpPr>
          <p:cNvPr id="5" name="Rectangle 4">
            <a:extLst>
              <a:ext uri="{FF2B5EF4-FFF2-40B4-BE49-F238E27FC236}">
                <a16:creationId xmlns:a16="http://schemas.microsoft.com/office/drawing/2014/main" id="{3D696738-E36C-4587-A1C3-DDF5A29DD048}"/>
              </a:ext>
            </a:extLst>
          </p:cNvPr>
          <p:cNvSpPr/>
          <p:nvPr/>
        </p:nvSpPr>
        <p:spPr>
          <a:xfrm>
            <a:off x="4758" y="4336286"/>
            <a:ext cx="9144000" cy="923330"/>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Draft: It should be noted that both Refs. [16, 17] interpreted the decay scheme based on shell-model calculations and the mirror nuclear structure due to a lack of proton-γ-ray (pγ) coincidence information and therefore might lead to potentially false placement of proton branches.</a:t>
            </a:r>
            <a:endParaRPr lang="zh-CN" altLang="en-US"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67C8C082-8898-4C7F-9B89-4362F49AB2F8}"/>
              </a:ext>
            </a:extLst>
          </p:cNvPr>
          <p:cNvSpPr/>
          <p:nvPr/>
        </p:nvSpPr>
        <p:spPr>
          <a:xfrm>
            <a:off x="1519239" y="5438515"/>
            <a:ext cx="7495309" cy="646331"/>
          </a:xfrm>
          <a:prstGeom prst="rect">
            <a:avLst/>
          </a:prstGeom>
        </p:spPr>
        <p:txBody>
          <a:bodyPr wrap="square">
            <a:spAutoFit/>
          </a:bodyPr>
          <a:lstStyle/>
          <a:p>
            <a:pPr algn="just"/>
            <a:r>
              <a:rPr lang="en-US" altLang="zh-CN" dirty="0">
                <a:solidFill>
                  <a:srgbClr val="0000CC"/>
                </a:solidFill>
                <a:latin typeface="Times New Roman" panose="02020603050405020304" pitchFamily="18" charset="0"/>
                <a:cs typeface="Times New Roman" panose="02020603050405020304" pitchFamily="18" charset="0"/>
              </a:rPr>
              <a:t>Now, I think it is more appropriate to say "The consistency of intensities further confirms that the literature interpretation of </a:t>
            </a:r>
            <a:r>
              <a:rPr lang="en-US" altLang="zh-CN" baseline="30000" dirty="0">
                <a:solidFill>
                  <a:srgbClr val="0000CC"/>
                </a:solidFill>
                <a:latin typeface="Times New Roman" panose="02020603050405020304" pitchFamily="18" charset="0"/>
                <a:cs typeface="Times New Roman" panose="02020603050405020304" pitchFamily="18" charset="0"/>
              </a:rPr>
              <a:t>25</a:t>
            </a:r>
            <a:r>
              <a:rPr lang="en-US" altLang="zh-CN" dirty="0">
                <a:solidFill>
                  <a:srgbClr val="0000CC"/>
                </a:solidFill>
                <a:latin typeface="Times New Roman" panose="02020603050405020304" pitchFamily="18" charset="0"/>
                <a:cs typeface="Times New Roman" panose="02020603050405020304" pitchFamily="18" charset="0"/>
              </a:rPr>
              <a:t>Si </a:t>
            </a:r>
            <a:r>
              <a:rPr lang="en-US" altLang="zh-CN" i="1" dirty="0">
                <a:solidFill>
                  <a:srgbClr val="0000CC"/>
                </a:solidFill>
                <a:latin typeface="Times New Roman" panose="02020603050405020304" pitchFamily="18" charset="0"/>
                <a:cs typeface="Times New Roman" panose="02020603050405020304" pitchFamily="18" charset="0"/>
              </a:rPr>
              <a:t>β</a:t>
            </a:r>
            <a:r>
              <a:rPr lang="en-US" altLang="zh-CN" dirty="0">
                <a:solidFill>
                  <a:srgbClr val="0000CC"/>
                </a:solidFill>
                <a:latin typeface="Times New Roman" panose="02020603050405020304" pitchFamily="18" charset="0"/>
                <a:cs typeface="Times New Roman" panose="02020603050405020304" pitchFamily="18" charset="0"/>
              </a:rPr>
              <a:t>-delayed proton branches."</a:t>
            </a:r>
          </a:p>
        </p:txBody>
      </p:sp>
      <p:pic>
        <p:nvPicPr>
          <p:cNvPr id="8" name="Picture 7">
            <a:extLst>
              <a:ext uri="{FF2B5EF4-FFF2-40B4-BE49-F238E27FC236}">
                <a16:creationId xmlns:a16="http://schemas.microsoft.com/office/drawing/2014/main" id="{B2C8A2A5-34B2-4051-8541-C080F85B50A8}"/>
              </a:ext>
            </a:extLst>
          </p:cNvPr>
          <p:cNvPicPr>
            <a:picLocks noChangeAspect="1"/>
          </p:cNvPicPr>
          <p:nvPr/>
        </p:nvPicPr>
        <p:blipFill>
          <a:blip r:embed="rId3"/>
          <a:stretch>
            <a:fillRect/>
          </a:stretch>
        </p:blipFill>
        <p:spPr>
          <a:xfrm>
            <a:off x="101743" y="5339269"/>
            <a:ext cx="1343025" cy="952500"/>
          </a:xfrm>
          <a:prstGeom prst="rect">
            <a:avLst/>
          </a:prstGeom>
        </p:spPr>
      </p:pic>
      <p:sp>
        <p:nvSpPr>
          <p:cNvPr id="6" name="TextBox 5">
            <a:extLst>
              <a:ext uri="{FF2B5EF4-FFF2-40B4-BE49-F238E27FC236}">
                <a16:creationId xmlns:a16="http://schemas.microsoft.com/office/drawing/2014/main" id="{4FA5004D-2268-41E3-94B0-A23A379425EB}"/>
              </a:ext>
            </a:extLst>
          </p:cNvPr>
          <p:cNvSpPr txBox="1"/>
          <p:nvPr/>
        </p:nvSpPr>
        <p:spPr>
          <a:xfrm>
            <a:off x="0" y="0"/>
            <a:ext cx="1977914" cy="369332"/>
          </a:xfrm>
          <a:prstGeom prst="rect">
            <a:avLst/>
          </a:prstGeom>
          <a:noFill/>
        </p:spPr>
        <p:txBody>
          <a:bodyPr wrap="none" rtlCol="0">
            <a:spAutoFit/>
          </a:bodyPr>
          <a:lstStyle/>
          <a:p>
            <a:r>
              <a:rPr lang="en-US" altLang="zh-CN" dirty="0"/>
              <a:t>Comments on V14:</a:t>
            </a:r>
            <a:endParaRPr lang="zh-CN" altLang="en-US" dirty="0"/>
          </a:p>
        </p:txBody>
      </p:sp>
    </p:spTree>
    <p:extLst>
      <p:ext uri="{BB962C8B-B14F-4D97-AF65-F5344CB8AC3E}">
        <p14:creationId xmlns:p14="http://schemas.microsoft.com/office/powerpoint/2010/main" val="944634914"/>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829FD672-994F-41EB-B170-23157C408347}"/>
              </a:ext>
            </a:extLst>
          </p:cNvPr>
          <p:cNvGraphicFramePr>
            <a:graphicFrameLocks noGrp="1"/>
          </p:cNvGraphicFramePr>
          <p:nvPr>
            <p:extLst>
              <p:ext uri="{D42A27DB-BD31-4B8C-83A1-F6EECF244321}">
                <p14:modId xmlns:p14="http://schemas.microsoft.com/office/powerpoint/2010/main" val="158760455"/>
              </p:ext>
            </p:extLst>
          </p:nvPr>
        </p:nvGraphicFramePr>
        <p:xfrm>
          <a:off x="0" y="346842"/>
          <a:ext cx="9144000" cy="5791200"/>
        </p:xfrm>
        <a:graphic>
          <a:graphicData uri="http://schemas.openxmlformats.org/drawingml/2006/table">
            <a:tbl>
              <a:tblPr firstRow="1" bandRow="1">
                <a:tableStyleId>{2D5ABB26-0587-4C30-8999-92F81FD0307C}</a:tableStyleId>
              </a:tblPr>
              <a:tblGrid>
                <a:gridCol w="5857336">
                  <a:extLst>
                    <a:ext uri="{9D8B030D-6E8A-4147-A177-3AD203B41FA5}">
                      <a16:colId xmlns:a16="http://schemas.microsoft.com/office/drawing/2014/main" val="3444475447"/>
                    </a:ext>
                  </a:extLst>
                </a:gridCol>
                <a:gridCol w="1492370">
                  <a:extLst>
                    <a:ext uri="{9D8B030D-6E8A-4147-A177-3AD203B41FA5}">
                      <a16:colId xmlns:a16="http://schemas.microsoft.com/office/drawing/2014/main" val="754954906"/>
                    </a:ext>
                  </a:extLst>
                </a:gridCol>
                <a:gridCol w="1794294">
                  <a:extLst>
                    <a:ext uri="{9D8B030D-6E8A-4147-A177-3AD203B41FA5}">
                      <a16:colId xmlns:a16="http://schemas.microsoft.com/office/drawing/2014/main" val="927134273"/>
                    </a:ext>
                  </a:extLst>
                </a:gridCol>
              </a:tblGrid>
              <a:tr h="370840">
                <a:tc>
                  <a:txBody>
                    <a:bodyPr/>
                    <a:lstStyle/>
                    <a:p>
                      <a:pPr algn="ct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Quantity</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90813726"/>
                  </a:ext>
                </a:extLst>
              </a:tr>
              <a:tr h="370840">
                <a:tc>
                  <a:txBody>
                    <a:bodyPr/>
                    <a:lstStyle/>
                    <a:p>
                      <a:pPr algn="ct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Number of counts in the </a:t>
                      </a:r>
                      <a:r>
                        <a:rPr lang="en-US" altLang="zh-CN" sz="2000" kern="1200" baseline="30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Al </a:t>
                      </a:r>
                      <a:r>
                        <a:rPr lang="en-US" altLang="zh-CN" sz="2000" i="1"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-delayed </a:t>
                      </a:r>
                      <a:r>
                        <a:rPr lang="en-US" altLang="zh-CN" sz="2000" i="1"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ray at 7070 keV</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i="1"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kern="1200"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7070</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131(33)</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103064831"/>
                  </a:ext>
                </a:extLst>
              </a:tr>
              <a:tr h="370840">
                <a:tc>
                  <a:txBody>
                    <a:bodyPr/>
                    <a:lstStyle/>
                    <a:p>
                      <a:pPr algn="ct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11 SeGA Efficiency at 7070 keV</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i="1"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ε</a:t>
                      </a:r>
                      <a:r>
                        <a:rPr lang="en-US" altLang="zh-CN" sz="2000" kern="1200"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7070</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0.71(5)%</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03404718"/>
                  </a:ext>
                </a:extLst>
              </a:tr>
              <a:tr h="370840">
                <a:tc>
                  <a:txBody>
                    <a:bodyPr/>
                    <a:lstStyle/>
                    <a:p>
                      <a:pPr algn="ctr"/>
                      <a:r>
                        <a:rPr lang="en-US" altLang="zh-CN" sz="2000" i="1"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βγ</a:t>
                      </a: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Intensity reported by E. K. Warburton Phys. Rev. C 23, 1242 (1981).</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i="1"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kern="1200"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βγ</a:t>
                      </a:r>
                      <a:r>
                        <a:rPr lang="en-US" altLang="zh-CN" sz="2000" kern="1200"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7070</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43.0(13)%</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818241398"/>
                  </a:ext>
                </a:extLst>
              </a:tr>
              <a:tr h="370840">
                <a:tc>
                  <a:txBody>
                    <a:bodyPr/>
                    <a:lstStyle/>
                    <a:p>
                      <a:pPr algn="ct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Total number of </a:t>
                      </a:r>
                      <a:r>
                        <a:rPr lang="en-US" altLang="zh-CN" sz="2000" baseline="30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Al ions</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i="1"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kern="1200"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24Al</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42581(11273)</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55776207"/>
                  </a:ext>
                </a:extLst>
              </a:tr>
              <a:tr h="370840">
                <a:tc>
                  <a:txBody>
                    <a:bodyPr/>
                    <a:lstStyle/>
                    <a:p>
                      <a:pPr algn="ct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Ratio</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i="1"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kern="1200"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24Al </a:t>
                      </a: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i="1"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kern="1200" baseline="-250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25Si</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000" kern="1200" dirty="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a:t>0.13(4)%</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293090233"/>
                  </a:ext>
                </a:extLst>
              </a:tr>
              <a:tr h="370840">
                <a:tc>
                  <a:txBody>
                    <a:bodyPr/>
                    <a:lstStyle/>
                    <a:p>
                      <a:pPr algn="ct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Total </a:t>
                      </a:r>
                      <a:r>
                        <a:rPr lang="en-US" altLang="zh-CN" sz="2000"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βα</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 intensity reported by J. C. Batchelder Phys. Rev. C 50, 1807 (1994).</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baseline="30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Al </a:t>
                      </a:r>
                      <a:r>
                        <a:rPr lang="en-US" altLang="zh-CN" sz="2000"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I</a:t>
                      </a:r>
                      <a:r>
                        <a:rPr lang="el-GR" altLang="zh-CN" sz="2000" i="1" baseline="-25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βα</a:t>
                      </a:r>
                      <a:endParaRPr lang="zh-CN" altLang="en-US" sz="2000" i="1" baseline="-25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2.6(6)×10</a:t>
                      </a:r>
                      <a:r>
                        <a:rPr lang="en-US" altLang="zh-CN" sz="2000" baseline="30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–4</a:t>
                      </a:r>
                      <a:endParaRPr lang="zh-CN" altLang="en-US" sz="2000" baseline="30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18014972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Total </a:t>
                      </a:r>
                      <a:r>
                        <a:rPr lang="en-US" altLang="zh-CN" sz="2000"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βp</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 intensity reported by J. C. Batchelder Phys. Rev. C 50, 1807 (1994).</a:t>
                      </a:r>
                      <a:endParaRPr lang="zh-CN" altLang="en-US" sz="2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baseline="30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Al </a:t>
                      </a:r>
                      <a:r>
                        <a:rPr lang="en-US" altLang="zh-CN" sz="2000"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I</a:t>
                      </a:r>
                      <a:r>
                        <a:rPr lang="el-GR" altLang="zh-CN" sz="2000" i="1" baseline="-25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i="1" baseline="-25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p</a:t>
                      </a:r>
                      <a:endParaRPr lang="zh-CN" altLang="en-US" sz="2000" i="1" baseline="-25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1.2(3)×10</a:t>
                      </a:r>
                      <a:r>
                        <a:rPr lang="en-US" altLang="zh-CN" sz="2000" baseline="30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–5</a:t>
                      </a:r>
                      <a:endParaRPr lang="zh-CN" altLang="en-US" sz="2000" baseline="30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95136164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Number of counts in the proton spectrum contributed by </a:t>
                      </a:r>
                      <a:r>
                        <a:rPr lang="en-US" altLang="zh-CN" sz="2000" baseline="30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Al </a:t>
                      </a:r>
                      <a:r>
                        <a:rPr lang="en-US" altLang="zh-CN" sz="2000"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βα</a:t>
                      </a:r>
                      <a:endParaRPr lang="zh-CN" altLang="en-US" sz="2000" i="1"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i="1" dirty="0">
                          <a:solidFill>
                            <a:schemeClr val="tx1"/>
                          </a:solidFill>
                          <a:latin typeface="Cambria Math" panose="02040503050406030204" pitchFamily="18" charset="0"/>
                          <a:cs typeface="Times New Roman" panose="02020603050405020304" pitchFamily="18" charset="0"/>
                        </a:rPr>
                        <a:t>N</a:t>
                      </a:r>
                      <a:r>
                        <a:rPr lang="en-US" altLang="zh-CN" sz="2000" baseline="-25000" dirty="0">
                          <a:solidFill>
                            <a:schemeClr val="tx1"/>
                          </a:solidFill>
                          <a:latin typeface="Cambria Math" panose="02040503050406030204" pitchFamily="18" charset="0"/>
                          <a:cs typeface="Times New Roman" panose="02020603050405020304" pitchFamily="18" charset="0"/>
                        </a:rPr>
                        <a:t>24Al </a:t>
                      </a:r>
                      <a:r>
                        <a:rPr lang="en-US" altLang="zh-CN" sz="2000" i="1" baseline="-25000" dirty="0">
                          <a:solidFill>
                            <a:schemeClr val="tx1"/>
                          </a:solidFill>
                          <a:latin typeface="Cambria Math" panose="02040503050406030204" pitchFamily="18" charset="0"/>
                          <a:cs typeface="Times New Roman" panose="02020603050405020304" pitchFamily="18" charset="0"/>
                        </a:rPr>
                        <a:t>βα</a:t>
                      </a:r>
                      <a:endParaRPr lang="zh-CN" altLang="en-US" sz="2000" i="1" baseline="-25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a:solidFill>
                            <a:schemeClr val="tx1"/>
                          </a:solidFill>
                          <a:latin typeface="Cambria Math" panose="02040503050406030204" pitchFamily="18" charset="0"/>
                          <a:cs typeface="Times New Roman" panose="02020603050405020304" pitchFamily="18" charset="0"/>
                        </a:rPr>
                        <a:t>3.4(12)</a:t>
                      </a:r>
                      <a:endParaRPr lang="zh-CN" altLang="en-US" sz="2000" baseline="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0441076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Number of counts in the proton spectrum contributed by </a:t>
                      </a:r>
                      <a:r>
                        <a:rPr lang="en-US" altLang="zh-CN" sz="2000" baseline="30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Al </a:t>
                      </a:r>
                      <a:r>
                        <a:rPr lang="en-US" altLang="zh-CN" sz="2000"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βp</a:t>
                      </a:r>
                      <a:endParaRPr lang="zh-CN" altLang="en-US" sz="2000" i="1"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i="1" dirty="0">
                          <a:solidFill>
                            <a:schemeClr val="tx1"/>
                          </a:solidFill>
                          <a:latin typeface="Cambria Math" panose="02040503050406030204" pitchFamily="18" charset="0"/>
                          <a:cs typeface="Times New Roman" panose="02020603050405020304" pitchFamily="18" charset="0"/>
                        </a:rPr>
                        <a:t>N</a:t>
                      </a:r>
                      <a:r>
                        <a:rPr lang="en-US" altLang="zh-CN" sz="2000" baseline="-25000" dirty="0">
                          <a:solidFill>
                            <a:schemeClr val="tx1"/>
                          </a:solidFill>
                          <a:latin typeface="Cambria Math" panose="02040503050406030204" pitchFamily="18" charset="0"/>
                          <a:cs typeface="Times New Roman" panose="02020603050405020304" pitchFamily="18" charset="0"/>
                        </a:rPr>
                        <a:t>24Al </a:t>
                      </a:r>
                      <a:r>
                        <a:rPr lang="en-US" altLang="zh-CN" sz="2000" i="1" baseline="-25000" dirty="0">
                          <a:solidFill>
                            <a:schemeClr val="tx1"/>
                          </a:solidFill>
                          <a:latin typeface="Cambria Math" panose="02040503050406030204" pitchFamily="18" charset="0"/>
                          <a:cs typeface="Times New Roman" panose="02020603050405020304" pitchFamily="18" charset="0"/>
                        </a:rPr>
                        <a:t>βp</a:t>
                      </a:r>
                      <a:endParaRPr lang="zh-CN" altLang="en-US" sz="2000" i="1" baseline="-2500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aseline="0" dirty="0">
                          <a:solidFill>
                            <a:schemeClr val="tx1"/>
                          </a:solidFill>
                          <a:latin typeface="Cambria Math" panose="02040503050406030204" pitchFamily="18" charset="0"/>
                          <a:cs typeface="Times New Roman" panose="02020603050405020304" pitchFamily="18" charset="0"/>
                        </a:rPr>
                        <a:t>0.16(6)</a:t>
                      </a:r>
                      <a:endParaRPr lang="zh-CN" altLang="en-US" sz="2000" baseline="0" dirty="0">
                        <a:solidFill>
                          <a:schemeClr val="tx1"/>
                        </a:solidFill>
                        <a:latin typeface="Cambria Math" panose="020405030504060302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00387232"/>
                  </a:ext>
                </a:extLst>
              </a:tr>
            </a:tbl>
          </a:graphicData>
        </a:graphic>
      </p:graphicFrame>
    </p:spTree>
    <p:extLst>
      <p:ext uri="{BB962C8B-B14F-4D97-AF65-F5344CB8AC3E}">
        <p14:creationId xmlns:p14="http://schemas.microsoft.com/office/powerpoint/2010/main" val="3066471822"/>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1E68C8-3FD4-4EDA-AFBD-E57F6F6FD394}"/>
              </a:ext>
            </a:extLst>
          </p:cNvPr>
          <p:cNvPicPr>
            <a:picLocks noChangeAspect="1"/>
          </p:cNvPicPr>
          <p:nvPr/>
        </p:nvPicPr>
        <p:blipFill>
          <a:blip r:embed="rId2"/>
          <a:stretch>
            <a:fillRect/>
          </a:stretch>
        </p:blipFill>
        <p:spPr>
          <a:xfrm>
            <a:off x="0" y="4839632"/>
            <a:ext cx="7434842" cy="2013780"/>
          </a:xfrm>
          <a:prstGeom prst="rect">
            <a:avLst/>
          </a:prstGeom>
        </p:spPr>
      </p:pic>
      <p:pic>
        <p:nvPicPr>
          <p:cNvPr id="3" name="Picture 2">
            <a:extLst>
              <a:ext uri="{FF2B5EF4-FFF2-40B4-BE49-F238E27FC236}">
                <a16:creationId xmlns:a16="http://schemas.microsoft.com/office/drawing/2014/main" id="{2F048A7F-C72E-4EF0-AEBB-AEF55F2DDC65}"/>
              </a:ext>
            </a:extLst>
          </p:cNvPr>
          <p:cNvPicPr>
            <a:picLocks noChangeAspect="1"/>
          </p:cNvPicPr>
          <p:nvPr/>
        </p:nvPicPr>
        <p:blipFill>
          <a:blip r:embed="rId3"/>
          <a:stretch>
            <a:fillRect/>
          </a:stretch>
        </p:blipFill>
        <p:spPr>
          <a:xfrm>
            <a:off x="4764691" y="1314886"/>
            <a:ext cx="4231663" cy="3337459"/>
          </a:xfrm>
          <a:prstGeom prst="rect">
            <a:avLst/>
          </a:prstGeom>
        </p:spPr>
      </p:pic>
      <p:pic>
        <p:nvPicPr>
          <p:cNvPr id="5" name="Picture 4">
            <a:extLst>
              <a:ext uri="{FF2B5EF4-FFF2-40B4-BE49-F238E27FC236}">
                <a16:creationId xmlns:a16="http://schemas.microsoft.com/office/drawing/2014/main" id="{3DD91801-60CC-45AA-9275-8985D475FF39}"/>
              </a:ext>
            </a:extLst>
          </p:cNvPr>
          <p:cNvPicPr>
            <a:picLocks noChangeAspect="1"/>
          </p:cNvPicPr>
          <p:nvPr/>
        </p:nvPicPr>
        <p:blipFill>
          <a:blip r:embed="rId4"/>
          <a:stretch>
            <a:fillRect/>
          </a:stretch>
        </p:blipFill>
        <p:spPr>
          <a:xfrm>
            <a:off x="147646" y="2265619"/>
            <a:ext cx="5920098" cy="798435"/>
          </a:xfrm>
          <a:prstGeom prst="rect">
            <a:avLst/>
          </a:prstGeom>
        </p:spPr>
      </p:pic>
      <p:pic>
        <p:nvPicPr>
          <p:cNvPr id="7" name="Picture 6">
            <a:extLst>
              <a:ext uri="{FF2B5EF4-FFF2-40B4-BE49-F238E27FC236}">
                <a16:creationId xmlns:a16="http://schemas.microsoft.com/office/drawing/2014/main" id="{8818CA07-80F6-407C-9D7A-79EC93632C5E}"/>
              </a:ext>
            </a:extLst>
          </p:cNvPr>
          <p:cNvPicPr>
            <a:picLocks noChangeAspect="1"/>
          </p:cNvPicPr>
          <p:nvPr/>
        </p:nvPicPr>
        <p:blipFill>
          <a:blip r:embed="rId5"/>
          <a:stretch>
            <a:fillRect/>
          </a:stretch>
        </p:blipFill>
        <p:spPr>
          <a:xfrm>
            <a:off x="35502" y="365147"/>
            <a:ext cx="1266825" cy="1438275"/>
          </a:xfrm>
          <a:prstGeom prst="rect">
            <a:avLst/>
          </a:prstGeom>
        </p:spPr>
      </p:pic>
      <p:sp>
        <p:nvSpPr>
          <p:cNvPr id="8" name="Rectangle 7">
            <a:extLst>
              <a:ext uri="{FF2B5EF4-FFF2-40B4-BE49-F238E27FC236}">
                <a16:creationId xmlns:a16="http://schemas.microsoft.com/office/drawing/2014/main" id="{FEB691F7-56C5-4C36-9306-98F5A6E73A8C}"/>
              </a:ext>
            </a:extLst>
          </p:cNvPr>
          <p:cNvSpPr/>
          <p:nvPr/>
        </p:nvSpPr>
        <p:spPr>
          <a:xfrm>
            <a:off x="0" y="-4185"/>
            <a:ext cx="9144000" cy="369332"/>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Draft: proton energies in the center-of-mass frame (</a:t>
            </a:r>
            <a:r>
              <a:rPr lang="en-US" altLang="zh-CN" i="1" dirty="0">
                <a:latin typeface="Times New Roman" panose="02020603050405020304" pitchFamily="18" charset="0"/>
                <a:cs typeface="Times New Roman" panose="02020603050405020304" pitchFamily="18" charset="0"/>
              </a:rPr>
              <a:t>E</a:t>
            </a:r>
            <a:r>
              <a:rPr lang="en-US" altLang="zh-CN" i="1" baseline="-25000" dirty="0">
                <a:latin typeface="Times New Roman" panose="02020603050405020304" pitchFamily="18" charset="0"/>
                <a:cs typeface="Times New Roman" panose="02020603050405020304" pitchFamily="18" charset="0"/>
              </a:rPr>
              <a:t>p</a:t>
            </a:r>
            <a:r>
              <a:rPr lang="en-US" altLang="zh-CN"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290C2B8D-6364-41DA-B697-BAE99EC2265A}"/>
              </a:ext>
            </a:extLst>
          </p:cNvPr>
          <p:cNvSpPr/>
          <p:nvPr/>
        </p:nvSpPr>
        <p:spPr>
          <a:xfrm>
            <a:off x="1337829" y="365147"/>
            <a:ext cx="7806171" cy="646331"/>
          </a:xfrm>
          <a:prstGeom prst="rect">
            <a:avLst/>
          </a:prstGeom>
        </p:spPr>
        <p:txBody>
          <a:bodyPr wrap="square">
            <a:spAutoFit/>
          </a:bodyPr>
          <a:lstStyle/>
          <a:p>
            <a:pPr algn="just"/>
            <a:r>
              <a:rPr lang="en-US" altLang="zh-CN" i="1" dirty="0" err="1">
                <a:solidFill>
                  <a:srgbClr val="0000CC"/>
                </a:solidFill>
                <a:latin typeface="Times New Roman" panose="02020603050405020304" pitchFamily="18" charset="0"/>
                <a:cs typeface="Times New Roman" panose="02020603050405020304" pitchFamily="18" charset="0"/>
              </a:rPr>
              <a:t>E</a:t>
            </a:r>
            <a:r>
              <a:rPr lang="en-US" altLang="zh-CN" baseline="-25000" dirty="0" err="1">
                <a:solidFill>
                  <a:srgbClr val="0000CC"/>
                </a:solidFill>
                <a:latin typeface="Times New Roman" panose="02020603050405020304" pitchFamily="18" charset="0"/>
                <a:cs typeface="Times New Roman" panose="02020603050405020304" pitchFamily="18" charset="0"/>
              </a:rPr>
              <a:t>c.m</a:t>
            </a:r>
            <a:r>
              <a:rPr lang="en-US" altLang="zh-CN" baseline="-25000" dirty="0">
                <a:solidFill>
                  <a:srgbClr val="0000CC"/>
                </a:solidFill>
                <a:latin typeface="Times New Roman" panose="02020603050405020304" pitchFamily="18" charset="0"/>
                <a:cs typeface="Times New Roman" panose="02020603050405020304" pitchFamily="18" charset="0"/>
              </a:rPr>
              <a:t>.</a:t>
            </a:r>
            <a:r>
              <a:rPr lang="en-US" altLang="zh-CN" dirty="0">
                <a:solidFill>
                  <a:srgbClr val="0000CC"/>
                </a:solidFill>
                <a:latin typeface="Times New Roman" panose="02020603050405020304" pitchFamily="18" charset="0"/>
                <a:cs typeface="Times New Roman" panose="02020603050405020304" pitchFamily="18" charset="0"/>
              </a:rPr>
              <a:t> and </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i="1" baseline="-25000" dirty="0">
                <a:solidFill>
                  <a:srgbClr val="0000CC"/>
                </a:solidFill>
                <a:latin typeface="Times New Roman" panose="02020603050405020304" pitchFamily="18" charset="0"/>
                <a:cs typeface="Times New Roman" panose="02020603050405020304" pitchFamily="18" charset="0"/>
              </a:rPr>
              <a:t>p</a:t>
            </a:r>
            <a:r>
              <a:rPr lang="en-US" altLang="zh-CN" dirty="0">
                <a:solidFill>
                  <a:srgbClr val="0000CC"/>
                </a:solidFill>
                <a:latin typeface="Times New Roman" panose="02020603050405020304" pitchFamily="18" charset="0"/>
                <a:cs typeface="Times New Roman" panose="02020603050405020304" pitchFamily="18" charset="0"/>
              </a:rPr>
              <a:t> are both widely used. I looked at some literature, and I suppose Batchelder's description should be acceptable.</a:t>
            </a:r>
          </a:p>
        </p:txBody>
      </p:sp>
      <p:sp>
        <p:nvSpPr>
          <p:cNvPr id="10" name="Rectangle 9">
            <a:extLst>
              <a:ext uri="{FF2B5EF4-FFF2-40B4-BE49-F238E27FC236}">
                <a16:creationId xmlns:a16="http://schemas.microsoft.com/office/drawing/2014/main" id="{B82A3918-30CA-43C4-A449-ECB7709395C3}"/>
              </a:ext>
            </a:extLst>
          </p:cNvPr>
          <p:cNvSpPr/>
          <p:nvPr/>
        </p:nvSpPr>
        <p:spPr>
          <a:xfrm>
            <a:off x="4446055" y="5550142"/>
            <a:ext cx="3882088" cy="338554"/>
          </a:xfrm>
          <a:prstGeom prst="rect">
            <a:avLst/>
          </a:prstGeom>
        </p:spPr>
        <p:txBody>
          <a:bodyPr wrap="none">
            <a:spAutoFit/>
          </a:bodyPr>
          <a:lstStyle/>
          <a:p>
            <a:r>
              <a:rPr lang="zh-CN" altLang="en-US" sz="1600" dirty="0">
                <a:solidFill>
                  <a:srgbClr val="9900FF"/>
                </a:solidFill>
              </a:rPr>
              <a:t>C. Dossat et al., Nucl. Phys. A 792, 18 (2007).</a:t>
            </a:r>
          </a:p>
        </p:txBody>
      </p:sp>
      <p:sp>
        <p:nvSpPr>
          <p:cNvPr id="11" name="Rectangle 10">
            <a:extLst>
              <a:ext uri="{FF2B5EF4-FFF2-40B4-BE49-F238E27FC236}">
                <a16:creationId xmlns:a16="http://schemas.microsoft.com/office/drawing/2014/main" id="{D827B2C5-2A10-43BA-BB74-EF66AC21062A}"/>
              </a:ext>
            </a:extLst>
          </p:cNvPr>
          <p:cNvSpPr/>
          <p:nvPr/>
        </p:nvSpPr>
        <p:spPr>
          <a:xfrm>
            <a:off x="4572000" y="4714774"/>
            <a:ext cx="4572000" cy="338554"/>
          </a:xfrm>
          <a:prstGeom prst="rect">
            <a:avLst/>
          </a:prstGeom>
        </p:spPr>
        <p:txBody>
          <a:bodyPr>
            <a:spAutoFit/>
          </a:bodyPr>
          <a:lstStyle/>
          <a:p>
            <a:r>
              <a:rPr lang="zh-CN" altLang="en-US" sz="1600" dirty="0">
                <a:solidFill>
                  <a:srgbClr val="9900FF"/>
                </a:solidFill>
              </a:rPr>
              <a:t>B. Blank et al., Prog. Part. Nucl. Phys. 60, 403 (2008).</a:t>
            </a:r>
          </a:p>
        </p:txBody>
      </p:sp>
      <p:sp>
        <p:nvSpPr>
          <p:cNvPr id="12" name="Rectangle 11">
            <a:extLst>
              <a:ext uri="{FF2B5EF4-FFF2-40B4-BE49-F238E27FC236}">
                <a16:creationId xmlns:a16="http://schemas.microsoft.com/office/drawing/2014/main" id="{44277FE3-713A-4CA1-AB05-A4185C65A30B}"/>
              </a:ext>
            </a:extLst>
          </p:cNvPr>
          <p:cNvSpPr/>
          <p:nvPr/>
        </p:nvSpPr>
        <p:spPr>
          <a:xfrm>
            <a:off x="147646" y="3166007"/>
            <a:ext cx="4572000" cy="584775"/>
          </a:xfrm>
          <a:prstGeom prst="rect">
            <a:avLst/>
          </a:prstGeom>
        </p:spPr>
        <p:txBody>
          <a:bodyPr>
            <a:spAutoFit/>
          </a:bodyPr>
          <a:lstStyle/>
          <a:p>
            <a:r>
              <a:rPr lang="zh-CN" altLang="en-US" sz="1600" dirty="0">
                <a:solidFill>
                  <a:srgbClr val="9900FF"/>
                </a:solidFill>
              </a:rPr>
              <a:t>J. C. Batchelder et al., At. Data Nucl. Data Tables 132, 101323 (2020).</a:t>
            </a:r>
          </a:p>
        </p:txBody>
      </p:sp>
      <p:cxnSp>
        <p:nvCxnSpPr>
          <p:cNvPr id="14" name="Straight Connector 13">
            <a:extLst>
              <a:ext uri="{FF2B5EF4-FFF2-40B4-BE49-F238E27FC236}">
                <a16:creationId xmlns:a16="http://schemas.microsoft.com/office/drawing/2014/main" id="{D60206C1-2C18-46AF-BF29-41FBEB42BCF7}"/>
              </a:ext>
            </a:extLst>
          </p:cNvPr>
          <p:cNvCxnSpPr/>
          <p:nvPr/>
        </p:nvCxnSpPr>
        <p:spPr>
          <a:xfrm>
            <a:off x="5366759" y="1726510"/>
            <a:ext cx="478564"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64111AF-7054-4913-9C64-DCCB608879DC}"/>
              </a:ext>
            </a:extLst>
          </p:cNvPr>
          <p:cNvCxnSpPr>
            <a:cxnSpLocks/>
          </p:cNvCxnSpPr>
          <p:nvPr/>
        </p:nvCxnSpPr>
        <p:spPr>
          <a:xfrm>
            <a:off x="190350" y="2468570"/>
            <a:ext cx="5817343"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0B8353C-25C3-4C6D-8329-A9B1E7747880}"/>
              </a:ext>
            </a:extLst>
          </p:cNvPr>
          <p:cNvCxnSpPr>
            <a:cxnSpLocks/>
          </p:cNvCxnSpPr>
          <p:nvPr/>
        </p:nvCxnSpPr>
        <p:spPr>
          <a:xfrm>
            <a:off x="6250654" y="4652345"/>
            <a:ext cx="274570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20D76DB-6745-4898-9238-84AD86E28F36}"/>
              </a:ext>
            </a:extLst>
          </p:cNvPr>
          <p:cNvCxnSpPr>
            <a:cxnSpLocks/>
          </p:cNvCxnSpPr>
          <p:nvPr/>
        </p:nvCxnSpPr>
        <p:spPr>
          <a:xfrm>
            <a:off x="971721" y="5250550"/>
            <a:ext cx="1968032"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D371E7A-B736-46CE-875C-C4B061E0A15B}"/>
              </a:ext>
            </a:extLst>
          </p:cNvPr>
          <p:cNvCxnSpPr>
            <a:cxnSpLocks/>
          </p:cNvCxnSpPr>
          <p:nvPr/>
        </p:nvCxnSpPr>
        <p:spPr>
          <a:xfrm>
            <a:off x="465614" y="6352957"/>
            <a:ext cx="59406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0543653"/>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B1AFFAB-2ABD-4F38-81F5-EB2498089D5C}"/>
              </a:ext>
            </a:extLst>
          </p:cNvPr>
          <p:cNvSpPr/>
          <p:nvPr/>
        </p:nvSpPr>
        <p:spPr>
          <a:xfrm>
            <a:off x="0" y="470263"/>
            <a:ext cx="9144000" cy="6247864"/>
          </a:xfrm>
          <a:prstGeom prst="rect">
            <a:avLst/>
          </a:prstGeom>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a:t>
            </a:r>
            <a:r>
              <a:rPr lang="en-US" altLang="zh-CN" sz="2000" dirty="0">
                <a:solidFill>
                  <a:srgbClr val="008000"/>
                </a:solidFill>
                <a:latin typeface="Cambria Math" panose="02040503050406030204" pitchFamily="18" charset="0"/>
                <a:cs typeface="Times New Roman" panose="02020603050405020304" pitchFamily="18" charset="0"/>
              </a:rPr>
              <a:t>Let's call is "25Si beta+ decay spectroscopy" instead. Otherwise it sounds like we are studying 25Si states</a:t>
            </a:r>
            <a:r>
              <a:rPr lang="zh-CN" altLang="en-US" sz="2000" dirty="0">
                <a:solidFill>
                  <a:srgbClr val="008000"/>
                </a:solidFill>
                <a:latin typeface="Cambria Math" panose="02040503050406030204" pitchFamily="18" charset="0"/>
                <a:cs typeface="Times New Roman" panose="02020603050405020304" pitchFamily="18" charset="0"/>
              </a:rPr>
              <a:t>.</a:t>
            </a:r>
            <a:endParaRPr lang="en-US" altLang="zh-CN" sz="2000" dirty="0">
              <a:solidFill>
                <a:srgbClr val="008000"/>
              </a:solidFill>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cs typeface="Times New Roman" panose="02020603050405020304" pitchFamily="18" charset="0"/>
              </a:rPr>
              <a:t>Changed, but there are lots of other papers still use that kind of expression (see the next slide).</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I'm not sure we need this here. Maybe we can say some of it in the next section.</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 moved all the GADGET related techniques from Sec. I Introduction to Sec. II Experiment Techniques.</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Do we still want to say so much about halos here, considering that we don't really have any result son halos anymore?</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Deleted. I simply mentioned that it's interesting to look into the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 25 mirror asymmetry in light of lots of mirror asymmetries have been investigated for other nearby nuclei.</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Wasn't this truncated a little bit to avoid noise?</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 didn't mention the RFFS (Moshe suggested) and the 15-ms wait period between beam on/off. The experiment procedure was already explained in detail by the NIMA paper, so in this paper, I tend to briefly mention the basics for completeness. </a:t>
            </a:r>
          </a:p>
        </p:txBody>
      </p:sp>
      <p:sp>
        <p:nvSpPr>
          <p:cNvPr id="3" name="TextBox 2">
            <a:extLst>
              <a:ext uri="{FF2B5EF4-FFF2-40B4-BE49-F238E27FC236}">
                <a16:creationId xmlns:a16="http://schemas.microsoft.com/office/drawing/2014/main" id="{E447EAAA-CBB4-40FC-8B96-31CFD49C4C6B}"/>
              </a:ext>
            </a:extLst>
          </p:cNvPr>
          <p:cNvSpPr txBox="1"/>
          <p:nvPr/>
        </p:nvSpPr>
        <p:spPr>
          <a:xfrm>
            <a:off x="0" y="0"/>
            <a:ext cx="2205284" cy="400110"/>
          </a:xfrm>
          <a:prstGeom prst="rect">
            <a:avLst/>
          </a:prstGeom>
          <a:noFill/>
        </p:spPr>
        <p:txBody>
          <a:bodyPr wrap="none" rtlCol="0">
            <a:spAutoFit/>
          </a:bodyPr>
          <a:lstStyle/>
          <a:p>
            <a:r>
              <a:rPr lang="en-US" altLang="zh-CN" sz="2000" b="1" dirty="0"/>
              <a:t>Comments on V14:</a:t>
            </a:r>
            <a:endParaRPr lang="zh-CN" altLang="en-US" sz="2000" b="1" dirty="0"/>
          </a:p>
        </p:txBody>
      </p:sp>
    </p:spTree>
    <p:extLst>
      <p:ext uri="{BB962C8B-B14F-4D97-AF65-F5344CB8AC3E}">
        <p14:creationId xmlns:p14="http://schemas.microsoft.com/office/powerpoint/2010/main" val="2882222731"/>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EC479C2-10DA-4249-BD72-92297CD5BC65}"/>
              </a:ext>
            </a:extLst>
          </p:cNvPr>
          <p:cNvPicPr>
            <a:picLocks noChangeAspect="1"/>
          </p:cNvPicPr>
          <p:nvPr/>
        </p:nvPicPr>
        <p:blipFill>
          <a:blip r:embed="rId2"/>
          <a:stretch>
            <a:fillRect/>
          </a:stretch>
        </p:blipFill>
        <p:spPr>
          <a:xfrm>
            <a:off x="1" y="0"/>
            <a:ext cx="7504670" cy="1068035"/>
          </a:xfrm>
          <a:prstGeom prst="rect">
            <a:avLst/>
          </a:prstGeom>
        </p:spPr>
      </p:pic>
      <p:pic>
        <p:nvPicPr>
          <p:cNvPr id="3" name="Picture 2">
            <a:extLst>
              <a:ext uri="{FF2B5EF4-FFF2-40B4-BE49-F238E27FC236}">
                <a16:creationId xmlns:a16="http://schemas.microsoft.com/office/drawing/2014/main" id="{9175823F-CA7E-42F6-BC46-4E44B21BF2B2}"/>
              </a:ext>
            </a:extLst>
          </p:cNvPr>
          <p:cNvPicPr>
            <a:picLocks noChangeAspect="1"/>
          </p:cNvPicPr>
          <p:nvPr/>
        </p:nvPicPr>
        <p:blipFill>
          <a:blip r:embed="rId3"/>
          <a:stretch>
            <a:fillRect/>
          </a:stretch>
        </p:blipFill>
        <p:spPr>
          <a:xfrm>
            <a:off x="5132173" y="1244882"/>
            <a:ext cx="4011825" cy="1592851"/>
          </a:xfrm>
          <a:prstGeom prst="rect">
            <a:avLst/>
          </a:prstGeom>
        </p:spPr>
      </p:pic>
      <p:pic>
        <p:nvPicPr>
          <p:cNvPr id="5" name="Picture 4">
            <a:extLst>
              <a:ext uri="{FF2B5EF4-FFF2-40B4-BE49-F238E27FC236}">
                <a16:creationId xmlns:a16="http://schemas.microsoft.com/office/drawing/2014/main" id="{26D6444C-FBBC-4589-A05E-FA3F1CFF7C81}"/>
              </a:ext>
            </a:extLst>
          </p:cNvPr>
          <p:cNvPicPr>
            <a:picLocks noChangeAspect="1"/>
          </p:cNvPicPr>
          <p:nvPr/>
        </p:nvPicPr>
        <p:blipFill>
          <a:blip r:embed="rId4"/>
          <a:stretch>
            <a:fillRect/>
          </a:stretch>
        </p:blipFill>
        <p:spPr>
          <a:xfrm>
            <a:off x="0" y="3022419"/>
            <a:ext cx="4438241" cy="1935828"/>
          </a:xfrm>
          <a:prstGeom prst="rect">
            <a:avLst/>
          </a:prstGeom>
        </p:spPr>
      </p:pic>
      <p:pic>
        <p:nvPicPr>
          <p:cNvPr id="6" name="Picture 5">
            <a:extLst>
              <a:ext uri="{FF2B5EF4-FFF2-40B4-BE49-F238E27FC236}">
                <a16:creationId xmlns:a16="http://schemas.microsoft.com/office/drawing/2014/main" id="{99F4A9D9-10A6-4ED5-BBC8-C14A2515D95C}"/>
              </a:ext>
            </a:extLst>
          </p:cNvPr>
          <p:cNvPicPr>
            <a:picLocks noChangeAspect="1"/>
          </p:cNvPicPr>
          <p:nvPr/>
        </p:nvPicPr>
        <p:blipFill>
          <a:blip r:embed="rId5"/>
          <a:stretch>
            <a:fillRect/>
          </a:stretch>
        </p:blipFill>
        <p:spPr>
          <a:xfrm>
            <a:off x="0" y="1244882"/>
            <a:ext cx="5132173" cy="1493735"/>
          </a:xfrm>
          <a:prstGeom prst="rect">
            <a:avLst/>
          </a:prstGeom>
        </p:spPr>
      </p:pic>
      <p:pic>
        <p:nvPicPr>
          <p:cNvPr id="7" name="Picture 6">
            <a:extLst>
              <a:ext uri="{FF2B5EF4-FFF2-40B4-BE49-F238E27FC236}">
                <a16:creationId xmlns:a16="http://schemas.microsoft.com/office/drawing/2014/main" id="{869578FB-BB24-4BEF-B92E-5FB40A9BFD29}"/>
              </a:ext>
            </a:extLst>
          </p:cNvPr>
          <p:cNvPicPr>
            <a:picLocks noChangeAspect="1"/>
          </p:cNvPicPr>
          <p:nvPr/>
        </p:nvPicPr>
        <p:blipFill>
          <a:blip r:embed="rId6"/>
          <a:stretch>
            <a:fillRect/>
          </a:stretch>
        </p:blipFill>
        <p:spPr>
          <a:xfrm>
            <a:off x="4446481" y="3129372"/>
            <a:ext cx="4705757" cy="1721922"/>
          </a:xfrm>
          <a:prstGeom prst="rect">
            <a:avLst/>
          </a:prstGeom>
        </p:spPr>
      </p:pic>
      <p:pic>
        <p:nvPicPr>
          <p:cNvPr id="8" name="Picture 7">
            <a:extLst>
              <a:ext uri="{FF2B5EF4-FFF2-40B4-BE49-F238E27FC236}">
                <a16:creationId xmlns:a16="http://schemas.microsoft.com/office/drawing/2014/main" id="{1BA79312-FAA2-485C-8783-0056D780EFE8}"/>
              </a:ext>
            </a:extLst>
          </p:cNvPr>
          <p:cNvPicPr>
            <a:picLocks noChangeAspect="1"/>
          </p:cNvPicPr>
          <p:nvPr/>
        </p:nvPicPr>
        <p:blipFill>
          <a:blip r:embed="rId7"/>
          <a:stretch>
            <a:fillRect/>
          </a:stretch>
        </p:blipFill>
        <p:spPr>
          <a:xfrm>
            <a:off x="889089" y="5220665"/>
            <a:ext cx="7114784" cy="1637335"/>
          </a:xfrm>
          <a:prstGeom prst="rect">
            <a:avLst/>
          </a:prstGeom>
        </p:spPr>
      </p:pic>
      <p:sp>
        <p:nvSpPr>
          <p:cNvPr id="11" name="Rectangle: Rounded Corners 10">
            <a:extLst>
              <a:ext uri="{FF2B5EF4-FFF2-40B4-BE49-F238E27FC236}">
                <a16:creationId xmlns:a16="http://schemas.microsoft.com/office/drawing/2014/main" id="{45267E26-579F-427F-BA37-078CE5EB4499}"/>
              </a:ext>
            </a:extLst>
          </p:cNvPr>
          <p:cNvSpPr/>
          <p:nvPr/>
        </p:nvSpPr>
        <p:spPr>
          <a:xfrm>
            <a:off x="2479589" y="288324"/>
            <a:ext cx="2586681" cy="362465"/>
          </a:xfrm>
          <a:prstGeom prst="roundRect">
            <a:avLst/>
          </a:prstGeom>
          <a:solidFill>
            <a:srgbClr val="FF000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Rounded Corners 11">
            <a:extLst>
              <a:ext uri="{FF2B5EF4-FFF2-40B4-BE49-F238E27FC236}">
                <a16:creationId xmlns:a16="http://schemas.microsoft.com/office/drawing/2014/main" id="{40C559F0-F68E-4E35-9C07-34AF53C4A1A2}"/>
              </a:ext>
            </a:extLst>
          </p:cNvPr>
          <p:cNvSpPr/>
          <p:nvPr/>
        </p:nvSpPr>
        <p:spPr>
          <a:xfrm>
            <a:off x="5472903" y="1860074"/>
            <a:ext cx="3267443" cy="362465"/>
          </a:xfrm>
          <a:prstGeom prst="roundRect">
            <a:avLst/>
          </a:prstGeom>
          <a:solidFill>
            <a:srgbClr val="FF000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Rounded Corners 12">
            <a:extLst>
              <a:ext uri="{FF2B5EF4-FFF2-40B4-BE49-F238E27FC236}">
                <a16:creationId xmlns:a16="http://schemas.microsoft.com/office/drawing/2014/main" id="{3BDAAD1D-7249-4D3C-929F-94C99E40627F}"/>
              </a:ext>
            </a:extLst>
          </p:cNvPr>
          <p:cNvSpPr/>
          <p:nvPr/>
        </p:nvSpPr>
        <p:spPr>
          <a:xfrm>
            <a:off x="0" y="1930117"/>
            <a:ext cx="4011825" cy="362465"/>
          </a:xfrm>
          <a:prstGeom prst="roundRect">
            <a:avLst/>
          </a:prstGeom>
          <a:solidFill>
            <a:srgbClr val="FF000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Rounded Corners 13">
            <a:extLst>
              <a:ext uri="{FF2B5EF4-FFF2-40B4-BE49-F238E27FC236}">
                <a16:creationId xmlns:a16="http://schemas.microsoft.com/office/drawing/2014/main" id="{96DDA88E-D3E6-43C1-A528-85978745BF12}"/>
              </a:ext>
            </a:extLst>
          </p:cNvPr>
          <p:cNvSpPr/>
          <p:nvPr/>
        </p:nvSpPr>
        <p:spPr>
          <a:xfrm>
            <a:off x="0" y="3781932"/>
            <a:ext cx="3194327" cy="362465"/>
          </a:xfrm>
          <a:prstGeom prst="roundRect">
            <a:avLst/>
          </a:prstGeom>
          <a:solidFill>
            <a:srgbClr val="FF000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Rounded Corners 14">
            <a:extLst>
              <a:ext uri="{FF2B5EF4-FFF2-40B4-BE49-F238E27FC236}">
                <a16:creationId xmlns:a16="http://schemas.microsoft.com/office/drawing/2014/main" id="{021683C5-7435-4A68-AE8D-E293726D0431}"/>
              </a:ext>
            </a:extLst>
          </p:cNvPr>
          <p:cNvSpPr/>
          <p:nvPr/>
        </p:nvSpPr>
        <p:spPr>
          <a:xfrm>
            <a:off x="4438241" y="3864572"/>
            <a:ext cx="4011825" cy="362465"/>
          </a:xfrm>
          <a:prstGeom prst="roundRect">
            <a:avLst/>
          </a:prstGeom>
          <a:solidFill>
            <a:srgbClr val="FF000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Rounded Corners 15">
            <a:extLst>
              <a:ext uri="{FF2B5EF4-FFF2-40B4-BE49-F238E27FC236}">
                <a16:creationId xmlns:a16="http://schemas.microsoft.com/office/drawing/2014/main" id="{9C195647-7CA4-457D-ADB2-A62B984D9624}"/>
              </a:ext>
            </a:extLst>
          </p:cNvPr>
          <p:cNvSpPr/>
          <p:nvPr/>
        </p:nvSpPr>
        <p:spPr>
          <a:xfrm>
            <a:off x="3194327" y="5518488"/>
            <a:ext cx="2596873" cy="362465"/>
          </a:xfrm>
          <a:prstGeom prst="roundRect">
            <a:avLst/>
          </a:prstGeom>
          <a:solidFill>
            <a:srgbClr val="FF000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9997109"/>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B1AFFAB-2ABD-4F38-81F5-EB2498089D5C}"/>
              </a:ext>
            </a:extLst>
          </p:cNvPr>
          <p:cNvSpPr/>
          <p:nvPr/>
        </p:nvSpPr>
        <p:spPr>
          <a:xfrm>
            <a:off x="0" y="0"/>
            <a:ext cx="9144000" cy="6247864"/>
          </a:xfrm>
          <a:prstGeom prst="rect">
            <a:avLst/>
          </a:prstGeom>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Why do we compare to Thomas, specifically? Maybe it makes more sense to compare to Batchelder. </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In terms of the total proton intensity, Batchelder's evaluation just adopted Thomas's result.</a:t>
            </a:r>
            <a:endParaRPr lang="zh-CN" altLang="en-US" sz="2000" dirty="0">
              <a:solidFill>
                <a:srgbClr val="0000FF"/>
              </a:solidFill>
              <a:latin typeface="Cambria Math" panose="02040503050406030204" pitchFamily="18" charset="0"/>
              <a:cs typeface="Times New Roman" panose="02020603050405020304" pitchFamily="18" charset="0"/>
            </a:endParaRP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a:t>
            </a:r>
            <a:r>
              <a:rPr lang="en-US" altLang="zh-CN" sz="2000" dirty="0">
                <a:solidFill>
                  <a:srgbClr val="008000"/>
                </a:solidFill>
                <a:latin typeface="Cambria Math" panose="02040503050406030204" pitchFamily="18" charset="0"/>
                <a:cs typeface="Times New Roman" panose="02020603050405020304" pitchFamily="18" charset="0"/>
              </a:rPr>
              <a:t>This text sounds familiar. We should make sure we don't use text verbatim from our previous papers</a:t>
            </a:r>
            <a:r>
              <a:rPr lang="zh-CN" altLang="en-US" sz="2000" dirty="0">
                <a:solidFill>
                  <a:srgbClr val="008000"/>
                </a:solidFill>
                <a:latin typeface="Cambria Math" panose="02040503050406030204" pitchFamily="18" charset="0"/>
                <a:cs typeface="Times New Roman" panose="02020603050405020304" pitchFamily="18" charset="0"/>
              </a:rPr>
              <a:t>.</a:t>
            </a:r>
            <a:endParaRPr lang="en-US" altLang="zh-CN" sz="2000" dirty="0">
              <a:solidFill>
                <a:srgbClr val="008000"/>
              </a:solidFill>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cs typeface="Times New Roman" panose="02020603050405020304" pitchFamily="18" charset="0"/>
              </a:rPr>
              <a:t>Maybe it's similar to our proposal. I've differentiated the text from previous Doppler broadening papers.</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It is confusing that we give the corrected number before discussing the correction.</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 moved our final half-life result to the end of Sec. IV A.</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It would be good if we can make it clear that using a simple peak shape does not work to fit these peaks. Maybe we can give an example of the chi^2 for such a fit, to show it is not sufficient.</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Good point. I added a comparison of the χ</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and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-values from an exponentially modified Gaussian fit of each peak and from our Doppler-broadening analysis to Fig. 1. Our method substantially improved the χ</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and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-values.</a:t>
            </a:r>
          </a:p>
        </p:txBody>
      </p:sp>
    </p:spTree>
    <p:extLst>
      <p:ext uri="{BB962C8B-B14F-4D97-AF65-F5344CB8AC3E}">
        <p14:creationId xmlns:p14="http://schemas.microsoft.com/office/powerpoint/2010/main" val="353119010"/>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DE5B74-7FC8-480F-8C27-079BF22B6C13}"/>
              </a:ext>
            </a:extLst>
          </p:cNvPr>
          <p:cNvSpPr/>
          <p:nvPr/>
        </p:nvSpPr>
        <p:spPr>
          <a:xfrm>
            <a:off x="0" y="0"/>
            <a:ext cx="9144000" cy="5324535"/>
          </a:xfrm>
          <a:prstGeom prst="rect">
            <a:avLst/>
          </a:prstGeom>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It is a little odd to discuss the shell model here, before we describe the calculations. Maybe swap the order of the sub-sections?</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 moved up the Sec. IV G Shell-model calculations.</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Should mention Doppler analysis here, too. </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Added.</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cs typeface="Times New Roman" panose="02020603050405020304" pitchFamily="18" charset="0"/>
              </a:rPr>
              <a:t>1) There are other corrections to obvious typos/English which didn't shown here.</a:t>
            </a:r>
          </a:p>
          <a:p>
            <a:endParaRPr lang="en-US" altLang="zh-CN" sz="2000" dirty="0">
              <a:solidFill>
                <a:srgbClr val="0000FF"/>
              </a:solidFill>
              <a:latin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cs typeface="Times New Roman" panose="02020603050405020304" pitchFamily="18" charset="0"/>
              </a:rPr>
              <a:t>2) I also further refined the ambiguous statements, especially in the Introduction, Conclusion, and Normalization Sections.</a:t>
            </a:r>
          </a:p>
          <a:p>
            <a:endParaRPr lang="en-US" altLang="zh-CN" sz="2000" dirty="0">
              <a:solidFill>
                <a:srgbClr val="0000FF"/>
              </a:solidFill>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cs typeface="Times New Roman" panose="02020603050405020304" pitchFamily="18" charset="0"/>
              </a:rPr>
              <a:t>3) The results related to the </a:t>
            </a:r>
            <a:r>
              <a:rPr lang="en-US" altLang="zh-CN" sz="2000" i="1" dirty="0">
                <a:solidFill>
                  <a:srgbClr val="0000FF"/>
                </a:solidFill>
                <a:latin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cs typeface="Times New Roman" panose="02020603050405020304" pitchFamily="18" charset="0"/>
              </a:rPr>
              <a:t>-ray/proton intensities are not final values, and these will be updated once the normalization is finalized.</a:t>
            </a:r>
          </a:p>
        </p:txBody>
      </p:sp>
    </p:spTree>
    <p:extLst>
      <p:ext uri="{BB962C8B-B14F-4D97-AF65-F5344CB8AC3E}">
        <p14:creationId xmlns:p14="http://schemas.microsoft.com/office/powerpoint/2010/main" val="1468773528"/>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DE5B74-7FC8-480F-8C27-079BF22B6C13}"/>
              </a:ext>
            </a:extLst>
          </p:cNvPr>
          <p:cNvSpPr/>
          <p:nvPr/>
        </p:nvSpPr>
        <p:spPr>
          <a:xfrm>
            <a:off x="0" y="400110"/>
            <a:ext cx="9144000" cy="1938992"/>
          </a:xfrm>
          <a:prstGeom prst="rect">
            <a:avLst/>
          </a:prstGeom>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We should re-assess which key results we want to highlight here. How about the half-life, for example? A lot of the "Conclusions" sound more like "Results". It would be nice if we could include some science here, but I know we don't have much. Maybe we should just say that the decay scheme is in excellent agreement with state-of0theare shell model calculations. </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 reorganized the Result and Conclusion parts of the Abstract.</a:t>
            </a:r>
          </a:p>
        </p:txBody>
      </p:sp>
      <p:sp>
        <p:nvSpPr>
          <p:cNvPr id="5" name="TextBox 4">
            <a:extLst>
              <a:ext uri="{FF2B5EF4-FFF2-40B4-BE49-F238E27FC236}">
                <a16:creationId xmlns:a16="http://schemas.microsoft.com/office/drawing/2014/main" id="{CEF7FA7D-0659-4A93-8A31-D652FC97697D}"/>
              </a:ext>
            </a:extLst>
          </p:cNvPr>
          <p:cNvSpPr txBox="1"/>
          <p:nvPr/>
        </p:nvSpPr>
        <p:spPr>
          <a:xfrm>
            <a:off x="0" y="0"/>
            <a:ext cx="2205284" cy="400110"/>
          </a:xfrm>
          <a:prstGeom prst="rect">
            <a:avLst/>
          </a:prstGeom>
          <a:noFill/>
        </p:spPr>
        <p:txBody>
          <a:bodyPr wrap="none" rtlCol="0">
            <a:spAutoFit/>
          </a:bodyPr>
          <a:lstStyle/>
          <a:p>
            <a:r>
              <a:rPr lang="en-US" altLang="zh-CN" sz="2000" b="1" dirty="0"/>
              <a:t>Comments on V18:</a:t>
            </a:r>
            <a:endParaRPr lang="zh-CN" altLang="en-US" sz="2000" b="1" dirty="0"/>
          </a:p>
        </p:txBody>
      </p:sp>
    </p:spTree>
    <p:extLst>
      <p:ext uri="{BB962C8B-B14F-4D97-AF65-F5344CB8AC3E}">
        <p14:creationId xmlns:p14="http://schemas.microsoft.com/office/powerpoint/2010/main" val="1285071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6790161" cy="3228109"/>
          </a:xfrm>
          <a:prstGeom prst="rect">
            <a:avLst/>
          </a:prstGeom>
        </p:spPr>
      </p:pic>
      <p:pic>
        <p:nvPicPr>
          <p:cNvPr id="3" name="Picture 2"/>
          <p:cNvPicPr>
            <a:picLocks noChangeAspect="1"/>
          </p:cNvPicPr>
          <p:nvPr/>
        </p:nvPicPr>
        <p:blipFill>
          <a:blip r:embed="rId3"/>
          <a:stretch>
            <a:fillRect/>
          </a:stretch>
        </p:blipFill>
        <p:spPr>
          <a:xfrm>
            <a:off x="0" y="3299629"/>
            <a:ext cx="6790161" cy="3558371"/>
          </a:xfrm>
          <a:prstGeom prst="rect">
            <a:avLst/>
          </a:prstGeom>
        </p:spPr>
      </p:pic>
      <p:sp>
        <p:nvSpPr>
          <p:cNvPr id="4" name="Rectangle 3"/>
          <p:cNvSpPr/>
          <p:nvPr/>
        </p:nvSpPr>
        <p:spPr>
          <a:xfrm>
            <a:off x="5250873" y="1655619"/>
            <a:ext cx="3893127" cy="646331"/>
          </a:xfrm>
          <a:prstGeom prst="rect">
            <a:avLst/>
          </a:prstGeom>
        </p:spPr>
        <p:txBody>
          <a:bodyPr wrap="square">
            <a:spAutoFit/>
          </a:bodyPr>
          <a:lstStyle/>
          <a:p>
            <a:r>
              <a:rPr lang="en-US" altLang="zh-CN" i="1"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318248.51</a:t>
            </a:r>
          </a:p>
          <a:p>
            <a:r>
              <a:rPr lang="en-US" altLang="zh-CN" i="1" dirty="0" err="1">
                <a:latin typeface="Times New Roman" panose="02020603050405020304" pitchFamily="18" charset="0"/>
                <a:cs typeface="Times New Roman" panose="02020603050405020304" pitchFamily="18" charset="0"/>
              </a:rPr>
              <a:t>σN</a:t>
            </a:r>
            <a:r>
              <a:rPr lang="en-US" altLang="zh-CN" dirty="0">
                <a:latin typeface="Times New Roman" panose="02020603050405020304" pitchFamily="18" charset="0"/>
                <a:cs typeface="Times New Roman" panose="02020603050405020304" pitchFamily="18" charset="0"/>
              </a:rPr>
              <a:t> = 576.969*</a:t>
            </a:r>
            <a:r>
              <a:rPr lang="en-US" altLang="zh-CN" dirty="0" err="1">
                <a:latin typeface="Times New Roman" panose="02020603050405020304" pitchFamily="18" charset="0"/>
                <a:cs typeface="Times New Roman" panose="02020603050405020304" pitchFamily="18" charset="0"/>
              </a:rPr>
              <a:t>sqrt</a:t>
            </a:r>
            <a:r>
              <a:rPr lang="en-US" altLang="zh-CN" dirty="0">
                <a:latin typeface="Times New Roman" panose="02020603050405020304" pitchFamily="18" charset="0"/>
                <a:cs typeface="Times New Roman" panose="02020603050405020304" pitchFamily="18" charset="0"/>
              </a:rPr>
              <a:t>(1500.14/170)=1714</a:t>
            </a:r>
          </a:p>
        </p:txBody>
      </p:sp>
      <p:sp>
        <p:nvSpPr>
          <p:cNvPr id="5" name="Rectangle 4"/>
          <p:cNvSpPr/>
          <p:nvPr/>
        </p:nvSpPr>
        <p:spPr>
          <a:xfrm>
            <a:off x="6790161" y="5770418"/>
            <a:ext cx="2353839" cy="646331"/>
          </a:xfrm>
          <a:prstGeom prst="rect">
            <a:avLst/>
          </a:prstGeom>
        </p:spPr>
        <p:txBody>
          <a:bodyPr wrap="square">
            <a:spAutoFit/>
          </a:bodyPr>
          <a:lstStyle/>
          <a:p>
            <a:r>
              <a:rPr lang="en-US" altLang="zh-CN" i="1"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1238.71</a:t>
            </a:r>
          </a:p>
          <a:p>
            <a:r>
              <a:rPr lang="en-US" altLang="zh-CN" i="1" dirty="0" err="1">
                <a:latin typeface="Times New Roman" panose="02020603050405020304" pitchFamily="18" charset="0"/>
                <a:cs typeface="Times New Roman" panose="02020603050405020304" pitchFamily="18" charset="0"/>
              </a:rPr>
              <a:t>σN</a:t>
            </a:r>
            <a:r>
              <a:rPr lang="en-US" altLang="zh-CN" dirty="0">
                <a:latin typeface="Times New Roman" panose="02020603050405020304" pitchFamily="18" charset="0"/>
                <a:cs typeface="Times New Roman" panose="02020603050405020304" pitchFamily="18" charset="0"/>
              </a:rPr>
              <a:t> = 499.434</a:t>
            </a:r>
          </a:p>
        </p:txBody>
      </p:sp>
    </p:spTree>
    <p:extLst>
      <p:ext uri="{BB962C8B-B14F-4D97-AF65-F5344CB8AC3E}">
        <p14:creationId xmlns:p14="http://schemas.microsoft.com/office/powerpoint/2010/main" val="3652142643"/>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EC5915-B55F-4C8A-8F4E-92DB9CDA3E3C}"/>
              </a:ext>
            </a:extLst>
          </p:cNvPr>
          <p:cNvSpPr txBox="1"/>
          <p:nvPr/>
        </p:nvSpPr>
        <p:spPr>
          <a:xfrm>
            <a:off x="0" y="0"/>
            <a:ext cx="9144000" cy="3477875"/>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To reliably construct the decay scheme, it is necessary to measure the coincidence between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rays and particles emitted in the decay. The </a:t>
            </a:r>
            <a:r>
              <a:rPr lang="en-US" altLang="zh-CN" sz="2000" b="1" dirty="0">
                <a:latin typeface="Cambria Math" panose="02040503050406030204" pitchFamily="18" charset="0"/>
                <a:ea typeface="Cambria Math" panose="02040503050406030204" pitchFamily="18" charset="0"/>
                <a:cs typeface="Times New Roman" panose="02020603050405020304" pitchFamily="18" charset="0"/>
              </a:rPr>
              <a:t>high efficiency </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and unique</a:t>
            </a: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experimental signature for detecting protons and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rays in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Si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decay allow one to probe the excited states of the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Al daughter, providing a good verification of the information on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Al previously collected by different experimental approaches.</a:t>
            </a: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What do you mean by "high efficiency" here?</a:t>
            </a:r>
          </a:p>
          <a:p>
            <a:endParaRPr lang="en-US" altLang="zh-CN" sz="2000" dirty="0">
              <a:solidFill>
                <a:srgbClr val="0000FF"/>
              </a:solidFill>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cs typeface="Times New Roman" panose="02020603050405020304" pitchFamily="18" charset="0"/>
              </a:rPr>
              <a:t>What I was trying to say is "It is relatively easier to conduct accurate and precise measurements for proton rich nuclei, as the emitted particles are charged. On the neutron-rich side the detection of uncharged </a:t>
            </a:r>
            <a:r>
              <a:rPr lang="en-US" altLang="zh-CN" sz="2000" i="1" dirty="0">
                <a:solidFill>
                  <a:srgbClr val="0000FF"/>
                </a:solidFill>
                <a:latin typeface="Cambria Math" panose="02040503050406030204" pitchFamily="18" charset="0"/>
                <a:cs typeface="Times New Roman" panose="02020603050405020304" pitchFamily="18" charset="0"/>
              </a:rPr>
              <a:t>β</a:t>
            </a:r>
            <a:r>
              <a:rPr lang="en-US" altLang="zh-CN" sz="2000" dirty="0">
                <a:solidFill>
                  <a:srgbClr val="0000FF"/>
                </a:solidFill>
                <a:latin typeface="Cambria Math" panose="02040503050406030204" pitchFamily="18" charset="0"/>
                <a:cs typeface="Times New Roman" panose="02020603050405020304" pitchFamily="18" charset="0"/>
              </a:rPr>
              <a:t>-delayed neutrons is much more challenging. I adapted this sentence from Batchelder's paper (see below).</a:t>
            </a:r>
          </a:p>
        </p:txBody>
      </p:sp>
      <p:pic>
        <p:nvPicPr>
          <p:cNvPr id="5" name="Picture 4">
            <a:extLst>
              <a:ext uri="{FF2B5EF4-FFF2-40B4-BE49-F238E27FC236}">
                <a16:creationId xmlns:a16="http://schemas.microsoft.com/office/drawing/2014/main" id="{3E4BB62E-1661-407C-A58C-B0903EA4C34A}"/>
              </a:ext>
            </a:extLst>
          </p:cNvPr>
          <p:cNvPicPr>
            <a:picLocks noChangeAspect="1"/>
          </p:cNvPicPr>
          <p:nvPr/>
        </p:nvPicPr>
        <p:blipFill>
          <a:blip r:embed="rId2"/>
          <a:stretch>
            <a:fillRect/>
          </a:stretch>
        </p:blipFill>
        <p:spPr>
          <a:xfrm>
            <a:off x="0" y="3517064"/>
            <a:ext cx="9144000" cy="1458452"/>
          </a:xfrm>
          <a:prstGeom prst="rect">
            <a:avLst/>
          </a:prstGeom>
        </p:spPr>
      </p:pic>
    </p:spTree>
    <p:extLst>
      <p:ext uri="{BB962C8B-B14F-4D97-AF65-F5344CB8AC3E}">
        <p14:creationId xmlns:p14="http://schemas.microsoft.com/office/powerpoint/2010/main" val="1815195149"/>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DE5B74-7FC8-480F-8C27-079BF22B6C13}"/>
              </a:ext>
            </a:extLst>
          </p:cNvPr>
          <p:cNvSpPr/>
          <p:nvPr/>
        </p:nvSpPr>
        <p:spPr>
          <a:xfrm>
            <a:off x="0" y="0"/>
            <a:ext cx="9144000" cy="6555641"/>
          </a:xfrm>
          <a:prstGeom prst="rect">
            <a:avLst/>
          </a:prstGeom>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The Gaseous Detector with Germanium Tagging (GADGET) [18], comprised of the custom-designed Proton Detector and the Segmented Germanium Array (SeGA) [38], has been built and successfully commissioned to measure the decays for the nuclei near the proton-drip line. Several innovative techniques and solutions were conceived and implemented to suppress the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summing and extract reliable information for low-energy protons. </a:t>
            </a: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Not necessary to say this here. I think you can say some of it after describing the beam delivery. </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 introduced "GADGET" after explaining the Proton Detector and SeGA. I removed the "innovative" sentence because all the innovations have already been detailed in the NIMA paper.</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Therefore, the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-ray line shape is Doppler-broadened, and the regular Gaussian function with some free parameters is not suited to fit the peak. We have to extract the centroid and integral from each peak through the Doppler broadening line shape analysis. The detailed procedure will be described in Sec. III C.</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is changed to</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Therefore, the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-ray line shape is Doppler-broadened, and the regular EMG function with some free parameters is not suited to fit the peak. To accurately extract information from each peak, we resort to the Doppler broadening line shape analysis. The detailed procedure will be described in Sec. IIIC.</a:t>
            </a:r>
          </a:p>
        </p:txBody>
      </p:sp>
    </p:spTree>
    <p:extLst>
      <p:ext uri="{BB962C8B-B14F-4D97-AF65-F5344CB8AC3E}">
        <p14:creationId xmlns:p14="http://schemas.microsoft.com/office/powerpoint/2010/main" val="1067531884"/>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97B8A0-D73E-4C23-BD2D-A82C4DC6D7F1}"/>
              </a:ext>
            </a:extLst>
          </p:cNvPr>
          <p:cNvSpPr txBox="1"/>
          <p:nvPr/>
        </p:nvSpPr>
        <p:spPr>
          <a:xfrm>
            <a:off x="0" y="0"/>
            <a:ext cx="9144000" cy="3477875"/>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The stopping power of the recoiling 24Mg in P10 gas is estimated as a function of energy using the code SRIM, which is expected to be accurate to within 10% [53].</a:t>
            </a:r>
            <a:endParaRPr lang="en-US" altLang="zh-CN" sz="2000" dirty="0">
              <a:solidFill>
                <a:srgbClr val="008000"/>
              </a:solidFill>
              <a:latin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cs typeface="Times New Roman" panose="02020603050405020304" pitchFamily="18" charset="0"/>
              </a:rPr>
              <a:t>Chris: </a:t>
            </a:r>
            <a:r>
              <a:rPr lang="zh-CN" altLang="en-US" sz="2000" dirty="0">
                <a:solidFill>
                  <a:srgbClr val="008000"/>
                </a:solidFill>
                <a:latin typeface="Cambria Math" panose="02040503050406030204" pitchFamily="18" charset="0"/>
                <a:cs typeface="Times New Roman" panose="02020603050405020304" pitchFamily="18" charset="0"/>
              </a:rPr>
              <a:t>I happened to see a talk last week by Ingo Weindenhover from FSU, who said "don't use SRIM from stopping in gas". Didn't you also use GEANt$? Maybe we should discuss this.</a:t>
            </a:r>
            <a:endParaRPr lang="en-US" altLang="zh-CN" sz="2000" dirty="0">
              <a:solidFill>
                <a:srgbClr val="008000"/>
              </a:solidFill>
              <a:latin typeface="Cambria Math" panose="02040503050406030204" pitchFamily="18" charset="0"/>
              <a:cs typeface="Times New Roman" panose="02020603050405020304" pitchFamily="18" charset="0"/>
            </a:endParaRPr>
          </a:p>
          <a:p>
            <a:endParaRPr lang="en-US" altLang="zh-CN" sz="2000" dirty="0">
              <a:solidFill>
                <a:srgbClr val="008000"/>
              </a:solidFill>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rPr>
              <a:t>In the previous draft, t</a:t>
            </a:r>
            <a:r>
              <a:rPr lang="zh-CN" altLang="en-US" sz="2000" dirty="0">
                <a:solidFill>
                  <a:srgbClr val="0000FF"/>
                </a:solidFill>
                <a:latin typeface="Cambria Math" panose="02040503050406030204" pitchFamily="18" charset="0"/>
              </a:rPr>
              <a:t>he lifetime and the parameters </a:t>
            </a:r>
            <a:r>
              <a:rPr lang="zh-CN" altLang="en-US" sz="2000" i="1" dirty="0">
                <a:solidFill>
                  <a:srgbClr val="0000FF"/>
                </a:solidFill>
                <a:latin typeface="Cambria Math" panose="02040503050406030204" pitchFamily="18" charset="0"/>
              </a:rPr>
              <a:t>τ</a:t>
            </a:r>
            <a:r>
              <a:rPr lang="zh-CN" altLang="en-US" sz="2000" dirty="0">
                <a:solidFill>
                  <a:srgbClr val="0000FF"/>
                </a:solidFill>
                <a:latin typeface="Cambria Math" panose="02040503050406030204" pitchFamily="18" charset="0"/>
              </a:rPr>
              <a:t> and </a:t>
            </a:r>
            <a:r>
              <a:rPr lang="zh-CN" altLang="en-US" sz="2000" i="1" dirty="0">
                <a:solidFill>
                  <a:srgbClr val="0000FF"/>
                </a:solidFill>
                <a:latin typeface="Cambria Math" panose="02040503050406030204" pitchFamily="18" charset="0"/>
              </a:rPr>
              <a:t>σ</a:t>
            </a:r>
            <a:r>
              <a:rPr lang="zh-CN" altLang="en-US" sz="2000" dirty="0">
                <a:solidFill>
                  <a:srgbClr val="0000FF"/>
                </a:solidFill>
                <a:latin typeface="Cambria Math" panose="02040503050406030204" pitchFamily="18" charset="0"/>
              </a:rPr>
              <a:t> </a:t>
            </a:r>
            <a:r>
              <a:rPr lang="en-US" altLang="zh-CN" sz="2000" dirty="0">
                <a:solidFill>
                  <a:srgbClr val="0000FF"/>
                </a:solidFill>
                <a:latin typeface="Cambria Math" panose="02040503050406030204" pitchFamily="18" charset="0"/>
              </a:rPr>
              <a:t>we</a:t>
            </a:r>
            <a:r>
              <a:rPr lang="zh-CN" altLang="en-US" sz="2000" dirty="0">
                <a:solidFill>
                  <a:srgbClr val="0000FF"/>
                </a:solidFill>
                <a:latin typeface="Cambria Math" panose="02040503050406030204" pitchFamily="18" charset="0"/>
              </a:rPr>
              <a:t>re varied by their one standard deviation uncertainty </a:t>
            </a:r>
            <a:r>
              <a:rPr lang="en-US" altLang="zh-CN" sz="2000" dirty="0">
                <a:solidFill>
                  <a:srgbClr val="0000FF"/>
                </a:solidFill>
                <a:latin typeface="Cambria Math" panose="02040503050406030204" pitchFamily="18" charset="0"/>
                <a:ea typeface="Cambria Math" panose="02040503050406030204" pitchFamily="18" charset="0"/>
              </a:rPr>
              <a:t>and the stopping power was varied by ±10% to investigate the systematic uncertainty. Now let's make a more conservative change: ±10% </a:t>
            </a:r>
            <a:r>
              <a:rPr lang="zh-CN" altLang="en-US" sz="2000" dirty="0">
                <a:solidFill>
                  <a:srgbClr val="0000FF"/>
                </a:solidFill>
                <a:latin typeface="Cambria Math" panose="02040503050406030204" pitchFamily="18" charset="0"/>
                <a:ea typeface="Cambria Math" panose="02040503050406030204" pitchFamily="18" charset="0"/>
              </a:rPr>
              <a:t>→</a:t>
            </a:r>
            <a:r>
              <a:rPr lang="en-US" altLang="zh-CN" sz="2000" dirty="0">
                <a:solidFill>
                  <a:srgbClr val="0000FF"/>
                </a:solidFill>
                <a:latin typeface="Cambria Math" panose="02040503050406030204" pitchFamily="18" charset="0"/>
                <a:ea typeface="Cambria Math" panose="02040503050406030204" pitchFamily="18" charset="0"/>
              </a:rPr>
              <a:t> ±50%.</a:t>
            </a:r>
            <a:endParaRPr lang="zh-CN" altLang="en-US" sz="2000" dirty="0">
              <a:solidFill>
                <a:srgbClr val="0000FF"/>
              </a:solidFill>
              <a:latin typeface="Cambria Math" panose="02040503050406030204" pitchFamily="18" charset="0"/>
            </a:endParaRPr>
          </a:p>
          <a:p>
            <a:endParaRPr lang="zh-CN" altLang="en-US" sz="2000" dirty="0">
              <a:solidFill>
                <a:srgbClr val="008000"/>
              </a:solidFill>
              <a:latin typeface="Cambria Math"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035121821"/>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47BF0F-B6EA-42A8-9BAB-33505E70B9F0}"/>
              </a:ext>
            </a:extLst>
          </p:cNvPr>
          <p:cNvSpPr txBox="1"/>
          <p:nvPr/>
        </p:nvSpPr>
        <p:spPr>
          <a:xfrm>
            <a:off x="0" y="0"/>
            <a:ext cx="2205284" cy="400110"/>
          </a:xfrm>
          <a:prstGeom prst="rect">
            <a:avLst/>
          </a:prstGeom>
          <a:noFill/>
        </p:spPr>
        <p:txBody>
          <a:bodyPr wrap="none" rtlCol="0">
            <a:spAutoFit/>
          </a:bodyPr>
          <a:lstStyle/>
          <a:p>
            <a:r>
              <a:rPr lang="en-US" altLang="zh-CN" sz="2000" b="1" dirty="0"/>
              <a:t>Comments on V19:</a:t>
            </a:r>
            <a:endParaRPr lang="zh-CN" altLang="en-US" sz="2000" b="1" dirty="0"/>
          </a:p>
        </p:txBody>
      </p:sp>
    </p:spTree>
    <p:extLst>
      <p:ext uri="{BB962C8B-B14F-4D97-AF65-F5344CB8AC3E}">
        <p14:creationId xmlns:p14="http://schemas.microsoft.com/office/powerpoint/2010/main" val="1448266365"/>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DE5B74-7FC8-480F-8C27-079BF22B6C13}"/>
              </a:ext>
            </a:extLst>
          </p:cNvPr>
          <p:cNvSpPr/>
          <p:nvPr/>
        </p:nvSpPr>
        <p:spPr>
          <a:xfrm>
            <a:off x="0" y="0"/>
            <a:ext cx="9144000" cy="6863417"/>
          </a:xfrm>
          <a:prstGeom prst="rect">
            <a:avLst/>
          </a:prstGeom>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The reader might be interested to know how far a typical 25Si atom diffuses before it decays.</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According to Moshe's simulation, the diffusion of the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23</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Al atoms is less than 1 cm within two lifetimes and the diffusion of the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atoms is less than 1 cm within four lifetimes.</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We should consider explaining this in more detail. We don't want to make it sound like the Proton Detector is useless for measuring proton intensities, and this statement is contradictory to Moshe's NIM where we plot the efficiency.</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As we have pointed out in Ref. [Friedman_NIMA2019], four readout pads of the Proton Detector were not instrumented in this experiment, so we obtained the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-delayed proton spectrum of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(Fig. 5) measured by three central pads and used the other six neighboring pads to veto the high-energy protons that escape the active volume and deposit only part of their energy in the active volume. Despite the fact that the detection efficiency simulated for full utilization of all 13 pads [Friedman_NIMA2019] cannot be used in this case, we can normalize the literature relative intensities for each proton branch to the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βpγ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 intensities measured in this work. We also reevaluate the proton energies by taking a weighted average of literature results with inflated uncertainty. A total of 34 proton energies and intensities are evaluated and listed in Table II. </a:t>
            </a:r>
          </a:p>
        </p:txBody>
      </p:sp>
    </p:spTree>
    <p:extLst>
      <p:ext uri="{BB962C8B-B14F-4D97-AF65-F5344CB8AC3E}">
        <p14:creationId xmlns:p14="http://schemas.microsoft.com/office/powerpoint/2010/main" val="942780744"/>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63176E9-E94E-4625-BD72-584DB300A0BD}"/>
              </a:ext>
            </a:extLst>
          </p:cNvPr>
          <p:cNvGraphicFramePr>
            <a:graphicFrameLocks noGrp="1"/>
          </p:cNvGraphicFramePr>
          <p:nvPr>
            <p:extLst>
              <p:ext uri="{D42A27DB-BD31-4B8C-83A1-F6EECF244321}">
                <p14:modId xmlns:p14="http://schemas.microsoft.com/office/powerpoint/2010/main" val="2668414502"/>
              </p:ext>
            </p:extLst>
          </p:nvPr>
        </p:nvGraphicFramePr>
        <p:xfrm>
          <a:off x="380597" y="1401756"/>
          <a:ext cx="8382805" cy="2743200"/>
        </p:xfrm>
        <a:graphic>
          <a:graphicData uri="http://schemas.openxmlformats.org/drawingml/2006/table">
            <a:tbl>
              <a:tblPr firstRow="1" bandRow="1">
                <a:tableStyleId>{2D5ABB26-0587-4C30-8999-92F81FD0307C}</a:tableStyleId>
              </a:tblPr>
              <a:tblGrid>
                <a:gridCol w="1676561">
                  <a:extLst>
                    <a:ext uri="{9D8B030D-6E8A-4147-A177-3AD203B41FA5}">
                      <a16:colId xmlns:a16="http://schemas.microsoft.com/office/drawing/2014/main" val="754954906"/>
                    </a:ext>
                  </a:extLst>
                </a:gridCol>
                <a:gridCol w="1676561">
                  <a:extLst>
                    <a:ext uri="{9D8B030D-6E8A-4147-A177-3AD203B41FA5}">
                      <a16:colId xmlns:a16="http://schemas.microsoft.com/office/drawing/2014/main" val="927134273"/>
                    </a:ext>
                  </a:extLst>
                </a:gridCol>
                <a:gridCol w="1676561">
                  <a:extLst>
                    <a:ext uri="{9D8B030D-6E8A-4147-A177-3AD203B41FA5}">
                      <a16:colId xmlns:a16="http://schemas.microsoft.com/office/drawing/2014/main" val="2296441530"/>
                    </a:ext>
                  </a:extLst>
                </a:gridCol>
                <a:gridCol w="1676561">
                  <a:extLst>
                    <a:ext uri="{9D8B030D-6E8A-4147-A177-3AD203B41FA5}">
                      <a16:colId xmlns:a16="http://schemas.microsoft.com/office/drawing/2014/main" val="3843527273"/>
                    </a:ext>
                  </a:extLst>
                </a:gridCol>
                <a:gridCol w="1676561">
                  <a:extLst>
                    <a:ext uri="{9D8B030D-6E8A-4147-A177-3AD203B41FA5}">
                      <a16:colId xmlns:a16="http://schemas.microsoft.com/office/drawing/2014/main" val="2987890057"/>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latin typeface="Cambria Math" panose="02040503050406030204" pitchFamily="18" charset="0"/>
                          <a:ea typeface="Cambria Math" panose="02040503050406030204" pitchFamily="18" charset="0"/>
                        </a:rPr>
                        <a:t>χ</a:t>
                      </a:r>
                      <a:r>
                        <a:rPr lang="en-US" altLang="zh-CN" sz="2400" baseline="30000" dirty="0">
                          <a:latin typeface="Cambria Math" panose="02040503050406030204" pitchFamily="18" charset="0"/>
                          <a:ea typeface="Cambria Math" panose="02040503050406030204" pitchFamily="18" charset="0"/>
                        </a:rPr>
                        <a:t>2</a:t>
                      </a:r>
                      <a:r>
                        <a:rPr lang="en-US" altLang="zh-CN" sz="2400" dirty="0">
                          <a:latin typeface="Cambria Math" panose="02040503050406030204" pitchFamily="18" charset="0"/>
                          <a:ea typeface="Cambria Math" panose="02040503050406030204" pitchFamily="18" charset="0"/>
                        </a:rPr>
                        <a:t>/NDF</a:t>
                      </a:r>
                      <a:endParaRPr lang="zh-CN" altLang="en-US" sz="2400" dirty="0">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EMG</a:t>
                      </a:r>
                      <a:endParaRPr lang="zh-CN" altLang="en-US" sz="2400" dirty="0">
                        <a:solidFill>
                          <a:srgbClr val="FF0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Robertson</a:t>
                      </a:r>
                      <a:endParaRPr lang="zh-CN" altLang="en-US" sz="2400" dirty="0">
                        <a:solidFill>
                          <a:srgbClr val="0000FF"/>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aseline="0" dirty="0">
                          <a:solidFill>
                            <a:srgbClr val="008000"/>
                          </a:solidFill>
                          <a:latin typeface="Cambria Math" panose="02040503050406030204" pitchFamily="18" charset="0"/>
                          <a:ea typeface="Cambria Math" panose="02040503050406030204" pitchFamily="18" charset="0"/>
                        </a:rPr>
                        <a:t>Thomas</a:t>
                      </a:r>
                      <a:endParaRPr lang="zh-CN" altLang="en-US" sz="2400" baseline="0" dirty="0">
                        <a:solidFill>
                          <a:srgbClr val="008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GADGET</a:t>
                      </a:r>
                      <a:endParaRPr lang="zh-CN" altLang="en-US" sz="2400" dirty="0">
                        <a:solidFill>
                          <a:srgbClr val="CC00CC"/>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0813726"/>
                  </a:ext>
                </a:extLst>
              </a:tr>
              <a:tr h="370840">
                <a:tc>
                  <a:txBody>
                    <a:bodyPr/>
                    <a:lstStyle/>
                    <a:p>
                      <a:pPr algn="ctr"/>
                      <a:r>
                        <a:rPr lang="en-US" altLang="zh-CN" sz="2400" dirty="0">
                          <a:latin typeface="Cambria Math" panose="02040503050406030204" pitchFamily="18" charset="0"/>
                          <a:ea typeface="Cambria Math" panose="02040503050406030204" pitchFamily="18" charset="0"/>
                        </a:rPr>
                        <a:t>1369</a:t>
                      </a:r>
                      <a:endParaRPr lang="zh-CN" altLang="en-US" sz="2400" dirty="0">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2.72</a:t>
                      </a:r>
                      <a:endParaRPr lang="zh-CN" altLang="en-US" sz="2400" dirty="0">
                        <a:solidFill>
                          <a:srgbClr val="FF0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1.13</a:t>
                      </a:r>
                      <a:endParaRPr lang="zh-CN" altLang="en-US" sz="2400" dirty="0">
                        <a:solidFill>
                          <a:srgbClr val="0000FF"/>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baseline="0" dirty="0">
                          <a:solidFill>
                            <a:srgbClr val="008000"/>
                          </a:solidFill>
                          <a:latin typeface="Cambria Math" panose="02040503050406030204" pitchFamily="18" charset="0"/>
                          <a:ea typeface="Cambria Math" panose="02040503050406030204" pitchFamily="18" charset="0"/>
                        </a:rPr>
                        <a:t>1.12</a:t>
                      </a:r>
                      <a:endParaRPr lang="zh-CN" altLang="en-US" sz="2400" baseline="0" dirty="0">
                        <a:solidFill>
                          <a:srgbClr val="008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1.11</a:t>
                      </a:r>
                      <a:endParaRPr lang="zh-CN" altLang="en-US" sz="2400" dirty="0">
                        <a:solidFill>
                          <a:srgbClr val="CC00CC"/>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103064831"/>
                  </a:ext>
                </a:extLst>
              </a:tr>
              <a:tr h="370840">
                <a:tc>
                  <a:txBody>
                    <a:bodyPr/>
                    <a:lstStyle/>
                    <a:p>
                      <a:pPr algn="ctr"/>
                      <a:r>
                        <a:rPr lang="en-US" altLang="zh-CN" sz="2400" dirty="0">
                          <a:latin typeface="Cambria Math" panose="02040503050406030204" pitchFamily="18" charset="0"/>
                          <a:ea typeface="Cambria Math" panose="02040503050406030204" pitchFamily="18" charset="0"/>
                        </a:rPr>
                        <a:t>2754</a:t>
                      </a:r>
                      <a:endParaRPr lang="zh-CN" altLang="en-US" sz="2400" dirty="0">
                        <a:latin typeface="Cambria Math" panose="02040503050406030204" pitchFamily="18" charset="0"/>
                      </a:endParaRPr>
                    </a:p>
                  </a:txBody>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1.15</a:t>
                      </a:r>
                      <a:endParaRPr lang="zh-CN" altLang="en-US" sz="2400" dirty="0">
                        <a:solidFill>
                          <a:srgbClr val="FF0000"/>
                        </a:solidFill>
                        <a:latin typeface="Cambria Math" panose="02040503050406030204" pitchFamily="18" charset="0"/>
                      </a:endParaRPr>
                    </a:p>
                  </a:txBody>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1.02</a:t>
                      </a:r>
                      <a:endParaRPr lang="zh-CN" altLang="en-US" sz="2400" dirty="0">
                        <a:solidFill>
                          <a:srgbClr val="0000FF"/>
                        </a:solidFill>
                        <a:latin typeface="Cambria Math" panose="02040503050406030204" pitchFamily="18" charset="0"/>
                      </a:endParaRPr>
                    </a:p>
                  </a:txBody>
                  <a:tcPr/>
                </a:tc>
                <a:tc>
                  <a:txBody>
                    <a:bodyPr/>
                    <a:lstStyle/>
                    <a:p>
                      <a:pPr algn="ctr"/>
                      <a:r>
                        <a:rPr lang="en-US" altLang="zh-CN" sz="2400" baseline="0" dirty="0">
                          <a:solidFill>
                            <a:srgbClr val="008000"/>
                          </a:solidFill>
                          <a:latin typeface="Cambria Math" panose="02040503050406030204" pitchFamily="18" charset="0"/>
                          <a:ea typeface="Cambria Math" panose="02040503050406030204" pitchFamily="18" charset="0"/>
                        </a:rPr>
                        <a:t>1.00</a:t>
                      </a:r>
                      <a:endParaRPr lang="zh-CN" altLang="en-US" sz="2400" baseline="0" dirty="0">
                        <a:solidFill>
                          <a:srgbClr val="008000"/>
                        </a:solidFill>
                        <a:latin typeface="Cambria Math" panose="02040503050406030204" pitchFamily="18" charset="0"/>
                      </a:endParaRPr>
                    </a:p>
                  </a:txBody>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1.04</a:t>
                      </a:r>
                      <a:endParaRPr lang="zh-CN" altLang="en-US" sz="2400" dirty="0">
                        <a:solidFill>
                          <a:srgbClr val="CC00CC"/>
                        </a:solidFill>
                        <a:latin typeface="Cambria Math" panose="02040503050406030204" pitchFamily="18" charset="0"/>
                      </a:endParaRPr>
                    </a:p>
                  </a:txBody>
                  <a:tcPr/>
                </a:tc>
                <a:extLst>
                  <a:ext uri="{0D108BD9-81ED-4DB2-BD59-A6C34878D82A}">
                    <a16:rowId xmlns:a16="http://schemas.microsoft.com/office/drawing/2014/main" val="1403404718"/>
                  </a:ext>
                </a:extLst>
              </a:tr>
              <a:tr h="370840">
                <a:tc>
                  <a:txBody>
                    <a:bodyPr/>
                    <a:lstStyle/>
                    <a:p>
                      <a:pPr algn="ctr"/>
                      <a:r>
                        <a:rPr lang="en-US" altLang="zh-CN" sz="2400" dirty="0">
                          <a:latin typeface="Cambria Math" panose="02040503050406030204" pitchFamily="18" charset="0"/>
                          <a:ea typeface="Cambria Math" panose="02040503050406030204" pitchFamily="18" charset="0"/>
                        </a:rPr>
                        <a:t>2870</a:t>
                      </a:r>
                      <a:endParaRPr lang="zh-CN" altLang="en-US" sz="2400" dirty="0">
                        <a:latin typeface="Cambria Math" panose="02040503050406030204" pitchFamily="18" charset="0"/>
                      </a:endParaRPr>
                    </a:p>
                  </a:txBody>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1.25</a:t>
                      </a:r>
                      <a:endParaRPr lang="zh-CN" altLang="en-US" sz="2400" dirty="0">
                        <a:solidFill>
                          <a:srgbClr val="FF0000"/>
                        </a:solidFill>
                        <a:latin typeface="Cambria Math" panose="02040503050406030204" pitchFamily="18" charset="0"/>
                      </a:endParaRPr>
                    </a:p>
                  </a:txBody>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1.05</a:t>
                      </a:r>
                      <a:endParaRPr lang="zh-CN" altLang="en-US" sz="2400" dirty="0">
                        <a:solidFill>
                          <a:srgbClr val="0000FF"/>
                        </a:solidFill>
                        <a:latin typeface="Cambria Math" panose="02040503050406030204" pitchFamily="18" charset="0"/>
                      </a:endParaRPr>
                    </a:p>
                  </a:txBody>
                  <a:tcPr/>
                </a:tc>
                <a:tc>
                  <a:txBody>
                    <a:bodyPr/>
                    <a:lstStyle/>
                    <a:p>
                      <a:pPr algn="ctr"/>
                      <a:r>
                        <a:rPr lang="en-US" altLang="zh-CN" sz="2400" baseline="0" dirty="0">
                          <a:solidFill>
                            <a:srgbClr val="008000"/>
                          </a:solidFill>
                          <a:latin typeface="Cambria Math" panose="02040503050406030204" pitchFamily="18" charset="0"/>
                          <a:ea typeface="Cambria Math" panose="02040503050406030204" pitchFamily="18" charset="0"/>
                        </a:rPr>
                        <a:t>1.05</a:t>
                      </a:r>
                      <a:endParaRPr lang="zh-CN" altLang="en-US" sz="2400" baseline="0" dirty="0">
                        <a:solidFill>
                          <a:srgbClr val="008000"/>
                        </a:solidFill>
                        <a:latin typeface="Cambria Math" panose="02040503050406030204" pitchFamily="18" charset="0"/>
                      </a:endParaRPr>
                    </a:p>
                  </a:txBody>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1.05</a:t>
                      </a:r>
                      <a:endParaRPr lang="zh-CN" altLang="en-US" sz="2400" dirty="0">
                        <a:solidFill>
                          <a:srgbClr val="CC00CC"/>
                        </a:solidFill>
                        <a:latin typeface="Cambria Math" panose="02040503050406030204" pitchFamily="18" charset="0"/>
                      </a:endParaRPr>
                    </a:p>
                  </a:txBody>
                  <a:tcPr/>
                </a:tc>
                <a:extLst>
                  <a:ext uri="{0D108BD9-81ED-4DB2-BD59-A6C34878D82A}">
                    <a16:rowId xmlns:a16="http://schemas.microsoft.com/office/drawing/2014/main" val="1818241398"/>
                  </a:ext>
                </a:extLst>
              </a:tr>
              <a:tr h="370840">
                <a:tc>
                  <a:txBody>
                    <a:bodyPr/>
                    <a:lstStyle/>
                    <a:p>
                      <a:pPr algn="ctr"/>
                      <a:r>
                        <a:rPr lang="en-US" altLang="zh-CN" sz="2400" dirty="0">
                          <a:latin typeface="Cambria Math" panose="02040503050406030204" pitchFamily="18" charset="0"/>
                          <a:ea typeface="Cambria Math" panose="02040503050406030204" pitchFamily="18" charset="0"/>
                        </a:rPr>
                        <a:t>4238</a:t>
                      </a:r>
                      <a:endParaRPr lang="zh-CN" altLang="en-US" sz="2400" dirty="0">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1.56</a:t>
                      </a:r>
                      <a:endParaRPr lang="zh-CN" altLang="en-US" sz="2400" dirty="0">
                        <a:solidFill>
                          <a:srgbClr val="FF0000"/>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1.08</a:t>
                      </a:r>
                      <a:endParaRPr lang="zh-CN" altLang="en-US" sz="2400" dirty="0">
                        <a:solidFill>
                          <a:srgbClr val="0000FF"/>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baseline="0" dirty="0">
                          <a:solidFill>
                            <a:srgbClr val="008000"/>
                          </a:solidFill>
                          <a:latin typeface="Cambria Math" panose="02040503050406030204" pitchFamily="18" charset="0"/>
                          <a:ea typeface="Cambria Math" panose="02040503050406030204" pitchFamily="18" charset="0"/>
                        </a:rPr>
                        <a:t>1.09</a:t>
                      </a:r>
                      <a:endParaRPr lang="zh-CN" altLang="en-US" sz="2400" baseline="0" dirty="0">
                        <a:solidFill>
                          <a:srgbClr val="008000"/>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1.08</a:t>
                      </a:r>
                      <a:endParaRPr lang="zh-CN" altLang="en-US" sz="2400" dirty="0">
                        <a:solidFill>
                          <a:srgbClr val="CC00CC"/>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5776207"/>
                  </a:ext>
                </a:extLst>
              </a:tr>
              <a:tr h="370840">
                <a:tc>
                  <a:txBody>
                    <a:bodyPr/>
                    <a:lstStyle/>
                    <a:p>
                      <a:pPr algn="ctr"/>
                      <a:r>
                        <a:rPr lang="en-US" altLang="zh-CN" sz="2400" dirty="0">
                          <a:latin typeface="Cambria Math" panose="02040503050406030204" pitchFamily="18" charset="0"/>
                        </a:rPr>
                        <a:t>Average</a:t>
                      </a:r>
                      <a:endParaRPr lang="zh-CN" altLang="en-US" sz="2400" dirty="0">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FF0000"/>
                          </a:solidFill>
                          <a:latin typeface="Cambria Math" panose="02040503050406030204" pitchFamily="18" charset="0"/>
                        </a:rPr>
                        <a:t>1.67</a:t>
                      </a:r>
                      <a:endParaRPr lang="zh-CN" altLang="en-US" sz="2400" dirty="0">
                        <a:solidFill>
                          <a:srgbClr val="FF0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00FF"/>
                          </a:solidFill>
                          <a:latin typeface="Cambria Math" panose="02040503050406030204" pitchFamily="18" charset="0"/>
                        </a:rPr>
                        <a:t>1.07</a:t>
                      </a:r>
                      <a:endParaRPr lang="zh-CN" altLang="en-US" sz="2400" dirty="0">
                        <a:solidFill>
                          <a:srgbClr val="0000FF"/>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baseline="0" dirty="0">
                          <a:solidFill>
                            <a:srgbClr val="008000"/>
                          </a:solidFill>
                          <a:latin typeface="Cambria Math" panose="02040503050406030204" pitchFamily="18" charset="0"/>
                        </a:rPr>
                        <a:t>1.07</a:t>
                      </a:r>
                      <a:endParaRPr lang="zh-CN" altLang="en-US" sz="2400" baseline="0" dirty="0">
                        <a:solidFill>
                          <a:srgbClr val="008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CC00CC"/>
                          </a:solidFill>
                          <a:latin typeface="Cambria Math" panose="02040503050406030204" pitchFamily="18" charset="0"/>
                        </a:rPr>
                        <a:t>1.07</a:t>
                      </a:r>
                      <a:endParaRPr lang="zh-CN" altLang="en-US" sz="2400" dirty="0">
                        <a:solidFill>
                          <a:srgbClr val="CC00CC"/>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1370258"/>
                  </a:ext>
                </a:extLst>
              </a:tr>
            </a:tbl>
          </a:graphicData>
        </a:graphic>
      </p:graphicFrame>
      <p:graphicFrame>
        <p:nvGraphicFramePr>
          <p:cNvPr id="7" name="Table 6">
            <a:extLst>
              <a:ext uri="{FF2B5EF4-FFF2-40B4-BE49-F238E27FC236}">
                <a16:creationId xmlns:a16="http://schemas.microsoft.com/office/drawing/2014/main" id="{AD5C1716-B6B4-4516-9AE0-CADB46CA97DF}"/>
              </a:ext>
            </a:extLst>
          </p:cNvPr>
          <p:cNvGraphicFramePr>
            <a:graphicFrameLocks noGrp="1"/>
          </p:cNvGraphicFramePr>
          <p:nvPr>
            <p:extLst>
              <p:ext uri="{D42A27DB-BD31-4B8C-83A1-F6EECF244321}">
                <p14:modId xmlns:p14="http://schemas.microsoft.com/office/powerpoint/2010/main" val="2165113220"/>
              </p:ext>
            </p:extLst>
          </p:nvPr>
        </p:nvGraphicFramePr>
        <p:xfrm>
          <a:off x="380597" y="4399436"/>
          <a:ext cx="8382805" cy="2286000"/>
        </p:xfrm>
        <a:graphic>
          <a:graphicData uri="http://schemas.openxmlformats.org/drawingml/2006/table">
            <a:tbl>
              <a:tblPr firstRow="1" bandRow="1">
                <a:tableStyleId>{2D5ABB26-0587-4C30-8999-92F81FD0307C}</a:tableStyleId>
              </a:tblPr>
              <a:tblGrid>
                <a:gridCol w="1676561">
                  <a:extLst>
                    <a:ext uri="{9D8B030D-6E8A-4147-A177-3AD203B41FA5}">
                      <a16:colId xmlns:a16="http://schemas.microsoft.com/office/drawing/2014/main" val="754954906"/>
                    </a:ext>
                  </a:extLst>
                </a:gridCol>
                <a:gridCol w="1676561">
                  <a:extLst>
                    <a:ext uri="{9D8B030D-6E8A-4147-A177-3AD203B41FA5}">
                      <a16:colId xmlns:a16="http://schemas.microsoft.com/office/drawing/2014/main" val="927134273"/>
                    </a:ext>
                  </a:extLst>
                </a:gridCol>
                <a:gridCol w="1676561">
                  <a:extLst>
                    <a:ext uri="{9D8B030D-6E8A-4147-A177-3AD203B41FA5}">
                      <a16:colId xmlns:a16="http://schemas.microsoft.com/office/drawing/2014/main" val="2296441530"/>
                    </a:ext>
                  </a:extLst>
                </a:gridCol>
                <a:gridCol w="1676561">
                  <a:extLst>
                    <a:ext uri="{9D8B030D-6E8A-4147-A177-3AD203B41FA5}">
                      <a16:colId xmlns:a16="http://schemas.microsoft.com/office/drawing/2014/main" val="3843527273"/>
                    </a:ext>
                  </a:extLst>
                </a:gridCol>
                <a:gridCol w="1676561">
                  <a:extLst>
                    <a:ext uri="{9D8B030D-6E8A-4147-A177-3AD203B41FA5}">
                      <a16:colId xmlns:a16="http://schemas.microsoft.com/office/drawing/2014/main" val="2987890057"/>
                    </a:ext>
                  </a:extLst>
                </a:gridCol>
              </a:tblGrid>
              <a:tr h="370840">
                <a:tc>
                  <a:txBody>
                    <a:bodyPr/>
                    <a:lstStyle/>
                    <a:p>
                      <a:pPr algn="ctr"/>
                      <a:r>
                        <a:rPr lang="en-US" altLang="zh-CN" sz="2400" i="1" dirty="0">
                          <a:latin typeface="Cambria Math" panose="02040503050406030204" pitchFamily="18" charset="0"/>
                          <a:ea typeface="Cambria Math" panose="02040503050406030204" pitchFamily="18" charset="0"/>
                        </a:rPr>
                        <a:t>p</a:t>
                      </a:r>
                      <a:r>
                        <a:rPr lang="en-US" altLang="zh-CN" sz="2400" dirty="0">
                          <a:latin typeface="Cambria Math" panose="02040503050406030204" pitchFamily="18" charset="0"/>
                          <a:ea typeface="Cambria Math" panose="02040503050406030204" pitchFamily="18" charset="0"/>
                        </a:rPr>
                        <a:t>-value</a:t>
                      </a:r>
                      <a:endParaRPr lang="zh-CN" altLang="en-US" sz="2400" dirty="0">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EMG</a:t>
                      </a:r>
                      <a:endParaRPr lang="zh-CN" altLang="en-US" sz="2400" dirty="0">
                        <a:solidFill>
                          <a:srgbClr val="FF0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Robertson</a:t>
                      </a:r>
                      <a:endParaRPr lang="zh-CN" altLang="en-US" sz="2400" dirty="0">
                        <a:solidFill>
                          <a:srgbClr val="0000FF"/>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8000"/>
                          </a:solidFill>
                          <a:latin typeface="Cambria Math" panose="02040503050406030204" pitchFamily="18" charset="0"/>
                          <a:ea typeface="Cambria Math" panose="02040503050406030204" pitchFamily="18" charset="0"/>
                        </a:rPr>
                        <a:t>Thomas</a:t>
                      </a:r>
                      <a:endParaRPr lang="zh-CN" altLang="en-US" sz="2400" dirty="0">
                        <a:solidFill>
                          <a:srgbClr val="008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GADGET</a:t>
                      </a:r>
                      <a:endParaRPr lang="zh-CN" altLang="en-US" sz="2400" dirty="0">
                        <a:solidFill>
                          <a:srgbClr val="CC00CC"/>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0813726"/>
                  </a:ext>
                </a:extLst>
              </a:tr>
              <a:tr h="370840">
                <a:tc>
                  <a:txBody>
                    <a:bodyPr/>
                    <a:lstStyle/>
                    <a:p>
                      <a:pPr algn="ctr"/>
                      <a:r>
                        <a:rPr lang="en-US" altLang="zh-CN" sz="2400" dirty="0">
                          <a:latin typeface="Cambria Math" panose="02040503050406030204" pitchFamily="18" charset="0"/>
                          <a:ea typeface="Cambria Math" panose="02040503050406030204" pitchFamily="18" charset="0"/>
                        </a:rPr>
                        <a:t>1369</a:t>
                      </a:r>
                      <a:endParaRPr lang="zh-CN" altLang="en-US" sz="2400" dirty="0">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1.1e–79</a:t>
                      </a:r>
                      <a:endParaRPr lang="zh-CN" altLang="en-US" sz="2400" dirty="0">
                        <a:solidFill>
                          <a:srgbClr val="FF0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0.02</a:t>
                      </a:r>
                      <a:endParaRPr lang="zh-CN" altLang="en-US" sz="2400" dirty="0">
                        <a:solidFill>
                          <a:srgbClr val="0000FF"/>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008000"/>
                          </a:solidFill>
                          <a:latin typeface="Cambria Math" panose="02040503050406030204" pitchFamily="18" charset="0"/>
                          <a:ea typeface="Cambria Math" panose="02040503050406030204" pitchFamily="18" charset="0"/>
                        </a:rPr>
                        <a:t>0.03</a:t>
                      </a:r>
                      <a:endParaRPr lang="zh-CN" altLang="en-US" sz="2400" dirty="0">
                        <a:solidFill>
                          <a:srgbClr val="008000"/>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0.05</a:t>
                      </a:r>
                      <a:endParaRPr lang="zh-CN" altLang="en-US" sz="2400" dirty="0">
                        <a:solidFill>
                          <a:srgbClr val="CC00CC"/>
                        </a:solidFill>
                        <a:latin typeface="Cambria Math" panose="02040503050406030204" pitchFamily="18"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103064831"/>
                  </a:ext>
                </a:extLst>
              </a:tr>
              <a:tr h="370840">
                <a:tc>
                  <a:txBody>
                    <a:bodyPr/>
                    <a:lstStyle/>
                    <a:p>
                      <a:pPr algn="ctr"/>
                      <a:r>
                        <a:rPr lang="en-US" altLang="zh-CN" sz="2400" dirty="0">
                          <a:latin typeface="Cambria Math" panose="02040503050406030204" pitchFamily="18" charset="0"/>
                          <a:ea typeface="Cambria Math" panose="02040503050406030204" pitchFamily="18" charset="0"/>
                        </a:rPr>
                        <a:t>2754</a:t>
                      </a:r>
                      <a:endParaRPr lang="zh-CN" altLang="en-US" sz="2400" dirty="0">
                        <a:latin typeface="Cambria Math" panose="02040503050406030204" pitchFamily="18" charset="0"/>
                      </a:endParaRPr>
                    </a:p>
                  </a:txBody>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5.3e–3</a:t>
                      </a:r>
                      <a:endParaRPr lang="zh-CN" altLang="en-US" sz="2400" dirty="0">
                        <a:solidFill>
                          <a:srgbClr val="FF0000"/>
                        </a:solidFill>
                        <a:latin typeface="Cambria Math" panose="02040503050406030204" pitchFamily="18" charset="0"/>
                      </a:endParaRPr>
                    </a:p>
                  </a:txBody>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0.39</a:t>
                      </a:r>
                      <a:endParaRPr lang="zh-CN" altLang="en-US" sz="2400" dirty="0">
                        <a:solidFill>
                          <a:srgbClr val="0000FF"/>
                        </a:solidFill>
                        <a:latin typeface="Cambria Math" panose="02040503050406030204" pitchFamily="18" charset="0"/>
                      </a:endParaRPr>
                    </a:p>
                  </a:txBody>
                  <a:tcPr/>
                </a:tc>
                <a:tc>
                  <a:txBody>
                    <a:bodyPr/>
                    <a:lstStyle/>
                    <a:p>
                      <a:pPr algn="ctr"/>
                      <a:r>
                        <a:rPr lang="en-US" altLang="zh-CN" sz="2400" dirty="0">
                          <a:solidFill>
                            <a:srgbClr val="008000"/>
                          </a:solidFill>
                          <a:latin typeface="Cambria Math" panose="02040503050406030204" pitchFamily="18" charset="0"/>
                          <a:ea typeface="Cambria Math" panose="02040503050406030204" pitchFamily="18" charset="0"/>
                        </a:rPr>
                        <a:t>0.50</a:t>
                      </a:r>
                      <a:endParaRPr lang="zh-CN" altLang="en-US" sz="2400" dirty="0">
                        <a:solidFill>
                          <a:srgbClr val="008000"/>
                        </a:solidFill>
                        <a:latin typeface="Cambria Math" panose="02040503050406030204" pitchFamily="18" charset="0"/>
                      </a:endParaRPr>
                    </a:p>
                  </a:txBody>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0.24</a:t>
                      </a:r>
                      <a:endParaRPr lang="zh-CN" altLang="en-US" sz="2400" dirty="0">
                        <a:solidFill>
                          <a:srgbClr val="CC00CC"/>
                        </a:solidFill>
                        <a:latin typeface="Cambria Math" panose="02040503050406030204" pitchFamily="18" charset="0"/>
                      </a:endParaRPr>
                    </a:p>
                  </a:txBody>
                  <a:tcPr/>
                </a:tc>
                <a:extLst>
                  <a:ext uri="{0D108BD9-81ED-4DB2-BD59-A6C34878D82A}">
                    <a16:rowId xmlns:a16="http://schemas.microsoft.com/office/drawing/2014/main" val="1403404718"/>
                  </a:ext>
                </a:extLst>
              </a:tr>
              <a:tr h="370840">
                <a:tc>
                  <a:txBody>
                    <a:bodyPr/>
                    <a:lstStyle/>
                    <a:p>
                      <a:pPr algn="ctr"/>
                      <a:r>
                        <a:rPr lang="en-US" altLang="zh-CN" sz="2400" dirty="0">
                          <a:latin typeface="Cambria Math" panose="02040503050406030204" pitchFamily="18" charset="0"/>
                          <a:ea typeface="Cambria Math" panose="02040503050406030204" pitchFamily="18" charset="0"/>
                        </a:rPr>
                        <a:t>2870</a:t>
                      </a:r>
                      <a:endParaRPr lang="zh-CN" altLang="en-US" sz="2400" dirty="0">
                        <a:latin typeface="Cambria Math" panose="02040503050406030204" pitchFamily="18" charset="0"/>
                      </a:endParaRPr>
                    </a:p>
                  </a:txBody>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3.9e–5</a:t>
                      </a:r>
                      <a:endParaRPr lang="zh-CN" altLang="en-US" sz="2400" dirty="0">
                        <a:solidFill>
                          <a:srgbClr val="FF0000"/>
                        </a:solidFill>
                        <a:latin typeface="Cambria Math" panose="02040503050406030204" pitchFamily="18" charset="0"/>
                      </a:endParaRPr>
                    </a:p>
                  </a:txBody>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0.21</a:t>
                      </a:r>
                      <a:endParaRPr lang="zh-CN" altLang="en-US" sz="2400" dirty="0">
                        <a:solidFill>
                          <a:srgbClr val="0000FF"/>
                        </a:solidFill>
                        <a:latin typeface="Cambria Math" panose="02040503050406030204" pitchFamily="18" charset="0"/>
                      </a:endParaRPr>
                    </a:p>
                  </a:txBody>
                  <a:tcPr/>
                </a:tc>
                <a:tc>
                  <a:txBody>
                    <a:bodyPr/>
                    <a:lstStyle/>
                    <a:p>
                      <a:pPr algn="ctr"/>
                      <a:r>
                        <a:rPr lang="en-US" altLang="zh-CN" sz="2400" dirty="0">
                          <a:solidFill>
                            <a:srgbClr val="008000"/>
                          </a:solidFill>
                          <a:latin typeface="Cambria Math" panose="02040503050406030204" pitchFamily="18" charset="0"/>
                          <a:ea typeface="Cambria Math" panose="02040503050406030204" pitchFamily="18" charset="0"/>
                        </a:rPr>
                        <a:t>0.20</a:t>
                      </a:r>
                      <a:endParaRPr lang="zh-CN" altLang="en-US" sz="2400" dirty="0">
                        <a:solidFill>
                          <a:srgbClr val="008000"/>
                        </a:solidFill>
                        <a:latin typeface="Cambria Math" panose="02040503050406030204" pitchFamily="18" charset="0"/>
                      </a:endParaRPr>
                    </a:p>
                  </a:txBody>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0.21</a:t>
                      </a:r>
                      <a:endParaRPr lang="zh-CN" altLang="en-US" sz="2400" dirty="0">
                        <a:solidFill>
                          <a:srgbClr val="CC00CC"/>
                        </a:solidFill>
                        <a:latin typeface="Cambria Math" panose="02040503050406030204" pitchFamily="18" charset="0"/>
                      </a:endParaRPr>
                    </a:p>
                  </a:txBody>
                  <a:tcPr/>
                </a:tc>
                <a:extLst>
                  <a:ext uri="{0D108BD9-81ED-4DB2-BD59-A6C34878D82A}">
                    <a16:rowId xmlns:a16="http://schemas.microsoft.com/office/drawing/2014/main" val="1818241398"/>
                  </a:ext>
                </a:extLst>
              </a:tr>
              <a:tr h="370840">
                <a:tc>
                  <a:txBody>
                    <a:bodyPr/>
                    <a:lstStyle/>
                    <a:p>
                      <a:pPr algn="ctr"/>
                      <a:r>
                        <a:rPr lang="en-US" altLang="zh-CN" sz="2400" dirty="0">
                          <a:latin typeface="Cambria Math" panose="02040503050406030204" pitchFamily="18" charset="0"/>
                          <a:ea typeface="Cambria Math" panose="02040503050406030204" pitchFamily="18" charset="0"/>
                        </a:rPr>
                        <a:t>4238</a:t>
                      </a:r>
                      <a:endParaRPr lang="zh-CN" altLang="en-US" sz="2400" dirty="0">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FF0000"/>
                          </a:solidFill>
                          <a:latin typeface="Cambria Math" panose="02040503050406030204" pitchFamily="18" charset="0"/>
                          <a:ea typeface="Cambria Math" panose="02040503050406030204" pitchFamily="18" charset="0"/>
                        </a:rPr>
                        <a:t>4.0e–22</a:t>
                      </a:r>
                      <a:endParaRPr lang="zh-CN" altLang="en-US" sz="2400" dirty="0">
                        <a:solidFill>
                          <a:srgbClr val="FF0000"/>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00FF"/>
                          </a:solidFill>
                          <a:latin typeface="Cambria Math" panose="02040503050406030204" pitchFamily="18" charset="0"/>
                          <a:ea typeface="Cambria Math" panose="02040503050406030204" pitchFamily="18" charset="0"/>
                        </a:rPr>
                        <a:t>0.06</a:t>
                      </a:r>
                      <a:endParaRPr lang="zh-CN" altLang="en-US" sz="2400" dirty="0">
                        <a:solidFill>
                          <a:srgbClr val="0000FF"/>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008000"/>
                          </a:solidFill>
                          <a:latin typeface="Cambria Math" panose="02040503050406030204" pitchFamily="18" charset="0"/>
                          <a:ea typeface="Cambria Math" panose="02040503050406030204" pitchFamily="18" charset="0"/>
                        </a:rPr>
                        <a:t>0.04</a:t>
                      </a:r>
                      <a:endParaRPr lang="zh-CN" altLang="en-US" sz="2400" dirty="0">
                        <a:solidFill>
                          <a:srgbClr val="008000"/>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altLang="zh-CN" sz="2400" dirty="0">
                          <a:solidFill>
                            <a:srgbClr val="CC00CC"/>
                          </a:solidFill>
                          <a:latin typeface="Cambria Math" panose="02040503050406030204" pitchFamily="18" charset="0"/>
                          <a:ea typeface="Cambria Math" panose="02040503050406030204" pitchFamily="18" charset="0"/>
                        </a:rPr>
                        <a:t>0.05</a:t>
                      </a:r>
                      <a:endParaRPr lang="zh-CN" altLang="en-US" sz="2400" dirty="0">
                        <a:solidFill>
                          <a:srgbClr val="CC00CC"/>
                        </a:solidFill>
                        <a:latin typeface="Cambria Math" panose="02040503050406030204" pitchFamily="18"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5776207"/>
                  </a:ext>
                </a:extLst>
              </a:tr>
            </a:tbl>
          </a:graphicData>
        </a:graphic>
      </p:graphicFrame>
      <p:sp>
        <p:nvSpPr>
          <p:cNvPr id="9" name="TextBox 8">
            <a:extLst>
              <a:ext uri="{FF2B5EF4-FFF2-40B4-BE49-F238E27FC236}">
                <a16:creationId xmlns:a16="http://schemas.microsoft.com/office/drawing/2014/main" id="{4C04557C-85F9-46C5-85E2-AA7A5EDCC21A}"/>
              </a:ext>
            </a:extLst>
          </p:cNvPr>
          <p:cNvSpPr txBox="1"/>
          <p:nvPr/>
        </p:nvSpPr>
        <p:spPr>
          <a:xfrm>
            <a:off x="0" y="0"/>
            <a:ext cx="9144000" cy="1015663"/>
          </a:xfrm>
          <a:prstGeom prst="rect">
            <a:avLst/>
          </a:prstGeom>
          <a:noFill/>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I wonder if the fits improve with the new proton intensities you derived.</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The improvement doesn't seem significant and may not be worth mentioning in the paper.</a:t>
            </a:r>
          </a:p>
        </p:txBody>
      </p:sp>
    </p:spTree>
    <p:extLst>
      <p:ext uri="{BB962C8B-B14F-4D97-AF65-F5344CB8AC3E}">
        <p14:creationId xmlns:p14="http://schemas.microsoft.com/office/powerpoint/2010/main" val="2774214718"/>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D26F524-0FE8-4F2A-9926-3347F5AAF581}"/>
                  </a:ext>
                </a:extLst>
              </p:cNvPr>
              <p:cNvSpPr txBox="1"/>
              <p:nvPr/>
            </p:nvSpPr>
            <p:spPr>
              <a:xfrm>
                <a:off x="-1" y="7101"/>
                <a:ext cx="9143999" cy="2560766"/>
              </a:xfrm>
              <a:prstGeom prst="rect">
                <a:avLst/>
              </a:prstGeom>
              <a:noFill/>
            </p:spPr>
            <p:txBody>
              <a:bodyPr wrap="square">
                <a:spAutoFit/>
              </a:bodyPr>
              <a:lstStyle/>
              <a:p>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We have reevaluated the half-life to be </a:t>
                </a:r>
                <a:r>
                  <a:rPr lang="en-US" altLang="zh-CN" sz="2000"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baseline="-25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1/2</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 = </a:t>
                </a:r>
                <a14:m>
                  <m:oMath xmlns:m="http://schemas.openxmlformats.org/officeDocument/2006/math">
                    <m:sSubSup>
                      <m:sSubSupPr>
                        <m:ctrlPr>
                          <a:rPr lang="en-US" altLang="zh-CN" sz="200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sSubSupPr>
                      <m:e>
                        <m:r>
                          <m:rPr>
                            <m:nor/>
                          </m:rP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220.9</m:t>
                        </m:r>
                      </m:e>
                      <m:sub>
                        <m:r>
                          <a:rPr lang="en-US" altLang="zh-CN"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−1.2</m:t>
                        </m:r>
                      </m:sub>
                      <m:sup>
                        <m:r>
                          <a:rPr lang="en-US" altLang="zh-CN"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+0.8</m:t>
                        </m:r>
                      </m:sup>
                    </m:sSubSup>
                  </m:oMath>
                </a14:m>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dirty="0" err="1">
                    <a:solidFill>
                      <a:schemeClr val="tx1"/>
                    </a:solidFill>
                    <a:latin typeface="Cambria Math" panose="02040503050406030204" pitchFamily="18" charset="0"/>
                    <a:ea typeface="Cambria Math" panose="02040503050406030204" pitchFamily="18" charset="0"/>
                    <a:cs typeface="Times New Roman" panose="02020603050405020304" pitchFamily="18" charset="0"/>
                  </a:rPr>
                  <a:t>ms</a:t>
                </a:r>
                <a:r>
                  <a:rPr lang="en-US" altLang="zh-CN" sz="2000"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rPr>
                  <a:t> by taking a weighted average of all published values.</a:t>
                </a: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Maybe not very useful to include. Could just say our result id so precise that it now dominates any evaluated average. Might be interesting to show a historical plot. ... OK I see now that use have used the averaged value later so it is probably not worth re-calculating everything. </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It's quite straightforward to understand how good our result is through the historical plot (see figure below).</a:t>
                </a:r>
              </a:p>
            </p:txBody>
          </p:sp>
        </mc:Choice>
        <mc:Fallback xmlns="">
          <p:sp>
            <p:nvSpPr>
              <p:cNvPr id="4" name="TextBox 3">
                <a:extLst>
                  <a:ext uri="{FF2B5EF4-FFF2-40B4-BE49-F238E27FC236}">
                    <a16:creationId xmlns:a16="http://schemas.microsoft.com/office/drawing/2014/main" id="{DD26F524-0FE8-4F2A-9926-3347F5AAF581}"/>
                  </a:ext>
                </a:extLst>
              </p:cNvPr>
              <p:cNvSpPr txBox="1">
                <a:spLocks noRot="1" noChangeAspect="1" noMove="1" noResize="1" noEditPoints="1" noAdjustHandles="1" noChangeArrowheads="1" noChangeShapeType="1" noTextEdit="1"/>
              </p:cNvSpPr>
              <p:nvPr/>
            </p:nvSpPr>
            <p:spPr>
              <a:xfrm>
                <a:off x="-1" y="7101"/>
                <a:ext cx="9143999" cy="2560766"/>
              </a:xfrm>
              <a:prstGeom prst="rect">
                <a:avLst/>
              </a:prstGeom>
              <a:blipFill>
                <a:blip r:embed="rId2"/>
                <a:stretch>
                  <a:fillRect l="-667" t="-952" b="-3333"/>
                </a:stretch>
              </a:blipFill>
            </p:spPr>
            <p:txBody>
              <a:bodyPr/>
              <a:lstStyle/>
              <a:p>
                <a:r>
                  <a:rPr lang="zh-CN" altLang="en-US">
                    <a:noFill/>
                  </a:rPr>
                  <a:t> </a:t>
                </a:r>
              </a:p>
            </p:txBody>
          </p:sp>
        </mc:Fallback>
      </mc:AlternateContent>
      <p:pic>
        <p:nvPicPr>
          <p:cNvPr id="6" name="Picture 5">
            <a:extLst>
              <a:ext uri="{FF2B5EF4-FFF2-40B4-BE49-F238E27FC236}">
                <a16:creationId xmlns:a16="http://schemas.microsoft.com/office/drawing/2014/main" id="{27E1EBEE-DC44-422C-BFCC-98D55984D3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114" y="2612572"/>
            <a:ext cx="7622134" cy="4137786"/>
          </a:xfrm>
          <a:prstGeom prst="rect">
            <a:avLst/>
          </a:prstGeom>
        </p:spPr>
      </p:pic>
    </p:spTree>
    <p:extLst>
      <p:ext uri="{BB962C8B-B14F-4D97-AF65-F5344CB8AC3E}">
        <p14:creationId xmlns:p14="http://schemas.microsoft.com/office/powerpoint/2010/main" val="1489527287"/>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19A75A-19D5-42D9-B1EC-9C730D1DDE87}"/>
              </a:ext>
            </a:extLst>
          </p:cNvPr>
          <p:cNvSpPr txBox="1"/>
          <p:nvPr/>
        </p:nvSpPr>
        <p:spPr>
          <a:xfrm>
            <a:off x="0" y="0"/>
            <a:ext cx="9144000" cy="6247864"/>
          </a:xfrm>
          <a:prstGeom prst="rect">
            <a:avLst/>
          </a:prstGeom>
          <a:noFill/>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It looks to me like the experimental B(GT) values for 25Na decay disagree with the shell model more than ours for 25Si do. I wonder if 25Na experiment is the reason for the non-zero delta values.</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I've rephrased the statement: We did not observe mirror asymmetry between the transitions to the second 3/2</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state, but we observed asymmetries to some extent for the other four low-lying states. For the four low-lying states, our shell-model calculations underestimated the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Na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B</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(GT) values compared with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Na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-decay measurements [34–36]. For the second 3/2</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state, the shell-model calculations somewhat overestimated both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and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Na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B</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(GT) values.</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To develop a systematic understanding of the nature of mirror-symmetry breaking, high-precision measurements of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decays should be extended to more nuclides and detailed theoretical studies in the future are required.</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Do we need this? I think it only makes sense to include it if we really make the paper about mirror symmetry.</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I've removed the last sentence in the conclusion.</a:t>
            </a:r>
          </a:p>
        </p:txBody>
      </p:sp>
    </p:spTree>
    <p:extLst>
      <p:ext uri="{BB962C8B-B14F-4D97-AF65-F5344CB8AC3E}">
        <p14:creationId xmlns:p14="http://schemas.microsoft.com/office/powerpoint/2010/main" val="1951730717"/>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DE5B74-7FC8-480F-8C27-079BF22B6C13}"/>
              </a:ext>
            </a:extLst>
          </p:cNvPr>
          <p:cNvSpPr/>
          <p:nvPr/>
        </p:nvSpPr>
        <p:spPr>
          <a:xfrm>
            <a:off x="0" y="302359"/>
            <a:ext cx="9144000" cy="2862322"/>
          </a:xfrm>
          <a:prstGeom prst="rect">
            <a:avLst/>
          </a:prstGeom>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Chris: give literature half-life here. </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Since the discovery of the first βp emitter 25Si (half-life of 220(3) </a:t>
            </a:r>
            <a:r>
              <a:rPr lang="en-US" altLang="zh-CN" sz="2000"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ms</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[7]) in 1963, a total of 196 βp emitters (including isomers) have been identified ranging from C (Z = 6) to Lu (Z = 71) [8].</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Does the gamma-ray spectrum include data taken while beam is entering the detector? If not, why does the cycle efficiency matter?</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Yes. The proton measurement was carried out under a pulsed-beam mode while the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-ray measurement was carried out under a continuous-beam mode.</a:t>
            </a:r>
          </a:p>
        </p:txBody>
      </p:sp>
      <p:sp>
        <p:nvSpPr>
          <p:cNvPr id="2" name="TextBox 1">
            <a:extLst>
              <a:ext uri="{FF2B5EF4-FFF2-40B4-BE49-F238E27FC236}">
                <a16:creationId xmlns:a16="http://schemas.microsoft.com/office/drawing/2014/main" id="{86848801-5690-4FC4-8FE6-48A3CA40FAC0}"/>
              </a:ext>
            </a:extLst>
          </p:cNvPr>
          <p:cNvSpPr txBox="1"/>
          <p:nvPr/>
        </p:nvSpPr>
        <p:spPr>
          <a:xfrm>
            <a:off x="0" y="0"/>
            <a:ext cx="1977914" cy="369332"/>
          </a:xfrm>
          <a:prstGeom prst="rect">
            <a:avLst/>
          </a:prstGeom>
          <a:noFill/>
        </p:spPr>
        <p:txBody>
          <a:bodyPr wrap="none" rtlCol="0">
            <a:spAutoFit/>
          </a:bodyPr>
          <a:lstStyle/>
          <a:p>
            <a:r>
              <a:rPr lang="en-US" altLang="zh-CN" dirty="0"/>
              <a:t>Comments on V19:</a:t>
            </a:r>
            <a:endParaRPr lang="zh-CN" altLang="en-US" dirty="0"/>
          </a:p>
        </p:txBody>
      </p:sp>
    </p:spTree>
    <p:extLst>
      <p:ext uri="{BB962C8B-B14F-4D97-AF65-F5344CB8AC3E}">
        <p14:creationId xmlns:p14="http://schemas.microsoft.com/office/powerpoint/2010/main" val="1293257635"/>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593BB53-6470-44D4-8A6C-0E5BD43084A3}"/>
              </a:ext>
            </a:extLst>
          </p:cNvPr>
          <p:cNvSpPr txBox="1"/>
          <p:nvPr/>
        </p:nvSpPr>
        <p:spPr>
          <a:xfrm>
            <a:off x="0" y="400110"/>
            <a:ext cx="9144000" cy="5324535"/>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Authors' affiliations.</a:t>
            </a:r>
            <a:endParaRPr lang="en-US" altLang="zh-CN" sz="2000" dirty="0">
              <a:solidFill>
                <a:srgbClr val="008000"/>
              </a:solidFill>
              <a:latin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cs typeface="Times New Roman" panose="02020603050405020304" pitchFamily="18" charset="0"/>
              </a:rPr>
              <a:t>Tamas: Should we use current affiliations?</a:t>
            </a:r>
          </a:p>
          <a:p>
            <a:endParaRPr lang="en-US" altLang="zh-CN" sz="2000" dirty="0">
              <a:solidFill>
                <a:srgbClr val="008000"/>
              </a:solidFill>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rPr>
              <a:t>I copied these affiliations from Moshe's </a:t>
            </a:r>
            <a:r>
              <a:rPr lang="en-US" altLang="zh-CN" sz="2000" baseline="30000" dirty="0">
                <a:solidFill>
                  <a:srgbClr val="0000FF"/>
                </a:solidFill>
                <a:latin typeface="Cambria Math" panose="02040503050406030204" pitchFamily="18" charset="0"/>
              </a:rPr>
              <a:t>23</a:t>
            </a:r>
            <a:r>
              <a:rPr lang="en-US" altLang="zh-CN" sz="2000" dirty="0">
                <a:solidFill>
                  <a:srgbClr val="0000FF"/>
                </a:solidFill>
                <a:latin typeface="Cambria Math" panose="02040503050406030204" pitchFamily="18" charset="0"/>
              </a:rPr>
              <a:t>Al paper, which should be consistent with this paper.</a:t>
            </a:r>
          </a:p>
          <a:p>
            <a:endParaRPr lang="en-US" altLang="zh-CN" sz="2000" dirty="0">
              <a:solidFill>
                <a:srgbClr val="0000FF"/>
              </a:solidFill>
              <a:latin typeface="Cambria Math" panose="02040503050406030204" pitchFamily="18" charset="0"/>
              <a:cs typeface="Times New Roman" panose="02020603050405020304" pitchFamily="18" charset="0"/>
            </a:endParaRPr>
          </a:p>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The measured excitation energies, γ-ray and proton branchings, log ft values, and Gamow-Teller transition strengths for the states of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Al populated in the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decay of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Si are in good agreement with the shell model calculations, offering gratifyingly consistent insights into the fine nuclear structure of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Al.:</a:t>
            </a:r>
            <a:endParaRPr lang="en-US" altLang="zh-CN" sz="2000" dirty="0">
              <a:solidFill>
                <a:srgbClr val="008000"/>
              </a:solidFill>
              <a:latin typeface="Cambria Math" panose="02040503050406030204" pitchFamily="18" charset="0"/>
              <a:cs typeface="Times New Roman" panose="02020603050405020304" pitchFamily="18" charset="0"/>
            </a:endParaRPr>
          </a:p>
          <a:p>
            <a:r>
              <a:rPr lang="en-US" altLang="zh-CN" sz="2000" dirty="0">
                <a:solidFill>
                  <a:srgbClr val="008000"/>
                </a:solidFill>
                <a:latin typeface="Cambria Math" panose="02040503050406030204" pitchFamily="18" charset="0"/>
                <a:cs typeface="Times New Roman" panose="02020603050405020304" pitchFamily="18" charset="0"/>
              </a:rPr>
              <a:t>Tamas: what does "fine" mean?</a:t>
            </a:r>
          </a:p>
          <a:p>
            <a:endParaRPr lang="en-US" altLang="zh-CN" sz="2000" dirty="0">
              <a:solidFill>
                <a:srgbClr val="008000"/>
              </a:solidFill>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cs typeface="Times New Roman" panose="02020603050405020304" pitchFamily="18" charset="0"/>
              </a:rPr>
              <a:t>Here are three example sentences from dictionary. I guess I was trying to express the same meaning.</a:t>
            </a:r>
          </a:p>
          <a:p>
            <a:r>
              <a:rPr lang="en-US" altLang="zh-CN" sz="2000" dirty="0">
                <a:solidFill>
                  <a:srgbClr val="0000FF"/>
                </a:solidFill>
                <a:latin typeface="Cambria Math" panose="02040503050406030204" pitchFamily="18" charset="0"/>
              </a:rPr>
              <a:t>Johnson likes the broad outline but is reserving judgment on the </a:t>
            </a:r>
            <a:r>
              <a:rPr lang="en-US" altLang="zh-CN" sz="2000" b="1" dirty="0">
                <a:solidFill>
                  <a:srgbClr val="0000FF"/>
                </a:solidFill>
                <a:latin typeface="Cambria Math" panose="02040503050406030204" pitchFamily="18" charset="0"/>
              </a:rPr>
              <a:t>fine</a:t>
            </a:r>
            <a:r>
              <a:rPr lang="en-US" altLang="zh-CN" sz="2000" dirty="0">
                <a:solidFill>
                  <a:srgbClr val="0000FF"/>
                </a:solidFill>
                <a:latin typeface="Cambria Math" panose="02040503050406030204" pitchFamily="18" charset="0"/>
              </a:rPr>
              <a:t> detail.</a:t>
            </a:r>
          </a:p>
          <a:p>
            <a:r>
              <a:rPr lang="en-US" altLang="zh-CN" sz="2000" dirty="0">
                <a:solidFill>
                  <a:srgbClr val="0000FF"/>
                </a:solidFill>
                <a:latin typeface="Cambria Math" panose="02040503050406030204" pitchFamily="18" charset="0"/>
                <a:cs typeface="Times New Roman" panose="02020603050405020304" pitchFamily="18" charset="0"/>
              </a:rPr>
              <a:t>You really need a magnifying glass to appreciate all the </a:t>
            </a:r>
            <a:r>
              <a:rPr lang="en-US" altLang="zh-CN" sz="2000" b="1" dirty="0">
                <a:solidFill>
                  <a:srgbClr val="0000FF"/>
                </a:solidFill>
                <a:latin typeface="Cambria Math" panose="02040503050406030204" pitchFamily="18" charset="0"/>
                <a:cs typeface="Times New Roman" panose="02020603050405020304" pitchFamily="18" charset="0"/>
              </a:rPr>
              <a:t>fine</a:t>
            </a:r>
            <a:r>
              <a:rPr lang="en-US" altLang="zh-CN" sz="2000" dirty="0">
                <a:solidFill>
                  <a:srgbClr val="0000FF"/>
                </a:solidFill>
                <a:latin typeface="Cambria Math" panose="02040503050406030204" pitchFamily="18" charset="0"/>
                <a:cs typeface="Times New Roman" panose="02020603050405020304" pitchFamily="18" charset="0"/>
              </a:rPr>
              <a:t> detail.</a:t>
            </a:r>
          </a:p>
          <a:p>
            <a:r>
              <a:rPr lang="en-US" altLang="zh-CN" sz="2000" dirty="0">
                <a:solidFill>
                  <a:srgbClr val="0000FF"/>
                </a:solidFill>
                <a:latin typeface="Cambria Math" panose="02040503050406030204" pitchFamily="18" charset="0"/>
                <a:cs typeface="Times New Roman" panose="02020603050405020304" pitchFamily="18" charset="0"/>
              </a:rPr>
              <a:t>There's no need to make such </a:t>
            </a:r>
            <a:r>
              <a:rPr lang="en-US" altLang="zh-CN" sz="2000" b="1" dirty="0">
                <a:solidFill>
                  <a:srgbClr val="0000FF"/>
                </a:solidFill>
                <a:latin typeface="Cambria Math" panose="02040503050406030204" pitchFamily="18" charset="0"/>
                <a:cs typeface="Times New Roman" panose="02020603050405020304" pitchFamily="18" charset="0"/>
              </a:rPr>
              <a:t>fine</a:t>
            </a:r>
            <a:r>
              <a:rPr lang="en-US" altLang="zh-CN" sz="2000" dirty="0">
                <a:solidFill>
                  <a:srgbClr val="0000FF"/>
                </a:solidFill>
                <a:latin typeface="Cambria Math" panose="02040503050406030204" pitchFamily="18" charset="0"/>
                <a:cs typeface="Times New Roman" panose="02020603050405020304" pitchFamily="18" charset="0"/>
              </a:rPr>
              <a:t> distinctions.</a:t>
            </a:r>
          </a:p>
        </p:txBody>
      </p:sp>
      <p:sp>
        <p:nvSpPr>
          <p:cNvPr id="2" name="TextBox 1">
            <a:extLst>
              <a:ext uri="{FF2B5EF4-FFF2-40B4-BE49-F238E27FC236}">
                <a16:creationId xmlns:a16="http://schemas.microsoft.com/office/drawing/2014/main" id="{B18210C2-F146-4660-8C28-7030FCAA0020}"/>
              </a:ext>
            </a:extLst>
          </p:cNvPr>
          <p:cNvSpPr txBox="1"/>
          <p:nvPr/>
        </p:nvSpPr>
        <p:spPr>
          <a:xfrm>
            <a:off x="0" y="0"/>
            <a:ext cx="2205284" cy="400110"/>
          </a:xfrm>
          <a:prstGeom prst="rect">
            <a:avLst/>
          </a:prstGeom>
          <a:noFill/>
        </p:spPr>
        <p:txBody>
          <a:bodyPr wrap="none" rtlCol="0">
            <a:spAutoFit/>
          </a:bodyPr>
          <a:lstStyle/>
          <a:p>
            <a:r>
              <a:rPr lang="en-US" altLang="zh-CN" sz="2000" b="1" dirty="0"/>
              <a:t>Comments on V21:</a:t>
            </a:r>
            <a:endParaRPr lang="zh-CN" altLang="en-US" sz="2000" b="1" dirty="0"/>
          </a:p>
        </p:txBody>
      </p:sp>
    </p:spTree>
    <p:extLst>
      <p:ext uri="{BB962C8B-B14F-4D97-AF65-F5344CB8AC3E}">
        <p14:creationId xmlns:p14="http://schemas.microsoft.com/office/powerpoint/2010/main" val="3319548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
            <a:ext cx="7050536" cy="3384000"/>
          </a:xfrm>
          <a:prstGeom prst="rect">
            <a:avLst/>
          </a:prstGeom>
        </p:spPr>
      </p:pic>
      <p:pic>
        <p:nvPicPr>
          <p:cNvPr id="3" name="Picture 2"/>
          <p:cNvPicPr>
            <a:picLocks noChangeAspect="1"/>
          </p:cNvPicPr>
          <p:nvPr/>
        </p:nvPicPr>
        <p:blipFill>
          <a:blip r:embed="rId3"/>
          <a:stretch>
            <a:fillRect/>
          </a:stretch>
        </p:blipFill>
        <p:spPr>
          <a:xfrm>
            <a:off x="0" y="3383998"/>
            <a:ext cx="7118068" cy="3384000"/>
          </a:xfrm>
          <a:prstGeom prst="rect">
            <a:avLst/>
          </a:prstGeom>
        </p:spPr>
      </p:pic>
      <p:sp>
        <p:nvSpPr>
          <p:cNvPr id="4" name="Rectangle 3"/>
          <p:cNvSpPr/>
          <p:nvPr/>
        </p:nvSpPr>
        <p:spPr>
          <a:xfrm>
            <a:off x="5366377" y="4947459"/>
            <a:ext cx="3777624" cy="646331"/>
          </a:xfrm>
          <a:prstGeom prst="rect">
            <a:avLst/>
          </a:prstGeom>
        </p:spPr>
        <p:txBody>
          <a:bodyPr wrap="square">
            <a:spAutoFit/>
          </a:bodyPr>
          <a:lstStyle/>
          <a:p>
            <a:r>
              <a:rPr lang="en-US" altLang="zh-CN" i="1"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48120.03</a:t>
            </a:r>
          </a:p>
          <a:p>
            <a:r>
              <a:rPr lang="en-US" altLang="zh-CN" i="1" dirty="0" err="1">
                <a:latin typeface="Times New Roman" panose="02020603050405020304" pitchFamily="18" charset="0"/>
                <a:cs typeface="Times New Roman" panose="02020603050405020304" pitchFamily="18" charset="0"/>
              </a:rPr>
              <a:t>σN</a:t>
            </a:r>
            <a:r>
              <a:rPr lang="en-US" altLang="zh-CN" dirty="0">
                <a:latin typeface="Times New Roman" panose="02020603050405020304" pitchFamily="18" charset="0"/>
                <a:cs typeface="Times New Roman" panose="02020603050405020304" pitchFamily="18" charset="0"/>
              </a:rPr>
              <a:t> = 333.454*</a:t>
            </a:r>
            <a:r>
              <a:rPr lang="en-US" altLang="zh-CN" dirty="0" err="1">
                <a:latin typeface="Times New Roman" panose="02020603050405020304" pitchFamily="18" charset="0"/>
                <a:cs typeface="Times New Roman" panose="02020603050405020304" pitchFamily="18" charset="0"/>
              </a:rPr>
              <a:t>sqrt</a:t>
            </a:r>
            <a:r>
              <a:rPr lang="en-US" altLang="zh-CN" dirty="0">
                <a:latin typeface="Times New Roman" panose="02020603050405020304" pitchFamily="18" charset="0"/>
                <a:cs typeface="Times New Roman" panose="02020603050405020304" pitchFamily="18" charset="0"/>
              </a:rPr>
              <a:t>(249.9/168)=406.69</a:t>
            </a:r>
          </a:p>
        </p:txBody>
      </p:sp>
      <p:sp>
        <p:nvSpPr>
          <p:cNvPr id="5" name="Rectangle 4"/>
          <p:cNvSpPr/>
          <p:nvPr/>
        </p:nvSpPr>
        <p:spPr>
          <a:xfrm>
            <a:off x="7050536" y="1467926"/>
            <a:ext cx="1622319" cy="646331"/>
          </a:xfrm>
          <a:prstGeom prst="rect">
            <a:avLst/>
          </a:prstGeom>
        </p:spPr>
        <p:txBody>
          <a:bodyPr wrap="square">
            <a:spAutoFit/>
          </a:bodyPr>
          <a:lstStyle/>
          <a:p>
            <a:r>
              <a:rPr lang="en-US" altLang="zh-CN" i="1"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12055.57</a:t>
            </a:r>
          </a:p>
          <a:p>
            <a:r>
              <a:rPr lang="en-US" altLang="zh-CN" i="1" dirty="0" err="1">
                <a:latin typeface="Times New Roman" panose="02020603050405020304" pitchFamily="18" charset="0"/>
                <a:cs typeface="Times New Roman" panose="02020603050405020304" pitchFamily="18" charset="0"/>
              </a:rPr>
              <a:t>σN</a:t>
            </a:r>
            <a:r>
              <a:rPr lang="en-US" altLang="zh-CN" dirty="0">
                <a:latin typeface="Times New Roman" panose="02020603050405020304" pitchFamily="18" charset="0"/>
                <a:cs typeface="Times New Roman" panose="02020603050405020304" pitchFamily="18" charset="0"/>
              </a:rPr>
              <a:t> = 149.255</a:t>
            </a:r>
          </a:p>
        </p:txBody>
      </p:sp>
    </p:spTree>
    <p:extLst>
      <p:ext uri="{BB962C8B-B14F-4D97-AF65-F5344CB8AC3E}">
        <p14:creationId xmlns:p14="http://schemas.microsoft.com/office/powerpoint/2010/main" val="4198142961"/>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106F36-00A0-457B-B847-5D5EF120E3A0}"/>
              </a:ext>
            </a:extLst>
          </p:cNvPr>
          <p:cNvSpPr txBox="1"/>
          <p:nvPr/>
        </p:nvSpPr>
        <p:spPr>
          <a:xfrm>
            <a:off x="0" y="0"/>
            <a:ext cx="9144000" cy="5324535"/>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Four 25Si β-delayed γ-ray lines with known energies and the corresponding absolute intensities shown in brackets: 451.7(5) keV [18.4(42)%], 493.3(7) keV [15.7(34)%], 944.9(5) keV [10.4(23)%], and 1612.4(5) keV [14.7(32)%] [17, 42, 43], were observed with high statistics and used as energy calibration standards.</a:t>
            </a: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Tamas: Linear calibration?</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Yes. All the energy calibrations in this work were done with linear functions. The nonlinearity should be negligible (as mentioned in Mike's PRC2018 paper).</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latin typeface="Cambria Math" panose="02040503050406030204" pitchFamily="18" charset="0"/>
                <a:cs typeface="Times New Roman" panose="02020603050405020304" pitchFamily="18" charset="0"/>
              </a:rPr>
              <a:t>The diffusion of the 25Si atoms is estimated to be less than 1 cm within four lifetimes, and there was very little drift of 25Si to the cathode of the Proton Detector.</a:t>
            </a:r>
          </a:p>
          <a:p>
            <a:r>
              <a:rPr lang="en-US" altLang="zh-CN" sz="2000" dirty="0">
                <a:solidFill>
                  <a:srgbClr val="008000"/>
                </a:solidFill>
                <a:latin typeface="Cambria Math" panose="02040503050406030204" pitchFamily="18" charset="0"/>
                <a:cs typeface="Times New Roman" panose="02020603050405020304" pitchFamily="18" charset="0"/>
              </a:rPr>
              <a:t>Tamas: How do we know this?</a:t>
            </a:r>
          </a:p>
          <a:p>
            <a:endParaRPr lang="en-US" altLang="zh-CN" sz="2000" dirty="0">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cs typeface="Times New Roman" panose="02020603050405020304" pitchFamily="18" charset="0"/>
              </a:rPr>
              <a:t>Moshe modeled the Brownian motion of the 25Si atoms using a Monte Carlo simulation. The 25Si atoms can only travel as much as 1 cm in 1 s. The 25Si beam was implanted to a position ~14 cm away from the cathode in the experiment.</a:t>
            </a:r>
          </a:p>
        </p:txBody>
      </p:sp>
      <p:pic>
        <p:nvPicPr>
          <p:cNvPr id="5" name="Picture 4">
            <a:extLst>
              <a:ext uri="{FF2B5EF4-FFF2-40B4-BE49-F238E27FC236}">
                <a16:creationId xmlns:a16="http://schemas.microsoft.com/office/drawing/2014/main" id="{E370B8A3-C3E5-48D4-BA8B-A79FE95AAB7E}"/>
              </a:ext>
            </a:extLst>
          </p:cNvPr>
          <p:cNvPicPr>
            <a:picLocks noChangeAspect="1"/>
          </p:cNvPicPr>
          <p:nvPr/>
        </p:nvPicPr>
        <p:blipFill>
          <a:blip r:embed="rId2"/>
          <a:stretch>
            <a:fillRect/>
          </a:stretch>
        </p:blipFill>
        <p:spPr>
          <a:xfrm>
            <a:off x="16510" y="5324535"/>
            <a:ext cx="1780106" cy="1533465"/>
          </a:xfrm>
          <a:prstGeom prst="rect">
            <a:avLst/>
          </a:prstGeom>
        </p:spPr>
      </p:pic>
    </p:spTree>
    <p:extLst>
      <p:ext uri="{BB962C8B-B14F-4D97-AF65-F5344CB8AC3E}">
        <p14:creationId xmlns:p14="http://schemas.microsoft.com/office/powerpoint/2010/main" val="9507265"/>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7729F95-EA68-463D-A424-E8C54250EA04}"/>
              </a:ext>
            </a:extLst>
          </p:cNvPr>
          <p:cNvSpPr txBox="1"/>
          <p:nvPr/>
        </p:nvSpPr>
        <p:spPr>
          <a:xfrm>
            <a:off x="0" y="0"/>
            <a:ext cx="9144000" cy="6247864"/>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The simulated efficiency is matched with the measured efficiency when scaled by a constant factor of order of unity.</a:t>
            </a: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Tamas: Change "of order of unity" to "on the order of unity".</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Okay, I've changed, but these words was written by Chris.</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latin typeface="Cambria Math" panose="02040503050406030204" pitchFamily="18" charset="0"/>
                <a:cs typeface="Times New Roman" panose="02020603050405020304" pitchFamily="18" charset="0"/>
              </a:rPr>
              <a:t>We adopt a conservative 3% uncertainty envelope for γ-ray energies &lt;1.4 MeV and a 5% uncertainty envelope for γ-ray energies &gt;1.4 MeV. The uncertainties associated with the relative efficiencies were propagated through the calculation of each γ-ray intensity.</a:t>
            </a:r>
          </a:p>
          <a:p>
            <a:r>
              <a:rPr lang="en-US" altLang="zh-CN" sz="2000" dirty="0">
                <a:solidFill>
                  <a:srgbClr val="008000"/>
                </a:solidFill>
                <a:latin typeface="Cambria Math" panose="02040503050406030204" pitchFamily="18" charset="0"/>
                <a:cs typeface="Times New Roman" panose="02020603050405020304" pitchFamily="18" charset="0"/>
              </a:rPr>
              <a:t>Tamas: Where do these numbers come from?</a:t>
            </a:r>
          </a:p>
          <a:p>
            <a:endParaRPr lang="en-US" altLang="zh-CN" sz="2000" dirty="0">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cs typeface="Times New Roman" panose="02020603050405020304" pitchFamily="18" charset="0"/>
              </a:rPr>
              <a:t>I've add more sentences to explain this in the draft. Basically, we scale the simulated efficiency to match the 152Eu/23Al data points by a factor. The relative uncertainty associated with this scaling factor is 0.7%/4.2%, respectively. Adding the 2% uncertainty for summing effect [investigated by Brent], we get the uncertainty envelope.</a:t>
            </a:r>
          </a:p>
        </p:txBody>
      </p:sp>
      <p:pic>
        <p:nvPicPr>
          <p:cNvPr id="7" name="Picture 6">
            <a:extLst>
              <a:ext uri="{FF2B5EF4-FFF2-40B4-BE49-F238E27FC236}">
                <a16:creationId xmlns:a16="http://schemas.microsoft.com/office/drawing/2014/main" id="{B983E444-B871-4BB4-96F6-6497B4D0CFD5}"/>
              </a:ext>
            </a:extLst>
          </p:cNvPr>
          <p:cNvPicPr>
            <a:picLocks noChangeAspect="1"/>
          </p:cNvPicPr>
          <p:nvPr/>
        </p:nvPicPr>
        <p:blipFill>
          <a:blip r:embed="rId2"/>
          <a:stretch>
            <a:fillRect/>
          </a:stretch>
        </p:blipFill>
        <p:spPr>
          <a:xfrm>
            <a:off x="6431688" y="1303292"/>
            <a:ext cx="2399003" cy="1230902"/>
          </a:xfrm>
          <a:prstGeom prst="rect">
            <a:avLst/>
          </a:prstGeom>
        </p:spPr>
      </p:pic>
    </p:spTree>
    <p:extLst>
      <p:ext uri="{BB962C8B-B14F-4D97-AF65-F5344CB8AC3E}">
        <p14:creationId xmlns:p14="http://schemas.microsoft.com/office/powerpoint/2010/main" val="1135533860"/>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7729F95-EA68-463D-A424-E8C54250EA04}"/>
              </a:ext>
            </a:extLst>
          </p:cNvPr>
          <p:cNvSpPr txBox="1"/>
          <p:nvPr/>
        </p:nvSpPr>
        <p:spPr>
          <a:xfrm>
            <a:off x="0" y="0"/>
            <a:ext cx="9144000" cy="5324535"/>
          </a:xfrm>
          <a:prstGeom prst="rect">
            <a:avLst/>
          </a:prstGeom>
          <a:noFill/>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Tamas: Does </a:t>
            </a:r>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βp</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come from literature since we don't know efficiency?</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That's partly true. The intensity of the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βpγ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βpγ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accounts for 59.0(5)% of the total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 intensity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a:t>
            </a:r>
            <a:r>
              <a:rPr lang="el-GR"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based on the previous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-delayed</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proton measurements [15–17].</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So, we have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βpγ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/59%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I</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gs</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 100%. The normalization procedure boils down to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-ray intensities, resulting less systematics.</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latin typeface="Cambria Math" panose="02040503050406030204" pitchFamily="18" charset="0"/>
                <a:cs typeface="Times New Roman" panose="02020603050405020304" pitchFamily="18" charset="0"/>
              </a:rPr>
              <a:t>The parameters </a:t>
            </a:r>
            <a:r>
              <a:rPr lang="en-US" altLang="zh-CN" sz="2000" i="1" dirty="0">
                <a:latin typeface="Cambria Math" panose="02040503050406030204" pitchFamily="18" charset="0"/>
                <a:cs typeface="Times New Roman" panose="02020603050405020304" pitchFamily="18" charset="0"/>
              </a:rPr>
              <a:t>τ</a:t>
            </a:r>
            <a:r>
              <a:rPr lang="en-US" altLang="zh-CN" sz="2000" dirty="0">
                <a:latin typeface="Cambria Math" panose="02040503050406030204" pitchFamily="18" charset="0"/>
                <a:cs typeface="Times New Roman" panose="02020603050405020304" pitchFamily="18" charset="0"/>
              </a:rPr>
              <a:t> and </a:t>
            </a:r>
            <a:r>
              <a:rPr lang="en-US" altLang="zh-CN" sz="2000" i="1" dirty="0">
                <a:latin typeface="Cambria Math" panose="02040503050406030204" pitchFamily="18" charset="0"/>
                <a:cs typeface="Times New Roman" panose="02020603050405020304" pitchFamily="18" charset="0"/>
              </a:rPr>
              <a:t>σ</a:t>
            </a:r>
            <a:r>
              <a:rPr lang="en-US" altLang="zh-CN" sz="2000" dirty="0">
                <a:latin typeface="Cambria Math" panose="02040503050406030204" pitchFamily="18" charset="0"/>
                <a:cs typeface="Times New Roman" panose="02020603050405020304" pitchFamily="18" charset="0"/>
              </a:rPr>
              <a:t> were characterized as a function of energy for each SeGA detector.</a:t>
            </a:r>
          </a:p>
          <a:p>
            <a:r>
              <a:rPr lang="en-US" altLang="zh-CN" sz="2000" dirty="0">
                <a:solidFill>
                  <a:srgbClr val="008000"/>
                </a:solidFill>
                <a:latin typeface="Cambria Math" panose="02040503050406030204" pitchFamily="18" charset="0"/>
                <a:cs typeface="Times New Roman" panose="02020603050405020304" pitchFamily="18" charset="0"/>
              </a:rPr>
              <a:t>Tamas: Out of curiosity,</a:t>
            </a:r>
            <a:r>
              <a:rPr lang="zh-CN" altLang="en-US" sz="2000" dirty="0">
                <a:solidFill>
                  <a:srgbClr val="008000"/>
                </a:solidFill>
                <a:latin typeface="Cambria Math" panose="02040503050406030204" pitchFamily="18" charset="0"/>
                <a:cs typeface="Times New Roman" panose="02020603050405020304" pitchFamily="18" charset="0"/>
              </a:rPr>
              <a:t> </a:t>
            </a:r>
            <a:r>
              <a:rPr lang="en-US" altLang="zh-CN" sz="2000" dirty="0">
                <a:solidFill>
                  <a:srgbClr val="008000"/>
                </a:solidFill>
                <a:latin typeface="Cambria Math" panose="02040503050406030204" pitchFamily="18" charset="0"/>
                <a:cs typeface="Times New Roman" panose="02020603050405020304" pitchFamily="18" charset="0"/>
              </a:rPr>
              <a:t>how</a:t>
            </a:r>
            <a:r>
              <a:rPr lang="zh-CN" altLang="en-US" sz="2000" dirty="0">
                <a:solidFill>
                  <a:srgbClr val="008000"/>
                </a:solidFill>
                <a:latin typeface="Cambria Math" panose="02040503050406030204" pitchFamily="18" charset="0"/>
                <a:cs typeface="Times New Roman" panose="02020603050405020304" pitchFamily="18" charset="0"/>
              </a:rPr>
              <a:t> </a:t>
            </a:r>
            <a:r>
              <a:rPr lang="en-US" altLang="zh-CN" sz="2000" dirty="0">
                <a:solidFill>
                  <a:srgbClr val="008000"/>
                </a:solidFill>
                <a:latin typeface="Cambria Math" panose="02040503050406030204" pitchFamily="18" charset="0"/>
                <a:cs typeface="Times New Roman" panose="02020603050405020304" pitchFamily="18" charset="0"/>
              </a:rPr>
              <a:t>were</a:t>
            </a:r>
            <a:r>
              <a:rPr lang="zh-CN" altLang="en-US" sz="2000" dirty="0">
                <a:solidFill>
                  <a:srgbClr val="008000"/>
                </a:solidFill>
                <a:latin typeface="Cambria Math" panose="02040503050406030204" pitchFamily="18" charset="0"/>
                <a:cs typeface="Times New Roman" panose="02020603050405020304" pitchFamily="18" charset="0"/>
              </a:rPr>
              <a:t> </a:t>
            </a:r>
            <a:r>
              <a:rPr lang="en-US" altLang="zh-CN" sz="2000" dirty="0">
                <a:solidFill>
                  <a:srgbClr val="008000"/>
                </a:solidFill>
                <a:latin typeface="Cambria Math" panose="02040503050406030204" pitchFamily="18" charset="0"/>
                <a:cs typeface="Times New Roman" panose="02020603050405020304" pitchFamily="18" charset="0"/>
              </a:rPr>
              <a:t>these</a:t>
            </a:r>
            <a:r>
              <a:rPr lang="zh-CN" altLang="en-US" sz="2000" dirty="0">
                <a:solidFill>
                  <a:srgbClr val="008000"/>
                </a:solidFill>
                <a:latin typeface="Cambria Math" panose="02040503050406030204" pitchFamily="18" charset="0"/>
                <a:cs typeface="Times New Roman" panose="02020603050405020304" pitchFamily="18" charset="0"/>
              </a:rPr>
              <a:t> </a:t>
            </a:r>
            <a:r>
              <a:rPr lang="en-US" altLang="zh-CN" sz="2000" dirty="0">
                <a:solidFill>
                  <a:srgbClr val="008000"/>
                </a:solidFill>
                <a:latin typeface="Cambria Math" panose="02040503050406030204" pitchFamily="18" charset="0"/>
                <a:cs typeface="Times New Roman" panose="02020603050405020304" pitchFamily="18" charset="0"/>
              </a:rPr>
              <a:t>characterized?</a:t>
            </a:r>
          </a:p>
          <a:p>
            <a:endParaRPr lang="en-US" altLang="zh-CN" sz="2000" dirty="0">
              <a:latin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cs typeface="Times New Roman" panose="02020603050405020304" pitchFamily="18" charset="0"/>
              </a:rPr>
              <a:t>You may refer to Brent's PRC2019 paper (Fig. 4). Brent fitted unbroadened β-delayed </a:t>
            </a:r>
            <a:r>
              <a:rPr lang="en-US" altLang="zh-CN" sz="2000" i="1" dirty="0">
                <a:solidFill>
                  <a:srgbClr val="0000FF"/>
                </a:solidFill>
                <a:latin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cs typeface="Times New Roman" panose="02020603050405020304" pitchFamily="18" charset="0"/>
              </a:rPr>
              <a:t>-ray peaks with EMG, drew </a:t>
            </a:r>
            <a:r>
              <a:rPr lang="en-US" altLang="zh-CN" sz="2000" i="1" dirty="0">
                <a:solidFill>
                  <a:srgbClr val="0000FF"/>
                </a:solidFill>
                <a:latin typeface="Cambria Math" panose="02040503050406030204" pitchFamily="18" charset="0"/>
                <a:cs typeface="Times New Roman" panose="02020603050405020304" pitchFamily="18" charset="0"/>
              </a:rPr>
              <a:t>σ</a:t>
            </a:r>
            <a:r>
              <a:rPr lang="en-US" altLang="zh-CN" sz="2000" dirty="0">
                <a:solidFill>
                  <a:srgbClr val="0000FF"/>
                </a:solidFill>
                <a:latin typeface="Cambria Math" panose="02040503050406030204" pitchFamily="18" charset="0"/>
                <a:cs typeface="Times New Roman" panose="02020603050405020304" pitchFamily="18" charset="0"/>
              </a:rPr>
              <a:t> vs </a:t>
            </a:r>
            <a:r>
              <a:rPr lang="en-US" altLang="zh-CN" sz="2000" i="1" dirty="0" err="1">
                <a:solidFill>
                  <a:srgbClr val="0000FF"/>
                </a:solidFill>
                <a:latin typeface="Cambria Math" panose="02040503050406030204" pitchFamily="18" charset="0"/>
                <a:cs typeface="Times New Roman" panose="02020603050405020304" pitchFamily="18" charset="0"/>
              </a:rPr>
              <a:t>E</a:t>
            </a:r>
            <a:r>
              <a:rPr lang="en-US" altLang="zh-CN" sz="2000" i="1" baseline="-25000" dirty="0" err="1">
                <a:solidFill>
                  <a:srgbClr val="0000FF"/>
                </a:solidFill>
                <a:latin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cs typeface="Times New Roman" panose="02020603050405020304" pitchFamily="18" charset="0"/>
              </a:rPr>
              <a:t>, and then fitted them with a linear function. This parametrization was implemented in the Doppler broadening simulations to mimic the SeGA detectors’ response. One of the differences is that I did this characterization for both </a:t>
            </a:r>
            <a:r>
              <a:rPr lang="en-US" altLang="zh-CN" sz="2000" i="1" dirty="0">
                <a:solidFill>
                  <a:srgbClr val="0000FF"/>
                </a:solidFill>
                <a:latin typeface="Cambria Math" panose="02040503050406030204" pitchFamily="18" charset="0"/>
                <a:cs typeface="Times New Roman" panose="02020603050405020304" pitchFamily="18" charset="0"/>
              </a:rPr>
              <a:t>τ</a:t>
            </a:r>
            <a:r>
              <a:rPr lang="en-US" altLang="zh-CN" sz="2000" dirty="0">
                <a:solidFill>
                  <a:srgbClr val="0000FF"/>
                </a:solidFill>
                <a:latin typeface="Cambria Math" panose="02040503050406030204" pitchFamily="18" charset="0"/>
                <a:cs typeface="Times New Roman" panose="02020603050405020304" pitchFamily="18" charset="0"/>
              </a:rPr>
              <a:t> and </a:t>
            </a:r>
            <a:r>
              <a:rPr lang="en-US" altLang="zh-CN" sz="2000" i="1" dirty="0">
                <a:solidFill>
                  <a:srgbClr val="0000FF"/>
                </a:solidFill>
                <a:latin typeface="Cambria Math" panose="02040503050406030204" pitchFamily="18" charset="0"/>
                <a:cs typeface="Times New Roman" panose="02020603050405020304" pitchFamily="18" charset="0"/>
              </a:rPr>
              <a:t>σ</a:t>
            </a:r>
            <a:r>
              <a:rPr lang="en-US" altLang="zh-CN" sz="2000" dirty="0">
                <a:solidFill>
                  <a:srgbClr val="0000FF"/>
                </a:solidFill>
                <a:latin typeface="Cambria Math" panose="02040503050406030204" pitchFamily="18" charset="0"/>
                <a:cs typeface="Times New Roman" panose="02020603050405020304" pitchFamily="18" charset="0"/>
              </a:rPr>
              <a:t> ,  while Brent fixed </a:t>
            </a:r>
            <a:r>
              <a:rPr lang="en-US" altLang="zh-CN" sz="2000" i="1" dirty="0">
                <a:solidFill>
                  <a:srgbClr val="0000FF"/>
                </a:solidFill>
                <a:latin typeface="Cambria Math" panose="02040503050406030204" pitchFamily="18" charset="0"/>
                <a:cs typeface="Times New Roman" panose="02020603050405020304" pitchFamily="18" charset="0"/>
              </a:rPr>
              <a:t>τ</a:t>
            </a:r>
            <a:r>
              <a:rPr lang="en-US" altLang="zh-CN" sz="2000" dirty="0">
                <a:solidFill>
                  <a:srgbClr val="0000FF"/>
                </a:solidFill>
                <a:latin typeface="Cambria Math" panose="02040503050406030204" pitchFamily="18" charset="0"/>
                <a:cs typeface="Times New Roman" panose="02020603050405020304" pitchFamily="18" charset="0"/>
              </a:rPr>
              <a:t>.</a:t>
            </a:r>
          </a:p>
        </p:txBody>
      </p:sp>
    </p:spTree>
    <p:extLst>
      <p:ext uri="{BB962C8B-B14F-4D97-AF65-F5344CB8AC3E}">
        <p14:creationId xmlns:p14="http://schemas.microsoft.com/office/powerpoint/2010/main" val="2953314936"/>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34E18C-7FE2-47FE-B5E1-4083887F0D7B}"/>
              </a:ext>
            </a:extLst>
          </p:cNvPr>
          <p:cNvSpPr txBox="1"/>
          <p:nvPr/>
        </p:nvSpPr>
        <p:spPr>
          <a:xfrm>
            <a:off x="0" y="0"/>
            <a:ext cx="9144000" cy="5632311"/>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To remove the disturbance from a room background γ-ray line near the 1369-keV peak, the Proton-Detector-gated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-ray spectrum was generated for the 1369-keV peak. This coincidence gate is set by any signal above 15 keV recorded by the Proton Detector, and all the protons emitted from decays essentially have equal probabilities to trigger a 10-µs timing window and select the coincident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-ray signals. Therefore, the Proton-Detector gate only reduces the number of counts in the 1369-keV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-ray line and does not alter its relative proton feedings and the resulting peak shape.</a:t>
            </a: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Tamas: Why 15-keV threshold? What difference if any?</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The 1369-keV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-ray peak is proton gated. Supposing the protons giving rise to this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ray have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of 500 keV [90%] and 5 MeV [10%]. So, what if the gate was 1 MeV? The 90% low-energy proton component in the peak would be missing, which basically leads to a 5-MeV proton broadened peak shape. For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decay, the protons populating the 1369-keV state (or the 4123 and 4238-keV state, they also indirectly populate the 1369-keV state) range from 555 keV to 4545 keV. The 15-keV gate ensures that we don't lose any proton. This may also answer your next question </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How are </a:t>
            </a:r>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rays in coincidence with multiple protons?</a:t>
            </a:r>
          </a:p>
        </p:txBody>
      </p:sp>
    </p:spTree>
    <p:extLst>
      <p:ext uri="{BB962C8B-B14F-4D97-AF65-F5344CB8AC3E}">
        <p14:creationId xmlns:p14="http://schemas.microsoft.com/office/powerpoint/2010/main" val="3542871891"/>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34E18C-7FE2-47FE-B5E1-4083887F0D7B}"/>
              </a:ext>
            </a:extLst>
          </p:cNvPr>
          <p:cNvSpPr txBox="1"/>
          <p:nvPr/>
        </p:nvSpPr>
        <p:spPr>
          <a:xfrm>
            <a:off x="0" y="0"/>
            <a:ext cx="9144000" cy="6247864"/>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Our results are in good agreement with the results reported by Morrison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et al</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[84] and more precise.</a:t>
            </a:r>
          </a:p>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Tamas: Our results are … and are more precise.</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Okay, I've added "are". I adapted this sentence from Brent's PRC2019 paper: These values are … and more precise. He doesn't repeat "are" after "and".</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Native speakers know how to choose whether to repeat the verbs/prepositions in parallel structure to sound natural, but it is always confusing for me. </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For example,</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 is compared to B and C.</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 is compared to B and to C.</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 is supported by B and C.</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 is supported by B and by C.</a:t>
            </a:r>
          </a:p>
        </p:txBody>
      </p:sp>
      <p:pic>
        <p:nvPicPr>
          <p:cNvPr id="4" name="Picture 3">
            <a:extLst>
              <a:ext uri="{FF2B5EF4-FFF2-40B4-BE49-F238E27FC236}">
                <a16:creationId xmlns:a16="http://schemas.microsoft.com/office/drawing/2014/main" id="{22D25FA9-C4EE-4590-BC3D-819E3DF14517}"/>
              </a:ext>
            </a:extLst>
          </p:cNvPr>
          <p:cNvPicPr>
            <a:picLocks noChangeAspect="1"/>
          </p:cNvPicPr>
          <p:nvPr/>
        </p:nvPicPr>
        <p:blipFill>
          <a:blip r:embed="rId2"/>
          <a:stretch>
            <a:fillRect/>
          </a:stretch>
        </p:blipFill>
        <p:spPr>
          <a:xfrm>
            <a:off x="0" y="1982739"/>
            <a:ext cx="5734594" cy="1446261"/>
          </a:xfrm>
          <a:prstGeom prst="rect">
            <a:avLst/>
          </a:prstGeom>
        </p:spPr>
      </p:pic>
    </p:spTree>
    <p:extLst>
      <p:ext uri="{BB962C8B-B14F-4D97-AF65-F5344CB8AC3E}">
        <p14:creationId xmlns:p14="http://schemas.microsoft.com/office/powerpoint/2010/main" val="3032588281"/>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2E21C173-A9AA-4452-A83E-33E3355A214A}"/>
                  </a:ext>
                </a:extLst>
              </p:cNvPr>
              <p:cNvSpPr txBox="1"/>
              <p:nvPr/>
            </p:nvSpPr>
            <p:spPr>
              <a:xfrm>
                <a:off x="0" y="0"/>
                <a:ext cx="9144000" cy="6247864"/>
              </a:xfrm>
              <a:prstGeom prst="rect">
                <a:avLst/>
              </a:prstGeom>
              <a:noFill/>
            </p:spPr>
            <p:txBody>
              <a:bodyPr wrap="square">
                <a:spAutoFit/>
              </a:bodyPr>
              <a:lstStyle/>
              <a:p>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Tamas: How were uncertainty inflated?</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EMG is used for fitting the peak, linear is used for gain match/energy calibration, and Doppler broadening simulation is essentially also a fit. In any fit, regardless of function types, we can obtain a statistical uncertainty. We also obtain a reduced χ2 value (</a:t>
                </a:r>
                <a14:m>
                  <m:oMath xmlns:m="http://schemas.openxmlformats.org/officeDocument/2006/math">
                    <m:sSubSup>
                      <m:sSubSupPr>
                        <m:ctrlPr>
                          <a:rPr lang="en-US" altLang="zh-CN" sz="200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ctrlPr>
                      </m:sSubSupPr>
                      <m:e>
                        <m:r>
                          <a:rPr lang="zh-CN" altLang="en-US" sz="200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𝜒</m:t>
                        </m:r>
                      </m:e>
                      <m:sub>
                        <m:r>
                          <a:rPr lang="zh-CN" altLang="en-US" sz="200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𝜐</m:t>
                        </m:r>
                      </m:sub>
                      <m:sup>
                        <m:r>
                          <a:rPr lang="en-US" altLang="zh-CN" sz="2000" b="0" i="1" smtClean="0">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2</m:t>
                        </m:r>
                      </m:sup>
                    </m:sSubSup>
                  </m:oMath>
                </a14:m>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by dividing the χ</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value by the number of degrees of freedom. Each statistical uncertainty is then inflated by the square root of the </a:t>
                </a:r>
                <a14:m>
                  <m:oMath xmlns:m="http://schemas.openxmlformats.org/officeDocument/2006/math">
                    <m:sSubSup>
                      <m:sSubSupPr>
                        <m:ctrlPr>
                          <a:rPr lang="en-US" altLang="zh-CN" sz="2000" i="1">
                            <a:solidFill>
                              <a:srgbClr val="0000FF"/>
                            </a:solidFill>
                            <a:latin typeface="Cambria Math" panose="02040503050406030204" pitchFamily="18" charset="0"/>
                            <a:ea typeface="Cambria Math" panose="02040503050406030204" pitchFamily="18" charset="0"/>
                            <a:cs typeface="Times New Roman" panose="02020603050405020304" pitchFamily="18" charset="0"/>
                          </a:rPr>
                        </m:ctrlPr>
                      </m:sSubSupPr>
                      <m:e>
                        <m:r>
                          <a:rPr lang="zh-CN" altLang="en-US" sz="2000" i="1">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𝜒</m:t>
                        </m:r>
                      </m:e>
                      <m:sub>
                        <m:r>
                          <a:rPr lang="zh-CN" altLang="en-US" sz="2000" i="1">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𝜐</m:t>
                        </m:r>
                      </m:sub>
                      <m:sup>
                        <m:r>
                          <a:rPr lang="en-US" altLang="zh-CN" sz="2000" i="1">
                            <a:solidFill>
                              <a:srgbClr val="0000FF"/>
                            </a:solidFill>
                            <a:latin typeface="Cambria Math" panose="02040503050406030204" pitchFamily="18" charset="0"/>
                            <a:ea typeface="Cambria Math" panose="02040503050406030204" pitchFamily="18" charset="0"/>
                            <a:cs typeface="Times New Roman" panose="02020603050405020304" pitchFamily="18" charset="0"/>
                          </a:rPr>
                          <m:t>2</m:t>
                        </m:r>
                      </m:sup>
                    </m:sSubSup>
                  </m:oMath>
                </a14:m>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value.</a:t>
                </a: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See David's explanation below.</a:t>
                </a: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The inflated uncertainty also applies to weighted average (See Brent's PRC2019 paper below)</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a:t>
                </a: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There is a NIMA paper discussing the math of weighted average and inflated uncertainty in detail: </a:t>
                </a:r>
                <a:r>
                  <a:rPr lang="en-US" altLang="zh-CN" sz="2000" b="0" i="0" u="none" strike="noStrike" dirty="0">
                    <a:solidFill>
                      <a:srgbClr val="0563C1"/>
                    </a:solidFill>
                    <a:effectLst/>
                    <a:latin typeface="NexusSans"/>
                    <a:hlinkClick r:id="rId2" tooltip="Persistent link using digital object identifier">
                      <a:extLst>
                        <a:ext uri="{A12FA001-AC4F-418D-AE19-62706E023703}">
                          <ahyp:hlinkClr xmlns:ahyp="http://schemas.microsoft.com/office/drawing/2018/hyperlinkcolor" val="tx"/>
                        </a:ext>
                      </a:extLst>
                    </a:hlinkClick>
                  </a:rPr>
                  <a:t>https://doi.org/10.1016/j.nima.2013.05.134</a:t>
                </a:r>
                <a:endPar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endParaRPr>
              </a:p>
            </p:txBody>
          </p:sp>
        </mc:Choice>
        <mc:Fallback xmlns="">
          <p:sp>
            <p:nvSpPr>
              <p:cNvPr id="3" name="TextBox 2">
                <a:extLst>
                  <a:ext uri="{FF2B5EF4-FFF2-40B4-BE49-F238E27FC236}">
                    <a16:creationId xmlns:a16="http://schemas.microsoft.com/office/drawing/2014/main" id="{2E21C173-A9AA-4452-A83E-33E3355A214A}"/>
                  </a:ext>
                </a:extLst>
              </p:cNvPr>
              <p:cNvSpPr txBox="1">
                <a:spLocks noRot="1" noChangeAspect="1" noMove="1" noResize="1" noEditPoints="1" noAdjustHandles="1" noChangeArrowheads="1" noChangeShapeType="1" noTextEdit="1"/>
              </p:cNvSpPr>
              <p:nvPr/>
            </p:nvSpPr>
            <p:spPr>
              <a:xfrm>
                <a:off x="0" y="0"/>
                <a:ext cx="9144000" cy="6247864"/>
              </a:xfrm>
              <a:prstGeom prst="rect">
                <a:avLst/>
              </a:prstGeom>
              <a:blipFill>
                <a:blip r:embed="rId3"/>
                <a:stretch>
                  <a:fillRect l="-667" t="-488" r="-133" b="-780"/>
                </a:stretch>
              </a:blipFill>
            </p:spPr>
            <p:txBody>
              <a:bodyPr/>
              <a:lstStyle/>
              <a:p>
                <a:r>
                  <a:rPr lang="zh-CN" altLang="en-US">
                    <a:noFill/>
                  </a:rPr>
                  <a:t> </a:t>
                </a:r>
              </a:p>
            </p:txBody>
          </p:sp>
        </mc:Fallback>
      </mc:AlternateContent>
      <p:pic>
        <p:nvPicPr>
          <p:cNvPr id="5" name="Picture 4">
            <a:extLst>
              <a:ext uri="{FF2B5EF4-FFF2-40B4-BE49-F238E27FC236}">
                <a16:creationId xmlns:a16="http://schemas.microsoft.com/office/drawing/2014/main" id="{7B6CBFD7-929E-4676-94CD-3DA297872F71}"/>
              </a:ext>
            </a:extLst>
          </p:cNvPr>
          <p:cNvPicPr>
            <a:picLocks noChangeAspect="1"/>
          </p:cNvPicPr>
          <p:nvPr/>
        </p:nvPicPr>
        <p:blipFill>
          <a:blip r:embed="rId4"/>
          <a:stretch>
            <a:fillRect/>
          </a:stretch>
        </p:blipFill>
        <p:spPr>
          <a:xfrm>
            <a:off x="117566" y="2567045"/>
            <a:ext cx="5656217" cy="1358851"/>
          </a:xfrm>
          <a:prstGeom prst="rect">
            <a:avLst/>
          </a:prstGeom>
        </p:spPr>
      </p:pic>
      <p:pic>
        <p:nvPicPr>
          <p:cNvPr id="7" name="Picture 6">
            <a:extLst>
              <a:ext uri="{FF2B5EF4-FFF2-40B4-BE49-F238E27FC236}">
                <a16:creationId xmlns:a16="http://schemas.microsoft.com/office/drawing/2014/main" id="{6EA81204-F571-4A48-A86B-0C752D89CC52}"/>
              </a:ext>
            </a:extLst>
          </p:cNvPr>
          <p:cNvPicPr>
            <a:picLocks noChangeAspect="1"/>
          </p:cNvPicPr>
          <p:nvPr/>
        </p:nvPicPr>
        <p:blipFill>
          <a:blip r:embed="rId5"/>
          <a:stretch>
            <a:fillRect/>
          </a:stretch>
        </p:blipFill>
        <p:spPr>
          <a:xfrm>
            <a:off x="117566" y="4614620"/>
            <a:ext cx="5760720" cy="944520"/>
          </a:xfrm>
          <a:prstGeom prst="rect">
            <a:avLst/>
          </a:prstGeom>
        </p:spPr>
      </p:pic>
    </p:spTree>
    <p:extLst>
      <p:ext uri="{BB962C8B-B14F-4D97-AF65-F5344CB8AC3E}">
        <p14:creationId xmlns:p14="http://schemas.microsoft.com/office/powerpoint/2010/main" val="3793382924"/>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69A2AD-939B-48E7-8538-C3C29CDA327D}"/>
              </a:ext>
            </a:extLst>
          </p:cNvPr>
          <p:cNvPicPr>
            <a:picLocks noChangeAspect="1"/>
          </p:cNvPicPr>
          <p:nvPr/>
        </p:nvPicPr>
        <p:blipFill>
          <a:blip r:embed="rId2"/>
          <a:stretch>
            <a:fillRect/>
          </a:stretch>
        </p:blipFill>
        <p:spPr>
          <a:xfrm>
            <a:off x="69849" y="1795668"/>
            <a:ext cx="1714500" cy="762000"/>
          </a:xfrm>
          <a:prstGeom prst="rect">
            <a:avLst/>
          </a:prstGeom>
        </p:spPr>
      </p:pic>
      <p:sp>
        <p:nvSpPr>
          <p:cNvPr id="5" name="TextBox 4">
            <a:extLst>
              <a:ext uri="{FF2B5EF4-FFF2-40B4-BE49-F238E27FC236}">
                <a16:creationId xmlns:a16="http://schemas.microsoft.com/office/drawing/2014/main" id="{72F43667-D27D-4C77-A41B-EC1A6B226554}"/>
              </a:ext>
            </a:extLst>
          </p:cNvPr>
          <p:cNvSpPr txBox="1"/>
          <p:nvPr/>
        </p:nvSpPr>
        <p:spPr>
          <a:xfrm>
            <a:off x="0" y="0"/>
            <a:ext cx="2205284" cy="400110"/>
          </a:xfrm>
          <a:prstGeom prst="rect">
            <a:avLst/>
          </a:prstGeom>
          <a:noFill/>
        </p:spPr>
        <p:txBody>
          <a:bodyPr wrap="none" rtlCol="0">
            <a:spAutoFit/>
          </a:bodyPr>
          <a:lstStyle/>
          <a:p>
            <a:r>
              <a:rPr lang="en-US" altLang="zh-CN" sz="2000" b="1" dirty="0"/>
              <a:t>Comments on V22:</a:t>
            </a:r>
            <a:endParaRPr lang="zh-CN" altLang="en-US" sz="2000" b="1" dirty="0"/>
          </a:p>
        </p:txBody>
      </p:sp>
      <p:sp>
        <p:nvSpPr>
          <p:cNvPr id="12" name="TextBox 11">
            <a:extLst>
              <a:ext uri="{FF2B5EF4-FFF2-40B4-BE49-F238E27FC236}">
                <a16:creationId xmlns:a16="http://schemas.microsoft.com/office/drawing/2014/main" id="{813DB800-5BF7-477E-B85D-D041AE022B65}"/>
              </a:ext>
            </a:extLst>
          </p:cNvPr>
          <p:cNvSpPr txBox="1"/>
          <p:nvPr/>
        </p:nvSpPr>
        <p:spPr>
          <a:xfrm>
            <a:off x="1822449" y="1369418"/>
            <a:ext cx="7321551" cy="4708981"/>
          </a:xfrm>
          <a:prstGeom prst="rect">
            <a:avLst/>
          </a:prstGeom>
          <a:noFill/>
        </p:spPr>
        <p:txBody>
          <a:bodyPr wrap="square" rtlCol="0">
            <a:spAutoFit/>
          </a:bodyPr>
          <a:lstStyle/>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For example, the simulated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152</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Eu efficiency should be scaled by a factor of 1.15 to match the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152</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Eu data points. Is this 1.15 useful for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No. The source distributions were different. When scaling the simulation to match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23</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Al data, we don't know the scaling factor at all. We can only obtain the uncertainty for the scaling factor, which is seen as a good proxy for assessing how accurate our simulation is. Chris and I decided to use the uncertainty associated with the scaling factor instead of RMS. The scaling factor derived from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23</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Al data was 1.0025(419). The 1.0025 means nothing, but the relative uncertainty is approximately 4.2% (see figure on the next slide). Another possible source of systematic error is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summing effect. Brent investigated the  uncertainty caused by the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summing effect for SeGA to be approximately 2%. So we have adopted a quadratic  sum sqrt(4.2</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 4.6% </a:t>
            </a:r>
            <a:r>
              <a:rPr lang="zh-CN" altLang="en-US" sz="2000" dirty="0">
                <a:solidFill>
                  <a:srgbClr val="0000FF"/>
                </a:solidFill>
                <a:latin typeface="Cambria Math" panose="02040503050406030204" pitchFamily="18" charset="0"/>
                <a:ea typeface="Tahoma" panose="020B0604030504040204" pitchFamily="34" charset="0"/>
                <a:cs typeface="Times New Roman" panose="02020603050405020304" pitchFamily="18" charset="0"/>
              </a:rPr>
              <a:t>≈ </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5% for the uncertainty envelope.</a:t>
            </a:r>
            <a:endParaRPr lang="zh-CN" altLang="en-US" sz="2000" dirty="0">
              <a:solidFill>
                <a:srgbClr val="0000FF"/>
              </a:solidFill>
              <a:latin typeface="Cambria Math" panose="020405030504060302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id="{3EAC36BD-83E6-41D2-BD1B-F601962D8CB4}"/>
              </a:ext>
            </a:extLst>
          </p:cNvPr>
          <p:cNvPicPr>
            <a:picLocks noChangeAspect="1"/>
          </p:cNvPicPr>
          <p:nvPr/>
        </p:nvPicPr>
        <p:blipFill>
          <a:blip r:embed="rId3"/>
          <a:stretch>
            <a:fillRect/>
          </a:stretch>
        </p:blipFill>
        <p:spPr>
          <a:xfrm>
            <a:off x="44449" y="3844787"/>
            <a:ext cx="1762125" cy="1209675"/>
          </a:xfrm>
          <a:prstGeom prst="rect">
            <a:avLst/>
          </a:prstGeom>
        </p:spPr>
      </p:pic>
      <p:sp>
        <p:nvSpPr>
          <p:cNvPr id="23" name="TextBox 22">
            <a:extLst>
              <a:ext uri="{FF2B5EF4-FFF2-40B4-BE49-F238E27FC236}">
                <a16:creationId xmlns:a16="http://schemas.microsoft.com/office/drawing/2014/main" id="{A5948371-7BBE-407A-B5DA-5989405D6DD2}"/>
              </a:ext>
            </a:extLst>
          </p:cNvPr>
          <p:cNvSpPr txBox="1"/>
          <p:nvPr/>
        </p:nvSpPr>
        <p:spPr>
          <a:xfrm>
            <a:off x="0" y="540942"/>
            <a:ext cx="9141038" cy="707886"/>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rPr>
              <a:t>The simulated efficiency is matched with the measured efficiency when scaled by a constant factor on the order of unity.</a:t>
            </a:r>
            <a:endParaRPr lang="zh-CN" altLang="en-US" sz="2000" dirty="0">
              <a:latin typeface="Cambria Math" panose="02040503050406030204" pitchFamily="18" charset="0"/>
            </a:endParaRPr>
          </a:p>
        </p:txBody>
      </p:sp>
    </p:spTree>
    <p:extLst>
      <p:ext uri="{BB962C8B-B14F-4D97-AF65-F5344CB8AC3E}">
        <p14:creationId xmlns:p14="http://schemas.microsoft.com/office/powerpoint/2010/main" val="369285397"/>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B70CB9-EF07-432D-9F81-C45964954F7B}"/>
              </a:ext>
            </a:extLst>
          </p:cNvPr>
          <p:cNvPicPr>
            <a:picLocks noChangeAspect="1"/>
          </p:cNvPicPr>
          <p:nvPr/>
        </p:nvPicPr>
        <p:blipFill>
          <a:blip r:embed="rId2"/>
          <a:stretch>
            <a:fillRect/>
          </a:stretch>
        </p:blipFill>
        <p:spPr>
          <a:xfrm>
            <a:off x="0" y="341296"/>
            <a:ext cx="9144000" cy="6175407"/>
          </a:xfrm>
          <a:prstGeom prst="rect">
            <a:avLst/>
          </a:prstGeom>
        </p:spPr>
      </p:pic>
      <p:sp>
        <p:nvSpPr>
          <p:cNvPr id="5" name="Right Brace 4">
            <a:extLst>
              <a:ext uri="{FF2B5EF4-FFF2-40B4-BE49-F238E27FC236}">
                <a16:creationId xmlns:a16="http://schemas.microsoft.com/office/drawing/2014/main" id="{366755B4-D989-4122-BCA4-E6BC4BFCFA98}"/>
              </a:ext>
            </a:extLst>
          </p:cNvPr>
          <p:cNvSpPr/>
          <p:nvPr/>
        </p:nvSpPr>
        <p:spPr>
          <a:xfrm rot="5400000">
            <a:off x="1194552" y="2076129"/>
            <a:ext cx="400112" cy="1143688"/>
          </a:xfrm>
          <a:prstGeom prst="righ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7" name="TextBox 6">
            <a:extLst>
              <a:ext uri="{FF2B5EF4-FFF2-40B4-BE49-F238E27FC236}">
                <a16:creationId xmlns:a16="http://schemas.microsoft.com/office/drawing/2014/main" id="{6AA2BB47-48D1-4BB7-AC11-91A720BCA67C}"/>
              </a:ext>
            </a:extLst>
          </p:cNvPr>
          <p:cNvSpPr txBox="1"/>
          <p:nvPr/>
        </p:nvSpPr>
        <p:spPr>
          <a:xfrm>
            <a:off x="759201" y="2866159"/>
            <a:ext cx="1446037" cy="646331"/>
          </a:xfrm>
          <a:prstGeom prst="rect">
            <a:avLst/>
          </a:prstGeom>
          <a:noFill/>
        </p:spPr>
        <p:txBody>
          <a:bodyPr wrap="none" rtlCol="0">
            <a:spAutoFit/>
          </a:bodyPr>
          <a:lstStyle/>
          <a:p>
            <a:r>
              <a:rPr lang="en-US" altLang="zh-CN" dirty="0">
                <a:solidFill>
                  <a:srgbClr val="0000FF"/>
                </a:solidFill>
              </a:rPr>
              <a:t>152Eu source</a:t>
            </a:r>
          </a:p>
          <a:p>
            <a:r>
              <a:rPr lang="en-US" altLang="zh-CN" dirty="0">
                <a:solidFill>
                  <a:srgbClr val="0000FF"/>
                </a:solidFill>
              </a:rPr>
              <a:t>energy range</a:t>
            </a:r>
            <a:endParaRPr lang="zh-CN" altLang="en-US" dirty="0">
              <a:solidFill>
                <a:srgbClr val="0000FF"/>
              </a:solidFill>
            </a:endParaRPr>
          </a:p>
        </p:txBody>
      </p:sp>
    </p:spTree>
    <p:extLst>
      <p:ext uri="{BB962C8B-B14F-4D97-AF65-F5344CB8AC3E}">
        <p14:creationId xmlns:p14="http://schemas.microsoft.com/office/powerpoint/2010/main" val="3482871228"/>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7AB2A7D-7B30-4A09-B7A5-CC5D7FC289C6}"/>
              </a:ext>
            </a:extLst>
          </p:cNvPr>
          <p:cNvGraphicFramePr>
            <a:graphicFrameLocks noGrp="1"/>
          </p:cNvGraphicFramePr>
          <p:nvPr/>
        </p:nvGraphicFramePr>
        <p:xfrm>
          <a:off x="0" y="1289288"/>
          <a:ext cx="9150669" cy="3901440"/>
        </p:xfrm>
        <a:graphic>
          <a:graphicData uri="http://schemas.openxmlformats.org/drawingml/2006/table">
            <a:tbl>
              <a:tblPr firstRow="1" bandRow="1">
                <a:tableStyleId>{2D5ABB26-0587-4C30-8999-92F81FD0307C}</a:tableStyleId>
              </a:tblPr>
              <a:tblGrid>
                <a:gridCol w="867093">
                  <a:extLst>
                    <a:ext uri="{9D8B030D-6E8A-4147-A177-3AD203B41FA5}">
                      <a16:colId xmlns:a16="http://schemas.microsoft.com/office/drawing/2014/main" val="2039802153"/>
                    </a:ext>
                  </a:extLst>
                </a:gridCol>
                <a:gridCol w="1403667">
                  <a:extLst>
                    <a:ext uri="{9D8B030D-6E8A-4147-A177-3AD203B41FA5}">
                      <a16:colId xmlns:a16="http://schemas.microsoft.com/office/drawing/2014/main" val="2058058326"/>
                    </a:ext>
                  </a:extLst>
                </a:gridCol>
                <a:gridCol w="1864043">
                  <a:extLst>
                    <a:ext uri="{9D8B030D-6E8A-4147-A177-3AD203B41FA5}">
                      <a16:colId xmlns:a16="http://schemas.microsoft.com/office/drawing/2014/main" val="3483366234"/>
                    </a:ext>
                  </a:extLst>
                </a:gridCol>
                <a:gridCol w="1864043">
                  <a:extLst>
                    <a:ext uri="{9D8B030D-6E8A-4147-A177-3AD203B41FA5}">
                      <a16:colId xmlns:a16="http://schemas.microsoft.com/office/drawing/2014/main" val="2490415078"/>
                    </a:ext>
                  </a:extLst>
                </a:gridCol>
                <a:gridCol w="1673543">
                  <a:extLst>
                    <a:ext uri="{9D8B030D-6E8A-4147-A177-3AD203B41FA5}">
                      <a16:colId xmlns:a16="http://schemas.microsoft.com/office/drawing/2014/main" val="446626598"/>
                    </a:ext>
                  </a:extLst>
                </a:gridCol>
                <a:gridCol w="1478280">
                  <a:extLst>
                    <a:ext uri="{9D8B030D-6E8A-4147-A177-3AD203B41FA5}">
                      <a16:colId xmlns:a16="http://schemas.microsoft.com/office/drawing/2014/main" val="1067926914"/>
                    </a:ext>
                  </a:extLst>
                </a:gridCol>
              </a:tblGrid>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Ref.</a:t>
                      </a:r>
                      <a:endParaRPr lang="zh-CN" altLang="en-US" sz="20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Uncertainty envelope</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CN" altLang="en-US" sz="2400" dirty="0">
                        <a:solidFill>
                          <a:srgbClr val="FF0000"/>
                        </a:solidFil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CN" altLang="en-US" sz="2400" dirty="0">
                        <a:solidFill>
                          <a:srgbClr val="FF0000"/>
                        </a:solidFil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γγ summing</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8123475"/>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David</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26P</a:t>
                      </a: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1.5%</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&lt;2.8 MeV</a:t>
                      </a:r>
                      <a:endParaRPr lang="zh-CN" altLang="en-US" sz="20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5%</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&gt;2.8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val="3714646621"/>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Mike</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31Cl</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(0.7+0.2)%</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&lt;1.5 MeV</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(0.7+1.4+0.4)%</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1.5-3.5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(0.7+1.4+1.0)%</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3.5-5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(0.7+1.4+5)%</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extLst>
                  <a:ext uri="{0D108BD9-81ED-4DB2-BD59-A6C34878D82A}">
                    <a16:rowId xmlns:a16="http://schemas.microsoft.com/office/drawing/2014/main" val="1747129767"/>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Brent</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20Mg</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0.8%</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&lt;1.6 MeV</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(0.8+10)%</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&gt;1.6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+2%</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80513885"/>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Eric</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32Cl</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(0.7+0.2)%</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&lt;1.5 MeV</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(0.7+1.4+0.4)%</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1.5-3.5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(0.7+1.4+1.0)%</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3.5-5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(0.7+1.4+5)%</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2">
                        <a:lumMod val="20000"/>
                        <a:lumOff val="80000"/>
                      </a:schemeClr>
                    </a:solidFill>
                  </a:tcPr>
                </a:tc>
                <a:extLst>
                  <a:ext uri="{0D108BD9-81ED-4DB2-BD59-A6C34878D82A}">
                    <a16:rowId xmlns:a16="http://schemas.microsoft.com/office/drawing/2014/main" val="3853894609"/>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25Si</a:t>
                      </a:r>
                    </a:p>
                  </a:txBody>
                  <a:tcPr anchor="ctr">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altLang="zh-CN" sz="2000" dirty="0">
                          <a:latin typeface="Times New Roman" panose="02020603050405020304" pitchFamily="18" charset="0"/>
                          <a:cs typeface="Times New Roman" panose="02020603050405020304" pitchFamily="18" charset="0"/>
                        </a:rPr>
                        <a:t>0.7%</a:t>
                      </a:r>
                    </a:p>
                    <a:p>
                      <a:pPr algn="ctr"/>
                      <a:r>
                        <a:rPr lang="en-US" altLang="zh-CN" sz="2000" dirty="0">
                          <a:latin typeface="Times New Roman" panose="02020603050405020304" pitchFamily="18" charset="0"/>
                          <a:cs typeface="Times New Roman" panose="02020603050405020304" pitchFamily="18" charset="0"/>
                        </a:rPr>
                        <a:t>&lt;1.4 MeV</a:t>
                      </a:r>
                      <a:endParaRPr lang="zh-CN" altLang="en-US" sz="2000" dirty="0">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CCFFFF"/>
                    </a:solidFill>
                  </a:tcPr>
                </a:tc>
                <a:tc>
                  <a:txBody>
                    <a:bodyPr/>
                    <a:lstStyle/>
                    <a:p>
                      <a:pPr algn="ctr"/>
                      <a:r>
                        <a:rPr lang="en-US" altLang="zh-CN" sz="2000" dirty="0">
                          <a:solidFill>
                            <a:sysClr val="windowText" lastClr="000000"/>
                          </a:solidFill>
                          <a:latin typeface="Times New Roman" panose="02020603050405020304" pitchFamily="18" charset="0"/>
                          <a:cs typeface="Times New Roman" panose="02020603050405020304" pitchFamily="18" charset="0"/>
                        </a:rPr>
                        <a:t>4.2%</a:t>
                      </a:r>
                    </a:p>
                    <a:p>
                      <a:pPr algn="ctr"/>
                      <a:r>
                        <a:rPr lang="en-US" altLang="zh-CN" sz="2000" dirty="0">
                          <a:solidFill>
                            <a:sysClr val="windowText" lastClr="000000"/>
                          </a:solidFill>
                          <a:latin typeface="Times New Roman" panose="02020603050405020304" pitchFamily="18" charset="0"/>
                          <a:cs typeface="Times New Roman" panose="02020603050405020304" pitchFamily="18" charset="0"/>
                        </a:rPr>
                        <a:t>&gt;1.4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CC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+2%</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1158116354"/>
                  </a:ext>
                </a:extLst>
              </a:tr>
            </a:tbl>
          </a:graphicData>
        </a:graphic>
      </p:graphicFrame>
      <p:sp>
        <p:nvSpPr>
          <p:cNvPr id="5" name="TextBox 4">
            <a:extLst>
              <a:ext uri="{FF2B5EF4-FFF2-40B4-BE49-F238E27FC236}">
                <a16:creationId xmlns:a16="http://schemas.microsoft.com/office/drawing/2014/main" id="{838A0670-F560-4444-9930-814700145AFF}"/>
              </a:ext>
            </a:extLst>
          </p:cNvPr>
          <p:cNvSpPr txBox="1"/>
          <p:nvPr/>
        </p:nvSpPr>
        <p:spPr>
          <a:xfrm>
            <a:off x="0" y="5282168"/>
            <a:ext cx="2766848" cy="369332"/>
          </a:xfrm>
          <a:prstGeom prst="rect">
            <a:avLst/>
          </a:prstGeom>
          <a:noFill/>
        </p:spPr>
        <p:txBody>
          <a:bodyPr wrap="none" rtlCol="0">
            <a:spAutoFit/>
          </a:bodyPr>
          <a:lstStyle/>
          <a:p>
            <a:r>
              <a:rPr lang="en-US" altLang="zh-CN" dirty="0"/>
              <a:t>+ means add in quadrature</a:t>
            </a:r>
            <a:endParaRPr lang="zh-CN" altLang="en-US" dirty="0"/>
          </a:p>
        </p:txBody>
      </p:sp>
      <p:sp>
        <p:nvSpPr>
          <p:cNvPr id="7" name="TextBox 6">
            <a:extLst>
              <a:ext uri="{FF2B5EF4-FFF2-40B4-BE49-F238E27FC236}">
                <a16:creationId xmlns:a16="http://schemas.microsoft.com/office/drawing/2014/main" id="{1D47C484-AD87-4C74-AE2E-5F06193571F6}"/>
              </a:ext>
            </a:extLst>
          </p:cNvPr>
          <p:cNvSpPr txBox="1"/>
          <p:nvPr/>
        </p:nvSpPr>
        <p:spPr>
          <a:xfrm>
            <a:off x="6669" y="498614"/>
            <a:ext cx="9144000" cy="707886"/>
          </a:xfrm>
          <a:prstGeom prst="rect">
            <a:avLst/>
          </a:prstGeom>
          <a:noFill/>
        </p:spPr>
        <p:txBody>
          <a:bodyPr wrap="square" rtlCol="0">
            <a:spAutoFit/>
          </a:bodyPr>
          <a:lstStyle/>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The uncertainty envelope used in previous work. I adapted some of their descriptions.</a:t>
            </a:r>
            <a:endParaRPr lang="zh-CN" altLang="en-US" sz="2000" dirty="0">
              <a:solidFill>
                <a:srgbClr val="0000FF"/>
              </a:solidFill>
              <a:latin typeface="Cambria Math"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918817123"/>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76E5E2-5BC4-46D8-B63C-518071D5B58D}"/>
              </a:ext>
            </a:extLst>
          </p:cNvPr>
          <p:cNvPicPr>
            <a:picLocks noChangeAspect="1"/>
          </p:cNvPicPr>
          <p:nvPr/>
        </p:nvPicPr>
        <p:blipFill>
          <a:blip r:embed="rId2"/>
          <a:stretch>
            <a:fillRect/>
          </a:stretch>
        </p:blipFill>
        <p:spPr>
          <a:xfrm>
            <a:off x="52387" y="952499"/>
            <a:ext cx="1724025" cy="1000125"/>
          </a:xfrm>
          <a:prstGeom prst="rect">
            <a:avLst/>
          </a:prstGeom>
        </p:spPr>
      </p:pic>
      <p:sp>
        <p:nvSpPr>
          <p:cNvPr id="7" name="TextBox 6">
            <a:extLst>
              <a:ext uri="{FF2B5EF4-FFF2-40B4-BE49-F238E27FC236}">
                <a16:creationId xmlns:a16="http://schemas.microsoft.com/office/drawing/2014/main" id="{C10636AF-BBAB-4097-AB39-8B9D46CC873A}"/>
              </a:ext>
            </a:extLst>
          </p:cNvPr>
          <p:cNvSpPr txBox="1"/>
          <p:nvPr/>
        </p:nvSpPr>
        <p:spPr>
          <a:xfrm>
            <a:off x="0" y="29169"/>
            <a:ext cx="9144000" cy="707886"/>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An isotropic distribution of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rays with respect to the proton distribution is assumed in each simulation.</a:t>
            </a:r>
            <a:endParaRPr lang="zh-CN" altLang="en-US" sz="2000" dirty="0">
              <a:latin typeface="Cambria Math" panose="020405030504060302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6A7B549C-B773-4510-99ED-2D9A0F90D294}"/>
              </a:ext>
            </a:extLst>
          </p:cNvPr>
          <p:cNvSpPr txBox="1"/>
          <p:nvPr/>
        </p:nvSpPr>
        <p:spPr>
          <a:xfrm>
            <a:off x="1809750" y="782776"/>
            <a:ext cx="7334250" cy="4401205"/>
          </a:xfrm>
          <a:prstGeom prst="rect">
            <a:avLst/>
          </a:prstGeom>
          <a:noFill/>
        </p:spPr>
        <p:txBody>
          <a:bodyPr wrap="square" rtlCol="0">
            <a:spAutoFit/>
          </a:bodyPr>
          <a:lstStyle/>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That's my concern, as well. Angular correlations between protons and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rays can have an effect on the overall line-shape. In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decay, since the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Al states populated by allowed transitions are either 3/2</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5/2</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7/2</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the feeding of the 2</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or 4</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states are done most likely by ℓ = 0 proton emission. It is therefore unnecessary to consider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angular correlation effects. A first-order assumption is made that the isotropic term (P0) dominates and a P2 term will be added if a good fit can not be achieved with this assumption. In Brent's Doppler broadening analysis, he didn't find any case that a P2 term is needed. There might be some ℓ = 2 proton emission to the 4122-keV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 state (2754-keV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but we already obtained the χ</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 1.00 and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-value = 0.50 for this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ray peak. Thus, I believe isotropic distribution is good enough for this case.</a:t>
            </a:r>
            <a:endParaRPr lang="zh-CN" altLang="en-US" sz="2000" dirty="0">
              <a:solidFill>
                <a:srgbClr val="0000FF"/>
              </a:solidFill>
              <a:latin typeface="Cambria Math" panose="020405030504060302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E8BFA803-4D86-42E7-86B0-287279FFCDF1}"/>
              </a:ext>
            </a:extLst>
          </p:cNvPr>
          <p:cNvSpPr txBox="1"/>
          <p:nvPr/>
        </p:nvSpPr>
        <p:spPr>
          <a:xfrm>
            <a:off x="1809750" y="5397668"/>
            <a:ext cx="7334250" cy="1015663"/>
          </a:xfrm>
          <a:prstGeom prst="rect">
            <a:avLst/>
          </a:prstGeom>
          <a:noFill/>
        </p:spPr>
        <p:txBody>
          <a:bodyPr wrap="square" rtlCol="0">
            <a:spAutoFit/>
          </a:bodyPr>
          <a:lstStyle/>
          <a:p>
            <a:pPr algn="just"/>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In your NIMA paper the coincidence gate was </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already very well explained. </a:t>
            </a:r>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I suppose we can omit the same explanation in this paper to avoid plagiarism risk.</a:t>
            </a:r>
            <a:endParaRPr lang="zh-CN" altLang="en-US" sz="2000" dirty="0">
              <a:solidFill>
                <a:srgbClr val="0000FF"/>
              </a:solidFill>
              <a:latin typeface="Cambria Math" panose="02040503050406030204" pitchFamily="18" charset="0"/>
              <a:cs typeface="Times New Roman" panose="02020603050405020304" pitchFamily="18" charset="0"/>
            </a:endParaRPr>
          </a:p>
        </p:txBody>
      </p:sp>
      <p:pic>
        <p:nvPicPr>
          <p:cNvPr id="12" name="Picture 11">
            <a:extLst>
              <a:ext uri="{FF2B5EF4-FFF2-40B4-BE49-F238E27FC236}">
                <a16:creationId xmlns:a16="http://schemas.microsoft.com/office/drawing/2014/main" id="{0DB3A6CA-9F2E-498F-A655-1150485FAC81}"/>
              </a:ext>
            </a:extLst>
          </p:cNvPr>
          <p:cNvPicPr>
            <a:picLocks noChangeAspect="1"/>
          </p:cNvPicPr>
          <p:nvPr/>
        </p:nvPicPr>
        <p:blipFill>
          <a:blip r:embed="rId3"/>
          <a:stretch>
            <a:fillRect/>
          </a:stretch>
        </p:blipFill>
        <p:spPr>
          <a:xfrm>
            <a:off x="38100" y="5338763"/>
            <a:ext cx="1771650" cy="1133475"/>
          </a:xfrm>
          <a:prstGeom prst="rect">
            <a:avLst/>
          </a:prstGeom>
        </p:spPr>
      </p:pic>
    </p:spTree>
    <p:extLst>
      <p:ext uri="{BB962C8B-B14F-4D97-AF65-F5344CB8AC3E}">
        <p14:creationId xmlns:p14="http://schemas.microsoft.com/office/powerpoint/2010/main" val="6204595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B564402-610F-4D2C-AFDE-10F9DD96EAC5}"/>
              </a:ext>
            </a:extLst>
          </p:cNvPr>
          <p:cNvPicPr>
            <a:picLocks noChangeAspect="1"/>
          </p:cNvPicPr>
          <p:nvPr/>
        </p:nvPicPr>
        <p:blipFill>
          <a:blip r:embed="rId2"/>
          <a:stretch>
            <a:fillRect/>
          </a:stretch>
        </p:blipFill>
        <p:spPr>
          <a:xfrm>
            <a:off x="3" y="6928"/>
            <a:ext cx="6892114" cy="3420000"/>
          </a:xfrm>
          <a:prstGeom prst="rect">
            <a:avLst/>
          </a:prstGeom>
        </p:spPr>
      </p:pic>
      <p:sp>
        <p:nvSpPr>
          <p:cNvPr id="3" name="Rectangle 2">
            <a:extLst>
              <a:ext uri="{FF2B5EF4-FFF2-40B4-BE49-F238E27FC236}">
                <a16:creationId xmlns:a16="http://schemas.microsoft.com/office/drawing/2014/main" id="{68F5FB06-6D37-406F-9668-DBC02E222613}"/>
              </a:ext>
            </a:extLst>
          </p:cNvPr>
          <p:cNvSpPr/>
          <p:nvPr/>
        </p:nvSpPr>
        <p:spPr>
          <a:xfrm>
            <a:off x="7050536" y="1467926"/>
            <a:ext cx="1622319" cy="646331"/>
          </a:xfrm>
          <a:prstGeom prst="rect">
            <a:avLst/>
          </a:prstGeom>
        </p:spPr>
        <p:txBody>
          <a:bodyPr wrap="square">
            <a:spAutoFit/>
          </a:bodyPr>
          <a:lstStyle/>
          <a:p>
            <a:r>
              <a:rPr lang="en-US" altLang="zh-CN" i="1"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3608.64</a:t>
            </a:r>
          </a:p>
          <a:p>
            <a:r>
              <a:rPr lang="en-US" altLang="zh-CN" i="1" dirty="0" err="1">
                <a:latin typeface="Times New Roman" panose="02020603050405020304" pitchFamily="18" charset="0"/>
                <a:cs typeface="Times New Roman" panose="02020603050405020304" pitchFamily="18" charset="0"/>
              </a:rPr>
              <a:t>σN</a:t>
            </a:r>
            <a:r>
              <a:rPr lang="en-US" altLang="zh-CN" dirty="0">
                <a:latin typeface="Times New Roman" panose="02020603050405020304" pitchFamily="18" charset="0"/>
                <a:cs typeface="Times New Roman" panose="02020603050405020304" pitchFamily="18" charset="0"/>
              </a:rPr>
              <a:t> = 153.80</a:t>
            </a:r>
          </a:p>
        </p:txBody>
      </p:sp>
      <p:pic>
        <p:nvPicPr>
          <p:cNvPr id="4" name="Picture 3">
            <a:extLst>
              <a:ext uri="{FF2B5EF4-FFF2-40B4-BE49-F238E27FC236}">
                <a16:creationId xmlns:a16="http://schemas.microsoft.com/office/drawing/2014/main" id="{3A9D7279-1E5B-4F0C-9A75-90AFF014243F}"/>
              </a:ext>
            </a:extLst>
          </p:cNvPr>
          <p:cNvPicPr>
            <a:picLocks noChangeAspect="1"/>
          </p:cNvPicPr>
          <p:nvPr/>
        </p:nvPicPr>
        <p:blipFill>
          <a:blip r:embed="rId3"/>
          <a:stretch>
            <a:fillRect/>
          </a:stretch>
        </p:blipFill>
        <p:spPr>
          <a:xfrm>
            <a:off x="0" y="3426928"/>
            <a:ext cx="7166337" cy="3420000"/>
          </a:xfrm>
          <a:prstGeom prst="rect">
            <a:avLst/>
          </a:prstGeom>
        </p:spPr>
      </p:pic>
      <p:sp>
        <p:nvSpPr>
          <p:cNvPr id="5" name="Rectangle 4">
            <a:extLst>
              <a:ext uri="{FF2B5EF4-FFF2-40B4-BE49-F238E27FC236}">
                <a16:creationId xmlns:a16="http://schemas.microsoft.com/office/drawing/2014/main" id="{4E5BDB9A-13FA-4A7F-92C9-809B89BDF10C}"/>
              </a:ext>
            </a:extLst>
          </p:cNvPr>
          <p:cNvSpPr/>
          <p:nvPr/>
        </p:nvSpPr>
        <p:spPr>
          <a:xfrm>
            <a:off x="7050535" y="4743744"/>
            <a:ext cx="1622319" cy="646331"/>
          </a:xfrm>
          <a:prstGeom prst="rect">
            <a:avLst/>
          </a:prstGeom>
        </p:spPr>
        <p:txBody>
          <a:bodyPr wrap="square">
            <a:spAutoFit/>
          </a:bodyPr>
          <a:lstStyle/>
          <a:p>
            <a:r>
              <a:rPr lang="en-US" altLang="zh-CN" i="1" dirty="0">
                <a:latin typeface="Times New Roman" panose="02020603050405020304" pitchFamily="18" charset="0"/>
                <a:cs typeface="Times New Roman" panose="02020603050405020304" pitchFamily="18" charset="0"/>
              </a:rPr>
              <a:t>N</a:t>
            </a:r>
            <a:r>
              <a:rPr lang="en-US" altLang="zh-CN" dirty="0">
                <a:latin typeface="Times New Roman" panose="02020603050405020304" pitchFamily="18" charset="0"/>
                <a:cs typeface="Times New Roman" panose="02020603050405020304" pitchFamily="18" charset="0"/>
              </a:rPr>
              <a:t> = 2573.97</a:t>
            </a:r>
          </a:p>
          <a:p>
            <a:r>
              <a:rPr lang="en-US" altLang="zh-CN" i="1" dirty="0" err="1">
                <a:latin typeface="Times New Roman" panose="02020603050405020304" pitchFamily="18" charset="0"/>
                <a:cs typeface="Times New Roman" panose="02020603050405020304" pitchFamily="18" charset="0"/>
              </a:rPr>
              <a:t>σN</a:t>
            </a:r>
            <a:r>
              <a:rPr lang="en-US" altLang="zh-CN" dirty="0">
                <a:latin typeface="Times New Roman" panose="02020603050405020304" pitchFamily="18" charset="0"/>
                <a:cs typeface="Times New Roman" panose="02020603050405020304" pitchFamily="18" charset="0"/>
              </a:rPr>
              <a:t> = 607.55</a:t>
            </a:r>
          </a:p>
        </p:txBody>
      </p:sp>
    </p:spTree>
    <p:extLst>
      <p:ext uri="{BB962C8B-B14F-4D97-AF65-F5344CB8AC3E}">
        <p14:creationId xmlns:p14="http://schemas.microsoft.com/office/powerpoint/2010/main" val="2493897898"/>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D4495D-EF56-42D7-8EEA-0F322731C3DD}"/>
              </a:ext>
            </a:extLst>
          </p:cNvPr>
          <p:cNvPicPr>
            <a:picLocks noChangeAspect="1"/>
          </p:cNvPicPr>
          <p:nvPr/>
        </p:nvPicPr>
        <p:blipFill>
          <a:blip r:embed="rId2"/>
          <a:stretch>
            <a:fillRect/>
          </a:stretch>
        </p:blipFill>
        <p:spPr>
          <a:xfrm>
            <a:off x="38100" y="225425"/>
            <a:ext cx="1724025" cy="1657350"/>
          </a:xfrm>
          <a:prstGeom prst="rect">
            <a:avLst/>
          </a:prstGeom>
        </p:spPr>
      </p:pic>
      <p:sp>
        <p:nvSpPr>
          <p:cNvPr id="7" name="TextBox 6">
            <a:extLst>
              <a:ext uri="{FF2B5EF4-FFF2-40B4-BE49-F238E27FC236}">
                <a16:creationId xmlns:a16="http://schemas.microsoft.com/office/drawing/2014/main" id="{5F651420-0F3B-4B86-B12B-B758CEA08394}"/>
              </a:ext>
            </a:extLst>
          </p:cNvPr>
          <p:cNvSpPr txBox="1"/>
          <p:nvPr/>
        </p:nvSpPr>
        <p:spPr>
          <a:xfrm>
            <a:off x="1801812" y="137884"/>
            <a:ext cx="7334250" cy="707886"/>
          </a:xfrm>
          <a:prstGeom prst="rect">
            <a:avLst/>
          </a:prstGeom>
          <a:noFill/>
        </p:spPr>
        <p:txBody>
          <a:bodyPr wrap="square" rtlCol="0">
            <a:spAutoFit/>
          </a:bodyPr>
          <a:lstStyle/>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You're right. I've revised the description of the proton spectrum. Feel free to change anything if you find it still inappropriate.</a:t>
            </a:r>
            <a:endParaRPr lang="zh-CN" altLang="en-US" sz="2000" dirty="0">
              <a:solidFill>
                <a:srgbClr val="0000FF"/>
              </a:solidFill>
              <a:latin typeface="Cambria Math" panose="020405030504060302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2BEEEF43-5E8D-4297-9BC3-358D043C83A8}"/>
              </a:ext>
            </a:extLst>
          </p:cNvPr>
          <p:cNvPicPr>
            <a:picLocks noChangeAspect="1"/>
          </p:cNvPicPr>
          <p:nvPr/>
        </p:nvPicPr>
        <p:blipFill>
          <a:blip r:embed="rId3"/>
          <a:stretch>
            <a:fillRect/>
          </a:stretch>
        </p:blipFill>
        <p:spPr>
          <a:xfrm>
            <a:off x="58737" y="2724150"/>
            <a:ext cx="1743075" cy="800100"/>
          </a:xfrm>
          <a:prstGeom prst="rect">
            <a:avLst/>
          </a:prstGeom>
        </p:spPr>
      </p:pic>
      <p:pic>
        <p:nvPicPr>
          <p:cNvPr id="11" name="Picture 10">
            <a:extLst>
              <a:ext uri="{FF2B5EF4-FFF2-40B4-BE49-F238E27FC236}">
                <a16:creationId xmlns:a16="http://schemas.microsoft.com/office/drawing/2014/main" id="{D3C1FD12-DFD3-42D0-B0E4-37499F60BC92}"/>
              </a:ext>
            </a:extLst>
          </p:cNvPr>
          <p:cNvPicPr>
            <a:picLocks noChangeAspect="1"/>
          </p:cNvPicPr>
          <p:nvPr/>
        </p:nvPicPr>
        <p:blipFill>
          <a:blip r:embed="rId4"/>
          <a:stretch>
            <a:fillRect/>
          </a:stretch>
        </p:blipFill>
        <p:spPr>
          <a:xfrm>
            <a:off x="6762750" y="1590675"/>
            <a:ext cx="2343150" cy="5267325"/>
          </a:xfrm>
          <a:prstGeom prst="rect">
            <a:avLst/>
          </a:prstGeom>
        </p:spPr>
      </p:pic>
      <p:pic>
        <p:nvPicPr>
          <p:cNvPr id="13" name="Picture 12">
            <a:extLst>
              <a:ext uri="{FF2B5EF4-FFF2-40B4-BE49-F238E27FC236}">
                <a16:creationId xmlns:a16="http://schemas.microsoft.com/office/drawing/2014/main" id="{D80AAB4D-9DA9-4F54-B7E7-E520D0B575F9}"/>
              </a:ext>
            </a:extLst>
          </p:cNvPr>
          <p:cNvPicPr>
            <a:picLocks noChangeAspect="1"/>
          </p:cNvPicPr>
          <p:nvPr/>
        </p:nvPicPr>
        <p:blipFill>
          <a:blip r:embed="rId5"/>
          <a:stretch>
            <a:fillRect/>
          </a:stretch>
        </p:blipFill>
        <p:spPr>
          <a:xfrm>
            <a:off x="3464765" y="3367087"/>
            <a:ext cx="3183685" cy="3417887"/>
          </a:xfrm>
          <a:prstGeom prst="rect">
            <a:avLst/>
          </a:prstGeom>
        </p:spPr>
      </p:pic>
      <p:sp>
        <p:nvSpPr>
          <p:cNvPr id="14" name="TextBox 13">
            <a:extLst>
              <a:ext uri="{FF2B5EF4-FFF2-40B4-BE49-F238E27FC236}">
                <a16:creationId xmlns:a16="http://schemas.microsoft.com/office/drawing/2014/main" id="{62FE6C7A-9F4C-4696-8AE1-C482EAD26872}"/>
              </a:ext>
            </a:extLst>
          </p:cNvPr>
          <p:cNvSpPr txBox="1"/>
          <p:nvPr/>
        </p:nvSpPr>
        <p:spPr>
          <a:xfrm>
            <a:off x="58737" y="3550017"/>
            <a:ext cx="3406028" cy="3170099"/>
          </a:xfrm>
          <a:prstGeom prst="rect">
            <a:avLst/>
          </a:prstGeom>
          <a:noFill/>
        </p:spPr>
        <p:txBody>
          <a:bodyPr wrap="square" rtlCol="0">
            <a:spAutoFit/>
          </a:bodyPr>
          <a:lstStyle/>
          <a:p>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Very often we see proton transitions depicted by a bunch of indistinguishable arrows, like the decay scheme in Thomas' paper. For the sake of visual clarity, I'd like to show only the interesting transitions with different colors to distinguish them from each other.</a:t>
            </a:r>
            <a:endParaRPr lang="zh-CN" altLang="en-US" sz="2000" dirty="0">
              <a:solidFill>
                <a:srgbClr val="0000FF"/>
              </a:solidFill>
              <a:latin typeface="Cambria Math"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29138887"/>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2B22D4-7FF3-4959-A407-6CEB85A07029}"/>
              </a:ext>
            </a:extLst>
          </p:cNvPr>
          <p:cNvPicPr>
            <a:picLocks noChangeAspect="1"/>
          </p:cNvPicPr>
          <p:nvPr/>
        </p:nvPicPr>
        <p:blipFill>
          <a:blip r:embed="rId2"/>
          <a:stretch>
            <a:fillRect/>
          </a:stretch>
        </p:blipFill>
        <p:spPr>
          <a:xfrm>
            <a:off x="38100" y="428455"/>
            <a:ext cx="1752600" cy="981075"/>
          </a:xfrm>
          <a:prstGeom prst="rect">
            <a:avLst/>
          </a:prstGeom>
        </p:spPr>
      </p:pic>
      <p:sp>
        <p:nvSpPr>
          <p:cNvPr id="7" name="TextBox 6">
            <a:extLst>
              <a:ext uri="{FF2B5EF4-FFF2-40B4-BE49-F238E27FC236}">
                <a16:creationId xmlns:a16="http://schemas.microsoft.com/office/drawing/2014/main" id="{33C40A3C-D1C5-4E23-81B5-28841355A0A3}"/>
              </a:ext>
            </a:extLst>
          </p:cNvPr>
          <p:cNvSpPr txBox="1"/>
          <p:nvPr/>
        </p:nvSpPr>
        <p:spPr>
          <a:xfrm>
            <a:off x="0" y="0"/>
            <a:ext cx="9144000" cy="400110"/>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The stopping power is varied by ±50% to investigate the systematic uncertainty.</a:t>
            </a:r>
            <a:endParaRPr lang="zh-CN" altLang="en-US" sz="2000" dirty="0">
              <a:latin typeface="Cambria Math" panose="020405030504060302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A19B50D2-77C0-4437-88F4-6F3E278DD02A}"/>
              </a:ext>
            </a:extLst>
          </p:cNvPr>
          <p:cNvSpPr txBox="1"/>
          <p:nvPr/>
        </p:nvSpPr>
        <p:spPr>
          <a:xfrm>
            <a:off x="1771650" y="400110"/>
            <a:ext cx="7334250" cy="707886"/>
          </a:xfrm>
          <a:prstGeom prst="rect">
            <a:avLst/>
          </a:prstGeom>
          <a:noFill/>
        </p:spPr>
        <p:txBody>
          <a:bodyPr wrap="square" rtlCol="0">
            <a:spAutoFit/>
          </a:bodyPr>
          <a:lstStyle/>
          <a:p>
            <a:pPr algn="just"/>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±50% is somewhat arbitrary but certainly conservative. See more detailed simulation on the next few slides.</a:t>
            </a:r>
            <a:endParaRPr lang="zh-CN" altLang="en-US" sz="2000" dirty="0">
              <a:solidFill>
                <a:srgbClr val="0000FF"/>
              </a:solidFill>
              <a:latin typeface="Cambria Math" panose="020405030504060302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27D345C2-1550-437C-8E48-3D246053CE40}"/>
              </a:ext>
            </a:extLst>
          </p:cNvPr>
          <p:cNvPicPr>
            <a:picLocks noChangeAspect="1"/>
          </p:cNvPicPr>
          <p:nvPr/>
        </p:nvPicPr>
        <p:blipFill>
          <a:blip r:embed="rId3"/>
          <a:stretch>
            <a:fillRect/>
          </a:stretch>
        </p:blipFill>
        <p:spPr>
          <a:xfrm>
            <a:off x="47625" y="3024732"/>
            <a:ext cx="1743075" cy="1200150"/>
          </a:xfrm>
          <a:prstGeom prst="rect">
            <a:avLst/>
          </a:prstGeom>
        </p:spPr>
      </p:pic>
      <p:sp>
        <p:nvSpPr>
          <p:cNvPr id="12" name="TextBox 11">
            <a:extLst>
              <a:ext uri="{FF2B5EF4-FFF2-40B4-BE49-F238E27FC236}">
                <a16:creationId xmlns:a16="http://schemas.microsoft.com/office/drawing/2014/main" id="{1758D14A-3758-4E13-9312-8E590152382B}"/>
              </a:ext>
            </a:extLst>
          </p:cNvPr>
          <p:cNvSpPr txBox="1"/>
          <p:nvPr/>
        </p:nvSpPr>
        <p:spPr>
          <a:xfrm>
            <a:off x="0" y="1637177"/>
            <a:ext cx="9144000" cy="1015663"/>
          </a:xfrm>
          <a:prstGeom prst="rect">
            <a:avLst/>
          </a:prstGeom>
          <a:noFill/>
        </p:spPr>
        <p:txBody>
          <a:bodyPr wrap="square">
            <a:spAutoFit/>
          </a:bodyPr>
          <a:lstStyle/>
          <a:p>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A 1369-keV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 ray originating from the first excited state of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Mg was observed in the previous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Si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-decay measurements [14, 17]. In this work, we observed three additional </a:t>
            </a:r>
            <a:r>
              <a:rPr lang="en-US" altLang="zh-CN"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Mg </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-ray lines.</a:t>
            </a:r>
            <a:endParaRPr lang="zh-CN" altLang="en-US" sz="2000" dirty="0">
              <a:latin typeface="Cambria Math" panose="020405030504060302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AA48E28C-64E2-4C1A-9B0E-E66E2B4EBDD1}"/>
              </a:ext>
            </a:extLst>
          </p:cNvPr>
          <p:cNvSpPr txBox="1"/>
          <p:nvPr/>
        </p:nvSpPr>
        <p:spPr>
          <a:xfrm>
            <a:off x="1809750" y="2828078"/>
            <a:ext cx="7334250" cy="2246769"/>
          </a:xfrm>
          <a:prstGeom prst="rect">
            <a:avLst/>
          </a:prstGeom>
          <a:noFill/>
        </p:spPr>
        <p:txBody>
          <a:bodyPr wrap="square" rtlCol="0">
            <a:spAutoFit/>
          </a:bodyPr>
          <a:lstStyle/>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 probably should change the last part to "we observed three additional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-ray lines following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-delayed proton emissions."</a:t>
            </a:r>
            <a:r>
              <a:rPr lang="zh-CN" altLang="en-US"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We didn't observe any new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-ray lines, of course, but we did observe new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-ray lines in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decay. The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-ray information from previous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decay studies was very scarce. Refs. [Garcia_PRC1990,Thomas_EPJA2004] detected the 1369-keV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 </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ray, and other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decay studies didn't measure any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rays at all.</a:t>
            </a:r>
            <a:endParaRPr lang="zh-CN" altLang="en-US" sz="2000" dirty="0">
              <a:solidFill>
                <a:srgbClr val="0000FF"/>
              </a:solidFill>
              <a:latin typeface="Cambria Math" panose="02040503050406030204" pitchFamily="18" charset="0"/>
              <a:cs typeface="Times New Roman" panose="02020603050405020304" pitchFamily="18" charset="0"/>
            </a:endParaRPr>
          </a:p>
        </p:txBody>
      </p:sp>
      <p:pic>
        <p:nvPicPr>
          <p:cNvPr id="15" name="Picture 14">
            <a:extLst>
              <a:ext uri="{FF2B5EF4-FFF2-40B4-BE49-F238E27FC236}">
                <a16:creationId xmlns:a16="http://schemas.microsoft.com/office/drawing/2014/main" id="{18144816-6752-402A-BBEB-7B084B6FF157}"/>
              </a:ext>
            </a:extLst>
          </p:cNvPr>
          <p:cNvPicPr>
            <a:picLocks noChangeAspect="1"/>
          </p:cNvPicPr>
          <p:nvPr/>
        </p:nvPicPr>
        <p:blipFill>
          <a:blip r:embed="rId4"/>
          <a:stretch>
            <a:fillRect/>
          </a:stretch>
        </p:blipFill>
        <p:spPr>
          <a:xfrm>
            <a:off x="114300" y="5730875"/>
            <a:ext cx="1733550" cy="857250"/>
          </a:xfrm>
          <a:prstGeom prst="rect">
            <a:avLst/>
          </a:prstGeom>
        </p:spPr>
      </p:pic>
      <p:pic>
        <p:nvPicPr>
          <p:cNvPr id="17" name="Picture 16">
            <a:extLst>
              <a:ext uri="{FF2B5EF4-FFF2-40B4-BE49-F238E27FC236}">
                <a16:creationId xmlns:a16="http://schemas.microsoft.com/office/drawing/2014/main" id="{B98E3B7F-3716-4FA0-88E4-415515F1452A}"/>
              </a:ext>
            </a:extLst>
          </p:cNvPr>
          <p:cNvPicPr>
            <a:picLocks noChangeAspect="1"/>
          </p:cNvPicPr>
          <p:nvPr/>
        </p:nvPicPr>
        <p:blipFill>
          <a:blip r:embed="rId5"/>
          <a:stretch>
            <a:fillRect/>
          </a:stretch>
        </p:blipFill>
        <p:spPr>
          <a:xfrm>
            <a:off x="2041525" y="5711825"/>
            <a:ext cx="1733550" cy="876300"/>
          </a:xfrm>
          <a:prstGeom prst="rect">
            <a:avLst/>
          </a:prstGeom>
        </p:spPr>
      </p:pic>
      <p:pic>
        <p:nvPicPr>
          <p:cNvPr id="19" name="Picture 18">
            <a:extLst>
              <a:ext uri="{FF2B5EF4-FFF2-40B4-BE49-F238E27FC236}">
                <a16:creationId xmlns:a16="http://schemas.microsoft.com/office/drawing/2014/main" id="{2C25FBAF-DA8D-4334-8281-106180163004}"/>
              </a:ext>
            </a:extLst>
          </p:cNvPr>
          <p:cNvPicPr>
            <a:picLocks noChangeAspect="1"/>
          </p:cNvPicPr>
          <p:nvPr/>
        </p:nvPicPr>
        <p:blipFill>
          <a:blip r:embed="rId6"/>
          <a:stretch>
            <a:fillRect/>
          </a:stretch>
        </p:blipFill>
        <p:spPr>
          <a:xfrm>
            <a:off x="3968750" y="5635625"/>
            <a:ext cx="1743075" cy="1028700"/>
          </a:xfrm>
          <a:prstGeom prst="rect">
            <a:avLst/>
          </a:prstGeom>
        </p:spPr>
      </p:pic>
      <p:sp>
        <p:nvSpPr>
          <p:cNvPr id="20" name="TextBox 19">
            <a:extLst>
              <a:ext uri="{FF2B5EF4-FFF2-40B4-BE49-F238E27FC236}">
                <a16:creationId xmlns:a16="http://schemas.microsoft.com/office/drawing/2014/main" id="{691CFDDE-A152-47AF-983A-133CAF6F59E0}"/>
              </a:ext>
            </a:extLst>
          </p:cNvPr>
          <p:cNvSpPr txBox="1"/>
          <p:nvPr/>
        </p:nvSpPr>
        <p:spPr>
          <a:xfrm>
            <a:off x="5905500" y="5959445"/>
            <a:ext cx="2486025" cy="400110"/>
          </a:xfrm>
          <a:prstGeom prst="rect">
            <a:avLst/>
          </a:prstGeom>
          <a:noFill/>
        </p:spPr>
        <p:txBody>
          <a:bodyPr wrap="square" rtlCol="0">
            <a:spAutoFit/>
          </a:bodyPr>
          <a:lstStyle/>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Revised accordingly.</a:t>
            </a:r>
            <a:endParaRPr lang="zh-CN" altLang="en-US" sz="2000" dirty="0">
              <a:solidFill>
                <a:srgbClr val="0000FF"/>
              </a:solidFill>
              <a:latin typeface="Cambria Math"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213112019"/>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 name="文本框 14"/>
              <p:cNvSpPr txBox="1"/>
              <p:nvPr/>
            </p:nvSpPr>
            <p:spPr>
              <a:xfrm>
                <a:off x="0" y="1485234"/>
                <a:ext cx="9258300" cy="34868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i="1">
                              <a:latin typeface="Cambria Math" panose="02040503050406030204" pitchFamily="18" charset="0"/>
                            </a:rPr>
                            <m:t>𝐸</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=1368.</m:t>
                      </m:r>
                      <m:r>
                        <a:rPr lang="en-US" altLang="zh-CN" sz="2000" i="1" smtClean="0">
                          <a:latin typeface="Cambria Math" panose="02040503050406030204" pitchFamily="18" charset="0"/>
                        </a:rPr>
                        <m:t>6</m:t>
                      </m:r>
                      <m:r>
                        <a:rPr lang="en-US" altLang="zh-CN" sz="2000" b="0" i="1" smtClean="0">
                          <a:latin typeface="Cambria Math" panose="02040503050406030204" pitchFamily="18" charset="0"/>
                        </a:rPr>
                        <m:t>2619</m:t>
                      </m:r>
                      <m:r>
                        <a:rPr lang="en-US" altLang="zh-CN" sz="2000" i="1">
                          <a:latin typeface="Cambria Math" panose="02040503050406030204" pitchFamily="18" charset="0"/>
                          <a:ea typeface="Cambria Math" panose="02040503050406030204" pitchFamily="18" charset="0"/>
                        </a:rPr>
                        <m:t>±0.01410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altLang="zh-CN" sz="2000" i="1" smtClean="0">
                          <a:solidFill>
                            <a:schemeClr val="tx1"/>
                          </a:solidFill>
                          <a:latin typeface="Cambria Math" panose="02040503050406030204" pitchFamily="18" charset="0"/>
                          <a:ea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ea typeface="Cambria Math" panose="02040503050406030204" pitchFamily="18" charset="0"/>
                                    </a:rPr>
                                    <m:t>0.</m:t>
                                  </m:r>
                                  <m:r>
                                    <a:rPr lang="en-US" sz="2000" b="0" i="1" smtClean="0">
                                      <a:solidFill>
                                        <a:schemeClr val="tx1"/>
                                      </a:solidFill>
                                      <a:latin typeface="Cambria Math" panose="02040503050406030204" pitchFamily="18" charset="0"/>
                                      <a:ea typeface="Cambria Math" panose="02040503050406030204" pitchFamily="18" charset="0"/>
                                    </a:rPr>
                                    <m:t>05978</m:t>
                                  </m:r>
                                  <m:d>
                                    <m:dPr>
                                      <m:ctrlPr>
                                        <a:rPr lang="en-US" sz="2000" i="1">
                                          <a:solidFill>
                                            <a:schemeClr val="tx1"/>
                                          </a:solidFill>
                                          <a:latin typeface="Cambria Math" panose="02040503050406030204" pitchFamily="18" charset="0"/>
                                          <a:ea typeface="Cambria Math" panose="02040503050406030204" pitchFamily="18" charset="0"/>
                                        </a:rPr>
                                      </m:ctrlPr>
                                    </m:dPr>
                                    <m:e>
                                      <m:r>
                                        <m:rPr>
                                          <m:sty m:val="p"/>
                                        </m:rPr>
                                        <a:rPr lang="en-US" altLang="zh-CN" sz="2000" i="1">
                                          <a:solidFill>
                                            <a:schemeClr val="tx1"/>
                                          </a:solidFill>
                                          <a:latin typeface="Cambria Math" panose="02040503050406030204" pitchFamily="18" charset="0"/>
                                          <a:ea typeface="Cambria Math" panose="02040503050406030204" pitchFamily="18" charset="0"/>
                                        </a:rPr>
                                        <m:t>cali</m:t>
                                      </m:r>
                                    </m:e>
                                  </m:d>
                                </m:e>
                                <m:sub>
                                  <m:r>
                                    <a:rPr lang="en-US" sz="2000" b="0" i="1" smtClean="0">
                                      <a:solidFill>
                                        <a:srgbClr val="FF0000"/>
                                      </a:solidFill>
                                      <a:latin typeface="Cambria Math" panose="02040503050406030204" pitchFamily="18" charset="0"/>
                                    </a:rPr>
                                    <m:t>−0.00004</m:t>
                                  </m:r>
                                </m:sub>
                                <m:sup>
                                  <m:r>
                                    <a:rPr lang="en-US" sz="2000" b="0" i="1" smtClean="0">
                                      <a:solidFill>
                                        <a:srgbClr val="FF0000"/>
                                      </a:solidFill>
                                      <a:latin typeface="Cambria Math" panose="02040503050406030204" pitchFamily="18" charset="0"/>
                                    </a:rPr>
                                    <m:t>+0.00005</m:t>
                                  </m:r>
                                </m:sup>
                              </m:sSubSup>
                              <m:d>
                                <m:dPr>
                                  <m:ctrlPr>
                                    <a:rPr lang="en-US" sz="2000" i="1" smtClean="0">
                                      <a:solidFill>
                                        <a:srgbClr val="FF0000"/>
                                      </a:solidFill>
                                      <a:latin typeface="Cambria Math" panose="02040503050406030204" pitchFamily="18" charset="0"/>
                                      <a:ea typeface="Cambria Math" panose="02040503050406030204" pitchFamily="18" charset="0"/>
                                    </a:rPr>
                                  </m:ctrlPr>
                                </m:dPr>
                                <m:e>
                                  <m:r>
                                    <m:rPr>
                                      <m:sty m:val="p"/>
                                    </m:rPr>
                                    <a:rPr lang="en-US" altLang="zh-CN" sz="2000" i="1">
                                      <a:solidFill>
                                        <a:srgbClr val="FF0000"/>
                                      </a:solidFill>
                                      <a:latin typeface="Cambria Math" panose="02040503050406030204" pitchFamily="18" charset="0"/>
                                      <a:ea typeface="Cambria Math" panose="02040503050406030204" pitchFamily="18" charset="0"/>
                                    </a:rPr>
                                    <m:t>sp</m:t>
                                  </m:r>
                                </m:e>
                              </m:d>
                            </m:e>
                            <m:sub>
                              <m:r>
                                <a:rPr lang="en-US" altLang="zh-CN" sz="2000" i="1">
                                  <a:solidFill>
                                    <a:schemeClr val="tx1"/>
                                  </a:solidFill>
                                  <a:latin typeface="Cambria Math" panose="02040503050406030204" pitchFamily="18" charset="0"/>
                                  <a:ea typeface="Cambria Math" panose="02040503050406030204" pitchFamily="18" charset="0"/>
                                </a:rPr>
                                <m:t>+0.0</m:t>
                              </m:r>
                              <m:r>
                                <a:rPr lang="en-US" altLang="zh-CN" sz="2000" b="0" i="1" smtClean="0">
                                  <a:solidFill>
                                    <a:schemeClr val="tx1"/>
                                  </a:solidFill>
                                  <a:latin typeface="Cambria Math" panose="02040503050406030204" pitchFamily="18" charset="0"/>
                                  <a:ea typeface="Cambria Math" panose="02040503050406030204" pitchFamily="18" charset="0"/>
                                </a:rPr>
                                <m:t>1164</m:t>
                              </m:r>
                            </m:sub>
                            <m:sup>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i="1">
                                  <a:solidFill>
                                    <a:schemeClr val="tx1"/>
                                  </a:solidFill>
                                  <a:latin typeface="Cambria Math" panose="02040503050406030204" pitchFamily="18" charset="0"/>
                                </a:rPr>
                                <m:t>0.</m:t>
                              </m:r>
                              <m:r>
                                <a:rPr lang="en-US" altLang="zh-CN" sz="2000" b="0" i="1" smtClean="0">
                                  <a:solidFill>
                                    <a:schemeClr val="tx1"/>
                                  </a:solidFill>
                                  <a:latin typeface="Cambria Math" panose="02040503050406030204" pitchFamily="18" charset="0"/>
                                </a:rPr>
                                <m:t>00162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0.01491</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0.02448</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15" name="文本框 14"/>
              <p:cNvSpPr txBox="1">
                <a:spLocks noRot="1" noChangeAspect="1" noMove="1" noResize="1" noEditPoints="1" noAdjustHandles="1" noChangeArrowheads="1" noChangeShapeType="1" noTextEdit="1"/>
              </p:cNvSpPr>
              <p:nvPr/>
            </p:nvSpPr>
            <p:spPr>
              <a:xfrm>
                <a:off x="0" y="1485234"/>
                <a:ext cx="9258300" cy="348685"/>
              </a:xfrm>
              <a:prstGeom prst="rect">
                <a:avLst/>
              </a:prstGeom>
              <a:blipFill>
                <a:blip r:embed="rId2"/>
                <a:stretch>
                  <a:fillRect l="-922" b="-192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文本框 16"/>
              <p:cNvSpPr txBox="1"/>
              <p:nvPr/>
            </p:nvSpPr>
            <p:spPr>
              <a:xfrm>
                <a:off x="0" y="1959592"/>
                <a:ext cx="396929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𝐸</m:t>
                          </m:r>
                        </m:e>
                        <m:sub>
                          <m:r>
                            <a:rPr lang="en-US" sz="2000" i="1">
                              <a:solidFill>
                                <a:srgbClr val="FF0000"/>
                              </a:solidFill>
                              <a:latin typeface="Cambria Math" panose="02040503050406030204" pitchFamily="18" charset="0"/>
                              <a:ea typeface="Cambria Math" panose="02040503050406030204" pitchFamily="18" charset="0"/>
                            </a:rPr>
                            <m:t>𝛾</m:t>
                          </m:r>
                        </m:sub>
                      </m:sSub>
                      <m:r>
                        <a:rPr lang="en-US" sz="2000" i="1">
                          <a:solidFill>
                            <a:srgbClr val="FF0000"/>
                          </a:solidFill>
                          <a:latin typeface="Cambria Math" panose="02040503050406030204" pitchFamily="18" charset="0"/>
                        </a:rPr>
                        <m:t>=</m:t>
                      </m:r>
                      <m:r>
                        <a:rPr lang="en-US" sz="2000" b="0" i="1" smtClean="0">
                          <a:solidFill>
                            <a:srgbClr val="FF0000"/>
                          </a:solidFill>
                          <a:latin typeface="Cambria Math" panose="02040503050406030204" pitchFamily="18" charset="0"/>
                        </a:rPr>
                        <m:t>1368.</m:t>
                      </m:r>
                      <m:r>
                        <a:rPr lang="en-US" sz="2000" i="1">
                          <a:solidFill>
                            <a:srgbClr val="FF0000"/>
                          </a:solidFill>
                          <a:latin typeface="Cambria Math" panose="02040503050406030204" pitchFamily="18" charset="0"/>
                        </a:rPr>
                        <m:t>62619</m:t>
                      </m:r>
                      <m:r>
                        <a:rPr lang="en-US" sz="2000" i="1">
                          <a:solidFill>
                            <a:srgbClr val="FF0000"/>
                          </a:solidFill>
                          <a:latin typeface="Cambria Math" panose="02040503050406030204" pitchFamily="18" charset="0"/>
                          <a:ea typeface="Cambria Math" panose="02040503050406030204" pitchFamily="18" charset="0"/>
                        </a:rPr>
                        <m:t>±</m:t>
                      </m:r>
                      <m:r>
                        <a:rPr lang="en-US" altLang="zh-CN" sz="2000" i="1">
                          <a:solidFill>
                            <a:srgbClr val="FF0000"/>
                          </a:solidFill>
                          <a:latin typeface="Cambria Math" panose="02040503050406030204" pitchFamily="18" charset="0"/>
                          <a:ea typeface="Cambria Math" panose="02040503050406030204" pitchFamily="18" charset="0"/>
                        </a:rPr>
                        <m:t>0.</m:t>
                      </m:r>
                      <m:r>
                        <a:rPr lang="en-US" altLang="zh-CN" sz="2000" b="0" i="0" smtClean="0">
                          <a:solidFill>
                            <a:srgbClr val="FF0000"/>
                          </a:solidFill>
                          <a:latin typeface="Cambria Math" panose="02040503050406030204" pitchFamily="18" charset="0"/>
                          <a:ea typeface="Cambria Math" panose="02040503050406030204" pitchFamily="18" charset="0"/>
                        </a:rPr>
                        <m:t>067137</m:t>
                      </m:r>
                      <m:r>
                        <a:rPr lang="en-US" sz="2000" b="0" i="0" smtClean="0">
                          <a:solidFill>
                            <a:srgbClr val="FF0000"/>
                          </a:solidFill>
                          <a:latin typeface="Cambria Math" panose="02040503050406030204" pitchFamily="18" charset="0"/>
                          <a:ea typeface="Cambria Math" panose="02040503050406030204" pitchFamily="18" charset="0"/>
                        </a:rPr>
                        <m:t> </m:t>
                      </m:r>
                      <m:r>
                        <m:rPr>
                          <m:sty m:val="p"/>
                        </m:rPr>
                        <a:rPr lang="en-US" sz="2000" b="0" i="0" smtClean="0">
                          <a:solidFill>
                            <a:srgbClr val="FF0000"/>
                          </a:solidFill>
                          <a:latin typeface="Cambria Math" panose="02040503050406030204" pitchFamily="18" charset="0"/>
                          <a:ea typeface="Cambria Math" panose="02040503050406030204" pitchFamily="18" charset="0"/>
                        </a:rPr>
                        <m:t>keV</m:t>
                      </m:r>
                    </m:oMath>
                  </m:oMathPara>
                </a14:m>
                <a:endParaRPr lang="en-US" sz="2000" dirty="0">
                  <a:solidFill>
                    <a:srgbClr val="FF0000"/>
                  </a:solidFill>
                </a:endParaRPr>
              </a:p>
            </p:txBody>
          </p:sp>
        </mc:Choice>
        <mc:Fallback xmlns="">
          <p:sp>
            <p:nvSpPr>
              <p:cNvPr id="17" name="文本框 16"/>
              <p:cNvSpPr txBox="1">
                <a:spLocks noRot="1" noChangeAspect="1" noMove="1" noResize="1" noEditPoints="1" noAdjustHandles="1" noChangeArrowheads="1" noChangeShapeType="1" noTextEdit="1"/>
              </p:cNvSpPr>
              <p:nvPr/>
            </p:nvSpPr>
            <p:spPr>
              <a:xfrm>
                <a:off x="0" y="1959592"/>
                <a:ext cx="3969292" cy="332270"/>
              </a:xfrm>
              <a:prstGeom prst="rect">
                <a:avLst/>
              </a:prstGeom>
              <a:blipFill>
                <a:blip r:embed="rId3"/>
                <a:stretch>
                  <a:fillRect l="-2151" b="-20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 name="文本框 14">
                <a:extLst>
                  <a:ext uri="{FF2B5EF4-FFF2-40B4-BE49-F238E27FC236}">
                    <a16:creationId xmlns:a16="http://schemas.microsoft.com/office/drawing/2014/main" id="{9EBB1767-1994-4E13-BBAD-5144AE13FF28}"/>
                  </a:ext>
                </a:extLst>
              </p:cNvPr>
              <p:cNvSpPr txBox="1"/>
              <p:nvPr/>
            </p:nvSpPr>
            <p:spPr>
              <a:xfrm>
                <a:off x="0" y="2912540"/>
                <a:ext cx="9258300" cy="34868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i="1">
                              <a:latin typeface="Cambria Math" panose="02040503050406030204" pitchFamily="18" charset="0"/>
                            </a:rPr>
                            <m:t>𝐸</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=1368.</m:t>
                      </m:r>
                      <m:r>
                        <a:rPr lang="en-US" altLang="zh-CN" sz="2000" i="1" smtClean="0">
                          <a:latin typeface="Cambria Math" panose="02040503050406030204" pitchFamily="18" charset="0"/>
                        </a:rPr>
                        <m:t>6</m:t>
                      </m:r>
                      <m:r>
                        <a:rPr lang="en-US" altLang="zh-CN" sz="2000" b="0" i="1" smtClean="0">
                          <a:latin typeface="Cambria Math" panose="02040503050406030204" pitchFamily="18" charset="0"/>
                        </a:rPr>
                        <m:t>2619</m:t>
                      </m:r>
                      <m:r>
                        <a:rPr lang="en-US" altLang="zh-CN" sz="2000" i="1">
                          <a:latin typeface="Cambria Math" panose="02040503050406030204" pitchFamily="18" charset="0"/>
                          <a:ea typeface="Cambria Math" panose="02040503050406030204" pitchFamily="18" charset="0"/>
                        </a:rPr>
                        <m:t>±0.01410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r>
                        <a:rPr lang="en-US" altLang="zh-CN" sz="2000" i="1" smtClean="0">
                          <a:solidFill>
                            <a:schemeClr val="tx1"/>
                          </a:solidFill>
                          <a:latin typeface="Cambria Math" panose="02040503050406030204" pitchFamily="18" charset="0"/>
                          <a:ea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ea typeface="Cambria Math" panose="02040503050406030204" pitchFamily="18" charset="0"/>
                                    </a:rPr>
                                    <m:t>0.</m:t>
                                  </m:r>
                                  <m:r>
                                    <a:rPr lang="en-US" sz="2000" b="0" i="1" smtClean="0">
                                      <a:solidFill>
                                        <a:schemeClr val="tx1"/>
                                      </a:solidFill>
                                      <a:latin typeface="Cambria Math" panose="02040503050406030204" pitchFamily="18" charset="0"/>
                                      <a:ea typeface="Cambria Math" panose="02040503050406030204" pitchFamily="18" charset="0"/>
                                    </a:rPr>
                                    <m:t>05978</m:t>
                                  </m:r>
                                  <m:d>
                                    <m:dPr>
                                      <m:ctrlPr>
                                        <a:rPr lang="en-US" sz="2000" i="1">
                                          <a:solidFill>
                                            <a:schemeClr val="tx1"/>
                                          </a:solidFill>
                                          <a:latin typeface="Cambria Math" panose="02040503050406030204" pitchFamily="18" charset="0"/>
                                          <a:ea typeface="Cambria Math" panose="02040503050406030204" pitchFamily="18" charset="0"/>
                                        </a:rPr>
                                      </m:ctrlPr>
                                    </m:dPr>
                                    <m:e>
                                      <m:r>
                                        <m:rPr>
                                          <m:sty m:val="p"/>
                                        </m:rPr>
                                        <a:rPr lang="en-US" altLang="zh-CN" sz="2000" i="1">
                                          <a:solidFill>
                                            <a:schemeClr val="tx1"/>
                                          </a:solidFill>
                                          <a:latin typeface="Cambria Math" panose="02040503050406030204" pitchFamily="18" charset="0"/>
                                          <a:ea typeface="Cambria Math" panose="02040503050406030204" pitchFamily="18" charset="0"/>
                                        </a:rPr>
                                        <m:t>cali</m:t>
                                      </m:r>
                                    </m:e>
                                  </m:d>
                                </m:e>
                                <m:sub>
                                  <m:r>
                                    <a:rPr lang="en-US" sz="2000" b="0" i="1" smtClean="0">
                                      <a:solidFill>
                                        <a:srgbClr val="0000FF"/>
                                      </a:solidFill>
                                      <a:latin typeface="Cambria Math" panose="02040503050406030204" pitchFamily="18" charset="0"/>
                                    </a:rPr>
                                    <m:t>−0.00024</m:t>
                                  </m:r>
                                </m:sub>
                                <m:sup>
                                  <m:r>
                                    <a:rPr lang="en-US" sz="2000" b="0" i="1" smtClean="0">
                                      <a:solidFill>
                                        <a:srgbClr val="0000FF"/>
                                      </a:solidFill>
                                      <a:latin typeface="Cambria Math" panose="02040503050406030204" pitchFamily="18" charset="0"/>
                                    </a:rPr>
                                    <m:t>+0.00022</m:t>
                                  </m:r>
                                </m:sup>
                              </m:sSubSup>
                              <m:d>
                                <m:dPr>
                                  <m:ctrlPr>
                                    <a:rPr lang="en-US" sz="2000" i="1" smtClean="0">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sp</m:t>
                                  </m:r>
                                </m:e>
                              </m:d>
                            </m:e>
                            <m:sub>
                              <m:r>
                                <a:rPr lang="en-US" altLang="zh-CN" sz="2000" i="1">
                                  <a:solidFill>
                                    <a:schemeClr val="tx1"/>
                                  </a:solidFill>
                                  <a:latin typeface="Cambria Math" panose="02040503050406030204" pitchFamily="18" charset="0"/>
                                  <a:ea typeface="Cambria Math" panose="02040503050406030204" pitchFamily="18" charset="0"/>
                                </a:rPr>
                                <m:t>+0.0</m:t>
                              </m:r>
                              <m:r>
                                <a:rPr lang="en-US" altLang="zh-CN" sz="2000" b="0" i="1" smtClean="0">
                                  <a:solidFill>
                                    <a:schemeClr val="tx1"/>
                                  </a:solidFill>
                                  <a:latin typeface="Cambria Math" panose="02040503050406030204" pitchFamily="18" charset="0"/>
                                  <a:ea typeface="Cambria Math" panose="02040503050406030204" pitchFamily="18" charset="0"/>
                                </a:rPr>
                                <m:t>1164</m:t>
                              </m:r>
                            </m:sub>
                            <m:sup>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i="1">
                                  <a:solidFill>
                                    <a:schemeClr val="tx1"/>
                                  </a:solidFill>
                                  <a:latin typeface="Cambria Math" panose="02040503050406030204" pitchFamily="18" charset="0"/>
                                </a:rPr>
                                <m:t>0.</m:t>
                              </m:r>
                              <m:r>
                                <a:rPr lang="en-US" altLang="zh-CN" sz="2000" b="0" i="1" smtClean="0">
                                  <a:solidFill>
                                    <a:schemeClr val="tx1"/>
                                  </a:solidFill>
                                  <a:latin typeface="Cambria Math" panose="02040503050406030204" pitchFamily="18" charset="0"/>
                                </a:rPr>
                                <m:t>00162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0.01491</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0.02448</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30" name="文本框 14">
                <a:extLst>
                  <a:ext uri="{FF2B5EF4-FFF2-40B4-BE49-F238E27FC236}">
                    <a16:creationId xmlns:a16="http://schemas.microsoft.com/office/drawing/2014/main" id="{9EBB1767-1994-4E13-BBAD-5144AE13FF28}"/>
                  </a:ext>
                </a:extLst>
              </p:cNvPr>
              <p:cNvSpPr txBox="1">
                <a:spLocks noRot="1" noChangeAspect="1" noMove="1" noResize="1" noEditPoints="1" noAdjustHandles="1" noChangeArrowheads="1" noChangeShapeType="1" noTextEdit="1"/>
              </p:cNvSpPr>
              <p:nvPr/>
            </p:nvSpPr>
            <p:spPr>
              <a:xfrm>
                <a:off x="0" y="2912540"/>
                <a:ext cx="9258300" cy="348685"/>
              </a:xfrm>
              <a:prstGeom prst="rect">
                <a:avLst/>
              </a:prstGeom>
              <a:blipFill>
                <a:blip r:embed="rId4"/>
                <a:stretch>
                  <a:fillRect l="-922" b="-192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 name="文本框 16">
                <a:extLst>
                  <a:ext uri="{FF2B5EF4-FFF2-40B4-BE49-F238E27FC236}">
                    <a16:creationId xmlns:a16="http://schemas.microsoft.com/office/drawing/2014/main" id="{FB3FF537-5AF9-464D-84A3-492D5CDE1BA0}"/>
                  </a:ext>
                </a:extLst>
              </p:cNvPr>
              <p:cNvSpPr txBox="1"/>
              <p:nvPr/>
            </p:nvSpPr>
            <p:spPr>
              <a:xfrm>
                <a:off x="0" y="3386898"/>
                <a:ext cx="3969292"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solidFill>
                                <a:srgbClr val="0000FF"/>
                              </a:solidFill>
                              <a:latin typeface="Cambria Math" panose="02040503050406030204" pitchFamily="18" charset="0"/>
                            </a:rPr>
                          </m:ctrlPr>
                        </m:sSubPr>
                        <m:e>
                          <m:r>
                            <a:rPr lang="en-US" sz="2000" i="1">
                              <a:solidFill>
                                <a:srgbClr val="0000FF"/>
                              </a:solidFill>
                              <a:latin typeface="Cambria Math" panose="02040503050406030204" pitchFamily="18" charset="0"/>
                            </a:rPr>
                            <m:t>𝐸</m:t>
                          </m:r>
                        </m:e>
                        <m:sub>
                          <m:r>
                            <a:rPr lang="en-US" sz="2000" i="1">
                              <a:solidFill>
                                <a:srgbClr val="0000FF"/>
                              </a:solidFill>
                              <a:latin typeface="Cambria Math" panose="02040503050406030204" pitchFamily="18" charset="0"/>
                              <a:ea typeface="Cambria Math" panose="02040503050406030204" pitchFamily="18" charset="0"/>
                            </a:rPr>
                            <m:t>𝛾</m:t>
                          </m:r>
                        </m:sub>
                      </m:sSub>
                      <m:r>
                        <a:rPr lang="en-US" sz="2000" i="1">
                          <a:solidFill>
                            <a:srgbClr val="0000FF"/>
                          </a:solidFill>
                          <a:latin typeface="Cambria Math" panose="02040503050406030204" pitchFamily="18" charset="0"/>
                        </a:rPr>
                        <m:t>=</m:t>
                      </m:r>
                      <m:r>
                        <a:rPr lang="en-US" sz="2000" b="0" i="1" smtClean="0">
                          <a:solidFill>
                            <a:srgbClr val="0000FF"/>
                          </a:solidFill>
                          <a:latin typeface="Cambria Math" panose="02040503050406030204" pitchFamily="18" charset="0"/>
                        </a:rPr>
                        <m:t>1368.</m:t>
                      </m:r>
                      <m:r>
                        <a:rPr lang="en-US" sz="2000" i="1">
                          <a:solidFill>
                            <a:srgbClr val="0000FF"/>
                          </a:solidFill>
                          <a:latin typeface="Cambria Math" panose="02040503050406030204" pitchFamily="18" charset="0"/>
                        </a:rPr>
                        <m:t>62619</m:t>
                      </m:r>
                      <m:r>
                        <a:rPr lang="en-US" sz="2000" i="1">
                          <a:solidFill>
                            <a:srgbClr val="0000FF"/>
                          </a:solidFill>
                          <a:latin typeface="Cambria Math" panose="02040503050406030204" pitchFamily="18" charset="0"/>
                          <a:ea typeface="Cambria Math" panose="02040503050406030204" pitchFamily="18" charset="0"/>
                        </a:rPr>
                        <m:t>±</m:t>
                      </m:r>
                      <m:r>
                        <a:rPr lang="en-US" altLang="zh-CN" sz="2000" i="1">
                          <a:solidFill>
                            <a:srgbClr val="0000FF"/>
                          </a:solidFill>
                          <a:latin typeface="Cambria Math" panose="02040503050406030204" pitchFamily="18" charset="0"/>
                          <a:ea typeface="Cambria Math" panose="02040503050406030204" pitchFamily="18" charset="0"/>
                        </a:rPr>
                        <m:t>0.</m:t>
                      </m:r>
                      <m:r>
                        <a:rPr lang="en-US" altLang="zh-CN" sz="2000" b="0" i="0" smtClean="0">
                          <a:solidFill>
                            <a:srgbClr val="0000FF"/>
                          </a:solidFill>
                          <a:latin typeface="Cambria Math" panose="02040503050406030204" pitchFamily="18" charset="0"/>
                          <a:ea typeface="Cambria Math" panose="02040503050406030204" pitchFamily="18" charset="0"/>
                        </a:rPr>
                        <m:t>067138</m:t>
                      </m:r>
                      <m:r>
                        <a:rPr lang="en-US" sz="2000" b="0" i="0" smtClean="0">
                          <a:solidFill>
                            <a:srgbClr val="0000FF"/>
                          </a:solidFill>
                          <a:latin typeface="Cambria Math" panose="02040503050406030204" pitchFamily="18" charset="0"/>
                          <a:ea typeface="Cambria Math" panose="02040503050406030204" pitchFamily="18" charset="0"/>
                        </a:rPr>
                        <m:t> </m:t>
                      </m:r>
                      <m:r>
                        <m:rPr>
                          <m:sty m:val="p"/>
                        </m:rPr>
                        <a:rPr lang="en-US" sz="2000" b="0" i="0" smtClean="0">
                          <a:solidFill>
                            <a:srgbClr val="0000FF"/>
                          </a:solidFill>
                          <a:latin typeface="Cambria Math" panose="02040503050406030204" pitchFamily="18" charset="0"/>
                          <a:ea typeface="Cambria Math" panose="02040503050406030204" pitchFamily="18" charset="0"/>
                        </a:rPr>
                        <m:t>keV</m:t>
                      </m:r>
                    </m:oMath>
                  </m:oMathPara>
                </a14:m>
                <a:endParaRPr lang="en-US" sz="2000" dirty="0">
                  <a:solidFill>
                    <a:srgbClr val="0000FF"/>
                  </a:solidFill>
                </a:endParaRPr>
              </a:p>
            </p:txBody>
          </p:sp>
        </mc:Choice>
        <mc:Fallback xmlns="">
          <p:sp>
            <p:nvSpPr>
              <p:cNvPr id="31" name="文本框 16">
                <a:extLst>
                  <a:ext uri="{FF2B5EF4-FFF2-40B4-BE49-F238E27FC236}">
                    <a16:creationId xmlns:a16="http://schemas.microsoft.com/office/drawing/2014/main" id="{FB3FF537-5AF9-464D-84A3-492D5CDE1BA0}"/>
                  </a:ext>
                </a:extLst>
              </p:cNvPr>
              <p:cNvSpPr txBox="1">
                <a:spLocks noRot="1" noChangeAspect="1" noMove="1" noResize="1" noEditPoints="1" noAdjustHandles="1" noChangeArrowheads="1" noChangeShapeType="1" noTextEdit="1"/>
              </p:cNvSpPr>
              <p:nvPr/>
            </p:nvSpPr>
            <p:spPr>
              <a:xfrm>
                <a:off x="0" y="3386898"/>
                <a:ext cx="3969292" cy="332270"/>
              </a:xfrm>
              <a:prstGeom prst="rect">
                <a:avLst/>
              </a:prstGeom>
              <a:blipFill>
                <a:blip r:embed="rId5"/>
                <a:stretch>
                  <a:fillRect l="-2151" b="-22222"/>
                </a:stretch>
              </a:blipFill>
            </p:spPr>
            <p:txBody>
              <a:bodyPr/>
              <a:lstStyle/>
              <a:p>
                <a:r>
                  <a:rPr lang="zh-CN" altLang="en-US">
                    <a:noFill/>
                  </a:rPr>
                  <a:t> </a:t>
                </a:r>
              </a:p>
            </p:txBody>
          </p:sp>
        </mc:Fallback>
      </mc:AlternateContent>
      <p:sp>
        <p:nvSpPr>
          <p:cNvPr id="6" name="TextBox 5">
            <a:extLst>
              <a:ext uri="{FF2B5EF4-FFF2-40B4-BE49-F238E27FC236}">
                <a16:creationId xmlns:a16="http://schemas.microsoft.com/office/drawing/2014/main" id="{10C6C5BF-9420-46BA-AF2F-272DCF13E86A}"/>
              </a:ext>
            </a:extLst>
          </p:cNvPr>
          <p:cNvSpPr txBox="1"/>
          <p:nvPr/>
        </p:nvSpPr>
        <p:spPr>
          <a:xfrm>
            <a:off x="0" y="990229"/>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FF0000"/>
                </a:solidFill>
                <a:latin typeface="Cambria Math" panose="02040503050406030204" pitchFamily="18" charset="0"/>
                <a:ea typeface="Cambria Math" panose="02040503050406030204" pitchFamily="18" charset="0"/>
              </a:rPr>
              <a:t>±10%</a:t>
            </a:r>
            <a:endParaRPr lang="zh-CN" altLang="en-US" dirty="0">
              <a:solidFill>
                <a:srgbClr val="FF0000"/>
              </a:solidFill>
            </a:endParaRPr>
          </a:p>
        </p:txBody>
      </p:sp>
      <p:sp>
        <p:nvSpPr>
          <p:cNvPr id="32" name="TextBox 31">
            <a:extLst>
              <a:ext uri="{FF2B5EF4-FFF2-40B4-BE49-F238E27FC236}">
                <a16:creationId xmlns:a16="http://schemas.microsoft.com/office/drawing/2014/main" id="{33D324C0-33FA-44D8-88CB-52A826E8373B}"/>
              </a:ext>
            </a:extLst>
          </p:cNvPr>
          <p:cNvSpPr txBox="1"/>
          <p:nvPr/>
        </p:nvSpPr>
        <p:spPr>
          <a:xfrm>
            <a:off x="0" y="2417535"/>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0000FF"/>
                </a:solidFill>
                <a:latin typeface="Cambria Math" panose="02040503050406030204" pitchFamily="18" charset="0"/>
                <a:ea typeface="Cambria Math" panose="02040503050406030204" pitchFamily="18" charset="0"/>
              </a:rPr>
              <a:t>±50%</a:t>
            </a:r>
            <a:endParaRPr lang="zh-CN" altLang="en-US" dirty="0">
              <a:solidFill>
                <a:srgbClr val="0000FF"/>
              </a:solidFill>
            </a:endParaRPr>
          </a:p>
        </p:txBody>
      </p:sp>
      <mc:AlternateContent xmlns:mc="http://schemas.openxmlformats.org/markup-compatibility/2006" xmlns:a14="http://schemas.microsoft.com/office/drawing/2010/main">
        <mc:Choice Requires="a14">
          <p:sp>
            <p:nvSpPr>
              <p:cNvPr id="33" name="文本框 14">
                <a:extLst>
                  <a:ext uri="{FF2B5EF4-FFF2-40B4-BE49-F238E27FC236}">
                    <a16:creationId xmlns:a16="http://schemas.microsoft.com/office/drawing/2014/main" id="{003F9513-0745-4B5A-9AF2-ED6EF0E47C69}"/>
                  </a:ext>
                </a:extLst>
              </p:cNvPr>
              <p:cNvSpPr txBox="1"/>
              <p:nvPr/>
            </p:nvSpPr>
            <p:spPr>
              <a:xfrm>
                <a:off x="0" y="4568817"/>
                <a:ext cx="9144000" cy="348813"/>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b="0" i="1" smtClean="0">
                              <a:latin typeface="Cambria Math" panose="02040503050406030204" pitchFamily="18" charset="0"/>
                            </a:rPr>
                            <m:t>𝑁</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smtClean="0">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altLang="zh-CN" sz="2000" i="1">
                                      <a:latin typeface="Cambria Math" panose="02040503050406030204" pitchFamily="18" charset="0"/>
                                    </a:rPr>
                                    <m:t>588</m:t>
                                  </m:r>
                                  <m:r>
                                    <a:rPr lang="en-US" altLang="zh-CN" sz="2000" b="0" i="1" smtClean="0">
                                      <a:latin typeface="Cambria Math" panose="02040503050406030204" pitchFamily="18" charset="0"/>
                                    </a:rPr>
                                    <m:t>74.84</m:t>
                                  </m:r>
                                  <m:r>
                                    <a:rPr lang="en-US" altLang="zh-CN" sz="2000" i="1">
                                      <a:latin typeface="Cambria Math" panose="02040503050406030204" pitchFamily="18" charset="0"/>
                                      <a:ea typeface="Cambria Math" panose="02040503050406030204" pitchFamily="18" charset="0"/>
                                    </a:rPr>
                                    <m:t>±232.0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e>
                                <m:sub>
                                  <m:r>
                                    <a:rPr lang="en-US" altLang="zh-CN" sz="2000" i="1">
                                      <a:solidFill>
                                        <a:srgbClr val="FF0000"/>
                                      </a:solidFill>
                                      <a:latin typeface="Cambria Math" panose="02040503050406030204" pitchFamily="18" charset="0"/>
                                    </a:rPr>
                                    <m:t>+1.2</m:t>
                                  </m:r>
                                </m:sub>
                                <m:sup>
                                  <m:r>
                                    <a:rPr lang="en-US" altLang="zh-CN" sz="2000" i="1">
                                      <a:solidFill>
                                        <a:srgbClr val="FF0000"/>
                                      </a:solidFill>
                                      <a:latin typeface="Cambria Math" panose="02040503050406030204" pitchFamily="18" charset="0"/>
                                    </a:rPr>
                                    <m:t>−1.8</m:t>
                                  </m:r>
                                </m:sup>
                              </m:sSubSup>
                              <m:d>
                                <m:dPr>
                                  <m:ctrlPr>
                                    <a:rPr lang="en-US" sz="2000" i="1" smtClean="0">
                                      <a:solidFill>
                                        <a:srgbClr val="FF0000"/>
                                      </a:solidFill>
                                      <a:latin typeface="Cambria Math" panose="02040503050406030204" pitchFamily="18" charset="0"/>
                                      <a:ea typeface="Cambria Math" panose="02040503050406030204" pitchFamily="18" charset="0"/>
                                    </a:rPr>
                                  </m:ctrlPr>
                                </m:dPr>
                                <m:e>
                                  <m:r>
                                    <m:rPr>
                                      <m:sty m:val="p"/>
                                    </m:rPr>
                                    <a:rPr lang="en-US" altLang="zh-CN" sz="2000" i="1">
                                      <a:solidFill>
                                        <a:srgbClr val="FF0000"/>
                                      </a:solidFill>
                                      <a:latin typeface="Cambria Math" panose="02040503050406030204" pitchFamily="18" charset="0"/>
                                      <a:ea typeface="Cambria Math" panose="02040503050406030204" pitchFamily="18" charset="0"/>
                                    </a:rPr>
                                    <m:t>sp</m:t>
                                  </m:r>
                                </m:e>
                              </m:d>
                            </m:e>
                            <m:sub>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ea typeface="Cambria Math" panose="02040503050406030204" pitchFamily="18" charset="0"/>
                                </a:rPr>
                                <m:t>3</m:t>
                              </m:r>
                              <m:r>
                                <a:rPr lang="en-US" altLang="zh-CN" sz="2000" b="0" i="1" smtClean="0">
                                  <a:solidFill>
                                    <a:schemeClr val="tx1"/>
                                  </a:solidFill>
                                  <a:latin typeface="Cambria Math" panose="02040503050406030204" pitchFamily="18" charset="0"/>
                                  <a:ea typeface="Cambria Math" panose="02040503050406030204" pitchFamily="18" charset="0"/>
                                </a:rPr>
                                <m:t>1.8</m:t>
                              </m:r>
                            </m:sub>
                            <m:sup>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rPr>
                                <m:t>3</m:t>
                              </m:r>
                              <m:r>
                                <a:rPr lang="en-US" altLang="zh-CN" sz="2000" b="0" i="1" smtClean="0">
                                  <a:solidFill>
                                    <a:schemeClr val="tx1"/>
                                  </a:solidFill>
                                  <a:latin typeface="Cambria Math" panose="02040503050406030204" pitchFamily="18" charset="0"/>
                                </a:rPr>
                                <m:t>1.2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73.8</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58.2</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33" name="文本框 14">
                <a:extLst>
                  <a:ext uri="{FF2B5EF4-FFF2-40B4-BE49-F238E27FC236}">
                    <a16:creationId xmlns:a16="http://schemas.microsoft.com/office/drawing/2014/main" id="{003F9513-0745-4B5A-9AF2-ED6EF0E47C69}"/>
                  </a:ext>
                </a:extLst>
              </p:cNvPr>
              <p:cNvSpPr txBox="1">
                <a:spLocks noRot="1" noChangeAspect="1" noMove="1" noResize="1" noEditPoints="1" noAdjustHandles="1" noChangeArrowheads="1" noChangeShapeType="1" noTextEdit="1"/>
              </p:cNvSpPr>
              <p:nvPr/>
            </p:nvSpPr>
            <p:spPr>
              <a:xfrm>
                <a:off x="0" y="4568817"/>
                <a:ext cx="9144000" cy="348813"/>
              </a:xfrm>
              <a:prstGeom prst="rect">
                <a:avLst/>
              </a:prstGeom>
              <a:blipFill>
                <a:blip r:embed="rId6"/>
                <a:stretch>
                  <a:fillRect l="-933" b="-1724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4" name="文本框 16">
                <a:extLst>
                  <a:ext uri="{FF2B5EF4-FFF2-40B4-BE49-F238E27FC236}">
                    <a16:creationId xmlns:a16="http://schemas.microsoft.com/office/drawing/2014/main" id="{8BB787CF-AEA8-406F-8401-154C822F5D97}"/>
                  </a:ext>
                </a:extLst>
              </p:cNvPr>
              <p:cNvSpPr txBox="1"/>
              <p:nvPr/>
            </p:nvSpPr>
            <p:spPr>
              <a:xfrm>
                <a:off x="0" y="5043175"/>
                <a:ext cx="280923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FF0000"/>
                              </a:solidFill>
                              <a:latin typeface="Cambria Math" panose="02040503050406030204" pitchFamily="18" charset="0"/>
                            </a:rPr>
                          </m:ctrlPr>
                        </m:sSubPr>
                        <m:e>
                          <m:r>
                            <a:rPr lang="en-US" altLang="zh-CN" sz="2000" i="1">
                              <a:solidFill>
                                <a:srgbClr val="FF0000"/>
                              </a:solidFill>
                              <a:latin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𝛾</m:t>
                          </m:r>
                        </m:sub>
                      </m:sSub>
                      <m:r>
                        <a:rPr lang="en-US" altLang="zh-CN" sz="2000" i="1">
                          <a:solidFill>
                            <a:srgbClr val="FF0000"/>
                          </a:solidFill>
                          <a:latin typeface="Cambria Math" panose="02040503050406030204" pitchFamily="18" charset="0"/>
                        </a:rPr>
                        <m:t>=58874.84</m:t>
                      </m:r>
                      <m:r>
                        <a:rPr lang="en-US" altLang="zh-CN" sz="2000" i="1">
                          <a:solidFill>
                            <a:srgbClr val="FF0000"/>
                          </a:solidFill>
                          <a:latin typeface="Cambria Math" panose="02040503050406030204" pitchFamily="18" charset="0"/>
                          <a:ea typeface="Cambria Math" panose="02040503050406030204" pitchFamily="18" charset="0"/>
                        </a:rPr>
                        <m:t>±259.</m:t>
                      </m:r>
                      <m:r>
                        <a:rPr lang="en-US" altLang="zh-CN" sz="2000" b="0" i="1" smtClean="0">
                          <a:solidFill>
                            <a:srgbClr val="FF0000"/>
                          </a:solidFill>
                          <a:latin typeface="Cambria Math" panose="02040503050406030204" pitchFamily="18" charset="0"/>
                          <a:ea typeface="Cambria Math" panose="02040503050406030204" pitchFamily="18" charset="0"/>
                        </a:rPr>
                        <m:t>38</m:t>
                      </m:r>
                    </m:oMath>
                  </m:oMathPara>
                </a14:m>
                <a:endParaRPr lang="en-US" sz="2000" dirty="0">
                  <a:solidFill>
                    <a:srgbClr val="FF0000"/>
                  </a:solidFill>
                </a:endParaRPr>
              </a:p>
            </p:txBody>
          </p:sp>
        </mc:Choice>
        <mc:Fallback xmlns="">
          <p:sp>
            <p:nvSpPr>
              <p:cNvPr id="34" name="文本框 16">
                <a:extLst>
                  <a:ext uri="{FF2B5EF4-FFF2-40B4-BE49-F238E27FC236}">
                    <a16:creationId xmlns:a16="http://schemas.microsoft.com/office/drawing/2014/main" id="{8BB787CF-AEA8-406F-8401-154C822F5D97}"/>
                  </a:ext>
                </a:extLst>
              </p:cNvPr>
              <p:cNvSpPr txBox="1">
                <a:spLocks noRot="1" noChangeAspect="1" noMove="1" noResize="1" noEditPoints="1" noAdjustHandles="1" noChangeArrowheads="1" noChangeShapeType="1" noTextEdit="1"/>
              </p:cNvSpPr>
              <p:nvPr/>
            </p:nvSpPr>
            <p:spPr>
              <a:xfrm>
                <a:off x="0" y="5043175"/>
                <a:ext cx="2809231" cy="332270"/>
              </a:xfrm>
              <a:prstGeom prst="rect">
                <a:avLst/>
              </a:prstGeom>
              <a:blipFill>
                <a:blip r:embed="rId7"/>
                <a:stretch>
                  <a:fillRect l="-3037" b="-20000"/>
                </a:stretch>
              </a:blipFill>
            </p:spPr>
            <p:txBody>
              <a:bodyPr/>
              <a:lstStyle/>
              <a:p>
                <a:r>
                  <a:rPr lang="zh-CN" altLang="en-US">
                    <a:noFill/>
                  </a:rPr>
                  <a:t> </a:t>
                </a:r>
              </a:p>
            </p:txBody>
          </p:sp>
        </mc:Fallback>
      </mc:AlternateContent>
      <p:sp>
        <p:nvSpPr>
          <p:cNvPr id="35" name="TextBox 34">
            <a:extLst>
              <a:ext uri="{FF2B5EF4-FFF2-40B4-BE49-F238E27FC236}">
                <a16:creationId xmlns:a16="http://schemas.microsoft.com/office/drawing/2014/main" id="{6E9B5AFC-0A10-4DDF-ACD0-E9ECB092393E}"/>
              </a:ext>
            </a:extLst>
          </p:cNvPr>
          <p:cNvSpPr txBox="1"/>
          <p:nvPr/>
        </p:nvSpPr>
        <p:spPr>
          <a:xfrm>
            <a:off x="0" y="4073812"/>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FF0000"/>
                </a:solidFill>
                <a:latin typeface="Cambria Math" panose="02040503050406030204" pitchFamily="18" charset="0"/>
                <a:ea typeface="Cambria Math" panose="02040503050406030204" pitchFamily="18" charset="0"/>
              </a:rPr>
              <a:t>±10%</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36" name="文本框 14">
                <a:extLst>
                  <a:ext uri="{FF2B5EF4-FFF2-40B4-BE49-F238E27FC236}">
                    <a16:creationId xmlns:a16="http://schemas.microsoft.com/office/drawing/2014/main" id="{BC516A4B-3A09-448E-8B50-42DABA4A3441}"/>
                  </a:ext>
                </a:extLst>
              </p:cNvPr>
              <p:cNvSpPr txBox="1"/>
              <p:nvPr/>
            </p:nvSpPr>
            <p:spPr>
              <a:xfrm>
                <a:off x="0" y="5996123"/>
                <a:ext cx="9144000" cy="348813"/>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b="0" i="1" smtClean="0">
                              <a:latin typeface="Cambria Math" panose="02040503050406030204" pitchFamily="18" charset="0"/>
                            </a:rPr>
                            <m:t>𝑁</m:t>
                          </m:r>
                        </m:e>
                        <m:sub>
                          <m:r>
                            <a:rPr lang="en-US" altLang="zh-CN" sz="2000" i="1">
                              <a:latin typeface="Cambria Math" panose="02040503050406030204" pitchFamily="18" charset="0"/>
                              <a:ea typeface="Cambria Math" panose="02040503050406030204" pitchFamily="18" charset="0"/>
                            </a:rPr>
                            <m:t>𝛾</m:t>
                          </m:r>
                        </m:sub>
                      </m:sSub>
                      <m:r>
                        <a:rPr lang="en-US" altLang="zh-CN" sz="2000" i="1">
                          <a:latin typeface="Cambria Math" panose="02040503050406030204" pitchFamily="18" charset="0"/>
                        </a:rPr>
                        <m:t>=</m:t>
                      </m:r>
                      <m:sSubSup>
                        <m:sSubSupPr>
                          <m:ctrlPr>
                            <a:rPr lang="en-US" sz="2000" i="1" smtClean="0">
                              <a:solidFill>
                                <a:schemeClr val="tx1"/>
                              </a:solidFill>
                              <a:latin typeface="Cambria Math" panose="02040503050406030204" pitchFamily="18" charset="0"/>
                            </a:rPr>
                          </m:ctrlPr>
                        </m:sSubSupPr>
                        <m:e>
                          <m:sSubSup>
                            <m:sSubSupPr>
                              <m:ctrlPr>
                                <a:rPr lang="en-US" sz="2000" i="1" smtClean="0">
                                  <a:solidFill>
                                    <a:schemeClr val="tx1"/>
                                  </a:solidFill>
                                  <a:latin typeface="Cambria Math" panose="02040503050406030204" pitchFamily="18" charset="0"/>
                                </a:rPr>
                              </m:ctrlPr>
                            </m:sSubSupPr>
                            <m:e>
                              <m:sSubSup>
                                <m:sSubSupPr>
                                  <m:ctrlPr>
                                    <a:rPr lang="en-US" sz="2000" b="0" i="1" smtClean="0">
                                      <a:solidFill>
                                        <a:schemeClr val="tx1"/>
                                      </a:solidFill>
                                      <a:latin typeface="Cambria Math" panose="02040503050406030204" pitchFamily="18" charset="0"/>
                                    </a:rPr>
                                  </m:ctrlPr>
                                </m:sSubSupPr>
                                <m:e>
                                  <m:r>
                                    <a:rPr lang="en-US" altLang="zh-CN" sz="2000" i="1">
                                      <a:latin typeface="Cambria Math" panose="02040503050406030204" pitchFamily="18" charset="0"/>
                                    </a:rPr>
                                    <m:t>58874.84</m:t>
                                  </m:r>
                                  <m:r>
                                    <a:rPr lang="en-US" altLang="zh-CN" sz="2000" i="1">
                                      <a:latin typeface="Cambria Math" panose="02040503050406030204" pitchFamily="18" charset="0"/>
                                      <a:ea typeface="Cambria Math" panose="02040503050406030204" pitchFamily="18" charset="0"/>
                                    </a:rPr>
                                    <m:t>±232.0</m:t>
                                  </m:r>
                                  <m:d>
                                    <m:dPr>
                                      <m:ctrlPr>
                                        <a:rPr lang="en-US" altLang="zh-CN" sz="2000" i="1">
                                          <a:latin typeface="Cambria Math" panose="02040503050406030204" pitchFamily="18" charset="0"/>
                                          <a:ea typeface="Cambria Math" panose="02040503050406030204" pitchFamily="18" charset="0"/>
                                        </a:rPr>
                                      </m:ctrlPr>
                                    </m:dPr>
                                    <m:e>
                                      <m:r>
                                        <m:rPr>
                                          <m:sty m:val="p"/>
                                        </m:rPr>
                                        <a:rPr lang="en-US" altLang="zh-CN" sz="2000" i="1">
                                          <a:latin typeface="Cambria Math" panose="02040503050406030204" pitchFamily="18" charset="0"/>
                                          <a:ea typeface="Cambria Math" panose="02040503050406030204" pitchFamily="18" charset="0"/>
                                        </a:rPr>
                                        <m:t>stat</m:t>
                                      </m:r>
                                    </m:e>
                                  </m:d>
                                </m:e>
                                <m:sub>
                                  <m:r>
                                    <a:rPr lang="en-US" altLang="zh-CN" sz="2000" i="1">
                                      <a:solidFill>
                                        <a:srgbClr val="0000FF"/>
                                      </a:solidFill>
                                      <a:latin typeface="Cambria Math" panose="02040503050406030204" pitchFamily="18" charset="0"/>
                                    </a:rPr>
                                    <m:t>+2.1</m:t>
                                  </m:r>
                                </m:sub>
                                <m:sup>
                                  <m:r>
                                    <a:rPr lang="en-US" altLang="zh-CN" sz="2000" i="1">
                                      <a:solidFill>
                                        <a:srgbClr val="0000FF"/>
                                      </a:solidFill>
                                      <a:latin typeface="Cambria Math" panose="02040503050406030204" pitchFamily="18" charset="0"/>
                                    </a:rPr>
                                    <m:t>−4.2</m:t>
                                  </m:r>
                                </m:sup>
                              </m:sSubSup>
                              <m:d>
                                <m:dPr>
                                  <m:ctrlPr>
                                    <a:rPr lang="en-US" sz="2000" i="1" smtClean="0">
                                      <a:solidFill>
                                        <a:srgbClr val="0000FF"/>
                                      </a:solidFill>
                                      <a:latin typeface="Cambria Math" panose="02040503050406030204" pitchFamily="18" charset="0"/>
                                      <a:ea typeface="Cambria Math" panose="02040503050406030204" pitchFamily="18" charset="0"/>
                                    </a:rPr>
                                  </m:ctrlPr>
                                </m:dPr>
                                <m:e>
                                  <m:r>
                                    <m:rPr>
                                      <m:sty m:val="p"/>
                                    </m:rPr>
                                    <a:rPr lang="en-US" altLang="zh-CN" sz="2000" i="1">
                                      <a:solidFill>
                                        <a:srgbClr val="0000FF"/>
                                      </a:solidFill>
                                      <a:latin typeface="Cambria Math" panose="02040503050406030204" pitchFamily="18" charset="0"/>
                                      <a:ea typeface="Cambria Math" panose="02040503050406030204" pitchFamily="18" charset="0"/>
                                    </a:rPr>
                                    <m:t>sp</m:t>
                                  </m:r>
                                </m:e>
                              </m:d>
                            </m:e>
                            <m:sub>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ea typeface="Cambria Math" panose="02040503050406030204" pitchFamily="18" charset="0"/>
                                </a:rPr>
                                <m:t>3</m:t>
                              </m:r>
                              <m:r>
                                <a:rPr lang="en-US" altLang="zh-CN" sz="2000" b="0" i="1" smtClean="0">
                                  <a:solidFill>
                                    <a:schemeClr val="tx1"/>
                                  </a:solidFill>
                                  <a:latin typeface="Cambria Math" panose="02040503050406030204" pitchFamily="18" charset="0"/>
                                  <a:ea typeface="Cambria Math" panose="02040503050406030204" pitchFamily="18" charset="0"/>
                                </a:rPr>
                                <m:t>1.8</m:t>
                              </m:r>
                            </m:sub>
                            <m:sup>
                              <m:r>
                                <a:rPr lang="en-US" altLang="zh-CN" sz="2000" b="0" i="1" smtClean="0">
                                  <a:solidFill>
                                    <a:schemeClr val="tx1"/>
                                  </a:solidFill>
                                  <a:latin typeface="Cambria Math" panose="02040503050406030204" pitchFamily="18" charset="0"/>
                                  <a:ea typeface="Cambria Math" panose="02040503050406030204" pitchFamily="18" charset="0"/>
                                </a:rPr>
                                <m:t>+</m:t>
                              </m:r>
                              <m:r>
                                <a:rPr lang="en-US" altLang="zh-CN" sz="2000" i="1" smtClean="0">
                                  <a:solidFill>
                                    <a:schemeClr val="tx1"/>
                                  </a:solidFill>
                                  <a:latin typeface="Cambria Math" panose="02040503050406030204" pitchFamily="18" charset="0"/>
                                </a:rPr>
                                <m:t>3</m:t>
                              </m:r>
                              <m:r>
                                <a:rPr lang="en-US" altLang="zh-CN" sz="2000" b="0" i="1" smtClean="0">
                                  <a:solidFill>
                                    <a:schemeClr val="tx1"/>
                                  </a:solidFill>
                                  <a:latin typeface="Cambria Math" panose="02040503050406030204" pitchFamily="18" charset="0"/>
                                </a:rPr>
                                <m:t>1.2</m:t>
                              </m:r>
                            </m:sup>
                          </m:sSubSup>
                          <m:d>
                            <m:dPr>
                              <m:ctrlPr>
                                <a:rPr lang="en-US" sz="2000" i="1">
                                  <a:solidFill>
                                    <a:schemeClr val="tx1"/>
                                  </a:solidFill>
                                  <a:latin typeface="Cambria Math" panose="02040503050406030204" pitchFamily="18" charset="0"/>
                                  <a:ea typeface="Cambria Math" panose="02040503050406030204" pitchFamily="18" charset="0"/>
                                </a:rPr>
                              </m:ctrlPr>
                            </m:dPr>
                            <m:e>
                              <m:r>
                                <a:rPr lang="en-US" altLang="zh-CN" sz="2000" i="1">
                                  <a:solidFill>
                                    <a:schemeClr val="tx1"/>
                                  </a:solidFill>
                                  <a:latin typeface="Cambria Math" panose="02040503050406030204" pitchFamily="18" charset="0"/>
                                  <a:ea typeface="Cambria Math" panose="02040503050406030204" pitchFamily="18" charset="0"/>
                                </a:rPr>
                                <m:t>𝜎</m:t>
                              </m:r>
                            </m:e>
                          </m:d>
                        </m:e>
                        <m:sub>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73.8</m:t>
                          </m:r>
                        </m:sub>
                        <m:sup>
                          <m:r>
                            <a:rPr lang="en-US" altLang="zh-CN" sz="2000" i="1" smtClean="0">
                              <a:solidFill>
                                <a:schemeClr val="tx1"/>
                              </a:solidFill>
                              <a:latin typeface="Cambria Math" panose="02040503050406030204" pitchFamily="18" charset="0"/>
                            </a:rPr>
                            <m:t>+</m:t>
                          </m:r>
                          <m:r>
                            <a:rPr lang="en-US" altLang="zh-CN" sz="2000" b="0" i="1" smtClean="0">
                              <a:solidFill>
                                <a:schemeClr val="tx1"/>
                              </a:solidFill>
                              <a:latin typeface="Cambria Math" panose="02040503050406030204" pitchFamily="18" charset="0"/>
                            </a:rPr>
                            <m:t>58.2</m:t>
                          </m:r>
                        </m:sup>
                      </m:sSubSup>
                      <m:d>
                        <m:dPr>
                          <m:ctrlPr>
                            <a:rPr lang="en-US" sz="2000" i="1" smtClean="0">
                              <a:latin typeface="Cambria Math" panose="02040503050406030204" pitchFamily="18" charset="0"/>
                            </a:rPr>
                          </m:ctrlPr>
                        </m:dPr>
                        <m:e>
                          <m:r>
                            <a:rPr lang="en-US" sz="2000" i="1" smtClean="0">
                              <a:latin typeface="Cambria Math" panose="02040503050406030204" pitchFamily="18" charset="0"/>
                              <a:ea typeface="Cambria Math" panose="02040503050406030204" pitchFamily="18" charset="0"/>
                            </a:rPr>
                            <m:t>𝜏</m:t>
                          </m:r>
                        </m:e>
                      </m:d>
                    </m:oMath>
                  </m:oMathPara>
                </a14:m>
                <a:endParaRPr lang="en-US" sz="2000" dirty="0"/>
              </a:p>
            </p:txBody>
          </p:sp>
        </mc:Choice>
        <mc:Fallback xmlns="">
          <p:sp>
            <p:nvSpPr>
              <p:cNvPr id="36" name="文本框 14">
                <a:extLst>
                  <a:ext uri="{FF2B5EF4-FFF2-40B4-BE49-F238E27FC236}">
                    <a16:creationId xmlns:a16="http://schemas.microsoft.com/office/drawing/2014/main" id="{BC516A4B-3A09-448E-8B50-42DABA4A3441}"/>
                  </a:ext>
                </a:extLst>
              </p:cNvPr>
              <p:cNvSpPr txBox="1">
                <a:spLocks noRot="1" noChangeAspect="1" noMove="1" noResize="1" noEditPoints="1" noAdjustHandles="1" noChangeArrowheads="1" noChangeShapeType="1" noTextEdit="1"/>
              </p:cNvSpPr>
              <p:nvPr/>
            </p:nvSpPr>
            <p:spPr>
              <a:xfrm>
                <a:off x="0" y="5996123"/>
                <a:ext cx="9144000" cy="348813"/>
              </a:xfrm>
              <a:prstGeom prst="rect">
                <a:avLst/>
              </a:prstGeom>
              <a:blipFill>
                <a:blip r:embed="rId8"/>
                <a:stretch>
                  <a:fillRect l="-933" b="-192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 name="文本框 16">
                <a:extLst>
                  <a:ext uri="{FF2B5EF4-FFF2-40B4-BE49-F238E27FC236}">
                    <a16:creationId xmlns:a16="http://schemas.microsoft.com/office/drawing/2014/main" id="{F8728202-659D-45B2-9C31-D56EF9FDBE9C}"/>
                  </a:ext>
                </a:extLst>
              </p:cNvPr>
              <p:cNvSpPr txBox="1"/>
              <p:nvPr/>
            </p:nvSpPr>
            <p:spPr>
              <a:xfrm>
                <a:off x="0" y="6470476"/>
                <a:ext cx="2809231" cy="332270"/>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altLang="zh-CN" sz="2000" i="1" smtClean="0">
                              <a:solidFill>
                                <a:srgbClr val="0000FF"/>
                              </a:solidFill>
                              <a:latin typeface="Cambria Math" panose="02040503050406030204" pitchFamily="18" charset="0"/>
                            </a:rPr>
                          </m:ctrlPr>
                        </m:sSubPr>
                        <m:e>
                          <m:r>
                            <a:rPr lang="en-US" altLang="zh-CN" sz="2000" i="1">
                              <a:solidFill>
                                <a:srgbClr val="0000FF"/>
                              </a:solidFill>
                              <a:latin typeface="Cambria Math" panose="02040503050406030204" pitchFamily="18" charset="0"/>
                            </a:rPr>
                            <m:t>𝑁</m:t>
                          </m:r>
                        </m:e>
                        <m:sub>
                          <m:r>
                            <a:rPr lang="en-US" altLang="zh-CN" sz="2000" i="1">
                              <a:solidFill>
                                <a:srgbClr val="0000FF"/>
                              </a:solidFill>
                              <a:latin typeface="Cambria Math" panose="02040503050406030204" pitchFamily="18" charset="0"/>
                              <a:ea typeface="Cambria Math" panose="02040503050406030204" pitchFamily="18" charset="0"/>
                            </a:rPr>
                            <m:t>𝛾</m:t>
                          </m:r>
                        </m:sub>
                      </m:sSub>
                      <m:r>
                        <a:rPr lang="en-US" altLang="zh-CN" sz="2000" i="1">
                          <a:solidFill>
                            <a:srgbClr val="0000FF"/>
                          </a:solidFill>
                          <a:latin typeface="Cambria Math" panose="02040503050406030204" pitchFamily="18" charset="0"/>
                        </a:rPr>
                        <m:t>=58874.84</m:t>
                      </m:r>
                      <m:r>
                        <a:rPr lang="en-US" altLang="zh-CN" sz="2000" i="1">
                          <a:solidFill>
                            <a:srgbClr val="0000FF"/>
                          </a:solidFill>
                          <a:latin typeface="Cambria Math" panose="02040503050406030204" pitchFamily="18" charset="0"/>
                          <a:ea typeface="Cambria Math" panose="02040503050406030204" pitchFamily="18" charset="0"/>
                        </a:rPr>
                        <m:t>±259.4</m:t>
                      </m:r>
                      <m:r>
                        <a:rPr lang="en-US" altLang="zh-CN" sz="2000" b="0" i="1" smtClean="0">
                          <a:solidFill>
                            <a:srgbClr val="0000FF"/>
                          </a:solidFill>
                          <a:latin typeface="Cambria Math" panose="02040503050406030204" pitchFamily="18" charset="0"/>
                          <a:ea typeface="Cambria Math" panose="02040503050406030204" pitchFamily="18" charset="0"/>
                        </a:rPr>
                        <m:t>1</m:t>
                      </m:r>
                    </m:oMath>
                  </m:oMathPara>
                </a14:m>
                <a:endParaRPr lang="en-US" sz="2000" dirty="0">
                  <a:solidFill>
                    <a:srgbClr val="0000FF"/>
                  </a:solidFill>
                </a:endParaRPr>
              </a:p>
            </p:txBody>
          </p:sp>
        </mc:Choice>
        <mc:Fallback xmlns="">
          <p:sp>
            <p:nvSpPr>
              <p:cNvPr id="37" name="文本框 16">
                <a:extLst>
                  <a:ext uri="{FF2B5EF4-FFF2-40B4-BE49-F238E27FC236}">
                    <a16:creationId xmlns:a16="http://schemas.microsoft.com/office/drawing/2014/main" id="{F8728202-659D-45B2-9C31-D56EF9FDBE9C}"/>
                  </a:ext>
                </a:extLst>
              </p:cNvPr>
              <p:cNvSpPr txBox="1">
                <a:spLocks noRot="1" noChangeAspect="1" noMove="1" noResize="1" noEditPoints="1" noAdjustHandles="1" noChangeArrowheads="1" noChangeShapeType="1" noTextEdit="1"/>
              </p:cNvSpPr>
              <p:nvPr/>
            </p:nvSpPr>
            <p:spPr>
              <a:xfrm>
                <a:off x="0" y="6470476"/>
                <a:ext cx="2809231" cy="332270"/>
              </a:xfrm>
              <a:prstGeom prst="rect">
                <a:avLst/>
              </a:prstGeom>
              <a:blipFill>
                <a:blip r:embed="rId9"/>
                <a:stretch>
                  <a:fillRect l="-3037" b="-20000"/>
                </a:stretch>
              </a:blipFill>
            </p:spPr>
            <p:txBody>
              <a:bodyPr/>
              <a:lstStyle/>
              <a:p>
                <a:r>
                  <a:rPr lang="zh-CN" altLang="en-US">
                    <a:noFill/>
                  </a:rPr>
                  <a:t> </a:t>
                </a:r>
              </a:p>
            </p:txBody>
          </p:sp>
        </mc:Fallback>
      </mc:AlternateContent>
      <p:sp>
        <p:nvSpPr>
          <p:cNvPr id="38" name="TextBox 37">
            <a:extLst>
              <a:ext uri="{FF2B5EF4-FFF2-40B4-BE49-F238E27FC236}">
                <a16:creationId xmlns:a16="http://schemas.microsoft.com/office/drawing/2014/main" id="{45F09B11-1AF5-4764-8F35-C9457B9AD482}"/>
              </a:ext>
            </a:extLst>
          </p:cNvPr>
          <p:cNvSpPr txBox="1"/>
          <p:nvPr/>
        </p:nvSpPr>
        <p:spPr>
          <a:xfrm>
            <a:off x="0" y="5501118"/>
            <a:ext cx="4496680"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The stopping power (</a:t>
            </a:r>
            <a:r>
              <a:rPr lang="en-US" altLang="zh-CN" dirty="0" err="1">
                <a:latin typeface="Cambria Math" panose="02040503050406030204" pitchFamily="18" charset="0"/>
                <a:ea typeface="Cambria Math" panose="02040503050406030204" pitchFamily="18" charset="0"/>
              </a:rPr>
              <a:t>sp</a:t>
            </a:r>
            <a:r>
              <a:rPr lang="en-US" altLang="zh-CN" dirty="0">
                <a:latin typeface="Cambria Math" panose="02040503050406030204" pitchFamily="18" charset="0"/>
                <a:ea typeface="Cambria Math" panose="02040503050406030204" pitchFamily="18" charset="0"/>
              </a:rPr>
              <a:t>) is varied by </a:t>
            </a:r>
            <a:r>
              <a:rPr lang="en-US" altLang="zh-CN" dirty="0">
                <a:solidFill>
                  <a:srgbClr val="0000FF"/>
                </a:solidFill>
                <a:latin typeface="Cambria Math" panose="02040503050406030204" pitchFamily="18" charset="0"/>
                <a:ea typeface="Cambria Math" panose="02040503050406030204" pitchFamily="18" charset="0"/>
              </a:rPr>
              <a:t>±50%</a:t>
            </a:r>
            <a:endParaRPr lang="zh-CN" altLang="en-US" dirty="0">
              <a:solidFill>
                <a:srgbClr val="0000FF"/>
              </a:solidFill>
            </a:endParaRPr>
          </a:p>
        </p:txBody>
      </p:sp>
      <p:sp>
        <p:nvSpPr>
          <p:cNvPr id="8" name="TextBox 7">
            <a:extLst>
              <a:ext uri="{FF2B5EF4-FFF2-40B4-BE49-F238E27FC236}">
                <a16:creationId xmlns:a16="http://schemas.microsoft.com/office/drawing/2014/main" id="{FCABAFE0-B473-470D-A500-C09A1A123F67}"/>
              </a:ext>
            </a:extLst>
          </p:cNvPr>
          <p:cNvSpPr txBox="1"/>
          <p:nvPr/>
        </p:nvSpPr>
        <p:spPr>
          <a:xfrm>
            <a:off x="0" y="0"/>
            <a:ext cx="9144000" cy="707886"/>
          </a:xfrm>
          <a:prstGeom prst="rect">
            <a:avLst/>
          </a:prstGeom>
          <a:noFill/>
        </p:spPr>
        <p:txBody>
          <a:bodyPr wrap="square" rtlCol="0">
            <a:spAutoFit/>
          </a:bodyPr>
          <a:lstStyle/>
          <a:p>
            <a:r>
              <a:rPr lang="en-US" altLang="zh-CN" sz="2000" dirty="0">
                <a:solidFill>
                  <a:srgbClr val="0000FF"/>
                </a:solidFill>
                <a:latin typeface="Cambria Math" panose="02040503050406030204" pitchFamily="18" charset="0"/>
                <a:ea typeface="Cambria Math" panose="02040503050406030204" pitchFamily="18" charset="0"/>
              </a:rPr>
              <a:t>In this case, the peak energy and peak area derived from the Doppler broadening analysis are insensitive to the stopping power variation.</a:t>
            </a:r>
            <a:endParaRPr lang="zh-CN" altLang="en-US" sz="2000" dirty="0">
              <a:solidFill>
                <a:srgbClr val="0000FF"/>
              </a:solidFill>
              <a:latin typeface="Cambria Math" panose="02040503050406030204" pitchFamily="18" charset="0"/>
            </a:endParaRPr>
          </a:p>
        </p:txBody>
      </p:sp>
    </p:spTree>
    <p:extLst>
      <p:ext uri="{BB962C8B-B14F-4D97-AF65-F5344CB8AC3E}">
        <p14:creationId xmlns:p14="http://schemas.microsoft.com/office/powerpoint/2010/main" val="2934940911"/>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C13F59-73C6-4386-B655-041AA67E0888}"/>
              </a:ext>
            </a:extLst>
          </p:cNvPr>
          <p:cNvPicPr>
            <a:picLocks noChangeAspect="1"/>
          </p:cNvPicPr>
          <p:nvPr/>
        </p:nvPicPr>
        <p:blipFill>
          <a:blip r:embed="rId2"/>
          <a:stretch>
            <a:fillRect/>
          </a:stretch>
        </p:blipFill>
        <p:spPr>
          <a:xfrm>
            <a:off x="0" y="0"/>
            <a:ext cx="9144000" cy="4932641"/>
          </a:xfrm>
          <a:prstGeom prst="rect">
            <a:avLst/>
          </a:prstGeom>
        </p:spPr>
      </p:pic>
      <p:sp>
        <p:nvSpPr>
          <p:cNvPr id="5" name="TextBox 4">
            <a:extLst>
              <a:ext uri="{FF2B5EF4-FFF2-40B4-BE49-F238E27FC236}">
                <a16:creationId xmlns:a16="http://schemas.microsoft.com/office/drawing/2014/main" id="{0D1A6854-D40B-40AF-BCBB-E62194A9D2EE}"/>
              </a:ext>
            </a:extLst>
          </p:cNvPr>
          <p:cNvSpPr txBox="1"/>
          <p:nvPr/>
        </p:nvSpPr>
        <p:spPr>
          <a:xfrm>
            <a:off x="0" y="5076037"/>
            <a:ext cx="9144000" cy="646331"/>
          </a:xfrm>
          <a:prstGeom prst="rect">
            <a:avLst/>
          </a:prstGeom>
          <a:noFill/>
        </p:spPr>
        <p:txBody>
          <a:bodyPr wrap="square">
            <a:spAutoFit/>
          </a:bodyPr>
          <a:lstStyle/>
          <a:p>
            <a:r>
              <a:rPr lang="zh-CN" altLang="en-US" dirty="0">
                <a:latin typeface="Cambria Math" panose="02040503050406030204" pitchFamily="18" charset="0"/>
              </a:rPr>
              <a:t>The stopping power of the recoiling </a:t>
            </a:r>
            <a:r>
              <a:rPr lang="zh-CN" altLang="en-US" baseline="30000" dirty="0">
                <a:latin typeface="Cambria Math" panose="02040503050406030204" pitchFamily="18" charset="0"/>
              </a:rPr>
              <a:t>24</a:t>
            </a:r>
            <a:r>
              <a:rPr lang="zh-CN" altLang="en-US" dirty="0">
                <a:latin typeface="Cambria Math" panose="02040503050406030204" pitchFamily="18" charset="0"/>
              </a:rPr>
              <a:t>Mg in P10 gas is estimated as a function of energy using the code </a:t>
            </a:r>
            <a:r>
              <a:rPr lang="en-US" altLang="zh-CN" dirty="0">
                <a:latin typeface="Cambria Math" panose="02040503050406030204" pitchFamily="18" charset="0"/>
              </a:rPr>
              <a:t>SRIM</a:t>
            </a:r>
            <a:r>
              <a:rPr lang="zh-CN" altLang="en-US" dirty="0">
                <a:latin typeface="Cambria Math" panose="02040503050406030204" pitchFamily="18" charset="0"/>
              </a:rPr>
              <a:t>, which is expected to be accurate to within 10% [</a:t>
            </a:r>
            <a:r>
              <a:rPr lang="en-US" altLang="zh-CN" dirty="0">
                <a:latin typeface="Cambria Math" panose="02040503050406030204" pitchFamily="18" charset="0"/>
              </a:rPr>
              <a:t>Glassman_PRC2019</a:t>
            </a:r>
            <a:r>
              <a:rPr lang="zh-CN" altLang="en-US" dirty="0">
                <a:latin typeface="Cambria Math" panose="02040503050406030204" pitchFamily="18" charset="0"/>
              </a:rPr>
              <a:t>].</a:t>
            </a:r>
          </a:p>
        </p:txBody>
      </p:sp>
      <p:sp>
        <p:nvSpPr>
          <p:cNvPr id="8" name="TextBox 7">
            <a:extLst>
              <a:ext uri="{FF2B5EF4-FFF2-40B4-BE49-F238E27FC236}">
                <a16:creationId xmlns:a16="http://schemas.microsoft.com/office/drawing/2014/main" id="{14E46F31-51C1-4D26-BD7F-1003AA583B08}"/>
              </a:ext>
            </a:extLst>
          </p:cNvPr>
          <p:cNvSpPr txBox="1"/>
          <p:nvPr/>
        </p:nvSpPr>
        <p:spPr>
          <a:xfrm>
            <a:off x="5312329" y="1164997"/>
            <a:ext cx="3724289" cy="646331"/>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cs typeface="Tahoma" panose="020B0604030504040204" pitchFamily="34" charset="0"/>
              </a:rPr>
              <a:t>±50%</a:t>
            </a:r>
          </a:p>
          <a:p>
            <a:r>
              <a:rPr lang="en-US" altLang="zh-CN" dirty="0">
                <a:latin typeface="Cambria" panose="02040503050406030204" pitchFamily="18" charset="0"/>
                <a:ea typeface="Cambria" panose="02040503050406030204" pitchFamily="18" charset="0"/>
                <a:cs typeface="Tahoma" panose="020B0604030504040204" pitchFamily="34" charset="0"/>
              </a:rPr>
              <a:t>The peak shape seems no difference</a:t>
            </a:r>
            <a:endParaRPr lang="zh-CN" altLang="en-US" dirty="0">
              <a:latin typeface="Cambria" panose="02040503050406030204" pitchFamily="18" charset="0"/>
              <a:cs typeface="Tahoma" panose="020B0604030504040204" pitchFamily="34" charset="0"/>
            </a:endParaRPr>
          </a:p>
        </p:txBody>
      </p:sp>
      <p:sp>
        <p:nvSpPr>
          <p:cNvPr id="9" name="TextBox 8">
            <a:extLst>
              <a:ext uri="{FF2B5EF4-FFF2-40B4-BE49-F238E27FC236}">
                <a16:creationId xmlns:a16="http://schemas.microsoft.com/office/drawing/2014/main" id="{E69E932E-FEB8-4A38-BF6D-99750C3C1F7D}"/>
              </a:ext>
            </a:extLst>
          </p:cNvPr>
          <p:cNvSpPr txBox="1"/>
          <p:nvPr/>
        </p:nvSpPr>
        <p:spPr>
          <a:xfrm>
            <a:off x="711200" y="494496"/>
            <a:ext cx="3320845" cy="1287468"/>
          </a:xfrm>
          <a:prstGeom prst="rect">
            <a:avLst/>
          </a:prstGeom>
          <a:noFill/>
        </p:spPr>
        <p:txBody>
          <a:bodyPr wrap="none" rtlCol="0">
            <a:spAutoFit/>
          </a:bodyPr>
          <a:lstStyle/>
          <a:p>
            <a:pPr>
              <a:lnSpc>
                <a:spcPct val="150000"/>
              </a:lnSpc>
            </a:pPr>
            <a:r>
              <a:rPr lang="en-US" altLang="zh-CN" dirty="0">
                <a:solidFill>
                  <a:srgbClr val="FF0000"/>
                </a:solidFill>
                <a:latin typeface="Cambria Math" panose="02040503050406030204" pitchFamily="18" charset="0"/>
                <a:ea typeface="Cambria Math" panose="02040503050406030204" pitchFamily="18" charset="0"/>
              </a:rPr>
              <a:t>Red: stopping power from SRIM</a:t>
            </a:r>
          </a:p>
          <a:p>
            <a:pPr>
              <a:lnSpc>
                <a:spcPct val="150000"/>
              </a:lnSpc>
            </a:pPr>
            <a:r>
              <a:rPr lang="en-US" altLang="zh-CN" dirty="0">
                <a:solidFill>
                  <a:srgbClr val="00B050"/>
                </a:solidFill>
                <a:latin typeface="Cambria Math" panose="02040503050406030204" pitchFamily="18" charset="0"/>
                <a:ea typeface="Cambria Math" panose="02040503050406030204" pitchFamily="18" charset="0"/>
              </a:rPr>
              <a:t>Green: stopping power </a:t>
            </a:r>
            <a:r>
              <a:rPr lang="zh-CN" altLang="en-US" dirty="0">
                <a:solidFill>
                  <a:srgbClr val="00B050"/>
                </a:solidFill>
                <a:latin typeface="Cambria Math" panose="02040503050406030204" pitchFamily="18" charset="0"/>
              </a:rPr>
              <a:t>↑</a:t>
            </a:r>
            <a:r>
              <a:rPr lang="en-US" altLang="zh-CN" dirty="0">
                <a:solidFill>
                  <a:srgbClr val="00B050"/>
                </a:solidFill>
                <a:latin typeface="Cambria Math" panose="02040503050406030204" pitchFamily="18" charset="0"/>
                <a:ea typeface="Cambria Math" panose="02040503050406030204" pitchFamily="18" charset="0"/>
              </a:rPr>
              <a:t>50%</a:t>
            </a:r>
          </a:p>
          <a:p>
            <a:pPr>
              <a:lnSpc>
                <a:spcPct val="150000"/>
              </a:lnSpc>
            </a:pPr>
            <a:r>
              <a:rPr lang="en-US" altLang="zh-CN" dirty="0">
                <a:solidFill>
                  <a:srgbClr val="0000FF"/>
                </a:solidFill>
                <a:latin typeface="Cambria Math" panose="02040503050406030204" pitchFamily="18" charset="0"/>
                <a:ea typeface="Cambria Math" panose="02040503050406030204" pitchFamily="18" charset="0"/>
              </a:rPr>
              <a:t>Blue: stopping power </a:t>
            </a:r>
            <a:r>
              <a:rPr lang="zh-CN" altLang="en-US" dirty="0">
                <a:solidFill>
                  <a:srgbClr val="0000FF"/>
                </a:solidFill>
                <a:latin typeface="Cambria Math" panose="02040503050406030204" pitchFamily="18" charset="0"/>
              </a:rPr>
              <a:t>↓</a:t>
            </a:r>
            <a:r>
              <a:rPr lang="en-US" altLang="zh-CN" dirty="0">
                <a:solidFill>
                  <a:srgbClr val="0000FF"/>
                </a:solidFill>
                <a:latin typeface="Cambria Math" panose="02040503050406030204" pitchFamily="18" charset="0"/>
                <a:ea typeface="Cambria Math" panose="02040503050406030204" pitchFamily="18" charset="0"/>
              </a:rPr>
              <a:t>50%</a:t>
            </a:r>
            <a:endParaRPr lang="zh-CN" altLang="en-US" dirty="0">
              <a:solidFill>
                <a:srgbClr val="0000FF"/>
              </a:solidFill>
              <a:latin typeface="Cambria Math" panose="02040503050406030204" pitchFamily="18" charset="0"/>
            </a:endParaRPr>
          </a:p>
        </p:txBody>
      </p:sp>
    </p:spTree>
    <p:extLst>
      <p:ext uri="{BB962C8B-B14F-4D97-AF65-F5344CB8AC3E}">
        <p14:creationId xmlns:p14="http://schemas.microsoft.com/office/powerpoint/2010/main" val="3822365932"/>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t="7639"/>
          <a:stretch/>
        </p:blipFill>
        <p:spPr>
          <a:xfrm>
            <a:off x="0" y="3681256"/>
            <a:ext cx="6604614" cy="3158744"/>
          </a:xfrm>
          <a:prstGeom prst="rect">
            <a:avLst/>
          </a:prstGeom>
        </p:spPr>
      </p:pic>
      <p:pic>
        <p:nvPicPr>
          <p:cNvPr id="4" name="图片 3"/>
          <p:cNvPicPr>
            <a:picLocks noChangeAspect="1"/>
          </p:cNvPicPr>
          <p:nvPr/>
        </p:nvPicPr>
        <p:blipFill rotWithShape="1">
          <a:blip r:embed="rId3"/>
          <a:srcRect t="7639"/>
          <a:stretch/>
        </p:blipFill>
        <p:spPr>
          <a:xfrm>
            <a:off x="0" y="522513"/>
            <a:ext cx="6611537" cy="3158743"/>
          </a:xfrm>
          <a:prstGeom prst="rect">
            <a:avLst/>
          </a:prstGeom>
        </p:spPr>
      </p:pic>
      <p:sp>
        <p:nvSpPr>
          <p:cNvPr id="5" name="文本框 4"/>
          <p:cNvSpPr txBox="1"/>
          <p:nvPr/>
        </p:nvSpPr>
        <p:spPr>
          <a:xfrm>
            <a:off x="477235" y="3818607"/>
            <a:ext cx="1564852" cy="1477328"/>
          </a:xfrm>
          <a:prstGeom prst="rect">
            <a:avLst/>
          </a:prstGeom>
          <a:noFill/>
        </p:spPr>
        <p:txBody>
          <a:bodyPr wrap="none" rtlCol="0">
            <a:spAutoFit/>
          </a:bodyPr>
          <a:lstStyle/>
          <a:p>
            <a:r>
              <a:rPr lang="en-US" altLang="zh-CN" dirty="0">
                <a:solidFill>
                  <a:srgbClr val="0000FF"/>
                </a:solidFill>
                <a:latin typeface="Cambria Math" panose="02040503050406030204" pitchFamily="18" charset="0"/>
                <a:ea typeface="Cambria Math" panose="02040503050406030204" pitchFamily="18" charset="0"/>
              </a:rPr>
              <a:t>Pink: 1*SP</a:t>
            </a:r>
          </a:p>
          <a:p>
            <a:r>
              <a:rPr lang="en-US" dirty="0">
                <a:solidFill>
                  <a:srgbClr val="00B050"/>
                </a:solidFill>
                <a:latin typeface="Cambria Math" panose="02040503050406030204" pitchFamily="18" charset="0"/>
                <a:ea typeface="Cambria Math" panose="02040503050406030204" pitchFamily="18" charset="0"/>
              </a:rPr>
              <a:t>Green: 2</a:t>
            </a:r>
            <a:r>
              <a:rPr lang="en-US" altLang="zh-CN" dirty="0">
                <a:solidFill>
                  <a:srgbClr val="00B050"/>
                </a:solidFill>
                <a:latin typeface="Cambria Math" panose="02040503050406030204" pitchFamily="18" charset="0"/>
                <a:ea typeface="Cambria Math" panose="02040503050406030204" pitchFamily="18" charset="0"/>
              </a:rPr>
              <a:t>*SP</a:t>
            </a:r>
            <a:endParaRPr lang="en-US" dirty="0">
              <a:solidFill>
                <a:srgbClr val="00B050"/>
              </a:solidFill>
              <a:latin typeface="Cambria Math" panose="02040503050406030204" pitchFamily="18" charset="0"/>
              <a:ea typeface="Cambria Math" panose="02040503050406030204" pitchFamily="18" charset="0"/>
            </a:endParaRPr>
          </a:p>
          <a:p>
            <a:r>
              <a:rPr lang="en-US" dirty="0">
                <a:solidFill>
                  <a:srgbClr val="FF0000"/>
                </a:solidFill>
                <a:latin typeface="Cambria Math" panose="02040503050406030204" pitchFamily="18" charset="0"/>
                <a:ea typeface="Cambria Math" panose="02040503050406030204" pitchFamily="18" charset="0"/>
              </a:rPr>
              <a:t>Red: 5</a:t>
            </a:r>
            <a:r>
              <a:rPr lang="en-US" altLang="zh-CN" dirty="0">
                <a:solidFill>
                  <a:srgbClr val="FF0000"/>
                </a:solidFill>
                <a:latin typeface="Cambria Math" panose="02040503050406030204" pitchFamily="18" charset="0"/>
                <a:ea typeface="Cambria Math" panose="02040503050406030204" pitchFamily="18" charset="0"/>
              </a:rPr>
              <a:t>*SP</a:t>
            </a:r>
          </a:p>
          <a:p>
            <a:r>
              <a:rPr lang="en-US" dirty="0">
                <a:solidFill>
                  <a:srgbClr val="FF00FF"/>
                </a:solidFill>
                <a:latin typeface="Cambria Math" panose="02040503050406030204" pitchFamily="18" charset="0"/>
                <a:ea typeface="Cambria Math" panose="02040503050406030204" pitchFamily="18" charset="0"/>
              </a:rPr>
              <a:t>Pink: 20</a:t>
            </a:r>
            <a:r>
              <a:rPr lang="en-US" altLang="zh-CN" dirty="0">
                <a:solidFill>
                  <a:srgbClr val="FF00FF"/>
                </a:solidFill>
                <a:latin typeface="Cambria Math" panose="02040503050406030204" pitchFamily="18" charset="0"/>
                <a:ea typeface="Cambria Math" panose="02040503050406030204" pitchFamily="18" charset="0"/>
              </a:rPr>
              <a:t>*SP</a:t>
            </a:r>
          </a:p>
          <a:p>
            <a:r>
              <a:rPr lang="en-US" dirty="0">
                <a:latin typeface="Cambria Math" panose="02040503050406030204" pitchFamily="18" charset="0"/>
                <a:ea typeface="Cambria Math" panose="02040503050406030204" pitchFamily="18" charset="0"/>
              </a:rPr>
              <a:t>Black: 500</a:t>
            </a:r>
            <a:r>
              <a:rPr lang="en-US" altLang="zh-CN" dirty="0">
                <a:latin typeface="Cambria Math" panose="02040503050406030204" pitchFamily="18" charset="0"/>
                <a:ea typeface="Cambria Math" panose="02040503050406030204" pitchFamily="18" charset="0"/>
              </a:rPr>
              <a:t>*SP</a:t>
            </a:r>
            <a:endParaRPr lang="en-US" dirty="0">
              <a:latin typeface="Cambria Math" panose="02040503050406030204" pitchFamily="18" charset="0"/>
              <a:ea typeface="Cambria Math" panose="02040503050406030204" pitchFamily="18" charset="0"/>
            </a:endParaRPr>
          </a:p>
        </p:txBody>
      </p:sp>
      <p:sp>
        <p:nvSpPr>
          <p:cNvPr id="6" name="文本框 5"/>
          <p:cNvSpPr txBox="1"/>
          <p:nvPr/>
        </p:nvSpPr>
        <p:spPr>
          <a:xfrm>
            <a:off x="477234" y="659864"/>
            <a:ext cx="1430200" cy="1477328"/>
          </a:xfrm>
          <a:prstGeom prst="rect">
            <a:avLst/>
          </a:prstGeom>
          <a:noFill/>
        </p:spPr>
        <p:txBody>
          <a:bodyPr wrap="none" rtlCol="0">
            <a:spAutoFit/>
          </a:bodyPr>
          <a:lstStyle/>
          <a:p>
            <a:r>
              <a:rPr lang="en-US" altLang="zh-CN" dirty="0">
                <a:solidFill>
                  <a:srgbClr val="0000FF"/>
                </a:solidFill>
                <a:latin typeface="Cambria Math" panose="02040503050406030204" pitchFamily="18" charset="0"/>
                <a:ea typeface="Cambria Math" panose="02040503050406030204" pitchFamily="18" charset="0"/>
              </a:rPr>
              <a:t>Pink: 1*τ</a:t>
            </a:r>
          </a:p>
          <a:p>
            <a:r>
              <a:rPr lang="en-US" dirty="0">
                <a:solidFill>
                  <a:srgbClr val="00B050"/>
                </a:solidFill>
                <a:latin typeface="Cambria Math" panose="02040503050406030204" pitchFamily="18" charset="0"/>
                <a:ea typeface="Cambria Math" panose="02040503050406030204" pitchFamily="18" charset="0"/>
              </a:rPr>
              <a:t>Green: 2</a:t>
            </a:r>
            <a:r>
              <a:rPr lang="en-US" altLang="zh-CN" dirty="0">
                <a:solidFill>
                  <a:srgbClr val="00B050"/>
                </a:solidFill>
                <a:latin typeface="Cambria Math" panose="02040503050406030204" pitchFamily="18" charset="0"/>
                <a:ea typeface="Cambria Math" panose="02040503050406030204" pitchFamily="18" charset="0"/>
              </a:rPr>
              <a:t>*τ</a:t>
            </a:r>
            <a:endParaRPr lang="en-US" dirty="0">
              <a:solidFill>
                <a:srgbClr val="00B050"/>
              </a:solidFill>
              <a:latin typeface="Cambria Math" panose="02040503050406030204" pitchFamily="18" charset="0"/>
              <a:ea typeface="Cambria Math" panose="02040503050406030204" pitchFamily="18" charset="0"/>
            </a:endParaRPr>
          </a:p>
          <a:p>
            <a:r>
              <a:rPr lang="en-US" dirty="0">
                <a:solidFill>
                  <a:srgbClr val="FF0000"/>
                </a:solidFill>
                <a:latin typeface="Cambria Math" panose="02040503050406030204" pitchFamily="18" charset="0"/>
                <a:ea typeface="Cambria Math" panose="02040503050406030204" pitchFamily="18" charset="0"/>
              </a:rPr>
              <a:t>Red: 5</a:t>
            </a:r>
            <a:r>
              <a:rPr lang="en-US" altLang="zh-CN" dirty="0">
                <a:solidFill>
                  <a:srgbClr val="FF0000"/>
                </a:solidFill>
                <a:latin typeface="Cambria Math" panose="02040503050406030204" pitchFamily="18" charset="0"/>
                <a:ea typeface="Cambria Math" panose="02040503050406030204" pitchFamily="18" charset="0"/>
              </a:rPr>
              <a:t>*</a:t>
            </a:r>
            <a:r>
              <a:rPr lang="el-GR" altLang="zh-CN" dirty="0">
                <a:solidFill>
                  <a:srgbClr val="FF0000"/>
                </a:solidFill>
                <a:latin typeface="Cambria Math" panose="02040503050406030204" pitchFamily="18" charset="0"/>
                <a:ea typeface="Cambria Math" panose="02040503050406030204" pitchFamily="18" charset="0"/>
              </a:rPr>
              <a:t>τ</a:t>
            </a:r>
            <a:endParaRPr lang="en-US" altLang="zh-CN" dirty="0">
              <a:solidFill>
                <a:srgbClr val="FF0000"/>
              </a:solidFill>
              <a:latin typeface="Cambria Math" panose="02040503050406030204" pitchFamily="18" charset="0"/>
              <a:ea typeface="Cambria Math" panose="02040503050406030204" pitchFamily="18" charset="0"/>
            </a:endParaRPr>
          </a:p>
          <a:p>
            <a:r>
              <a:rPr lang="en-US" dirty="0">
                <a:solidFill>
                  <a:srgbClr val="FF00FF"/>
                </a:solidFill>
                <a:latin typeface="Cambria Math" panose="02040503050406030204" pitchFamily="18" charset="0"/>
                <a:ea typeface="Cambria Math" panose="02040503050406030204" pitchFamily="18" charset="0"/>
              </a:rPr>
              <a:t>Pink: 20</a:t>
            </a:r>
            <a:r>
              <a:rPr lang="en-US" altLang="zh-CN" dirty="0">
                <a:solidFill>
                  <a:srgbClr val="FF00FF"/>
                </a:solidFill>
                <a:latin typeface="Cambria Math" panose="02040503050406030204" pitchFamily="18" charset="0"/>
                <a:ea typeface="Cambria Math" panose="02040503050406030204" pitchFamily="18" charset="0"/>
              </a:rPr>
              <a:t>*</a:t>
            </a:r>
            <a:r>
              <a:rPr lang="el-GR" altLang="zh-CN" dirty="0">
                <a:solidFill>
                  <a:srgbClr val="FF00FF"/>
                </a:solidFill>
                <a:latin typeface="Cambria Math" panose="02040503050406030204" pitchFamily="18" charset="0"/>
                <a:ea typeface="Cambria Math" panose="02040503050406030204" pitchFamily="18" charset="0"/>
              </a:rPr>
              <a:t>τ</a:t>
            </a:r>
            <a:endParaRPr lang="en-US" altLang="zh-CN" dirty="0">
              <a:solidFill>
                <a:srgbClr val="FF00FF"/>
              </a:solidFill>
              <a:latin typeface="Cambria Math" panose="02040503050406030204" pitchFamily="18" charset="0"/>
              <a:ea typeface="Cambria Math" panose="02040503050406030204" pitchFamily="18" charset="0"/>
            </a:endParaRPr>
          </a:p>
          <a:p>
            <a:r>
              <a:rPr lang="en-US" altLang="zh-CN" dirty="0">
                <a:latin typeface="Cambria Math" panose="02040503050406030204" pitchFamily="18" charset="0"/>
                <a:ea typeface="Cambria Math" panose="02040503050406030204" pitchFamily="18" charset="0"/>
              </a:rPr>
              <a:t>Black: 500*</a:t>
            </a:r>
            <a:r>
              <a:rPr lang="el-GR" altLang="zh-CN" dirty="0">
                <a:latin typeface="Cambria Math" panose="02040503050406030204" pitchFamily="18" charset="0"/>
                <a:ea typeface="Cambria Math" panose="02040503050406030204" pitchFamily="18" charset="0"/>
              </a:rPr>
              <a:t>τ</a:t>
            </a:r>
            <a:endParaRPr lang="en-US" dirty="0">
              <a:latin typeface="Cambria Math" panose="02040503050406030204" pitchFamily="18" charset="0"/>
              <a:ea typeface="Cambria Math" panose="02040503050406030204" pitchFamily="18" charset="0"/>
            </a:endParaRPr>
          </a:p>
        </p:txBody>
      </p:sp>
      <p:sp>
        <p:nvSpPr>
          <p:cNvPr id="7" name="TextBox 6">
            <a:extLst>
              <a:ext uri="{FF2B5EF4-FFF2-40B4-BE49-F238E27FC236}">
                <a16:creationId xmlns:a16="http://schemas.microsoft.com/office/drawing/2014/main" id="{D2FA43C7-CC8C-4A69-AA84-91FC77F4CDF6}"/>
              </a:ext>
            </a:extLst>
          </p:cNvPr>
          <p:cNvSpPr txBox="1"/>
          <p:nvPr/>
        </p:nvSpPr>
        <p:spPr>
          <a:xfrm>
            <a:off x="0" y="0"/>
            <a:ext cx="9144000" cy="369332"/>
          </a:xfrm>
          <a:prstGeom prst="rect">
            <a:avLst/>
          </a:prstGeom>
          <a:noFill/>
        </p:spPr>
        <p:txBody>
          <a:bodyPr wrap="square" rtlCol="0">
            <a:spAutoFit/>
          </a:bodyPr>
          <a:lstStyle/>
          <a:p>
            <a:r>
              <a:rPr lang="en-US" altLang="zh-CN" dirty="0">
                <a:latin typeface="Cambria" panose="02040503050406030204" pitchFamily="18" charset="0"/>
                <a:ea typeface="Cambria" panose="02040503050406030204" pitchFamily="18" charset="0"/>
                <a:cs typeface="Tahoma" panose="020B0604030504040204" pitchFamily="34" charset="0"/>
              </a:rPr>
              <a:t>Changing the stopping power by a factor of 20 makes a visible change to the peak shape.</a:t>
            </a:r>
            <a:endParaRPr lang="zh-CN" altLang="en-US" dirty="0">
              <a:latin typeface="Cambria" panose="02040503050406030204" pitchFamily="18" charset="0"/>
              <a:cs typeface="Tahoma" panose="020B0604030504040204" pitchFamily="34" charset="0"/>
            </a:endParaRPr>
          </a:p>
        </p:txBody>
      </p:sp>
    </p:spTree>
    <p:extLst>
      <p:ext uri="{BB962C8B-B14F-4D97-AF65-F5344CB8AC3E}">
        <p14:creationId xmlns:p14="http://schemas.microsoft.com/office/powerpoint/2010/main" val="3898079904"/>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99688F6-0994-49C1-BEC2-59F290B7694C}"/>
              </a:ext>
            </a:extLst>
          </p:cNvPr>
          <p:cNvSpPr txBox="1"/>
          <p:nvPr/>
        </p:nvSpPr>
        <p:spPr>
          <a:xfrm>
            <a:off x="0" y="2687847"/>
            <a:ext cx="9144000" cy="707886"/>
          </a:xfrm>
          <a:prstGeom prst="rect">
            <a:avLst/>
          </a:prstGeom>
          <a:noFill/>
        </p:spPr>
        <p:txBody>
          <a:bodyPr wrap="square" rtlCol="0">
            <a:spAutoFit/>
          </a:bodyPr>
          <a:lstStyle/>
          <a:p>
            <a:pPr algn="just"/>
            <a:r>
              <a:rPr lang="en-US" altLang="zh-CN" sz="2000" dirty="0">
                <a:solidFill>
                  <a:srgbClr val="0000FF"/>
                </a:solidFill>
                <a:latin typeface="Cambria Math" panose="02040503050406030204" pitchFamily="18" charset="0"/>
                <a:cs typeface="Times New Roman" panose="02020603050405020304" pitchFamily="18" charset="0"/>
              </a:rPr>
              <a:t>Moshe -- Chris and Tamas have two questions regarding the lifetime fit function. Could you please comment on that?</a:t>
            </a:r>
            <a:endParaRPr lang="zh-CN" altLang="en-US" sz="2000" dirty="0">
              <a:solidFill>
                <a:srgbClr val="0000FF"/>
              </a:solidFill>
              <a:latin typeface="Cambria Math" panose="020405030504060302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E8796DB9-7121-4CAA-B1D0-F325C7292820}"/>
              </a:ext>
            </a:extLst>
          </p:cNvPr>
          <p:cNvPicPr>
            <a:picLocks noChangeAspect="1"/>
          </p:cNvPicPr>
          <p:nvPr/>
        </p:nvPicPr>
        <p:blipFill>
          <a:blip r:embed="rId2"/>
          <a:stretch>
            <a:fillRect/>
          </a:stretch>
        </p:blipFill>
        <p:spPr>
          <a:xfrm>
            <a:off x="0" y="0"/>
            <a:ext cx="5029200" cy="2247900"/>
          </a:xfrm>
          <a:prstGeom prst="rect">
            <a:avLst/>
          </a:prstGeom>
        </p:spPr>
      </p:pic>
      <p:pic>
        <p:nvPicPr>
          <p:cNvPr id="7" name="Picture 6">
            <a:extLst>
              <a:ext uri="{FF2B5EF4-FFF2-40B4-BE49-F238E27FC236}">
                <a16:creationId xmlns:a16="http://schemas.microsoft.com/office/drawing/2014/main" id="{D028948F-C9D1-4519-B101-62B3797CB3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808859" y="-779659"/>
            <a:ext cx="2555482" cy="4114800"/>
          </a:xfrm>
          <a:prstGeom prst="rect">
            <a:avLst/>
          </a:prstGeom>
        </p:spPr>
      </p:pic>
    </p:spTree>
    <p:extLst>
      <p:ext uri="{BB962C8B-B14F-4D97-AF65-F5344CB8AC3E}">
        <p14:creationId xmlns:p14="http://schemas.microsoft.com/office/powerpoint/2010/main" val="3397288682"/>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B3B8F75-C574-4AD2-8E0B-FE7E357D03FA}"/>
              </a:ext>
            </a:extLst>
          </p:cNvPr>
          <p:cNvSpPr txBox="1"/>
          <p:nvPr/>
        </p:nvSpPr>
        <p:spPr>
          <a:xfrm>
            <a:off x="0" y="400110"/>
            <a:ext cx="9144000" cy="4708981"/>
          </a:xfrm>
          <a:prstGeom prst="rect">
            <a:avLst/>
          </a:prstGeom>
          <a:noFill/>
        </p:spPr>
        <p:txBody>
          <a:bodyPr wrap="square">
            <a:spAutoFit/>
          </a:bodyPr>
          <a:lstStyle/>
          <a:p>
            <a:pPr algn="just"/>
            <a:r>
              <a:rPr lang="en-US" altLang="zh-CN" sz="2000" i="0" dirty="0">
                <a:effectLst/>
                <a:latin typeface="Cambria Math" panose="02040503050406030204" pitchFamily="18" charset="0"/>
                <a:ea typeface="Cambria Math" panose="02040503050406030204" pitchFamily="18" charset="0"/>
                <a:cs typeface="Times New Roman" panose="02020603050405020304" pitchFamily="18" charset="0"/>
              </a:rPr>
              <a:t>The sum of Fermi and Gamow-Teller contributions is derived to be 3.6(5) from our measured log </a:t>
            </a:r>
            <a:r>
              <a:rPr lang="en-US" altLang="zh-CN" sz="2000" i="1" dirty="0">
                <a:effectLst/>
                <a:latin typeface="Cambria Math" panose="02040503050406030204" pitchFamily="18" charset="0"/>
                <a:ea typeface="Cambria Math" panose="02040503050406030204" pitchFamily="18" charset="0"/>
                <a:cs typeface="Times New Roman" panose="02020603050405020304" pitchFamily="18" charset="0"/>
              </a:rPr>
              <a:t>ft </a:t>
            </a:r>
            <a:r>
              <a:rPr lang="en-US" altLang="zh-CN" sz="2000" i="0" dirty="0">
                <a:effectLst/>
                <a:latin typeface="Cambria Math" panose="02040503050406030204" pitchFamily="18" charset="0"/>
                <a:ea typeface="Cambria Math" panose="02040503050406030204" pitchFamily="18" charset="0"/>
                <a:cs typeface="Times New Roman" panose="02020603050405020304" pitchFamily="18" charset="0"/>
              </a:rPr>
              <a:t>= 3</a:t>
            </a:r>
            <a:r>
              <a:rPr lang="en-US" altLang="zh-CN" sz="2000" i="1" dirty="0">
                <a:effectLst/>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i="0" dirty="0">
                <a:effectLst/>
                <a:latin typeface="Cambria Math" panose="02040503050406030204" pitchFamily="18" charset="0"/>
                <a:ea typeface="Cambria Math" panose="02040503050406030204" pitchFamily="18" charset="0"/>
                <a:cs typeface="Times New Roman" panose="02020603050405020304" pitchFamily="18" charset="0"/>
              </a:rPr>
              <a:t>23(6), suggesting the fragmentation of the Fermi strength via isospin mixing is relatively small compared with the strong mixing observed for some special cases [85–87].</a:t>
            </a:r>
          </a:p>
          <a:p>
            <a:pPr algn="just"/>
            <a:r>
              <a:rPr lang="en-US" altLang="zh-CN" sz="2000" dirty="0">
                <a:solidFill>
                  <a:srgbClr val="008000"/>
                </a:solidFill>
                <a:latin typeface="Cambria Math" panose="02040503050406030204" pitchFamily="18" charset="0"/>
                <a:cs typeface="Times New Roman" panose="02020603050405020304" pitchFamily="18" charset="0"/>
              </a:rPr>
              <a:t>Chris: </a:t>
            </a:r>
            <a:r>
              <a:rPr lang="zh-CN" altLang="en-US" sz="2000" dirty="0">
                <a:solidFill>
                  <a:srgbClr val="008000"/>
                </a:solidFill>
                <a:latin typeface="Cambria Math" panose="02040503050406030204" pitchFamily="18" charset="0"/>
                <a:cs typeface="Times New Roman" panose="02020603050405020304" pitchFamily="18" charset="0"/>
              </a:rPr>
              <a:t>Should say here that the ideal Fermi strength is 3, to make it clear why there is not much room for mixing. </a:t>
            </a:r>
          </a:p>
          <a:p>
            <a:pPr algn="just"/>
            <a:r>
              <a:rPr lang="en-US" altLang="zh-CN" sz="2000" dirty="0">
                <a:solidFill>
                  <a:srgbClr val="0000FF"/>
                </a:solidFill>
                <a:latin typeface="Cambria Math" panose="02040503050406030204" pitchFamily="18" charset="0"/>
                <a:cs typeface="Times New Roman" panose="02020603050405020304" pitchFamily="18" charset="0"/>
              </a:rPr>
              <a:t>The sum of Fermi and Gamow-Teller contributions is derived to be </a:t>
            </a:r>
            <a:r>
              <a:rPr lang="en-US" altLang="zh-CN" sz="2000" i="1" dirty="0">
                <a:solidFill>
                  <a:srgbClr val="0000FF"/>
                </a:solidFill>
                <a:latin typeface="Cambria Math" panose="02040503050406030204" pitchFamily="18" charset="0"/>
                <a:cs typeface="Times New Roman" panose="02020603050405020304" pitchFamily="18" charset="0"/>
              </a:rPr>
              <a:t>B</a:t>
            </a:r>
            <a:r>
              <a:rPr lang="en-US" altLang="zh-CN" sz="2000" dirty="0">
                <a:solidFill>
                  <a:srgbClr val="0000FF"/>
                </a:solidFill>
                <a:latin typeface="Cambria Math" panose="02040503050406030204" pitchFamily="18" charset="0"/>
                <a:cs typeface="Times New Roman" panose="02020603050405020304" pitchFamily="18" charset="0"/>
              </a:rPr>
              <a:t>(F) + (</a:t>
            </a:r>
            <a:r>
              <a:rPr lang="en-US" altLang="zh-CN" sz="2000" i="1" dirty="0" err="1">
                <a:solidFill>
                  <a:srgbClr val="0000FF"/>
                </a:solidFill>
                <a:latin typeface="Cambria Math" panose="02040503050406030204" pitchFamily="18" charset="0"/>
                <a:cs typeface="Times New Roman" panose="02020603050405020304" pitchFamily="18" charset="0"/>
              </a:rPr>
              <a:t>g</a:t>
            </a:r>
            <a:r>
              <a:rPr lang="en-US" altLang="zh-CN" sz="2000" baseline="-25000" dirty="0" err="1">
                <a:solidFill>
                  <a:srgbClr val="0000FF"/>
                </a:solidFill>
                <a:latin typeface="Cambria Math" panose="02040503050406030204" pitchFamily="18" charset="0"/>
                <a:cs typeface="Times New Roman" panose="02020603050405020304" pitchFamily="18" charset="0"/>
              </a:rPr>
              <a:t>A</a:t>
            </a:r>
            <a:r>
              <a:rPr lang="en-US" altLang="zh-CN" sz="2000" dirty="0">
                <a:solidFill>
                  <a:srgbClr val="0000FF"/>
                </a:solidFill>
                <a:latin typeface="Cambria Math" panose="02040503050406030204" pitchFamily="18" charset="0"/>
                <a:cs typeface="Times New Roman" panose="02020603050405020304" pitchFamily="18" charset="0"/>
              </a:rPr>
              <a:t>/</a:t>
            </a:r>
            <a:r>
              <a:rPr lang="en-US" altLang="zh-CN" sz="2000" i="1" dirty="0" err="1">
                <a:solidFill>
                  <a:srgbClr val="0000FF"/>
                </a:solidFill>
                <a:latin typeface="Cambria Math" panose="02040503050406030204" pitchFamily="18" charset="0"/>
                <a:cs typeface="Times New Roman" panose="02020603050405020304" pitchFamily="18" charset="0"/>
              </a:rPr>
              <a:t>g</a:t>
            </a:r>
            <a:r>
              <a:rPr lang="en-US" altLang="zh-CN" sz="2000" baseline="-25000" dirty="0" err="1">
                <a:solidFill>
                  <a:srgbClr val="0000FF"/>
                </a:solidFill>
                <a:latin typeface="Cambria Math" panose="02040503050406030204" pitchFamily="18" charset="0"/>
                <a:cs typeface="Times New Roman" panose="02020603050405020304" pitchFamily="18" charset="0"/>
              </a:rPr>
              <a:t>V</a:t>
            </a:r>
            <a:r>
              <a:rPr lang="en-US" altLang="zh-CN" sz="2000" dirty="0">
                <a:solidFill>
                  <a:srgbClr val="0000FF"/>
                </a:solidFill>
                <a:latin typeface="Cambria Math" panose="02040503050406030204" pitchFamily="18" charset="0"/>
                <a:cs typeface="Times New Roman" panose="02020603050405020304" pitchFamily="18" charset="0"/>
              </a:rPr>
              <a:t>)</a:t>
            </a:r>
            <a:r>
              <a:rPr lang="en-US" altLang="zh-CN" sz="2000" baseline="30000" dirty="0">
                <a:solidFill>
                  <a:srgbClr val="0000FF"/>
                </a:solidFill>
                <a:latin typeface="Cambria Math" panose="02040503050406030204" pitchFamily="18" charset="0"/>
                <a:cs typeface="Times New Roman" panose="02020603050405020304" pitchFamily="18" charset="0"/>
              </a:rPr>
              <a:t>2</a:t>
            </a:r>
            <a:r>
              <a:rPr lang="en-US" altLang="zh-CN" sz="2000" i="1" dirty="0">
                <a:solidFill>
                  <a:srgbClr val="0000FF"/>
                </a:solidFill>
                <a:latin typeface="Cambria Math" panose="02040503050406030204" pitchFamily="18" charset="0"/>
                <a:cs typeface="Times New Roman" panose="02020603050405020304" pitchFamily="18" charset="0"/>
              </a:rPr>
              <a:t>B</a:t>
            </a:r>
            <a:r>
              <a:rPr lang="en-US" altLang="zh-CN" sz="2000" dirty="0">
                <a:solidFill>
                  <a:srgbClr val="0000FF"/>
                </a:solidFill>
                <a:latin typeface="Cambria Math" panose="02040503050406030204" pitchFamily="18" charset="0"/>
                <a:cs typeface="Times New Roman" panose="02020603050405020304" pitchFamily="18" charset="0"/>
              </a:rPr>
              <a:t>(GT) = 3.6(5) from our measured log </a:t>
            </a:r>
            <a:r>
              <a:rPr lang="en-US" altLang="zh-CN" sz="2000" i="1" dirty="0">
                <a:solidFill>
                  <a:srgbClr val="0000FF"/>
                </a:solidFill>
                <a:latin typeface="Cambria Math" panose="02040503050406030204" pitchFamily="18" charset="0"/>
                <a:cs typeface="Times New Roman" panose="02020603050405020304" pitchFamily="18" charset="0"/>
              </a:rPr>
              <a:t>ft</a:t>
            </a:r>
            <a:r>
              <a:rPr lang="en-US" altLang="zh-CN" sz="2000" dirty="0">
                <a:solidFill>
                  <a:srgbClr val="0000FF"/>
                </a:solidFill>
                <a:latin typeface="Cambria Math" panose="02040503050406030204" pitchFamily="18" charset="0"/>
                <a:cs typeface="Times New Roman" panose="02020603050405020304" pitchFamily="18" charset="0"/>
              </a:rPr>
              <a:t> = 3.23(6). Our shell-model calculations predict a </a:t>
            </a:r>
            <a:r>
              <a:rPr lang="en-US" altLang="zh-CN" sz="2000" i="1" dirty="0">
                <a:solidFill>
                  <a:srgbClr val="0000FF"/>
                </a:solidFill>
                <a:latin typeface="Cambria Math" panose="02040503050406030204" pitchFamily="18" charset="0"/>
                <a:cs typeface="Times New Roman" panose="02020603050405020304" pitchFamily="18" charset="0"/>
              </a:rPr>
              <a:t>B</a:t>
            </a:r>
            <a:r>
              <a:rPr lang="en-US" altLang="zh-CN" sz="2000" dirty="0">
                <a:solidFill>
                  <a:srgbClr val="0000FF"/>
                </a:solidFill>
                <a:latin typeface="Cambria Math" panose="02040503050406030204" pitchFamily="18" charset="0"/>
                <a:cs typeface="Times New Roman" panose="02020603050405020304" pitchFamily="18" charset="0"/>
              </a:rPr>
              <a:t>(GT) ≈ 0.1 for the IAS. The summed </a:t>
            </a:r>
            <a:r>
              <a:rPr lang="en-US" altLang="zh-CN" sz="2000" i="1" dirty="0">
                <a:solidFill>
                  <a:srgbClr val="0000FF"/>
                </a:solidFill>
                <a:latin typeface="Cambria Math" panose="02040503050406030204" pitchFamily="18" charset="0"/>
                <a:cs typeface="Times New Roman" panose="02020603050405020304" pitchFamily="18" charset="0"/>
              </a:rPr>
              <a:t>B</a:t>
            </a:r>
            <a:r>
              <a:rPr lang="en-US" altLang="zh-CN" sz="2000" dirty="0">
                <a:solidFill>
                  <a:srgbClr val="0000FF"/>
                </a:solidFill>
                <a:latin typeface="Cambria Math" panose="02040503050406030204" pitchFamily="18" charset="0"/>
                <a:cs typeface="Times New Roman" panose="02020603050405020304" pitchFamily="18" charset="0"/>
              </a:rPr>
              <a:t>(F) should fulfil the sum rule ∑</a:t>
            </a:r>
            <a:r>
              <a:rPr lang="en-US" altLang="zh-CN" sz="2000" i="1" dirty="0">
                <a:solidFill>
                  <a:srgbClr val="0000FF"/>
                </a:solidFill>
                <a:latin typeface="Cambria Math" panose="02040503050406030204" pitchFamily="18" charset="0"/>
                <a:cs typeface="Times New Roman" panose="02020603050405020304" pitchFamily="18" charset="0"/>
              </a:rPr>
              <a:t>B</a:t>
            </a:r>
            <a:r>
              <a:rPr lang="en-US" altLang="zh-CN" sz="2000" dirty="0">
                <a:solidFill>
                  <a:srgbClr val="0000FF"/>
                </a:solidFill>
                <a:latin typeface="Cambria Math" panose="02040503050406030204" pitchFamily="18" charset="0"/>
                <a:cs typeface="Times New Roman" panose="02020603050405020304" pitchFamily="18" charset="0"/>
              </a:rPr>
              <a:t>(F) = 3, suggesting that the Fermi strength mainly concentrated on the IAS. The fragmentation of the Fermi strength via isospin mixing is rather small compared with the strong mixing observed for some special cases [85–87].</a:t>
            </a:r>
          </a:p>
          <a:p>
            <a:pPr algn="just"/>
            <a:endParaRPr lang="en-US" altLang="zh-CN" sz="2000" dirty="0">
              <a:solidFill>
                <a:srgbClr val="0000FF"/>
              </a:solidFill>
              <a:latin typeface="Cambria Math" panose="02040503050406030204" pitchFamily="18" charset="0"/>
              <a:cs typeface="Times New Roman" panose="02020603050405020304" pitchFamily="18" charset="0"/>
            </a:endParaRPr>
          </a:p>
          <a:p>
            <a:pPr algn="just"/>
            <a:r>
              <a:rPr lang="en-US" altLang="zh-CN" sz="2000" dirty="0">
                <a:solidFill>
                  <a:srgbClr val="008000"/>
                </a:solidFill>
                <a:latin typeface="Cambria Math" panose="02040503050406030204" pitchFamily="18" charset="0"/>
                <a:cs typeface="Times New Roman" panose="02020603050405020304" pitchFamily="18" charset="0"/>
              </a:rPr>
              <a:t>Chris: The sign of the energy difference is not completely clear here.</a:t>
            </a:r>
          </a:p>
          <a:p>
            <a:pPr algn="just"/>
            <a:r>
              <a:rPr lang="en-US" altLang="zh-CN" sz="2000" dirty="0">
                <a:solidFill>
                  <a:srgbClr val="0000FF"/>
                </a:solidFill>
                <a:latin typeface="Cambria Math" panose="02040503050406030204" pitchFamily="18" charset="0"/>
                <a:cs typeface="Times New Roman" panose="02020603050405020304" pitchFamily="18" charset="0"/>
              </a:rPr>
              <a:t>The energy difference is defined as </a:t>
            </a:r>
            <a:r>
              <a:rPr lang="en-US" altLang="zh-CN" sz="2000" i="1" dirty="0" err="1">
                <a:solidFill>
                  <a:srgbClr val="0000FF"/>
                </a:solidFill>
                <a:latin typeface="Cambria Math" panose="02040503050406030204" pitchFamily="18" charset="0"/>
                <a:cs typeface="Times New Roman" panose="02020603050405020304" pitchFamily="18" charset="0"/>
              </a:rPr>
              <a:t>E</a:t>
            </a:r>
            <a:r>
              <a:rPr lang="en-US" altLang="zh-CN" sz="2000" i="1" baseline="-25000" dirty="0" err="1">
                <a:solidFill>
                  <a:srgbClr val="0000FF"/>
                </a:solidFill>
                <a:latin typeface="Cambria Math" panose="02040503050406030204" pitchFamily="18" charset="0"/>
                <a:cs typeface="Times New Roman" panose="02020603050405020304" pitchFamily="18" charset="0"/>
              </a:rPr>
              <a:t>xT</a:t>
            </a:r>
            <a:r>
              <a:rPr lang="en-US" altLang="zh-CN" sz="2000" i="1" baseline="-25000" dirty="0">
                <a:solidFill>
                  <a:srgbClr val="0000FF"/>
                </a:solidFill>
                <a:latin typeface="Cambria Math" panose="02040503050406030204" pitchFamily="18" charset="0"/>
                <a:cs typeface="Times New Roman" panose="02020603050405020304" pitchFamily="18" charset="0"/>
              </a:rPr>
              <a:t> </a:t>
            </a:r>
            <a:r>
              <a:rPr lang="en-US" altLang="zh-CN" sz="2000" baseline="-25000" dirty="0">
                <a:solidFill>
                  <a:srgbClr val="0000FF"/>
                </a:solidFill>
                <a:latin typeface="Cambria Math" panose="02040503050406030204" pitchFamily="18" charset="0"/>
                <a:cs typeface="Times New Roman" panose="02020603050405020304" pitchFamily="18" charset="0"/>
              </a:rPr>
              <a:t>= 3/2 IAS</a:t>
            </a:r>
            <a:r>
              <a:rPr lang="en-US" altLang="zh-CN" sz="2000" dirty="0">
                <a:solidFill>
                  <a:srgbClr val="0000FF"/>
                </a:solidFill>
                <a:latin typeface="Cambria Math" panose="02040503050406030204" pitchFamily="18" charset="0"/>
                <a:cs typeface="Times New Roman" panose="02020603050405020304" pitchFamily="18" charset="0"/>
              </a:rPr>
              <a:t> − </a:t>
            </a:r>
            <a:r>
              <a:rPr lang="en-US" altLang="zh-CN" sz="2000" i="1" dirty="0" err="1">
                <a:solidFill>
                  <a:srgbClr val="0000FF"/>
                </a:solidFill>
                <a:latin typeface="Cambria Math" panose="02040503050406030204" pitchFamily="18" charset="0"/>
                <a:cs typeface="Times New Roman" panose="02020603050405020304" pitchFamily="18" charset="0"/>
              </a:rPr>
              <a:t>E</a:t>
            </a:r>
            <a:r>
              <a:rPr lang="en-US" altLang="zh-CN" sz="2000" i="1" baseline="-25000" dirty="0" err="1">
                <a:solidFill>
                  <a:srgbClr val="0000FF"/>
                </a:solidFill>
                <a:latin typeface="Cambria Math" panose="02040503050406030204" pitchFamily="18" charset="0"/>
                <a:cs typeface="Times New Roman" panose="02020603050405020304" pitchFamily="18" charset="0"/>
              </a:rPr>
              <a:t>xT</a:t>
            </a:r>
            <a:r>
              <a:rPr lang="en-US" altLang="zh-CN" sz="2000" i="1" baseline="-25000" dirty="0">
                <a:solidFill>
                  <a:srgbClr val="0000FF"/>
                </a:solidFill>
                <a:latin typeface="Cambria Math" panose="02040503050406030204" pitchFamily="18" charset="0"/>
                <a:cs typeface="Times New Roman" panose="02020603050405020304" pitchFamily="18" charset="0"/>
              </a:rPr>
              <a:t> </a:t>
            </a:r>
            <a:r>
              <a:rPr lang="en-US" altLang="zh-CN" sz="2000" baseline="-25000" dirty="0">
                <a:solidFill>
                  <a:srgbClr val="0000FF"/>
                </a:solidFill>
                <a:latin typeface="Cambria Math" panose="02040503050406030204" pitchFamily="18" charset="0"/>
                <a:cs typeface="Times New Roman" panose="02020603050405020304" pitchFamily="18" charset="0"/>
              </a:rPr>
              <a:t>= 1/2</a:t>
            </a:r>
            <a:r>
              <a:rPr lang="en-US" altLang="zh-CN" sz="2000" dirty="0">
                <a:solidFill>
                  <a:srgbClr val="0000FF"/>
                </a:solidFill>
                <a:latin typeface="Cambria Math" panose="02040503050406030204" pitchFamily="18" charset="0"/>
                <a:cs typeface="Times New Roman" panose="02020603050405020304" pitchFamily="18" charset="0"/>
              </a:rPr>
              <a:t>.</a:t>
            </a:r>
          </a:p>
        </p:txBody>
      </p:sp>
      <p:sp>
        <p:nvSpPr>
          <p:cNvPr id="11" name="TextBox 10">
            <a:extLst>
              <a:ext uri="{FF2B5EF4-FFF2-40B4-BE49-F238E27FC236}">
                <a16:creationId xmlns:a16="http://schemas.microsoft.com/office/drawing/2014/main" id="{B1B8EEBC-696D-4DC4-B95B-6FD255A00487}"/>
              </a:ext>
            </a:extLst>
          </p:cNvPr>
          <p:cNvSpPr txBox="1"/>
          <p:nvPr/>
        </p:nvSpPr>
        <p:spPr>
          <a:xfrm>
            <a:off x="0" y="0"/>
            <a:ext cx="2205284" cy="400110"/>
          </a:xfrm>
          <a:prstGeom prst="rect">
            <a:avLst/>
          </a:prstGeom>
          <a:noFill/>
        </p:spPr>
        <p:txBody>
          <a:bodyPr wrap="none" rtlCol="0">
            <a:spAutoFit/>
          </a:bodyPr>
          <a:lstStyle/>
          <a:p>
            <a:r>
              <a:rPr lang="en-US" altLang="zh-CN" sz="2000" b="1" dirty="0"/>
              <a:t>Comments on V23:</a:t>
            </a:r>
            <a:endParaRPr lang="zh-CN" altLang="en-US" sz="2000" b="1" dirty="0"/>
          </a:p>
        </p:txBody>
      </p:sp>
    </p:spTree>
    <p:extLst>
      <p:ext uri="{BB962C8B-B14F-4D97-AF65-F5344CB8AC3E}">
        <p14:creationId xmlns:p14="http://schemas.microsoft.com/office/powerpoint/2010/main" val="3209925746"/>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A6A2F5-5031-46A5-9409-8EE09D9ED48C}"/>
              </a:ext>
            </a:extLst>
          </p:cNvPr>
          <p:cNvSpPr txBox="1"/>
          <p:nvPr/>
        </p:nvSpPr>
        <p:spPr>
          <a:xfrm>
            <a:off x="0" y="0"/>
            <a:ext cx="9144000" cy="3170099"/>
          </a:xfrm>
          <a:prstGeom prst="rect">
            <a:avLst/>
          </a:prstGeom>
          <a:noFill/>
        </p:spPr>
        <p:txBody>
          <a:bodyPr wrap="square">
            <a:spAutoFit/>
          </a:bodyPr>
          <a:lstStyle/>
          <a:p>
            <a:pPr algn="just"/>
            <a:r>
              <a:rPr lang="en-US" altLang="zh-CN" sz="2000" i="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Chris: Should we briefly mention searching for isospin mixing in the IAS? We have quite a long discussion of it in the paper .</a:t>
            </a:r>
          </a:p>
          <a:p>
            <a:pPr algn="just"/>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The mirror-asymmetry parameters have been deduced for five transitions in the mirror </a:t>
            </a:r>
            <a:r>
              <a:rPr lang="en-US" altLang="zh-CN" sz="2000" i="1"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decays of </a:t>
            </a:r>
            <a:r>
              <a:rPr lang="en-US" altLang="zh-CN" sz="2000" i="0"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Si and </a:t>
            </a:r>
            <a:r>
              <a:rPr lang="en-US" altLang="zh-CN" sz="2000" i="0"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Na, which will contribute to the systematic understanding of the nature of mirror-symmetry breaking. Shell-model calculations using the USDC and USDI Hamiltonians both reproduce the experimental data well and predict a 5/2+, </a:t>
            </a:r>
            <a:r>
              <a:rPr lang="en-US" altLang="zh-CN" sz="2000" i="1"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 1/2 state above the </a:t>
            </a:r>
            <a:r>
              <a:rPr lang="en-US" altLang="zh-CN" sz="2000" i="1"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 3/2 IAS. It is desirable for future experiments with higher statistics to explore the fine structure near the IAS and search for the missing </a:t>
            </a:r>
            <a:r>
              <a:rPr lang="en-US" altLang="zh-CN" sz="2000" i="1"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 = 1/2 </a:t>
            </a:r>
            <a:r>
              <a:rPr lang="en-US" altLang="zh-CN" sz="2000" i="0" baseline="3000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rPr>
              <a:t>Al state that exhibits weak isospin mixing with the IAS.</a:t>
            </a:r>
          </a:p>
        </p:txBody>
      </p:sp>
    </p:spTree>
    <p:extLst>
      <p:ext uri="{BB962C8B-B14F-4D97-AF65-F5344CB8AC3E}">
        <p14:creationId xmlns:p14="http://schemas.microsoft.com/office/powerpoint/2010/main" val="1244308725"/>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63BDD8-F0A2-4897-871F-45C4AB9A68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98000"/>
            <a:ext cx="5305192" cy="2880000"/>
          </a:xfrm>
          <a:prstGeom prst="rect">
            <a:avLst/>
          </a:prstGeom>
        </p:spPr>
      </p:pic>
      <p:pic>
        <p:nvPicPr>
          <p:cNvPr id="7" name="Picture 6">
            <a:extLst>
              <a:ext uri="{FF2B5EF4-FFF2-40B4-BE49-F238E27FC236}">
                <a16:creationId xmlns:a16="http://schemas.microsoft.com/office/drawing/2014/main" id="{6567B19A-2FA0-4CA3-BDD0-188410865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978000"/>
            <a:ext cx="5305191" cy="2880000"/>
          </a:xfrm>
          <a:prstGeom prst="rect">
            <a:avLst/>
          </a:prstGeom>
        </p:spPr>
      </p:pic>
      <p:sp>
        <p:nvSpPr>
          <p:cNvPr id="9" name="TextBox 8">
            <a:extLst>
              <a:ext uri="{FF2B5EF4-FFF2-40B4-BE49-F238E27FC236}">
                <a16:creationId xmlns:a16="http://schemas.microsoft.com/office/drawing/2014/main" id="{8F2DDA80-4096-44DA-8C9E-F509E347BCBB}"/>
              </a:ext>
            </a:extLst>
          </p:cNvPr>
          <p:cNvSpPr txBox="1"/>
          <p:nvPr/>
        </p:nvSpPr>
        <p:spPr>
          <a:xfrm>
            <a:off x="0" y="0"/>
            <a:ext cx="9144000" cy="1015663"/>
          </a:xfrm>
          <a:prstGeom prst="rect">
            <a:avLst/>
          </a:prstGeom>
          <a:noFill/>
        </p:spPr>
        <p:txBody>
          <a:bodyPr wrap="square">
            <a:spAutoFit/>
          </a:bodyPr>
          <a:lstStyle/>
          <a:p>
            <a:pPr algn="just"/>
            <a:r>
              <a:rPr lang="en-US" altLang="zh-CN" sz="2000" i="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Chris: Nice figure. Maybe the dashed lines should show the weighted average value(?)</a:t>
            </a:r>
          </a:p>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Plotting weighted average or our value doesn't have any visible difference.</a:t>
            </a:r>
            <a:endPar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4F2A04EF-06FE-4BC8-916C-9FF9FAA8F1F2}"/>
              </a:ext>
            </a:extLst>
          </p:cNvPr>
          <p:cNvSpPr txBox="1"/>
          <p:nvPr/>
        </p:nvSpPr>
        <p:spPr>
          <a:xfrm>
            <a:off x="5409126" y="1098000"/>
            <a:ext cx="3644721" cy="2246769"/>
          </a:xfrm>
          <a:prstGeom prst="rect">
            <a:avLst/>
          </a:prstGeom>
          <a:noFill/>
        </p:spPr>
        <p:txBody>
          <a:bodyPr wrap="square">
            <a:spAutoFit/>
          </a:bodyPr>
          <a:lstStyle/>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We already emphasized the merit/excellence of our value by showing the data points with error bars, so adding two dashed lines to indicate the weighted average can provide the readers more information.</a:t>
            </a:r>
            <a:endParaRPr lang="en-US" altLang="zh-CN" sz="2000" i="0" dirty="0">
              <a:solidFill>
                <a:srgbClr val="0000FF"/>
              </a:solidFill>
              <a:effectLst/>
              <a:latin typeface="Cambria Math" panose="02040503050406030204" pitchFamily="18" charset="0"/>
              <a:ea typeface="Cambria Math"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746077217"/>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04F08E-451C-408B-B2C3-FEFD50D29087}"/>
              </a:ext>
            </a:extLst>
          </p:cNvPr>
          <p:cNvSpPr txBox="1"/>
          <p:nvPr/>
        </p:nvSpPr>
        <p:spPr>
          <a:xfrm>
            <a:off x="0" y="0"/>
            <a:ext cx="6701051" cy="5632311"/>
          </a:xfrm>
          <a:prstGeom prst="rect">
            <a:avLst/>
          </a:prstGeom>
          <a:noFill/>
        </p:spPr>
        <p:txBody>
          <a:bodyPr wrap="square">
            <a:spAutoFit/>
          </a:bodyPr>
          <a:lstStyle/>
          <a:p>
            <a:pPr algn="just"/>
            <a:r>
              <a:rPr lang="en-US" altLang="zh-CN" sz="2000" i="0" dirty="0">
                <a:solidFill>
                  <a:srgbClr val="008000"/>
                </a:solidFill>
                <a:effectLst/>
                <a:latin typeface="Cambria Math" panose="02040503050406030204" pitchFamily="18" charset="0"/>
                <a:ea typeface="Cambria Math" panose="02040503050406030204" pitchFamily="18" charset="0"/>
                <a:cs typeface="Times New Roman" panose="02020603050405020304" pitchFamily="18" charset="0"/>
              </a:rPr>
              <a:t>Chris: Should we re-evaluate these excitation energies by using our re-evaluated proton energies and placements? Or do they include information beyond 25Si(beta p)?</a:t>
            </a:r>
          </a:p>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The excitation energies evaluated by ENSDF took into account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decay,</a:t>
            </a:r>
            <a:r>
              <a:rPr lang="zh-CN" altLang="en-US"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3</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He,</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d</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zh-CN" altLang="en-US"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a:t>
            </a:r>
            <a:r>
              <a:rPr lang="en-US" altLang="zh-CN" sz="2000" i="1"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d</a:t>
            </a:r>
            <a:r>
              <a:rPr lang="en-US" altLang="zh-CN" sz="2000"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i="1"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28</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α</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3</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He,</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27</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Al(</a:t>
            </a:r>
            <a:r>
              <a:rPr lang="en-US" altLang="zh-CN" sz="2000" i="1"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i="1"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Mg(</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zh-CN" altLang="en-US"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Al(</a:t>
            </a:r>
            <a:r>
              <a:rPr lang="en-US" altLang="zh-CN" sz="2000" i="1"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i="1"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data.</a:t>
            </a:r>
          </a:p>
          <a:p>
            <a:pPr algn="just"/>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We can obtain the excitation energies using </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Si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a:t>
            </a:r>
            <a:r>
              <a:rPr lang="en-US" altLang="zh-CN" sz="2000" baseline="30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decay, but that's basically a subset of data that </a:t>
            </a: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was using (see the table on the right). If we report our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x</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in the paper, our values are not measurement and also not independent of the current NuDat. So it's still of no use to the NNDC data evaluator. </a:t>
            </a:r>
          </a:p>
          <a:p>
            <a:pPr algn="just"/>
            <a:endPar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endParaRPr>
          </a:p>
          <a:p>
            <a:pPr algn="just"/>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For example,</a:t>
            </a:r>
          </a:p>
          <a:p>
            <a:pPr algn="just"/>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x</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 2673.4(5) keV from our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βγ</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data</a:t>
            </a:r>
          </a:p>
          <a:p>
            <a:pPr algn="just"/>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x</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 2673.4(9) keV from </a:t>
            </a:r>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βp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literature.</a:t>
            </a:r>
          </a:p>
          <a:p>
            <a:pPr algn="just"/>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E</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x</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 2673.3(6) keV from NuDat.</a:t>
            </a:r>
          </a:p>
        </p:txBody>
      </p:sp>
      <p:graphicFrame>
        <p:nvGraphicFramePr>
          <p:cNvPr id="7" name="Table 6">
            <a:extLst>
              <a:ext uri="{FF2B5EF4-FFF2-40B4-BE49-F238E27FC236}">
                <a16:creationId xmlns:a16="http://schemas.microsoft.com/office/drawing/2014/main" id="{C894E7DB-C861-4785-A46E-F6808E34E53C}"/>
              </a:ext>
            </a:extLst>
          </p:cNvPr>
          <p:cNvGraphicFramePr>
            <a:graphicFrameLocks noGrp="1"/>
          </p:cNvGraphicFramePr>
          <p:nvPr>
            <p:extLst>
              <p:ext uri="{D42A27DB-BD31-4B8C-83A1-F6EECF244321}">
                <p14:modId xmlns:p14="http://schemas.microsoft.com/office/powerpoint/2010/main" val="3930559255"/>
              </p:ext>
            </p:extLst>
          </p:nvPr>
        </p:nvGraphicFramePr>
        <p:xfrm>
          <a:off x="6834030" y="77000"/>
          <a:ext cx="2296320" cy="6696000"/>
        </p:xfrm>
        <a:graphic>
          <a:graphicData uri="http://schemas.openxmlformats.org/drawingml/2006/table">
            <a:tbl>
              <a:tblPr>
                <a:tableStyleId>{2D5ABB26-0587-4C30-8999-92F81FD0307C}</a:tableStyleId>
              </a:tblPr>
              <a:tblGrid>
                <a:gridCol w="1085954">
                  <a:extLst>
                    <a:ext uri="{9D8B030D-6E8A-4147-A177-3AD203B41FA5}">
                      <a16:colId xmlns:a16="http://schemas.microsoft.com/office/drawing/2014/main" val="188976355"/>
                    </a:ext>
                  </a:extLst>
                </a:gridCol>
                <a:gridCol w="1210366">
                  <a:extLst>
                    <a:ext uri="{9D8B030D-6E8A-4147-A177-3AD203B41FA5}">
                      <a16:colId xmlns:a16="http://schemas.microsoft.com/office/drawing/2014/main" val="447130903"/>
                    </a:ext>
                  </a:extLst>
                </a:gridCol>
              </a:tblGrid>
              <a:tr h="360000">
                <a:tc>
                  <a:txBody>
                    <a:bodyPr/>
                    <a:lstStyle/>
                    <a:p>
                      <a:pPr algn="ctr" fontAlgn="ctr"/>
                      <a:r>
                        <a:rPr lang="en-US" altLang="zh-CN" sz="1600" b="0" i="1" u="none" strike="noStrike" dirty="0">
                          <a:solidFill>
                            <a:srgbClr val="0000FF"/>
                          </a:solidFill>
                          <a:effectLst/>
                          <a:latin typeface="Cambria Math" panose="02040503050406030204" pitchFamily="18" charset="0"/>
                          <a:ea typeface="Cambria Math" panose="02040503050406030204" pitchFamily="18" charset="0"/>
                        </a:rPr>
                        <a:t>E</a:t>
                      </a:r>
                      <a:r>
                        <a:rPr lang="en-US" altLang="zh-CN" sz="1600" b="0" i="1" u="none" strike="noStrike" baseline="-25000" dirty="0">
                          <a:solidFill>
                            <a:srgbClr val="0000FF"/>
                          </a:solidFill>
                          <a:effectLst/>
                          <a:latin typeface="Cambria Math" panose="02040503050406030204" pitchFamily="18" charset="0"/>
                          <a:ea typeface="Cambria Math" panose="02040503050406030204" pitchFamily="18" charset="0"/>
                        </a:rPr>
                        <a:t>x</a:t>
                      </a:r>
                      <a:r>
                        <a:rPr lang="en-US" altLang="zh-CN" sz="1600" b="0" i="0" u="none" strike="noStrike" dirty="0">
                          <a:solidFill>
                            <a:srgbClr val="0000FF"/>
                          </a:solidFill>
                          <a:effectLst/>
                          <a:latin typeface="Cambria Math" panose="02040503050406030204" pitchFamily="18" charset="0"/>
                          <a:ea typeface="Cambria Math" panose="02040503050406030204" pitchFamily="18" charset="0"/>
                        </a:rPr>
                        <a:t> (NuDat)</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600" b="0" i="1" u="none" strike="noStrike" dirty="0">
                          <a:solidFill>
                            <a:srgbClr val="0000FF"/>
                          </a:solidFill>
                          <a:effectLst/>
                          <a:latin typeface="Cambria Math" panose="02040503050406030204" pitchFamily="18" charset="0"/>
                          <a:ea typeface="Cambria Math" panose="02040503050406030204" pitchFamily="18" charset="0"/>
                        </a:rPr>
                        <a:t>E</a:t>
                      </a:r>
                      <a:r>
                        <a:rPr lang="en-US" altLang="zh-CN" sz="1600" b="0" i="1" u="none" strike="noStrike" baseline="-25000" dirty="0">
                          <a:solidFill>
                            <a:srgbClr val="0000FF"/>
                          </a:solidFill>
                          <a:effectLst/>
                          <a:latin typeface="Cambria Math" panose="02040503050406030204" pitchFamily="18" charset="0"/>
                          <a:ea typeface="Cambria Math" panose="02040503050406030204" pitchFamily="18" charset="0"/>
                        </a:rPr>
                        <a:t>x</a:t>
                      </a:r>
                      <a:r>
                        <a:rPr lang="en-US" altLang="zh-CN" sz="1600" b="0" i="0" u="none" strike="noStrike" dirty="0">
                          <a:solidFill>
                            <a:srgbClr val="0000FF"/>
                          </a:solidFill>
                          <a:effectLst/>
                          <a:latin typeface="Cambria Math" panose="02040503050406030204" pitchFamily="18" charset="0"/>
                          <a:ea typeface="Cambria Math" panose="02040503050406030204" pitchFamily="18" charset="0"/>
                        </a:rPr>
                        <a:t> (</a:t>
                      </a:r>
                      <a:r>
                        <a:rPr lang="en-US" altLang="zh-CN" sz="1600" b="0" i="1" u="none" strike="noStrike" dirty="0">
                          <a:solidFill>
                            <a:srgbClr val="0000FF"/>
                          </a:solidFill>
                          <a:effectLst/>
                          <a:latin typeface="Cambria Math" panose="02040503050406030204" pitchFamily="18" charset="0"/>
                          <a:ea typeface="Cambria Math" panose="02040503050406030204" pitchFamily="18" charset="0"/>
                        </a:rPr>
                        <a:t>βp</a:t>
                      </a:r>
                      <a:r>
                        <a:rPr lang="en-US" altLang="zh-CN" sz="1600" b="0" i="0" u="none" strike="noStrike" dirty="0">
                          <a:solidFill>
                            <a:srgbClr val="0000FF"/>
                          </a:solidFill>
                          <a:effectLst/>
                          <a:latin typeface="Cambria Math" panose="02040503050406030204" pitchFamily="18" charset="0"/>
                          <a:ea typeface="Cambria Math" panose="02040503050406030204" pitchFamily="18" charset="0"/>
                        </a:rPr>
                        <a:t>)</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5596213"/>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3859.1(8)</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3856(3)</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721530526"/>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4192(4)</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4195.6(20)</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3756724814"/>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4582(2)</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4582.3(12)</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024115541"/>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4906(4)</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4907(5)</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652494390"/>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5597(6)</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5598(4)</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2512489802"/>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5804(4)</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5804(3)</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324590643"/>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6063(7)</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6093(25)</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204774543"/>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6170(2)</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6163(12)</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2214886722"/>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6650(5)</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6646(11)</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627556658"/>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6877(7)</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6876(6)</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2191149552"/>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6909(10)</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6885(9)</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748551196"/>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7118(5)</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7109(6)</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22674236"/>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7240(3)</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7244(5)</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373168158"/>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7422(5)</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7431(16)</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3371878370"/>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7646 </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7654(11)</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490560784"/>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7819(20)</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7820(15)</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4141078752"/>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7901(2)</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7898.4(20)</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562978833"/>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7936(20)</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7985(17)</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2303464626"/>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8186(3)</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8188(3)</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3637486680"/>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9073(7)</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9070(5)</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694587403"/>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9275(25)</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9271(25)</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817491364"/>
                  </a:ext>
                </a:extLst>
              </a:tr>
              <a:tr h="288000">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9415(30)</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en-US" altLang="zh-CN" sz="1600" u="none" strike="noStrike" dirty="0">
                          <a:solidFill>
                            <a:srgbClr val="0000FF"/>
                          </a:solidFill>
                          <a:effectLst/>
                          <a:latin typeface="Cambria Math" panose="02040503050406030204" pitchFamily="18" charset="0"/>
                          <a:ea typeface="Cambria Math" panose="02040503050406030204" pitchFamily="18" charset="0"/>
                        </a:rPr>
                        <a:t>9412(30)</a:t>
                      </a:r>
                      <a:endParaRPr lang="en-US" altLang="zh-CN" sz="1600" b="0" i="0" u="none" strike="noStrike" dirty="0">
                        <a:solidFill>
                          <a:srgbClr val="0000FF"/>
                        </a:solidFill>
                        <a:effectLst/>
                        <a:latin typeface="Cambria Math" panose="02040503050406030204" pitchFamily="18" charset="0"/>
                        <a:ea typeface="Cambria Math" panose="02040503050406030204" pitchFamily="18" charset="0"/>
                      </a:endParaRPr>
                    </a:p>
                  </a:txBody>
                  <a:tcPr marL="9525" marR="9525" marT="9525"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5770916"/>
                  </a:ext>
                </a:extLst>
              </a:tr>
            </a:tbl>
          </a:graphicData>
        </a:graphic>
      </p:graphicFrame>
    </p:spTree>
    <p:extLst>
      <p:ext uri="{BB962C8B-B14F-4D97-AF65-F5344CB8AC3E}">
        <p14:creationId xmlns:p14="http://schemas.microsoft.com/office/powerpoint/2010/main" val="14524968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3FC27B-1A79-4C59-99A8-01BA74D6FF95}"/>
              </a:ext>
            </a:extLst>
          </p:cNvPr>
          <p:cNvPicPr>
            <a:picLocks noChangeAspect="1"/>
          </p:cNvPicPr>
          <p:nvPr/>
        </p:nvPicPr>
        <p:blipFill>
          <a:blip r:embed="rId2"/>
          <a:stretch>
            <a:fillRect/>
          </a:stretch>
        </p:blipFill>
        <p:spPr>
          <a:xfrm>
            <a:off x="0" y="0"/>
            <a:ext cx="7185193" cy="3428999"/>
          </a:xfrm>
          <a:prstGeom prst="rect">
            <a:avLst/>
          </a:prstGeom>
        </p:spPr>
      </p:pic>
      <p:sp>
        <p:nvSpPr>
          <p:cNvPr id="4" name="TextBox 3">
            <a:extLst>
              <a:ext uri="{FF2B5EF4-FFF2-40B4-BE49-F238E27FC236}">
                <a16:creationId xmlns:a16="http://schemas.microsoft.com/office/drawing/2014/main" id="{AE586BF1-F4DA-4231-AB9F-152DB5564592}"/>
              </a:ext>
            </a:extLst>
          </p:cNvPr>
          <p:cNvSpPr txBox="1"/>
          <p:nvPr/>
        </p:nvSpPr>
        <p:spPr>
          <a:xfrm>
            <a:off x="698500" y="0"/>
            <a:ext cx="790794" cy="369332"/>
          </a:xfrm>
          <a:prstGeom prst="rect">
            <a:avLst/>
          </a:prstGeom>
          <a:noFill/>
        </p:spPr>
        <p:txBody>
          <a:bodyPr wrap="none" rtlCol="0">
            <a:spAutoFit/>
          </a:bodyPr>
          <a:lstStyle/>
          <a:p>
            <a:r>
              <a:rPr lang="en-US" altLang="zh-CN" dirty="0"/>
              <a:t>rebin2</a:t>
            </a:r>
            <a:endParaRPr lang="zh-CN" altLang="en-US" dirty="0"/>
          </a:p>
        </p:txBody>
      </p:sp>
      <p:pic>
        <p:nvPicPr>
          <p:cNvPr id="6" name="Picture 5">
            <a:extLst>
              <a:ext uri="{FF2B5EF4-FFF2-40B4-BE49-F238E27FC236}">
                <a16:creationId xmlns:a16="http://schemas.microsoft.com/office/drawing/2014/main" id="{58B0A589-5E17-4D2D-9614-CEA2D2BAA50D}"/>
              </a:ext>
            </a:extLst>
          </p:cNvPr>
          <p:cNvPicPr>
            <a:picLocks noChangeAspect="1"/>
          </p:cNvPicPr>
          <p:nvPr/>
        </p:nvPicPr>
        <p:blipFill>
          <a:blip r:embed="rId3"/>
          <a:stretch>
            <a:fillRect/>
          </a:stretch>
        </p:blipFill>
        <p:spPr>
          <a:xfrm>
            <a:off x="0" y="3429000"/>
            <a:ext cx="7130761" cy="3429000"/>
          </a:xfrm>
          <a:prstGeom prst="rect">
            <a:avLst/>
          </a:prstGeom>
        </p:spPr>
      </p:pic>
      <p:sp>
        <p:nvSpPr>
          <p:cNvPr id="7" name="TextBox 6">
            <a:extLst>
              <a:ext uri="{FF2B5EF4-FFF2-40B4-BE49-F238E27FC236}">
                <a16:creationId xmlns:a16="http://schemas.microsoft.com/office/drawing/2014/main" id="{17EC9A83-2F3B-461A-A96C-233D2633F9B5}"/>
              </a:ext>
            </a:extLst>
          </p:cNvPr>
          <p:cNvSpPr txBox="1"/>
          <p:nvPr/>
        </p:nvSpPr>
        <p:spPr>
          <a:xfrm>
            <a:off x="698500" y="3517899"/>
            <a:ext cx="907813" cy="369332"/>
          </a:xfrm>
          <a:prstGeom prst="rect">
            <a:avLst/>
          </a:prstGeom>
          <a:noFill/>
        </p:spPr>
        <p:txBody>
          <a:bodyPr wrap="none" rtlCol="0">
            <a:spAutoFit/>
          </a:bodyPr>
          <a:lstStyle/>
          <a:p>
            <a:r>
              <a:rPr lang="en-US" altLang="zh-CN" dirty="0"/>
              <a:t>rebin10</a:t>
            </a:r>
            <a:endParaRPr lang="zh-CN" altLang="en-US" dirty="0"/>
          </a:p>
        </p:txBody>
      </p:sp>
    </p:spTree>
    <p:extLst>
      <p:ext uri="{BB962C8B-B14F-4D97-AF65-F5344CB8AC3E}">
        <p14:creationId xmlns:p14="http://schemas.microsoft.com/office/powerpoint/2010/main" val="2427133582"/>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78198"/>
            <a:ext cx="6549081" cy="4370067"/>
          </a:xfrm>
          <a:prstGeom prst="rect">
            <a:avLst/>
          </a:prstGeom>
        </p:spPr>
      </p:pic>
      <p:sp>
        <p:nvSpPr>
          <p:cNvPr id="3" name="Rectangle 2"/>
          <p:cNvSpPr/>
          <p:nvPr/>
        </p:nvSpPr>
        <p:spPr>
          <a:xfrm>
            <a:off x="0" y="4748265"/>
            <a:ext cx="8021782" cy="1323439"/>
          </a:xfrm>
          <a:prstGeom prst="rect">
            <a:avLst/>
          </a:prstGeom>
        </p:spPr>
        <p:txBody>
          <a:bodyPr wrap="square">
            <a:spAutoFit/>
          </a:bodyPr>
          <a:lstStyle/>
          <a:p>
            <a:r>
              <a:rPr lang="en-US" altLang="zh-CN" sz="2000" i="1"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baseline="-25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401</a:t>
            </a:r>
            <a:r>
              <a:rPr lang="en-US" altLang="zh-CN" sz="2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 = 318249(1714)  </a:t>
            </a:r>
            <a:r>
              <a:rPr lang="en-US" altLang="zh-CN" sz="2000" i="1" dirty="0" err="1">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ε</a:t>
            </a:r>
            <a:r>
              <a:rPr lang="en-US" altLang="zh-CN" sz="2000" i="1" baseline="-25000" dirty="0" err="1">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 = 62.5(21)%</a:t>
            </a:r>
          </a:p>
          <a:p>
            <a:r>
              <a:rPr lang="en-US" altLang="zh-CN" sz="2000" i="1"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baseline="-25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555</a:t>
            </a:r>
            <a:r>
              <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 = 12056(149)       </a:t>
            </a:r>
            <a:r>
              <a:rPr lang="en-US" altLang="zh-CN" sz="2000" i="1" dirty="0" err="1">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ε</a:t>
            </a:r>
            <a:r>
              <a:rPr lang="en-US" altLang="zh-CN" sz="2000" i="1" baseline="-25000" dirty="0" err="1">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CC00CC"/>
                </a:solidFill>
                <a:latin typeface="Cambria Math" panose="02040503050406030204" pitchFamily="18" charset="0"/>
                <a:ea typeface="Cambria Math" panose="02040503050406030204" pitchFamily="18" charset="0"/>
                <a:cs typeface="Times New Roman" panose="02020603050405020304" pitchFamily="18" charset="0"/>
              </a:rPr>
              <a:t> = 47.9(19)%</a:t>
            </a:r>
          </a:p>
          <a:p>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719</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 1239(499)          </a:t>
            </a:r>
            <a:r>
              <a:rPr lang="en-US" altLang="zh-CN" sz="2000" i="1"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ε</a:t>
            </a:r>
            <a:r>
              <a:rPr lang="en-US" altLang="zh-CN" sz="2000" i="1" baseline="-25000" dirty="0" err="1">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 35.2(17)%</a:t>
            </a:r>
          </a:p>
          <a:p>
            <a:r>
              <a:rPr lang="en-US" altLang="zh-CN" sz="2000" i="1"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N</a:t>
            </a:r>
            <a:r>
              <a:rPr lang="en-US" altLang="zh-CN" sz="2000" baseline="-25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943</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 50121(365)        </a:t>
            </a:r>
            <a:r>
              <a:rPr lang="en-US" altLang="zh-CN" sz="2000" i="1" dirty="0" err="1">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ε</a:t>
            </a:r>
            <a:r>
              <a:rPr lang="en-US" altLang="zh-CN" sz="2000" i="1" baseline="-25000" dirty="0" err="1">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dirty="0">
                <a:solidFill>
                  <a:srgbClr val="008000"/>
                </a:solidFill>
                <a:latin typeface="Cambria Math" panose="02040503050406030204" pitchFamily="18" charset="0"/>
                <a:ea typeface="Cambria Math" panose="02040503050406030204" pitchFamily="18" charset="0"/>
                <a:cs typeface="Times New Roman" panose="02020603050405020304" pitchFamily="18" charset="0"/>
              </a:rPr>
              <a:t> = 22.2(15)%</a:t>
            </a:r>
          </a:p>
        </p:txBody>
      </p:sp>
      <p:sp>
        <p:nvSpPr>
          <p:cNvPr id="6" name="TextBox 5"/>
          <p:cNvSpPr txBox="1"/>
          <p:nvPr/>
        </p:nvSpPr>
        <p:spPr>
          <a:xfrm>
            <a:off x="0" y="0"/>
            <a:ext cx="623889" cy="400110"/>
          </a:xfrm>
          <a:prstGeom prst="rect">
            <a:avLst/>
          </a:prstGeom>
          <a:noFill/>
        </p:spPr>
        <p:txBody>
          <a:bodyPr wrap="none" rtlCol="0">
            <a:spAutoFit/>
          </a:bodyPr>
          <a:lstStyle/>
          <a:p>
            <a:r>
              <a:rPr lang="en-US" sz="2000" b="1" i="1" dirty="0">
                <a:solidFill>
                  <a:srgbClr val="7030A0"/>
                </a:solidFill>
                <a:latin typeface="Times New Roman" panose="02020603050405020304" pitchFamily="18" charset="0"/>
                <a:cs typeface="Times New Roman" panose="02020603050405020304" pitchFamily="18" charset="0"/>
              </a:rPr>
              <a:t>I</a:t>
            </a:r>
            <a:r>
              <a:rPr lang="en-US" sz="2000" b="1" i="1" baseline="-25000" dirty="0">
                <a:solidFill>
                  <a:srgbClr val="7030A0"/>
                </a:solidFill>
                <a:latin typeface="Times New Roman" panose="02020603050405020304" pitchFamily="18" charset="0"/>
                <a:cs typeface="Times New Roman" panose="02020603050405020304" pitchFamily="18" charset="0"/>
              </a:rPr>
              <a:t>p</a:t>
            </a:r>
            <a:r>
              <a:rPr lang="en-US" sz="2000" b="1" baseline="-25000" dirty="0">
                <a:solidFill>
                  <a:srgbClr val="7030A0"/>
                </a:solidFill>
                <a:latin typeface="Times New Roman" panose="02020603050405020304" pitchFamily="18" charset="0"/>
                <a:cs typeface="Times New Roman" panose="02020603050405020304" pitchFamily="18" charset="0"/>
              </a:rPr>
              <a:t>719</a:t>
            </a:r>
          </a:p>
        </p:txBody>
      </p:sp>
      <p:sp>
        <p:nvSpPr>
          <p:cNvPr id="8" name="Rectangle 7">
            <a:extLst>
              <a:ext uri="{FF2B5EF4-FFF2-40B4-BE49-F238E27FC236}">
                <a16:creationId xmlns:a16="http://schemas.microsoft.com/office/drawing/2014/main" id="{BF96EB64-9C52-4FD8-A08D-A70BCD06D3FB}"/>
              </a:ext>
            </a:extLst>
          </p:cNvPr>
          <p:cNvSpPr/>
          <p:nvPr/>
        </p:nvSpPr>
        <p:spPr>
          <a:xfrm>
            <a:off x="0" y="6279747"/>
            <a:ext cx="2581835" cy="400110"/>
          </a:xfrm>
          <a:prstGeom prst="rect">
            <a:avLst/>
          </a:prstGeom>
        </p:spPr>
        <p:txBody>
          <a:bodyPr wrap="square">
            <a:spAutoFit/>
          </a:bodyPr>
          <a:lstStyle/>
          <a:p>
            <a:r>
              <a:rPr lang="en-US" altLang="zh-CN" sz="2000" i="1"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I</a:t>
            </a:r>
            <a:r>
              <a:rPr lang="en-US" altLang="zh-CN" sz="2000" i="1"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sz="2000" baseline="-25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719</a:t>
            </a:r>
            <a:r>
              <a:rPr lang="en-US" altLang="zh-CN" sz="2000" dirty="0">
                <a:solidFill>
                  <a:srgbClr val="0000FF"/>
                </a:solidFill>
                <a:latin typeface="Cambria Math" panose="02040503050406030204" pitchFamily="18" charset="0"/>
                <a:ea typeface="Cambria Math" panose="02040503050406030204" pitchFamily="18" charset="0"/>
                <a:cs typeface="Times New Roman" panose="02020603050405020304" pitchFamily="18" charset="0"/>
              </a:rPr>
              <a:t> = 0.036(15)%</a:t>
            </a:r>
          </a:p>
        </p:txBody>
      </p:sp>
    </p:spTree>
    <p:extLst>
      <p:ext uri="{BB962C8B-B14F-4D97-AF65-F5344CB8AC3E}">
        <p14:creationId xmlns:p14="http://schemas.microsoft.com/office/powerpoint/2010/main" val="4007838366"/>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9E4FEF-AA0A-44BB-BEEA-088503E2A23A}"/>
              </a:ext>
            </a:extLst>
          </p:cNvPr>
          <p:cNvSpPr txBox="1"/>
          <p:nvPr/>
        </p:nvSpPr>
        <p:spPr>
          <a:xfrm>
            <a:off x="0" y="0"/>
            <a:ext cx="9144000" cy="6186309"/>
          </a:xfrm>
          <a:prstGeom prst="rect">
            <a:avLst/>
          </a:prstGeom>
          <a:noFill/>
        </p:spPr>
        <p:txBody>
          <a:bodyPr wrap="square">
            <a:spAutoFit/>
          </a:bodyPr>
          <a:lstStyle/>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We discussed this in our analysis meeting, but we didn’t come to a conclusion. For </a:t>
            </a:r>
            <a:r>
              <a:rPr lang="en-US" altLang="zh-CN" sz="1800" baseline="30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31</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Cl, Tamas has an accurate simulated proton-efficiency curve because he has all </a:t>
            </a:r>
            <a:r>
              <a:rPr lang="en-US" altLang="zh-CN" sz="1800"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ABCDE+veto</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pads fully functional, which I don’t have for </a:t>
            </a:r>
            <a:r>
              <a:rPr lang="en-US" altLang="zh-CN" sz="1800" baseline="30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25</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Si.</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The statistics in the 4238- and 2870-keV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γ</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rays are quite low, so let’s take the 4123-keV </a:t>
            </a:r>
            <a:r>
              <a:rPr lang="en-US" altLang="zh-CN" sz="1800" baseline="30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24</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Mg state as an example, what we have are:</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1)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β</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-delayed proton feeding to the 4123-keV state derived from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γ</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-ray data. </a:t>
            </a:r>
            <a:r>
              <a:rPr lang="en-US" altLang="zh-CN" sz="1800" i="1"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I</a:t>
            </a:r>
            <a:r>
              <a:rPr lang="en-US" altLang="zh-CN" sz="1800" i="1" baseline="-25000"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pγ</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0.94(6)%. Currently, we divide this 0.94(6)% into three proton branches: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I</a:t>
            </a:r>
            <a:r>
              <a:rPr lang="en-US" altLang="zh-CN" sz="1800" i="1" baseline="-25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p</a:t>
            </a:r>
            <a:r>
              <a:rPr lang="en-US" altLang="zh-CN" sz="1800" baseline="-25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1037</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0.16(6)%,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I</a:t>
            </a:r>
            <a:r>
              <a:rPr lang="en-US" altLang="zh-CN" sz="1800" i="1" baseline="-25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p</a:t>
            </a:r>
            <a:r>
              <a:rPr lang="en-US" altLang="zh-CN" sz="1800" baseline="-25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1492</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0.26(13)%,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I</a:t>
            </a:r>
            <a:r>
              <a:rPr lang="en-US" altLang="zh-CN" sz="1800" i="1" baseline="-25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p</a:t>
            </a:r>
            <a:r>
              <a:rPr lang="en-US" altLang="zh-CN" sz="1800" baseline="-25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1794</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0.51(19)% based on literature relative proton intensities.</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2) Integrals in the 1037-, 1492-, and 1794-keV proton peaks by fitting proton peaks in the ACD-pad proton spectrum.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N</a:t>
            </a:r>
            <a:r>
              <a:rPr lang="en-US" altLang="zh-CN" sz="1800" i="1" baseline="-25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p</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2554(318), 1374(88), 2157(177).</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3) Integrals in the 1037-, 1492-, and 1794-keV proton peaks by counting the number of events in the blobs on the two dimensional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γ</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-proton coincidence spectrum. </a:t>
            </a:r>
            <a:r>
              <a:rPr lang="en-US" altLang="zh-CN" sz="1800" i="1"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N</a:t>
            </a:r>
            <a:r>
              <a:rPr lang="en-US" altLang="zh-CN" sz="1800" i="1" baseline="-25000"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γp</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45(7), 27(5), 43(7).</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The ratio </a:t>
            </a:r>
            <a:r>
              <a:rPr lang="en-US" altLang="zh-CN" sz="1800" i="1"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N</a:t>
            </a:r>
            <a:r>
              <a:rPr lang="en-US" altLang="zh-CN" sz="1800" i="1" baseline="-25000"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γp</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N</a:t>
            </a:r>
            <a:r>
              <a:rPr lang="en-US" altLang="zh-CN" sz="1800" i="1" baseline="-25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p</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is actually the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γ</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-ray efficiency at 2754 keV. The three proton peaks give the similar </a:t>
            </a:r>
            <a:r>
              <a:rPr lang="en-US" altLang="zh-CN" sz="1800" i="1"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ε</a:t>
            </a:r>
            <a:r>
              <a:rPr lang="en-US" altLang="zh-CN" sz="1800" i="1" baseline="-25000"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γ</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a:t>
            </a:r>
            <a:r>
              <a:rPr lang="en-US" altLang="zh-CN" sz="1800" i="1"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N</a:t>
            </a:r>
            <a:r>
              <a:rPr lang="en-US" altLang="zh-CN" sz="1800" i="1" baseline="-25000"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γp</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N</a:t>
            </a:r>
            <a:r>
              <a:rPr lang="en-US" altLang="zh-CN" sz="1800" i="1" baseline="-250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p</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1.8(3)%, 2.0(4)%, 2.0(3)%, respectively, which seem reasonable as the Geant simulation estimates the </a:t>
            </a:r>
            <a:r>
              <a:rPr lang="en-US" altLang="zh-CN" sz="1800" i="1"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ε</a:t>
            </a:r>
            <a:r>
              <a:rPr lang="en-US" altLang="zh-CN" sz="1800" i="1" baseline="-25000" dirty="0" err="1">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γ</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 2.1(1)% at 2754 keV.</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I guess this procedure verifies our simulated </a:t>
            </a:r>
            <a:r>
              <a:rPr lang="en-US" altLang="zh-CN" sz="1800" i="1"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γ</a:t>
            </a:r>
            <a:r>
              <a:rPr lang="en-US" altLang="zh-CN" sz="1800" dirty="0">
                <a:solidFill>
                  <a:srgbClr val="000000"/>
                </a:solidFill>
                <a:effectLst/>
                <a:latin typeface="Times New Roman" panose="02020603050405020304" pitchFamily="18" charset="0"/>
                <a:ea typeface="MS PGothic" panose="020B0600070205080204" pitchFamily="34" charset="-128"/>
                <a:cs typeface="MS PGothic" panose="020B0600070205080204" pitchFamily="34" charset="-128"/>
              </a:rPr>
              <a:t>-ray efficiency, which is valuable.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p:txBody>
      </p:sp>
    </p:spTree>
    <p:extLst>
      <p:ext uri="{BB962C8B-B14F-4D97-AF65-F5344CB8AC3E}">
        <p14:creationId xmlns:p14="http://schemas.microsoft.com/office/powerpoint/2010/main" val="355758481"/>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1219E2-8AFC-4BD0-AD36-F8A0BC1D04CF}"/>
              </a:ext>
            </a:extLst>
          </p:cNvPr>
          <p:cNvPicPr>
            <a:picLocks noChangeAspect="1"/>
          </p:cNvPicPr>
          <p:nvPr/>
        </p:nvPicPr>
        <p:blipFill>
          <a:blip r:embed="rId2"/>
          <a:stretch>
            <a:fillRect/>
          </a:stretch>
        </p:blipFill>
        <p:spPr>
          <a:xfrm>
            <a:off x="4535999" y="0"/>
            <a:ext cx="4608000" cy="3202165"/>
          </a:xfrm>
          <a:prstGeom prst="rect">
            <a:avLst/>
          </a:prstGeom>
        </p:spPr>
      </p:pic>
      <p:pic>
        <p:nvPicPr>
          <p:cNvPr id="3" name="Picture 2">
            <a:extLst>
              <a:ext uri="{FF2B5EF4-FFF2-40B4-BE49-F238E27FC236}">
                <a16:creationId xmlns:a16="http://schemas.microsoft.com/office/drawing/2014/main" id="{77D6AF4A-B6CE-4848-993D-F319650DC10C}"/>
              </a:ext>
            </a:extLst>
          </p:cNvPr>
          <p:cNvPicPr>
            <a:picLocks noChangeAspect="1"/>
          </p:cNvPicPr>
          <p:nvPr/>
        </p:nvPicPr>
        <p:blipFill>
          <a:blip r:embed="rId3"/>
          <a:stretch>
            <a:fillRect/>
          </a:stretch>
        </p:blipFill>
        <p:spPr>
          <a:xfrm>
            <a:off x="1" y="4"/>
            <a:ext cx="4608000" cy="3194432"/>
          </a:xfrm>
          <a:prstGeom prst="rect">
            <a:avLst/>
          </a:prstGeom>
        </p:spPr>
      </p:pic>
      <p:pic>
        <p:nvPicPr>
          <p:cNvPr id="7" name="Picture 6">
            <a:extLst>
              <a:ext uri="{FF2B5EF4-FFF2-40B4-BE49-F238E27FC236}">
                <a16:creationId xmlns:a16="http://schemas.microsoft.com/office/drawing/2014/main" id="{5A2CEE3A-3C45-491F-B967-C22378E9737B}"/>
              </a:ext>
            </a:extLst>
          </p:cNvPr>
          <p:cNvPicPr>
            <a:picLocks noChangeAspect="1"/>
          </p:cNvPicPr>
          <p:nvPr/>
        </p:nvPicPr>
        <p:blipFill>
          <a:blip r:embed="rId4"/>
          <a:stretch>
            <a:fillRect/>
          </a:stretch>
        </p:blipFill>
        <p:spPr>
          <a:xfrm>
            <a:off x="0" y="3194441"/>
            <a:ext cx="4608000" cy="3194433"/>
          </a:xfrm>
          <a:prstGeom prst="rect">
            <a:avLst/>
          </a:prstGeom>
        </p:spPr>
      </p:pic>
      <p:pic>
        <p:nvPicPr>
          <p:cNvPr id="9" name="Picture 8">
            <a:extLst>
              <a:ext uri="{FF2B5EF4-FFF2-40B4-BE49-F238E27FC236}">
                <a16:creationId xmlns:a16="http://schemas.microsoft.com/office/drawing/2014/main" id="{887E07CD-F70A-4812-800D-3C1B5358E774}"/>
              </a:ext>
            </a:extLst>
          </p:cNvPr>
          <p:cNvPicPr>
            <a:picLocks noChangeAspect="1"/>
          </p:cNvPicPr>
          <p:nvPr/>
        </p:nvPicPr>
        <p:blipFill>
          <a:blip r:embed="rId5"/>
          <a:stretch>
            <a:fillRect/>
          </a:stretch>
        </p:blipFill>
        <p:spPr>
          <a:xfrm>
            <a:off x="4535998" y="3194436"/>
            <a:ext cx="4608000" cy="3190596"/>
          </a:xfrm>
          <a:prstGeom prst="rect">
            <a:avLst/>
          </a:prstGeom>
        </p:spPr>
      </p:pic>
      <p:sp>
        <p:nvSpPr>
          <p:cNvPr id="2" name="TextBox 1">
            <a:extLst>
              <a:ext uri="{FF2B5EF4-FFF2-40B4-BE49-F238E27FC236}">
                <a16:creationId xmlns:a16="http://schemas.microsoft.com/office/drawing/2014/main" id="{A063E870-1E3E-41C5-B6C0-F0F530138291}"/>
              </a:ext>
            </a:extLst>
          </p:cNvPr>
          <p:cNvSpPr txBox="1"/>
          <p:nvPr/>
        </p:nvSpPr>
        <p:spPr>
          <a:xfrm>
            <a:off x="2646485" y="1749669"/>
            <a:ext cx="1674369" cy="646331"/>
          </a:xfrm>
          <a:prstGeom prst="rect">
            <a:avLst/>
          </a:prstGeom>
          <a:noFill/>
        </p:spPr>
        <p:txBody>
          <a:bodyPr wrap="none" rtlCol="0">
            <a:spAutoFit/>
          </a:bodyPr>
          <a:lstStyle/>
          <a:p>
            <a:r>
              <a:rPr lang="en-US" altLang="zh-CN" dirty="0"/>
              <a:t>3-pad efficiency</a:t>
            </a:r>
          </a:p>
          <a:p>
            <a:r>
              <a:rPr lang="en-US" altLang="zh-CN" dirty="0"/>
              <a:t>pol3 fit</a:t>
            </a:r>
            <a:endParaRPr lang="zh-CN" altLang="en-US" dirty="0"/>
          </a:p>
        </p:txBody>
      </p:sp>
      <p:sp>
        <p:nvSpPr>
          <p:cNvPr id="8" name="TextBox 7">
            <a:extLst>
              <a:ext uri="{FF2B5EF4-FFF2-40B4-BE49-F238E27FC236}">
                <a16:creationId xmlns:a16="http://schemas.microsoft.com/office/drawing/2014/main" id="{0AAE0E7F-7DF8-4619-9CC7-5DE3F4A1787F}"/>
              </a:ext>
            </a:extLst>
          </p:cNvPr>
          <p:cNvSpPr txBox="1"/>
          <p:nvPr/>
        </p:nvSpPr>
        <p:spPr>
          <a:xfrm>
            <a:off x="5095291" y="1749669"/>
            <a:ext cx="1705595" cy="646331"/>
          </a:xfrm>
          <a:prstGeom prst="rect">
            <a:avLst/>
          </a:prstGeom>
          <a:noFill/>
        </p:spPr>
        <p:txBody>
          <a:bodyPr wrap="none" rtlCol="0">
            <a:spAutoFit/>
          </a:bodyPr>
          <a:lstStyle/>
          <a:p>
            <a:r>
              <a:rPr lang="en-US" altLang="zh-CN" dirty="0"/>
              <a:t>3-pad efficiency</a:t>
            </a:r>
          </a:p>
          <a:p>
            <a:r>
              <a:rPr lang="en-US" altLang="zh-CN" dirty="0"/>
              <a:t>pol3 fit log scale</a:t>
            </a:r>
            <a:endParaRPr lang="zh-CN" altLang="en-US" dirty="0"/>
          </a:p>
        </p:txBody>
      </p:sp>
      <p:sp>
        <p:nvSpPr>
          <p:cNvPr id="10" name="TextBox 9">
            <a:extLst>
              <a:ext uri="{FF2B5EF4-FFF2-40B4-BE49-F238E27FC236}">
                <a16:creationId xmlns:a16="http://schemas.microsoft.com/office/drawing/2014/main" id="{A8441715-9ABD-4D8C-8FA8-7D37359D34F3}"/>
              </a:ext>
            </a:extLst>
          </p:cNvPr>
          <p:cNvSpPr txBox="1"/>
          <p:nvPr/>
        </p:nvSpPr>
        <p:spPr>
          <a:xfrm>
            <a:off x="2646485" y="4951830"/>
            <a:ext cx="1674369" cy="646331"/>
          </a:xfrm>
          <a:prstGeom prst="rect">
            <a:avLst/>
          </a:prstGeom>
          <a:noFill/>
        </p:spPr>
        <p:txBody>
          <a:bodyPr wrap="none" rtlCol="0">
            <a:spAutoFit/>
          </a:bodyPr>
          <a:lstStyle/>
          <a:p>
            <a:r>
              <a:rPr lang="en-US" altLang="zh-CN" dirty="0"/>
              <a:t>3-pad efficiency</a:t>
            </a:r>
          </a:p>
          <a:p>
            <a:r>
              <a:rPr lang="en-US" altLang="zh-CN" dirty="0"/>
              <a:t>pol4 fit</a:t>
            </a:r>
            <a:endParaRPr lang="zh-CN" altLang="en-US" dirty="0"/>
          </a:p>
        </p:txBody>
      </p:sp>
      <p:sp>
        <p:nvSpPr>
          <p:cNvPr id="11" name="TextBox 10">
            <a:extLst>
              <a:ext uri="{FF2B5EF4-FFF2-40B4-BE49-F238E27FC236}">
                <a16:creationId xmlns:a16="http://schemas.microsoft.com/office/drawing/2014/main" id="{A3AC978C-6818-486C-8DD5-1497CE82CDED}"/>
              </a:ext>
            </a:extLst>
          </p:cNvPr>
          <p:cNvSpPr txBox="1"/>
          <p:nvPr/>
        </p:nvSpPr>
        <p:spPr>
          <a:xfrm>
            <a:off x="5095291" y="4951830"/>
            <a:ext cx="1705595" cy="646331"/>
          </a:xfrm>
          <a:prstGeom prst="rect">
            <a:avLst/>
          </a:prstGeom>
          <a:noFill/>
        </p:spPr>
        <p:txBody>
          <a:bodyPr wrap="none" rtlCol="0">
            <a:spAutoFit/>
          </a:bodyPr>
          <a:lstStyle/>
          <a:p>
            <a:r>
              <a:rPr lang="en-US" altLang="zh-CN" dirty="0"/>
              <a:t>3-pad efficiency</a:t>
            </a:r>
          </a:p>
          <a:p>
            <a:r>
              <a:rPr lang="en-US" altLang="zh-CN" dirty="0"/>
              <a:t>pol4 fit log scale</a:t>
            </a:r>
            <a:endParaRPr lang="zh-CN" altLang="en-US" dirty="0"/>
          </a:p>
        </p:txBody>
      </p:sp>
    </p:spTree>
    <p:extLst>
      <p:ext uri="{BB962C8B-B14F-4D97-AF65-F5344CB8AC3E}">
        <p14:creationId xmlns:p14="http://schemas.microsoft.com/office/powerpoint/2010/main" val="1517861347"/>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CA3EE34-8042-42DD-8040-651EBF943737}"/>
              </a:ext>
            </a:extLst>
          </p:cNvPr>
          <p:cNvPicPr>
            <a:picLocks noChangeAspect="1"/>
          </p:cNvPicPr>
          <p:nvPr/>
        </p:nvPicPr>
        <p:blipFill>
          <a:blip r:embed="rId2"/>
          <a:stretch>
            <a:fillRect/>
          </a:stretch>
        </p:blipFill>
        <p:spPr>
          <a:xfrm>
            <a:off x="4458985" y="3618001"/>
            <a:ext cx="4673745" cy="3240000"/>
          </a:xfrm>
          <a:prstGeom prst="rect">
            <a:avLst/>
          </a:prstGeom>
        </p:spPr>
      </p:pic>
      <p:pic>
        <p:nvPicPr>
          <p:cNvPr id="3" name="Picture 2">
            <a:extLst>
              <a:ext uri="{FF2B5EF4-FFF2-40B4-BE49-F238E27FC236}">
                <a16:creationId xmlns:a16="http://schemas.microsoft.com/office/drawing/2014/main" id="{0087F62B-2F1D-4D73-90B0-424449598011}"/>
              </a:ext>
            </a:extLst>
          </p:cNvPr>
          <p:cNvPicPr>
            <a:picLocks noChangeAspect="1"/>
          </p:cNvPicPr>
          <p:nvPr/>
        </p:nvPicPr>
        <p:blipFill>
          <a:blip r:embed="rId3"/>
          <a:stretch>
            <a:fillRect/>
          </a:stretch>
        </p:blipFill>
        <p:spPr>
          <a:xfrm>
            <a:off x="4458985" y="0"/>
            <a:ext cx="4685015" cy="3240000"/>
          </a:xfrm>
          <a:prstGeom prst="rect">
            <a:avLst/>
          </a:prstGeom>
        </p:spPr>
      </p:pic>
      <p:pic>
        <p:nvPicPr>
          <p:cNvPr id="2" name="Picture 1">
            <a:extLst>
              <a:ext uri="{FF2B5EF4-FFF2-40B4-BE49-F238E27FC236}">
                <a16:creationId xmlns:a16="http://schemas.microsoft.com/office/drawing/2014/main" id="{81820F87-44E4-4A59-AEC8-846451201258}"/>
              </a:ext>
            </a:extLst>
          </p:cNvPr>
          <p:cNvPicPr>
            <a:picLocks noChangeAspect="1"/>
          </p:cNvPicPr>
          <p:nvPr/>
        </p:nvPicPr>
        <p:blipFill>
          <a:blip r:embed="rId4"/>
          <a:stretch>
            <a:fillRect/>
          </a:stretch>
        </p:blipFill>
        <p:spPr>
          <a:xfrm>
            <a:off x="0" y="0"/>
            <a:ext cx="4724529" cy="3240000"/>
          </a:xfrm>
          <a:prstGeom prst="rect">
            <a:avLst/>
          </a:prstGeom>
        </p:spPr>
      </p:pic>
      <p:pic>
        <p:nvPicPr>
          <p:cNvPr id="4" name="Picture 3">
            <a:extLst>
              <a:ext uri="{FF2B5EF4-FFF2-40B4-BE49-F238E27FC236}">
                <a16:creationId xmlns:a16="http://schemas.microsoft.com/office/drawing/2014/main" id="{37C42E1C-98CE-4E7B-A559-372A78828C10}"/>
              </a:ext>
            </a:extLst>
          </p:cNvPr>
          <p:cNvPicPr>
            <a:picLocks noChangeAspect="1"/>
          </p:cNvPicPr>
          <p:nvPr/>
        </p:nvPicPr>
        <p:blipFill>
          <a:blip r:embed="rId5"/>
          <a:stretch>
            <a:fillRect/>
          </a:stretch>
        </p:blipFill>
        <p:spPr>
          <a:xfrm>
            <a:off x="0" y="3618001"/>
            <a:ext cx="4696306" cy="3240000"/>
          </a:xfrm>
          <a:prstGeom prst="rect">
            <a:avLst/>
          </a:prstGeom>
        </p:spPr>
      </p:pic>
    </p:spTree>
    <p:extLst>
      <p:ext uri="{BB962C8B-B14F-4D97-AF65-F5344CB8AC3E}">
        <p14:creationId xmlns:p14="http://schemas.microsoft.com/office/powerpoint/2010/main" val="547307888"/>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24505E-8FC7-49D5-A142-E7F0B59F1187}"/>
              </a:ext>
            </a:extLst>
          </p:cNvPr>
          <p:cNvPicPr>
            <a:picLocks noChangeAspect="1"/>
          </p:cNvPicPr>
          <p:nvPr/>
        </p:nvPicPr>
        <p:blipFill>
          <a:blip r:embed="rId2"/>
          <a:stretch>
            <a:fillRect/>
          </a:stretch>
        </p:blipFill>
        <p:spPr>
          <a:xfrm>
            <a:off x="4464625" y="0"/>
            <a:ext cx="4679372" cy="3240000"/>
          </a:xfrm>
          <a:prstGeom prst="rect">
            <a:avLst/>
          </a:prstGeom>
        </p:spPr>
      </p:pic>
      <p:pic>
        <p:nvPicPr>
          <p:cNvPr id="4" name="Picture 3">
            <a:extLst>
              <a:ext uri="{FF2B5EF4-FFF2-40B4-BE49-F238E27FC236}">
                <a16:creationId xmlns:a16="http://schemas.microsoft.com/office/drawing/2014/main" id="{D3C6979C-AE67-4B95-A41F-1E9BBB1B322D}"/>
              </a:ext>
            </a:extLst>
          </p:cNvPr>
          <p:cNvPicPr>
            <a:picLocks noChangeAspect="1"/>
          </p:cNvPicPr>
          <p:nvPr/>
        </p:nvPicPr>
        <p:blipFill>
          <a:blip r:embed="rId3"/>
          <a:stretch>
            <a:fillRect/>
          </a:stretch>
        </p:blipFill>
        <p:spPr>
          <a:xfrm>
            <a:off x="3" y="0"/>
            <a:ext cx="4679372" cy="3240000"/>
          </a:xfrm>
          <a:prstGeom prst="rect">
            <a:avLst/>
          </a:prstGeom>
        </p:spPr>
      </p:pic>
      <p:pic>
        <p:nvPicPr>
          <p:cNvPr id="5" name="Picture 4">
            <a:extLst>
              <a:ext uri="{FF2B5EF4-FFF2-40B4-BE49-F238E27FC236}">
                <a16:creationId xmlns:a16="http://schemas.microsoft.com/office/drawing/2014/main" id="{B3D30753-31DC-4C6B-8E20-B4B1935203DE}"/>
              </a:ext>
            </a:extLst>
          </p:cNvPr>
          <p:cNvPicPr>
            <a:picLocks noChangeAspect="1"/>
          </p:cNvPicPr>
          <p:nvPr/>
        </p:nvPicPr>
        <p:blipFill>
          <a:blip r:embed="rId4"/>
          <a:stretch>
            <a:fillRect/>
          </a:stretch>
        </p:blipFill>
        <p:spPr>
          <a:xfrm>
            <a:off x="4453339" y="3618000"/>
            <a:ext cx="4690658" cy="3240000"/>
          </a:xfrm>
          <a:prstGeom prst="rect">
            <a:avLst/>
          </a:prstGeom>
        </p:spPr>
      </p:pic>
      <p:pic>
        <p:nvPicPr>
          <p:cNvPr id="6" name="Picture 5">
            <a:extLst>
              <a:ext uri="{FF2B5EF4-FFF2-40B4-BE49-F238E27FC236}">
                <a16:creationId xmlns:a16="http://schemas.microsoft.com/office/drawing/2014/main" id="{5A19969C-02FC-49F3-8B0D-859DFEEBCBA2}"/>
              </a:ext>
            </a:extLst>
          </p:cNvPr>
          <p:cNvPicPr>
            <a:picLocks noChangeAspect="1"/>
          </p:cNvPicPr>
          <p:nvPr/>
        </p:nvPicPr>
        <p:blipFill>
          <a:blip r:embed="rId5"/>
          <a:stretch>
            <a:fillRect/>
          </a:stretch>
        </p:blipFill>
        <p:spPr>
          <a:xfrm>
            <a:off x="0" y="3618000"/>
            <a:ext cx="4673745" cy="3240000"/>
          </a:xfrm>
          <a:prstGeom prst="rect">
            <a:avLst/>
          </a:prstGeom>
        </p:spPr>
      </p:pic>
    </p:spTree>
    <p:extLst>
      <p:ext uri="{BB962C8B-B14F-4D97-AF65-F5344CB8AC3E}">
        <p14:creationId xmlns:p14="http://schemas.microsoft.com/office/powerpoint/2010/main" val="1613756585"/>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46732E-F5FB-4050-8E12-B86E2502A888}"/>
              </a:ext>
            </a:extLst>
          </p:cNvPr>
          <p:cNvPicPr>
            <a:picLocks noChangeAspect="1"/>
          </p:cNvPicPr>
          <p:nvPr/>
        </p:nvPicPr>
        <p:blipFill>
          <a:blip r:embed="rId2"/>
          <a:stretch>
            <a:fillRect/>
          </a:stretch>
        </p:blipFill>
        <p:spPr>
          <a:xfrm>
            <a:off x="0" y="0"/>
            <a:ext cx="9144000" cy="4607626"/>
          </a:xfrm>
          <a:prstGeom prst="rect">
            <a:avLst/>
          </a:prstGeom>
        </p:spPr>
      </p:pic>
      <p:cxnSp>
        <p:nvCxnSpPr>
          <p:cNvPr id="5" name="Straight Arrow Connector 4">
            <a:extLst>
              <a:ext uri="{FF2B5EF4-FFF2-40B4-BE49-F238E27FC236}">
                <a16:creationId xmlns:a16="http://schemas.microsoft.com/office/drawing/2014/main" id="{7ED37BB5-EEC4-45D1-8A7D-8B7337723AEA}"/>
              </a:ext>
            </a:extLst>
          </p:cNvPr>
          <p:cNvCxnSpPr>
            <a:cxnSpLocks/>
          </p:cNvCxnSpPr>
          <p:nvPr/>
        </p:nvCxnSpPr>
        <p:spPr>
          <a:xfrm flipV="1">
            <a:off x="4816698" y="1635617"/>
            <a:ext cx="0" cy="20219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D10A611-BE53-4212-BB8D-ADA19E3BB36E}"/>
              </a:ext>
            </a:extLst>
          </p:cNvPr>
          <p:cNvSpPr txBox="1"/>
          <p:nvPr/>
        </p:nvSpPr>
        <p:spPr>
          <a:xfrm>
            <a:off x="4402962" y="1266285"/>
            <a:ext cx="827471" cy="369332"/>
          </a:xfrm>
          <a:prstGeom prst="rect">
            <a:avLst/>
          </a:prstGeom>
          <a:noFill/>
        </p:spPr>
        <p:txBody>
          <a:bodyPr wrap="none" rtlCol="0">
            <a:spAutoFit/>
          </a:bodyPr>
          <a:lstStyle/>
          <a:p>
            <a:r>
              <a:rPr lang="en-US" altLang="zh-CN" dirty="0"/>
              <a:t>1797.1</a:t>
            </a:r>
            <a:endParaRPr lang="zh-CN" altLang="en-US" dirty="0"/>
          </a:p>
        </p:txBody>
      </p:sp>
      <p:sp>
        <p:nvSpPr>
          <p:cNvPr id="8" name="TextBox 7">
            <a:extLst>
              <a:ext uri="{FF2B5EF4-FFF2-40B4-BE49-F238E27FC236}">
                <a16:creationId xmlns:a16="http://schemas.microsoft.com/office/drawing/2014/main" id="{F3298C8D-E978-485D-95D4-9F23B0EDEFFD}"/>
              </a:ext>
            </a:extLst>
          </p:cNvPr>
          <p:cNvSpPr txBox="1"/>
          <p:nvPr/>
        </p:nvSpPr>
        <p:spPr>
          <a:xfrm>
            <a:off x="0" y="4607626"/>
            <a:ext cx="9144000" cy="646331"/>
          </a:xfrm>
          <a:prstGeom prst="rect">
            <a:avLst/>
          </a:prstGeom>
          <a:noFill/>
        </p:spPr>
        <p:txBody>
          <a:bodyPr wrap="square" rtlCol="0">
            <a:spAutoFit/>
          </a:bodyPr>
          <a:lstStyle/>
          <a:p>
            <a:r>
              <a:rPr lang="en-US" altLang="zh-CN" dirty="0">
                <a:latin typeface="Cambria Math" panose="02040503050406030204" pitchFamily="18" charset="0"/>
                <a:ea typeface="Cambria Math" panose="02040503050406030204" pitchFamily="18" charset="0"/>
              </a:rPr>
              <a:t>The 1797.1-keV </a:t>
            </a:r>
            <a:r>
              <a:rPr lang="en-US" altLang="zh-CN" i="1" dirty="0">
                <a:latin typeface="Cambria Math" panose="02040503050406030204" pitchFamily="18" charset="0"/>
                <a:ea typeface="Cambria Math" panose="02040503050406030204" pitchFamily="18" charset="0"/>
              </a:rPr>
              <a:t>γ</a:t>
            </a:r>
            <a:r>
              <a:rPr lang="en-US" altLang="zh-CN" dirty="0">
                <a:latin typeface="Cambria Math" panose="02040503050406030204" pitchFamily="18" charset="0"/>
                <a:ea typeface="Cambria Math" panose="02040503050406030204" pitchFamily="18" charset="0"/>
              </a:rPr>
              <a:t> ray is the strongest </a:t>
            </a:r>
            <a:r>
              <a:rPr lang="en-US" altLang="zh-CN" baseline="30000" dirty="0">
                <a:latin typeface="Cambria Math" panose="02040503050406030204" pitchFamily="18" charset="0"/>
                <a:ea typeface="Cambria Math" panose="02040503050406030204" pitchFamily="18" charset="0"/>
              </a:rPr>
              <a:t>26</a:t>
            </a:r>
            <a:r>
              <a:rPr lang="en-US" altLang="zh-CN" dirty="0">
                <a:latin typeface="Cambria Math" panose="02040503050406030204" pitchFamily="18" charset="0"/>
                <a:ea typeface="Cambria Math" panose="02040503050406030204" pitchFamily="18" charset="0"/>
              </a:rPr>
              <a:t>P </a:t>
            </a:r>
            <a:r>
              <a:rPr lang="en-US" altLang="zh-CN" i="1" dirty="0">
                <a:latin typeface="Cambria Math" panose="02040503050406030204" pitchFamily="18" charset="0"/>
                <a:ea typeface="Cambria Math" panose="02040503050406030204" pitchFamily="18" charset="0"/>
              </a:rPr>
              <a:t>β</a:t>
            </a:r>
            <a:r>
              <a:rPr lang="en-US" altLang="zh-CN" dirty="0">
                <a:latin typeface="Cambria Math" panose="02040503050406030204" pitchFamily="18" charset="0"/>
                <a:ea typeface="Cambria Math" panose="02040503050406030204" pitchFamily="18" charset="0"/>
              </a:rPr>
              <a:t>-delayed </a:t>
            </a:r>
            <a:r>
              <a:rPr lang="en-US" altLang="zh-CN" i="1" dirty="0">
                <a:latin typeface="Cambria Math" panose="02040503050406030204" pitchFamily="18" charset="0"/>
                <a:ea typeface="Cambria Math" panose="02040503050406030204" pitchFamily="18" charset="0"/>
              </a:rPr>
              <a:t>γ</a:t>
            </a:r>
            <a:r>
              <a:rPr lang="en-US" altLang="zh-CN" dirty="0">
                <a:latin typeface="Cambria Math" panose="02040503050406030204" pitchFamily="18" charset="0"/>
                <a:ea typeface="Cambria Math" panose="02040503050406030204" pitchFamily="18" charset="0"/>
              </a:rPr>
              <a:t> ray. Its intensity is even stronger than all the other 21 </a:t>
            </a:r>
            <a:r>
              <a:rPr lang="en-US" altLang="zh-CN" baseline="30000" dirty="0">
                <a:latin typeface="Cambria Math" panose="02040503050406030204" pitchFamily="18" charset="0"/>
                <a:ea typeface="Cambria Math" panose="02040503050406030204" pitchFamily="18" charset="0"/>
              </a:rPr>
              <a:t>26</a:t>
            </a:r>
            <a:r>
              <a:rPr lang="en-US" altLang="zh-CN" dirty="0">
                <a:latin typeface="Cambria Math" panose="02040503050406030204" pitchFamily="18" charset="0"/>
                <a:ea typeface="Cambria Math" panose="02040503050406030204" pitchFamily="18" charset="0"/>
              </a:rPr>
              <a:t>P(</a:t>
            </a:r>
            <a:r>
              <a:rPr lang="en-US" altLang="zh-CN" i="1" dirty="0">
                <a:latin typeface="Cambria Math" panose="02040503050406030204" pitchFamily="18" charset="0"/>
                <a:ea typeface="Cambria Math" panose="02040503050406030204" pitchFamily="18" charset="0"/>
              </a:rPr>
              <a:t>βγ</a:t>
            </a:r>
            <a:r>
              <a:rPr lang="en-US" altLang="zh-CN" dirty="0">
                <a:latin typeface="Cambria Math" panose="02040503050406030204" pitchFamily="18" charset="0"/>
                <a:ea typeface="Cambria Math" panose="02040503050406030204" pitchFamily="18" charset="0"/>
              </a:rPr>
              <a:t>) combined.</a:t>
            </a:r>
            <a:endParaRPr lang="zh-CN" altLang="en-US" dirty="0">
              <a:latin typeface="Cambria Math" panose="02040503050406030204" pitchFamily="18" charset="0"/>
            </a:endParaRPr>
          </a:p>
        </p:txBody>
      </p:sp>
    </p:spTree>
    <p:extLst>
      <p:ext uri="{BB962C8B-B14F-4D97-AF65-F5344CB8AC3E}">
        <p14:creationId xmlns:p14="http://schemas.microsoft.com/office/powerpoint/2010/main" val="2025543656"/>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4DDFF1-42D5-40DE-9B5F-67EE8AAD4E60}"/>
              </a:ext>
            </a:extLst>
          </p:cNvPr>
          <p:cNvPicPr>
            <a:picLocks noChangeAspect="1"/>
          </p:cNvPicPr>
          <p:nvPr/>
        </p:nvPicPr>
        <p:blipFill>
          <a:blip r:embed="rId2"/>
          <a:stretch>
            <a:fillRect/>
          </a:stretch>
        </p:blipFill>
        <p:spPr>
          <a:xfrm>
            <a:off x="0" y="0"/>
            <a:ext cx="9144000" cy="4696388"/>
          </a:xfrm>
          <a:prstGeom prst="rect">
            <a:avLst/>
          </a:prstGeom>
        </p:spPr>
      </p:pic>
      <p:cxnSp>
        <p:nvCxnSpPr>
          <p:cNvPr id="4" name="Straight Arrow Connector 3">
            <a:extLst>
              <a:ext uri="{FF2B5EF4-FFF2-40B4-BE49-F238E27FC236}">
                <a16:creationId xmlns:a16="http://schemas.microsoft.com/office/drawing/2014/main" id="{49D1AB6D-C665-4A17-9B21-1AD35C6FBA59}"/>
              </a:ext>
            </a:extLst>
          </p:cNvPr>
          <p:cNvCxnSpPr>
            <a:cxnSpLocks/>
          </p:cNvCxnSpPr>
          <p:nvPr/>
        </p:nvCxnSpPr>
        <p:spPr>
          <a:xfrm flipV="1">
            <a:off x="4481847" y="1558343"/>
            <a:ext cx="0" cy="20219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74F61EA-021C-4195-85C7-19E3E35B7C07}"/>
              </a:ext>
            </a:extLst>
          </p:cNvPr>
          <p:cNvSpPr txBox="1"/>
          <p:nvPr/>
        </p:nvSpPr>
        <p:spPr>
          <a:xfrm>
            <a:off x="4080990" y="1189011"/>
            <a:ext cx="1535998" cy="369332"/>
          </a:xfrm>
          <a:prstGeom prst="rect">
            <a:avLst/>
          </a:prstGeom>
          <a:noFill/>
        </p:spPr>
        <p:txBody>
          <a:bodyPr wrap="none" rtlCol="0">
            <a:spAutoFit/>
          </a:bodyPr>
          <a:lstStyle/>
          <a:p>
            <a:r>
              <a:rPr lang="en-US" altLang="zh-CN" dirty="0"/>
              <a:t>1797.1 is a dip</a:t>
            </a:r>
            <a:endParaRPr lang="zh-CN" altLang="en-US" dirty="0"/>
          </a:p>
        </p:txBody>
      </p:sp>
    </p:spTree>
    <p:extLst>
      <p:ext uri="{BB962C8B-B14F-4D97-AF65-F5344CB8AC3E}">
        <p14:creationId xmlns:p14="http://schemas.microsoft.com/office/powerpoint/2010/main" val="3352515611"/>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4344A6A-CD4D-4436-B793-75E8EBCFBBAF}"/>
              </a:ext>
            </a:extLst>
          </p:cNvPr>
          <p:cNvPicPr>
            <a:picLocks noChangeAspect="1"/>
          </p:cNvPicPr>
          <p:nvPr/>
        </p:nvPicPr>
        <p:blipFill>
          <a:blip r:embed="rId2"/>
          <a:stretch>
            <a:fillRect/>
          </a:stretch>
        </p:blipFill>
        <p:spPr>
          <a:xfrm>
            <a:off x="0" y="0"/>
            <a:ext cx="9144000" cy="4708342"/>
          </a:xfrm>
          <a:prstGeom prst="rect">
            <a:avLst/>
          </a:prstGeom>
        </p:spPr>
      </p:pic>
      <p:cxnSp>
        <p:nvCxnSpPr>
          <p:cNvPr id="4" name="Straight Arrow Connector 3">
            <a:extLst>
              <a:ext uri="{FF2B5EF4-FFF2-40B4-BE49-F238E27FC236}">
                <a16:creationId xmlns:a16="http://schemas.microsoft.com/office/drawing/2014/main" id="{EA968FC1-A14D-4AA9-98E4-00BBFCC7C31B}"/>
              </a:ext>
            </a:extLst>
          </p:cNvPr>
          <p:cNvCxnSpPr>
            <a:cxnSpLocks/>
          </p:cNvCxnSpPr>
          <p:nvPr/>
        </p:nvCxnSpPr>
        <p:spPr>
          <a:xfrm flipV="1">
            <a:off x="4468968" y="1558343"/>
            <a:ext cx="0" cy="20219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FB57C4E-5DC4-4E81-8FC1-202CB2A5E6F1}"/>
              </a:ext>
            </a:extLst>
          </p:cNvPr>
          <p:cNvSpPr txBox="1"/>
          <p:nvPr/>
        </p:nvSpPr>
        <p:spPr>
          <a:xfrm>
            <a:off x="4040745" y="1189011"/>
            <a:ext cx="856445" cy="369332"/>
          </a:xfrm>
          <a:prstGeom prst="rect">
            <a:avLst/>
          </a:prstGeom>
          <a:noFill/>
        </p:spPr>
        <p:txBody>
          <a:bodyPr wrap="square">
            <a:spAutoFit/>
          </a:bodyPr>
          <a:lstStyle/>
          <a:p>
            <a:r>
              <a:rPr lang="en-US" altLang="zh-CN" dirty="0"/>
              <a:t>1797.1</a:t>
            </a:r>
            <a:endParaRPr lang="zh-CN" altLang="en-US" dirty="0"/>
          </a:p>
        </p:txBody>
      </p:sp>
      <p:sp>
        <p:nvSpPr>
          <p:cNvPr id="9" name="TextBox 8">
            <a:extLst>
              <a:ext uri="{FF2B5EF4-FFF2-40B4-BE49-F238E27FC236}">
                <a16:creationId xmlns:a16="http://schemas.microsoft.com/office/drawing/2014/main" id="{C558B31D-5699-427D-99A0-6E6265CAD05E}"/>
              </a:ext>
            </a:extLst>
          </p:cNvPr>
          <p:cNvSpPr txBox="1"/>
          <p:nvPr/>
        </p:nvSpPr>
        <p:spPr>
          <a:xfrm>
            <a:off x="0" y="4672186"/>
            <a:ext cx="7453900" cy="1200329"/>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Try a gaussian fit.</a:t>
            </a:r>
          </a:p>
          <a:p>
            <a:r>
              <a:rPr lang="en-US" altLang="zh-CN" dirty="0">
                <a:latin typeface="Cambria Math" panose="02040503050406030204" pitchFamily="18" charset="0"/>
                <a:ea typeface="Cambria Math" panose="02040503050406030204" pitchFamily="18" charset="0"/>
              </a:rPr>
              <a:t>Fix the </a:t>
            </a:r>
            <a:r>
              <a:rPr lang="en-US" altLang="zh-CN" i="1" dirty="0">
                <a:latin typeface="Cambria Math" panose="02040503050406030204" pitchFamily="18" charset="0"/>
                <a:ea typeface="Cambria Math" panose="02040503050406030204" pitchFamily="18" charset="0"/>
              </a:rPr>
              <a:t>σ</a:t>
            </a:r>
            <a:r>
              <a:rPr lang="en-US" altLang="zh-CN" dirty="0">
                <a:latin typeface="Cambria Math" panose="02040503050406030204" pitchFamily="18" charset="0"/>
                <a:ea typeface="Cambria Math" panose="02040503050406030204" pitchFamily="18" charset="0"/>
              </a:rPr>
              <a:t> to be 1.7 (the same the 1789-keV </a:t>
            </a:r>
            <a:r>
              <a:rPr lang="en-US" altLang="zh-CN" baseline="30000" dirty="0">
                <a:latin typeface="Cambria Math" panose="02040503050406030204" pitchFamily="18" charset="0"/>
                <a:ea typeface="Cambria Math" panose="02040503050406030204" pitchFamily="18" charset="0"/>
              </a:rPr>
              <a:t>25</a:t>
            </a:r>
            <a:r>
              <a:rPr lang="en-US" altLang="zh-CN" i="1" dirty="0">
                <a:latin typeface="Cambria Math" panose="02040503050406030204" pitchFamily="18" charset="0"/>
                <a:ea typeface="Cambria Math" panose="02040503050406030204" pitchFamily="18" charset="0"/>
              </a:rPr>
              <a:t>βγ</a:t>
            </a:r>
            <a:r>
              <a:rPr lang="en-US" altLang="zh-CN" dirty="0">
                <a:latin typeface="Cambria Math" panose="02040503050406030204" pitchFamily="18" charset="0"/>
                <a:ea typeface="Cambria Math" panose="02040503050406030204" pitchFamily="18" charset="0"/>
              </a:rPr>
              <a:t>)</a:t>
            </a:r>
          </a:p>
          <a:p>
            <a:r>
              <a:rPr lang="en-US" altLang="zh-CN" dirty="0">
                <a:latin typeface="Cambria Math" panose="02040503050406030204" pitchFamily="18" charset="0"/>
                <a:ea typeface="Cambria Math" panose="02040503050406030204" pitchFamily="18" charset="0"/>
              </a:rPr>
              <a:t>Fix the energy to be 1797 keV</a:t>
            </a:r>
          </a:p>
          <a:p>
            <a:r>
              <a:rPr lang="en-US" altLang="zh-CN" dirty="0">
                <a:latin typeface="Cambria Math" panose="02040503050406030204" pitchFamily="18" charset="0"/>
                <a:ea typeface="Cambria Math" panose="02040503050406030204" pitchFamily="18" charset="0"/>
              </a:rPr>
              <a:t>The </a:t>
            </a:r>
            <a:r>
              <a:rPr lang="en-US" altLang="zh-CN" i="1" dirty="0">
                <a:latin typeface="Cambria Math" panose="02040503050406030204" pitchFamily="18" charset="0"/>
                <a:ea typeface="Cambria Math" panose="02040503050406030204" pitchFamily="18" charset="0"/>
              </a:rPr>
              <a:t>N</a:t>
            </a:r>
            <a:r>
              <a:rPr lang="en-US" altLang="zh-CN" dirty="0">
                <a:latin typeface="Cambria Math" panose="02040503050406030204" pitchFamily="18" charset="0"/>
                <a:ea typeface="Cambria Math" panose="02040503050406030204" pitchFamily="18" charset="0"/>
              </a:rPr>
              <a:t> obtained from the fit is –215±110, indicating there is no peak at all.</a:t>
            </a:r>
            <a:endParaRPr lang="zh-CN" altLang="en-US" dirty="0">
              <a:latin typeface="Cambria Math" panose="02040503050406030204" pitchFamily="18" charset="0"/>
            </a:endParaRPr>
          </a:p>
        </p:txBody>
      </p:sp>
    </p:spTree>
    <p:extLst>
      <p:ext uri="{BB962C8B-B14F-4D97-AF65-F5344CB8AC3E}">
        <p14:creationId xmlns:p14="http://schemas.microsoft.com/office/powerpoint/2010/main" val="564732039"/>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3A44AC-0515-4AF9-9655-851C2DF9D42C}"/>
              </a:ext>
            </a:extLst>
          </p:cNvPr>
          <p:cNvPicPr>
            <a:picLocks noChangeAspect="1"/>
          </p:cNvPicPr>
          <p:nvPr/>
        </p:nvPicPr>
        <p:blipFill>
          <a:blip r:embed="rId2"/>
          <a:stretch>
            <a:fillRect/>
          </a:stretch>
        </p:blipFill>
        <p:spPr>
          <a:xfrm>
            <a:off x="0" y="0"/>
            <a:ext cx="9144000" cy="4717335"/>
          </a:xfrm>
          <a:prstGeom prst="rect">
            <a:avLst/>
          </a:prstGeom>
        </p:spPr>
      </p:pic>
      <p:sp>
        <p:nvSpPr>
          <p:cNvPr id="5" name="TextBox 4">
            <a:extLst>
              <a:ext uri="{FF2B5EF4-FFF2-40B4-BE49-F238E27FC236}">
                <a16:creationId xmlns:a16="http://schemas.microsoft.com/office/drawing/2014/main" id="{2BF21483-F4D1-4870-85F9-61EDCF91D539}"/>
              </a:ext>
            </a:extLst>
          </p:cNvPr>
          <p:cNvSpPr txBox="1"/>
          <p:nvPr/>
        </p:nvSpPr>
        <p:spPr>
          <a:xfrm>
            <a:off x="1" y="4672186"/>
            <a:ext cx="9144000" cy="1754326"/>
          </a:xfrm>
          <a:prstGeom prst="rect">
            <a:avLst/>
          </a:prstGeom>
          <a:noFill/>
        </p:spPr>
        <p:txBody>
          <a:bodyPr wrap="square" rtlCol="0">
            <a:spAutoFit/>
          </a:bodyPr>
          <a:lstStyle/>
          <a:p>
            <a:r>
              <a:rPr lang="en-US" altLang="zh-CN" dirty="0">
                <a:latin typeface="Cambria Math" panose="02040503050406030204" pitchFamily="18" charset="0"/>
                <a:ea typeface="Cambria Math" panose="02040503050406030204" pitchFamily="18" charset="0"/>
              </a:rPr>
              <a:t>If we try forcing the </a:t>
            </a:r>
            <a:r>
              <a:rPr lang="en-US" altLang="zh-CN" i="1" dirty="0">
                <a:latin typeface="Cambria Math" panose="02040503050406030204" pitchFamily="18" charset="0"/>
                <a:ea typeface="Cambria Math" panose="02040503050406030204" pitchFamily="18" charset="0"/>
              </a:rPr>
              <a:t>N</a:t>
            </a:r>
            <a:r>
              <a:rPr lang="en-US" altLang="zh-CN" dirty="0">
                <a:latin typeface="Cambria Math" panose="02040503050406030204" pitchFamily="18" charset="0"/>
                <a:ea typeface="Cambria Math" panose="02040503050406030204" pitchFamily="18" charset="0"/>
              </a:rPr>
              <a:t> to be &gt;0, the </a:t>
            </a:r>
            <a:r>
              <a:rPr lang="en-US" altLang="zh-CN" i="1" dirty="0">
                <a:latin typeface="Cambria Math" panose="02040503050406030204" pitchFamily="18" charset="0"/>
                <a:ea typeface="Cambria Math" panose="02040503050406030204" pitchFamily="18" charset="0"/>
              </a:rPr>
              <a:t>N</a:t>
            </a:r>
            <a:r>
              <a:rPr lang="en-US" altLang="zh-CN" dirty="0">
                <a:latin typeface="Cambria Math" panose="02040503050406030204" pitchFamily="18" charset="0"/>
                <a:ea typeface="Cambria Math" panose="02040503050406030204" pitchFamily="18" charset="0"/>
              </a:rPr>
              <a:t> obtained from the fit is 5×10</a:t>
            </a:r>
            <a:r>
              <a:rPr lang="en-US" altLang="zh-CN" baseline="30000" dirty="0">
                <a:latin typeface="Cambria Math" panose="02040503050406030204" pitchFamily="18" charset="0"/>
                <a:ea typeface="Cambria Math" panose="02040503050406030204" pitchFamily="18" charset="0"/>
              </a:rPr>
              <a:t>–14</a:t>
            </a:r>
            <a:r>
              <a:rPr lang="en-US" altLang="zh-CN" dirty="0">
                <a:latin typeface="Cambria Math" panose="02040503050406030204" pitchFamily="18" charset="0"/>
                <a:ea typeface="Cambria Math" panose="02040503050406030204" pitchFamily="18" charset="0"/>
              </a:rPr>
              <a:t>±14.2</a:t>
            </a:r>
          </a:p>
          <a:p>
            <a:r>
              <a:rPr lang="en-US" altLang="zh-CN" dirty="0">
                <a:latin typeface="Cambria Math" panose="02040503050406030204" pitchFamily="18" charset="0"/>
              </a:rPr>
              <a:t>If we "observed" 14.2 counts in the 1797-keV γ-ray peak, taking into account the SeGA efficiency at 1797 keV 2.8%</a:t>
            </a:r>
            <a:r>
              <a:rPr lang="zh-CN" altLang="en-US" dirty="0">
                <a:latin typeface="Cambria Math" panose="02040503050406030204" pitchFamily="18" charset="0"/>
              </a:rPr>
              <a:t> </a:t>
            </a:r>
            <a:r>
              <a:rPr lang="en-US" altLang="zh-CN" dirty="0">
                <a:latin typeface="Cambria Math" panose="02040503050406030204" pitchFamily="18" charset="0"/>
              </a:rPr>
              <a:t>and the </a:t>
            </a:r>
            <a:r>
              <a:rPr lang="en-US" altLang="zh-CN" i="1" dirty="0">
                <a:latin typeface="Cambria Math" panose="02040503050406030204" pitchFamily="18" charset="0"/>
              </a:rPr>
              <a:t>I</a:t>
            </a:r>
            <a:r>
              <a:rPr lang="en-US" altLang="zh-CN" i="1" baseline="-25000" dirty="0">
                <a:latin typeface="Cambria Math" panose="02040503050406030204" pitchFamily="18" charset="0"/>
              </a:rPr>
              <a:t>γ</a:t>
            </a:r>
            <a:r>
              <a:rPr lang="en-US" altLang="zh-CN" baseline="-25000" dirty="0">
                <a:latin typeface="Cambria Math" panose="02040503050406030204" pitchFamily="18" charset="0"/>
              </a:rPr>
              <a:t>1797</a:t>
            </a:r>
            <a:r>
              <a:rPr lang="en-US" altLang="zh-CN" dirty="0">
                <a:latin typeface="Cambria Math" panose="02040503050406030204" pitchFamily="18" charset="0"/>
              </a:rPr>
              <a:t> = 58%, we would expect a total of 862 </a:t>
            </a:r>
            <a:r>
              <a:rPr lang="en-US" altLang="zh-CN" baseline="30000" dirty="0">
                <a:latin typeface="Cambria Math" panose="02040503050406030204" pitchFamily="18" charset="0"/>
              </a:rPr>
              <a:t>26</a:t>
            </a:r>
            <a:r>
              <a:rPr lang="en-US" altLang="zh-CN" dirty="0">
                <a:latin typeface="Cambria Math" panose="02040503050406030204" pitchFamily="18" charset="0"/>
              </a:rPr>
              <a:t>P ions. </a:t>
            </a:r>
            <a:r>
              <a:rPr lang="en-US" altLang="zh-CN" baseline="30000" dirty="0">
                <a:latin typeface="Cambria Math" panose="02040503050406030204" pitchFamily="18" charset="0"/>
              </a:rPr>
              <a:t>26</a:t>
            </a:r>
            <a:r>
              <a:rPr lang="en-US" altLang="zh-CN" dirty="0">
                <a:latin typeface="Cambria Math" panose="02040503050406030204" pitchFamily="18" charset="0"/>
              </a:rPr>
              <a:t>P and </a:t>
            </a:r>
            <a:r>
              <a:rPr lang="en-US" altLang="zh-CN" baseline="30000" dirty="0">
                <a:latin typeface="Cambria Math" panose="02040503050406030204" pitchFamily="18" charset="0"/>
              </a:rPr>
              <a:t>25</a:t>
            </a:r>
            <a:r>
              <a:rPr lang="en-US" altLang="zh-CN" dirty="0">
                <a:latin typeface="Cambria Math" panose="02040503050406030204" pitchFamily="18" charset="0"/>
              </a:rPr>
              <a:t>Si have quite similar total </a:t>
            </a:r>
            <a:r>
              <a:rPr lang="en-US" altLang="zh-CN" i="1" dirty="0">
                <a:latin typeface="Cambria Math" panose="02040503050406030204" pitchFamily="18" charset="0"/>
              </a:rPr>
              <a:t>I</a:t>
            </a:r>
            <a:r>
              <a:rPr lang="en-US" altLang="zh-CN" i="1" baseline="-25000" dirty="0">
                <a:latin typeface="Cambria Math" panose="02040503050406030204" pitchFamily="18" charset="0"/>
              </a:rPr>
              <a:t>βp</a:t>
            </a:r>
            <a:r>
              <a:rPr lang="en-US" altLang="zh-CN" dirty="0">
                <a:latin typeface="Cambria Math" panose="02040503050406030204" pitchFamily="18" charset="0"/>
              </a:rPr>
              <a:t> (37%).</a:t>
            </a:r>
          </a:p>
          <a:p>
            <a:r>
              <a:rPr lang="en-US" altLang="zh-CN" dirty="0">
                <a:latin typeface="Cambria Math" panose="02040503050406030204" pitchFamily="18" charset="0"/>
              </a:rPr>
              <a:t>Compared with the total number of </a:t>
            </a:r>
            <a:r>
              <a:rPr lang="en-US" altLang="zh-CN" baseline="30000" dirty="0">
                <a:latin typeface="Cambria Math" panose="02040503050406030204" pitchFamily="18" charset="0"/>
              </a:rPr>
              <a:t>25</a:t>
            </a:r>
            <a:r>
              <a:rPr lang="en-US" altLang="zh-CN" dirty="0">
                <a:latin typeface="Cambria Math" panose="02040503050406030204" pitchFamily="18" charset="0"/>
              </a:rPr>
              <a:t>Si ions 3×10</a:t>
            </a:r>
            <a:r>
              <a:rPr lang="en-US" altLang="zh-CN" baseline="30000" dirty="0">
                <a:latin typeface="Cambria Math" panose="02040503050406030204" pitchFamily="18" charset="0"/>
              </a:rPr>
              <a:t>7</a:t>
            </a:r>
            <a:r>
              <a:rPr lang="en-US" altLang="zh-CN" dirty="0">
                <a:latin typeface="Cambria Math" panose="02040503050406030204" pitchFamily="18" charset="0"/>
              </a:rPr>
              <a:t>,</a:t>
            </a:r>
            <a:r>
              <a:rPr lang="zh-CN" altLang="en-US" dirty="0">
                <a:latin typeface="Cambria Math" panose="02040503050406030204" pitchFamily="18" charset="0"/>
              </a:rPr>
              <a:t> </a:t>
            </a:r>
            <a:r>
              <a:rPr lang="en-US" altLang="zh-CN" dirty="0">
                <a:latin typeface="Cambria Math" panose="02040503050406030204" pitchFamily="18" charset="0"/>
              </a:rPr>
              <a:t>the number of </a:t>
            </a:r>
            <a:r>
              <a:rPr lang="en-US" altLang="zh-CN" baseline="30000" dirty="0">
                <a:latin typeface="Cambria Math" panose="02040503050406030204" pitchFamily="18" charset="0"/>
              </a:rPr>
              <a:t>26</a:t>
            </a:r>
            <a:r>
              <a:rPr lang="en-US" altLang="zh-CN" dirty="0">
                <a:latin typeface="Cambria Math" panose="02040503050406030204" pitchFamily="18" charset="0"/>
              </a:rPr>
              <a:t>P is negligible, let alone the 14.2 is fake in the first place.</a:t>
            </a:r>
          </a:p>
        </p:txBody>
      </p:sp>
      <p:cxnSp>
        <p:nvCxnSpPr>
          <p:cNvPr id="6" name="Straight Arrow Connector 5">
            <a:extLst>
              <a:ext uri="{FF2B5EF4-FFF2-40B4-BE49-F238E27FC236}">
                <a16:creationId xmlns:a16="http://schemas.microsoft.com/office/drawing/2014/main" id="{0FE39780-A302-4F5F-8CB8-DB8452CF0643}"/>
              </a:ext>
            </a:extLst>
          </p:cNvPr>
          <p:cNvCxnSpPr>
            <a:cxnSpLocks/>
          </p:cNvCxnSpPr>
          <p:nvPr/>
        </p:nvCxnSpPr>
        <p:spPr>
          <a:xfrm flipV="1">
            <a:off x="4468968" y="1558343"/>
            <a:ext cx="0" cy="20219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1095D87-D5E1-4B84-9F8B-FE17D41FBF5B}"/>
              </a:ext>
            </a:extLst>
          </p:cNvPr>
          <p:cNvSpPr txBox="1"/>
          <p:nvPr/>
        </p:nvSpPr>
        <p:spPr>
          <a:xfrm>
            <a:off x="4040745" y="1189011"/>
            <a:ext cx="856445" cy="369332"/>
          </a:xfrm>
          <a:prstGeom prst="rect">
            <a:avLst/>
          </a:prstGeom>
          <a:noFill/>
        </p:spPr>
        <p:txBody>
          <a:bodyPr wrap="square">
            <a:spAutoFit/>
          </a:bodyPr>
          <a:lstStyle/>
          <a:p>
            <a:r>
              <a:rPr lang="en-US" altLang="zh-CN" dirty="0"/>
              <a:t>1797.1</a:t>
            </a:r>
            <a:endParaRPr lang="zh-CN" altLang="en-US" dirty="0"/>
          </a:p>
        </p:txBody>
      </p:sp>
    </p:spTree>
    <p:extLst>
      <p:ext uri="{BB962C8B-B14F-4D97-AF65-F5344CB8AC3E}">
        <p14:creationId xmlns:p14="http://schemas.microsoft.com/office/powerpoint/2010/main" val="2662263152"/>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78617B6-549E-4F84-99C2-F50D7DDF11ED}"/>
              </a:ext>
            </a:extLst>
          </p:cNvPr>
          <p:cNvPicPr>
            <a:picLocks noChangeAspect="1"/>
          </p:cNvPicPr>
          <p:nvPr/>
        </p:nvPicPr>
        <p:blipFill>
          <a:blip r:embed="rId2"/>
          <a:stretch>
            <a:fillRect/>
          </a:stretch>
        </p:blipFill>
        <p:spPr>
          <a:xfrm>
            <a:off x="0" y="0"/>
            <a:ext cx="9144000" cy="4714780"/>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6AD3861-B259-4EA8-9538-E26BE1D8F202}"/>
                  </a:ext>
                </a:extLst>
              </p:cNvPr>
              <p:cNvSpPr txBox="1"/>
              <p:nvPr/>
            </p:nvSpPr>
            <p:spPr>
              <a:xfrm>
                <a:off x="5413932" y="2754200"/>
                <a:ext cx="2688608" cy="67480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2000" i="1" smtClean="0">
                          <a:latin typeface="Cambria Math" panose="02040503050406030204" pitchFamily="18" charset="0"/>
                        </a:rPr>
                        <m:t>𝑦</m:t>
                      </m:r>
                      <m:r>
                        <a:rPr lang="zh-CN" altLang="en-US" sz="2000" i="0">
                          <a:latin typeface="Cambria Math" panose="02040503050406030204" pitchFamily="18" charset="0"/>
                        </a:rPr>
                        <m:t>=</m:t>
                      </m:r>
                      <m:f>
                        <m:fPr>
                          <m:ctrlPr>
                            <a:rPr lang="zh-CN" altLang="en-US" sz="2000" i="1">
                              <a:latin typeface="Cambria Math" panose="02040503050406030204" pitchFamily="18" charset="0"/>
                            </a:rPr>
                          </m:ctrlPr>
                        </m:fPr>
                        <m:num>
                          <m:func>
                            <m:funcPr>
                              <m:ctrlPr>
                                <a:rPr lang="zh-CN" altLang="en-US" sz="2000" i="1">
                                  <a:latin typeface="Cambria Math" panose="02040503050406030204" pitchFamily="18" charset="0"/>
                                </a:rPr>
                              </m:ctrlPr>
                            </m:funcPr>
                            <m:fName>
                              <m:r>
                                <m:rPr>
                                  <m:sty m:val="p"/>
                                </m:rPr>
                                <a:rPr lang="zh-CN" altLang="en-US" sz="2000" i="0">
                                  <a:latin typeface="Cambria Math" panose="02040503050406030204" pitchFamily="18" charset="0"/>
                                </a:rPr>
                                <m:t>ln</m:t>
                              </m:r>
                            </m:fName>
                            <m:e>
                              <m:r>
                                <a:rPr lang="zh-CN" altLang="en-US" sz="2000" i="0">
                                  <a:latin typeface="Cambria Math" panose="02040503050406030204" pitchFamily="18" charset="0"/>
                                </a:rPr>
                                <m:t>2</m:t>
                              </m:r>
                            </m:e>
                          </m:func>
                        </m:num>
                        <m:den>
                          <m:r>
                            <a:rPr lang="en-US" altLang="zh-CN" sz="2000" b="0" i="1" smtClean="0">
                              <a:latin typeface="Cambria Math" panose="02040503050406030204" pitchFamily="18" charset="0"/>
                            </a:rPr>
                            <m:t>𝑇</m:t>
                          </m:r>
                        </m:den>
                      </m:f>
                      <m:r>
                        <a:rPr lang="zh-CN" altLang="en-US" sz="2000" i="1">
                          <a:latin typeface="Cambria Math" panose="02040503050406030204" pitchFamily="18" charset="0"/>
                        </a:rPr>
                        <m:t>𝑁</m:t>
                      </m:r>
                      <m:sSup>
                        <m:sSupPr>
                          <m:ctrlPr>
                            <a:rPr lang="zh-CN" altLang="en-US" sz="2000" i="1">
                              <a:latin typeface="Cambria Math" panose="02040503050406030204" pitchFamily="18" charset="0"/>
                            </a:rPr>
                          </m:ctrlPr>
                        </m:sSupPr>
                        <m:e>
                          <m:r>
                            <a:rPr lang="zh-CN" altLang="en-US" sz="2000" i="1">
                              <a:latin typeface="Cambria Math" panose="02040503050406030204" pitchFamily="18" charset="0"/>
                            </a:rPr>
                            <m:t>𝑒</m:t>
                          </m:r>
                        </m:e>
                        <m:sup>
                          <m:r>
                            <a:rPr lang="zh-CN" altLang="en-US" sz="2000" i="0">
                              <a:latin typeface="Cambria Math" panose="02040503050406030204" pitchFamily="18" charset="0"/>
                            </a:rPr>
                            <m:t>−</m:t>
                          </m:r>
                          <m:f>
                            <m:fPr>
                              <m:ctrlPr>
                                <a:rPr lang="zh-CN" altLang="en-US" sz="2000" i="1">
                                  <a:latin typeface="Cambria Math" panose="02040503050406030204" pitchFamily="18" charset="0"/>
                                </a:rPr>
                              </m:ctrlPr>
                            </m:fPr>
                            <m:num>
                              <m:r>
                                <a:rPr lang="en-US" altLang="zh-CN" sz="2000" b="0" i="1" smtClean="0">
                                  <a:latin typeface="Cambria Math" panose="02040503050406030204" pitchFamily="18" charset="0"/>
                                </a:rPr>
                                <m:t>𝑥</m:t>
                              </m:r>
                              <m:r>
                                <m:rPr>
                                  <m:sty m:val="p"/>
                                </m:rPr>
                                <a:rPr lang="zh-CN" altLang="en-US" sz="2000" i="0">
                                  <a:latin typeface="Cambria Math" panose="02040503050406030204" pitchFamily="18" charset="0"/>
                                </a:rPr>
                                <m:t>ln</m:t>
                              </m:r>
                              <m:r>
                                <a:rPr lang="zh-CN" altLang="en-US" sz="2000" i="0">
                                  <a:latin typeface="Cambria Math" panose="02040503050406030204" pitchFamily="18" charset="0"/>
                                </a:rPr>
                                <m:t>2</m:t>
                              </m:r>
                            </m:num>
                            <m:den>
                              <m:r>
                                <a:rPr lang="en-US" altLang="zh-CN" sz="2000" b="0" i="1" smtClean="0">
                                  <a:latin typeface="Cambria Math" panose="02040503050406030204" pitchFamily="18" charset="0"/>
                                </a:rPr>
                                <m:t>𝑇</m:t>
                              </m:r>
                            </m:den>
                          </m:f>
                        </m:sup>
                      </m:sSup>
                      <m:r>
                        <a:rPr lang="en-US" altLang="zh-CN" sz="2000" b="0" i="1" smtClean="0">
                          <a:latin typeface="Cambria Math" panose="02040503050406030204" pitchFamily="18" charset="0"/>
                        </a:rPr>
                        <m:t>+</m:t>
                      </m:r>
                      <m:r>
                        <a:rPr lang="zh-CN" altLang="en-US" sz="2000" i="1">
                          <a:latin typeface="Cambria Math" panose="02040503050406030204" pitchFamily="18" charset="0"/>
                        </a:rPr>
                        <m:t>𝐵</m:t>
                      </m:r>
                    </m:oMath>
                  </m:oMathPara>
                </a14:m>
                <a:endParaRPr lang="zh-CN" altLang="en-US" sz="2000" dirty="0"/>
              </a:p>
            </p:txBody>
          </p:sp>
        </mc:Choice>
        <mc:Fallback xmlns="">
          <p:sp>
            <p:nvSpPr>
              <p:cNvPr id="5" name="TextBox 4">
                <a:extLst>
                  <a:ext uri="{FF2B5EF4-FFF2-40B4-BE49-F238E27FC236}">
                    <a16:creationId xmlns:a16="http://schemas.microsoft.com/office/drawing/2014/main" id="{96AD3861-B259-4EA8-9538-E26BE1D8F202}"/>
                  </a:ext>
                </a:extLst>
              </p:cNvPr>
              <p:cNvSpPr txBox="1">
                <a:spLocks noRot="1" noChangeAspect="1" noMove="1" noResize="1" noEditPoints="1" noAdjustHandles="1" noChangeArrowheads="1" noChangeShapeType="1" noTextEdit="1"/>
              </p:cNvSpPr>
              <p:nvPr/>
            </p:nvSpPr>
            <p:spPr>
              <a:xfrm>
                <a:off x="5413932" y="2754200"/>
                <a:ext cx="2688608" cy="674800"/>
              </a:xfrm>
              <a:prstGeom prst="rect">
                <a:avLst/>
              </a:prstGeom>
              <a:blipFill>
                <a:blip r:embed="rId3"/>
                <a:stretch>
                  <a:fillRect/>
                </a:stretch>
              </a:blipFill>
            </p:spPr>
            <p:txBody>
              <a:bodyPr/>
              <a:lstStyle/>
              <a:p>
                <a:r>
                  <a:rPr lang="zh-CN" altLang="en-US">
                    <a:noFill/>
                  </a:rPr>
                  <a:t> </a:t>
                </a:r>
              </a:p>
            </p:txBody>
          </p:sp>
        </mc:Fallback>
      </mc:AlternateContent>
      <p:sp>
        <p:nvSpPr>
          <p:cNvPr id="6" name="TextBox 5">
            <a:extLst>
              <a:ext uri="{FF2B5EF4-FFF2-40B4-BE49-F238E27FC236}">
                <a16:creationId xmlns:a16="http://schemas.microsoft.com/office/drawing/2014/main" id="{09A7F8EC-80AB-4532-A4A0-8CB29EC9091F}"/>
              </a:ext>
            </a:extLst>
          </p:cNvPr>
          <p:cNvSpPr txBox="1"/>
          <p:nvPr/>
        </p:nvSpPr>
        <p:spPr>
          <a:xfrm>
            <a:off x="0" y="4714780"/>
            <a:ext cx="9144000" cy="1754326"/>
          </a:xfrm>
          <a:prstGeom prst="rect">
            <a:avLst/>
          </a:prstGeom>
          <a:noFill/>
        </p:spPr>
        <p:txBody>
          <a:bodyPr wrap="square" rtlCol="0">
            <a:spAutoFit/>
          </a:bodyPr>
          <a:lstStyle/>
          <a:p>
            <a:r>
              <a:rPr lang="en-US" altLang="zh-CN" dirty="0">
                <a:latin typeface="Cambria Math" panose="02040503050406030204" pitchFamily="18" charset="0"/>
                <a:ea typeface="Cambria Math" panose="02040503050406030204" pitchFamily="18" charset="0"/>
              </a:rPr>
              <a:t>Here's  the decay curve </a:t>
            </a:r>
            <a:r>
              <a:rPr lang="en-US" altLang="zh-CN" sz="1800" i="0" dirty="0">
                <a:solidFill>
                  <a:srgbClr val="000000"/>
                </a:solidFill>
                <a:effectLst/>
                <a:latin typeface="Times-Roman"/>
              </a:rPr>
              <a:t>of </a:t>
            </a:r>
            <a:r>
              <a:rPr lang="en-US" altLang="zh-CN" sz="1800" i="0" baseline="30000" dirty="0">
                <a:solidFill>
                  <a:srgbClr val="000000"/>
                </a:solidFill>
                <a:effectLst/>
                <a:latin typeface="Times-Roman"/>
              </a:rPr>
              <a:t>25</a:t>
            </a:r>
            <a:r>
              <a:rPr lang="en-US" altLang="zh-CN" sz="1800" i="0" dirty="0">
                <a:solidFill>
                  <a:srgbClr val="000000"/>
                </a:solidFill>
                <a:effectLst/>
                <a:latin typeface="Times-Roman"/>
              </a:rPr>
              <a:t>Si </a:t>
            </a:r>
            <a:r>
              <a:rPr lang="en-US" altLang="zh-CN" dirty="0">
                <a:latin typeface="Cambria Math" panose="02040503050406030204" pitchFamily="18" charset="0"/>
                <a:ea typeface="Cambria Math" panose="02040503050406030204" pitchFamily="18" charset="0"/>
              </a:rPr>
              <a:t>from my Chinese data set. It </a:t>
            </a:r>
            <a:r>
              <a:rPr lang="en-US" altLang="zh-CN" sz="1800" i="0" dirty="0">
                <a:solidFill>
                  <a:srgbClr val="000000"/>
                </a:solidFill>
                <a:effectLst/>
                <a:latin typeface="Times-Roman"/>
              </a:rPr>
              <a:t>was generated by the summation of the time differences between an implantation event and the subsequent decay event which occurred in the same </a:t>
            </a:r>
            <a:r>
              <a:rPr lang="en-US" altLang="zh-CN" sz="1800" i="1" dirty="0">
                <a:solidFill>
                  <a:srgbClr val="000000"/>
                </a:solidFill>
                <a:effectLst/>
                <a:latin typeface="Times-Italic"/>
              </a:rPr>
              <a:t>x</a:t>
            </a:r>
            <a:r>
              <a:rPr lang="en-US" altLang="zh-CN" sz="1800" i="0" dirty="0">
                <a:solidFill>
                  <a:srgbClr val="000000"/>
                </a:solidFill>
                <a:effectLst/>
                <a:latin typeface="Times-Roman"/>
              </a:rPr>
              <a:t>-</a:t>
            </a:r>
            <a:r>
              <a:rPr lang="en-US" altLang="zh-CN" sz="1800" i="1" dirty="0">
                <a:solidFill>
                  <a:srgbClr val="000000"/>
                </a:solidFill>
                <a:effectLst/>
                <a:latin typeface="Times-Italic"/>
              </a:rPr>
              <a:t>y </a:t>
            </a:r>
            <a:r>
              <a:rPr lang="en-US" altLang="zh-CN" sz="1800" i="0" dirty="0">
                <a:solidFill>
                  <a:srgbClr val="000000"/>
                </a:solidFill>
                <a:effectLst/>
                <a:latin typeface="Times-Roman"/>
              </a:rPr>
              <a:t>pixel of the DSSD. Not exactly the same as the GADGET decay curve, but I can obtain the </a:t>
            </a:r>
            <a:r>
              <a:rPr lang="en-US" altLang="zh-CN" dirty="0">
                <a:latin typeface="Cambria Math" panose="02040503050406030204" pitchFamily="18" charset="0"/>
                <a:ea typeface="Cambria Math" panose="02040503050406030204" pitchFamily="18" charset="0"/>
              </a:rPr>
              <a:t>half-life of </a:t>
            </a:r>
            <a:r>
              <a:rPr lang="en-US" altLang="zh-CN" baseline="30000" dirty="0">
                <a:latin typeface="Cambria Math" panose="02040503050406030204" pitchFamily="18" charset="0"/>
                <a:ea typeface="Cambria Math" panose="02040503050406030204" pitchFamily="18" charset="0"/>
              </a:rPr>
              <a:t>25</a:t>
            </a:r>
            <a:r>
              <a:rPr lang="en-US" altLang="zh-CN" dirty="0">
                <a:latin typeface="Cambria Math" panose="02040503050406030204" pitchFamily="18" charset="0"/>
                <a:ea typeface="Cambria Math" panose="02040503050406030204" pitchFamily="18" charset="0"/>
              </a:rPr>
              <a:t>Si from it.</a:t>
            </a:r>
            <a:br>
              <a:rPr lang="en-US" altLang="zh-CN" sz="1800" i="0" dirty="0">
                <a:solidFill>
                  <a:srgbClr val="000000"/>
                </a:solidFill>
                <a:effectLst/>
                <a:latin typeface="Times-Roman"/>
              </a:rPr>
            </a:br>
            <a:endParaRPr lang="en-US" altLang="zh-CN" dirty="0">
              <a:latin typeface="Cambria Math" panose="02040503050406030204" pitchFamily="18" charset="0"/>
              <a:ea typeface="Cambria Math" panose="02040503050406030204" pitchFamily="18" charset="0"/>
            </a:endParaRPr>
          </a:p>
          <a:p>
            <a:r>
              <a:rPr lang="en-US" altLang="zh-CN" i="1" dirty="0">
                <a:latin typeface="Cambria Math" panose="02040503050406030204" pitchFamily="18" charset="0"/>
                <a:ea typeface="Cambria Math" panose="02040503050406030204" pitchFamily="18" charset="0"/>
              </a:rPr>
              <a:t>T</a:t>
            </a:r>
            <a:r>
              <a:rPr lang="en-US" altLang="zh-CN" baseline="-25000" dirty="0">
                <a:latin typeface="Cambria Math" panose="02040503050406030204" pitchFamily="18" charset="0"/>
                <a:ea typeface="Cambria Math" panose="02040503050406030204" pitchFamily="18" charset="0"/>
              </a:rPr>
              <a:t>1/2</a:t>
            </a:r>
            <a:r>
              <a:rPr lang="en-US" altLang="zh-CN" dirty="0">
                <a:latin typeface="Cambria Math" panose="02040503050406030204" pitchFamily="18" charset="0"/>
                <a:ea typeface="Cambria Math" panose="02040503050406030204" pitchFamily="18" charset="0"/>
              </a:rPr>
              <a:t> = 216.1±0.4 </a:t>
            </a:r>
            <a:r>
              <a:rPr lang="en-US" altLang="zh-CN" dirty="0" err="1">
                <a:latin typeface="Cambria Math" panose="02040503050406030204" pitchFamily="18" charset="0"/>
                <a:ea typeface="Cambria Math" panose="02040503050406030204" pitchFamily="18" charset="0"/>
              </a:rPr>
              <a:t>ms.</a:t>
            </a:r>
            <a:r>
              <a:rPr lang="en-US" altLang="zh-CN" dirty="0">
                <a:latin typeface="Cambria Math" panose="02040503050406030204" pitchFamily="18" charset="0"/>
                <a:ea typeface="Cambria Math" panose="02040503050406030204" pitchFamily="18" charset="0"/>
              </a:rPr>
              <a:t> Only statistical uncertainty is considered.</a:t>
            </a:r>
            <a:endParaRPr lang="zh-CN" altLang="en-US" dirty="0">
              <a:latin typeface="Cambria Math" panose="02040503050406030204" pitchFamily="18" charset="0"/>
            </a:endParaRPr>
          </a:p>
        </p:txBody>
      </p:sp>
    </p:spTree>
    <p:extLst>
      <p:ext uri="{BB962C8B-B14F-4D97-AF65-F5344CB8AC3E}">
        <p14:creationId xmlns:p14="http://schemas.microsoft.com/office/powerpoint/2010/main" val="25067338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E8CFB1E-E117-4591-BCC7-09EC9280DFB3}"/>
              </a:ext>
            </a:extLst>
          </p:cNvPr>
          <p:cNvPicPr>
            <a:picLocks noChangeAspect="1"/>
          </p:cNvPicPr>
          <p:nvPr/>
        </p:nvPicPr>
        <p:blipFill>
          <a:blip r:embed="rId2"/>
          <a:stretch>
            <a:fillRect/>
          </a:stretch>
        </p:blipFill>
        <p:spPr>
          <a:xfrm>
            <a:off x="0" y="1"/>
            <a:ext cx="6859506" cy="3420000"/>
          </a:xfrm>
          <a:prstGeom prst="rect">
            <a:avLst/>
          </a:prstGeom>
        </p:spPr>
      </p:pic>
      <p:pic>
        <p:nvPicPr>
          <p:cNvPr id="3" name="Picture 2">
            <a:extLst>
              <a:ext uri="{FF2B5EF4-FFF2-40B4-BE49-F238E27FC236}">
                <a16:creationId xmlns:a16="http://schemas.microsoft.com/office/drawing/2014/main" id="{A3A55A76-05B8-4A44-85D6-EA36C18D2F4C}"/>
              </a:ext>
            </a:extLst>
          </p:cNvPr>
          <p:cNvPicPr>
            <a:picLocks noChangeAspect="1"/>
          </p:cNvPicPr>
          <p:nvPr/>
        </p:nvPicPr>
        <p:blipFill>
          <a:blip r:embed="rId3"/>
          <a:stretch>
            <a:fillRect/>
          </a:stretch>
        </p:blipFill>
        <p:spPr>
          <a:xfrm>
            <a:off x="0" y="3429000"/>
            <a:ext cx="7135091" cy="3418085"/>
          </a:xfrm>
          <a:prstGeom prst="rect">
            <a:avLst/>
          </a:prstGeom>
        </p:spPr>
      </p:pic>
    </p:spTree>
    <p:extLst>
      <p:ext uri="{BB962C8B-B14F-4D97-AF65-F5344CB8AC3E}">
        <p14:creationId xmlns:p14="http://schemas.microsoft.com/office/powerpoint/2010/main" val="1338551942"/>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D359787-D734-4B2E-9C31-829F103C5A52}"/>
              </a:ext>
            </a:extLst>
          </p:cNvPr>
          <p:cNvPicPr>
            <a:picLocks noChangeAspect="1"/>
          </p:cNvPicPr>
          <p:nvPr/>
        </p:nvPicPr>
        <p:blipFill>
          <a:blip r:embed="rId2"/>
          <a:stretch>
            <a:fillRect/>
          </a:stretch>
        </p:blipFill>
        <p:spPr>
          <a:xfrm>
            <a:off x="0" y="0"/>
            <a:ext cx="9144000" cy="4729446"/>
          </a:xfrm>
          <a:prstGeom prst="rect">
            <a:avLst/>
          </a:prstGeom>
        </p:spPr>
      </p:pic>
      <p:sp>
        <p:nvSpPr>
          <p:cNvPr id="7" name="TextBox 6">
            <a:extLst>
              <a:ext uri="{FF2B5EF4-FFF2-40B4-BE49-F238E27FC236}">
                <a16:creationId xmlns:a16="http://schemas.microsoft.com/office/drawing/2014/main" id="{8DCE60DE-F7EB-4450-BD72-7E87168CA82A}"/>
              </a:ext>
            </a:extLst>
          </p:cNvPr>
          <p:cNvSpPr txBox="1"/>
          <p:nvPr/>
        </p:nvSpPr>
        <p:spPr>
          <a:xfrm>
            <a:off x="0" y="4714780"/>
            <a:ext cx="7162602" cy="646331"/>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One of the merits about this experiment is I can fit over a long range.</a:t>
            </a:r>
          </a:p>
          <a:p>
            <a:r>
              <a:rPr lang="en-US" altLang="zh-CN" dirty="0">
                <a:latin typeface="Cambria Math" panose="02040503050406030204" pitchFamily="18" charset="0"/>
                <a:ea typeface="Cambria Math" panose="02040503050406030204" pitchFamily="18" charset="0"/>
              </a:rPr>
              <a:t>If I choose 500-ms window to fit, the uncertainty becomes much larger.</a:t>
            </a:r>
            <a:endParaRPr lang="zh-CN" altLang="en-US" dirty="0">
              <a:latin typeface="Cambria Math" panose="02040503050406030204" pitchFamily="18" charset="0"/>
            </a:endParaRPr>
          </a:p>
        </p:txBody>
      </p:sp>
      <p:cxnSp>
        <p:nvCxnSpPr>
          <p:cNvPr id="10" name="Straight Connector 9">
            <a:extLst>
              <a:ext uri="{FF2B5EF4-FFF2-40B4-BE49-F238E27FC236}">
                <a16:creationId xmlns:a16="http://schemas.microsoft.com/office/drawing/2014/main" id="{67DE63B4-0E35-4A8C-ACBA-3EC6784336F8}"/>
              </a:ext>
            </a:extLst>
          </p:cNvPr>
          <p:cNvCxnSpPr/>
          <p:nvPr/>
        </p:nvCxnSpPr>
        <p:spPr>
          <a:xfrm>
            <a:off x="2027207" y="1380227"/>
            <a:ext cx="0" cy="129396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F3CA2FC-59F5-4848-82B1-FC0630BF9098}"/>
              </a:ext>
            </a:extLst>
          </p:cNvPr>
          <p:cNvCxnSpPr>
            <a:cxnSpLocks/>
          </p:cNvCxnSpPr>
          <p:nvPr/>
        </p:nvCxnSpPr>
        <p:spPr>
          <a:xfrm>
            <a:off x="3424687" y="1380227"/>
            <a:ext cx="0" cy="2278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C42982F-C2EF-4956-BCCB-7F89DC08BF4D}"/>
              </a:ext>
            </a:extLst>
          </p:cNvPr>
          <p:cNvCxnSpPr/>
          <p:nvPr/>
        </p:nvCxnSpPr>
        <p:spPr>
          <a:xfrm>
            <a:off x="2027207" y="1380227"/>
            <a:ext cx="139748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089788"/>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0653448-48A8-43D1-ADE9-6368D0EB3084}"/>
              </a:ext>
            </a:extLst>
          </p:cNvPr>
          <p:cNvSpPr txBox="1"/>
          <p:nvPr/>
        </p:nvSpPr>
        <p:spPr>
          <a:xfrm>
            <a:off x="0" y="0"/>
            <a:ext cx="9144000" cy="7478970"/>
          </a:xfrm>
          <a:prstGeom prst="rect">
            <a:avLst/>
          </a:prstGeom>
          <a:noFill/>
        </p:spPr>
        <p:txBody>
          <a:bodyPr wrap="square">
            <a:spAutoFit/>
          </a:bodyPr>
          <a:lstStyle/>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I like the introductory slides, including history.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You spell out some of the first and middle names (instead of using initials) in the references and I'm not clear why. I don't think it is necessary.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On slides 20-22, do you show the whole time range in order to explain the beam cycling? It looks messy, but it is OK if you want to use it to explain the cycling.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Slide 43: the model fit doesn't look very good for the 11Li spectrum. Maybe it is better to show an example with a better fit.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Some of the p-g coincidences don't look very convincing. Audience members may challenge you about the statistical significance, so you should be ready to answer questions about that.</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On slides 63 and 64, I guess one of them is for 25Si and the other is for 25Na, but it is not clear which one is which.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Isn't it redundant to show both </a:t>
            </a:r>
            <a:r>
              <a:rPr lang="en-US" altLang="zh-CN" sz="1600" dirty="0" err="1">
                <a:effectLst/>
                <a:latin typeface="Calibri" panose="020F0502020204030204" pitchFamily="34" charset="0"/>
                <a:ea typeface="MS PGothic" panose="020B0600070205080204" pitchFamily="34" charset="-128"/>
                <a:cs typeface="MS PGothic" panose="020B0600070205080204" pitchFamily="34" charset="-128"/>
              </a:rPr>
              <a:t>logft's</a:t>
            </a:r>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and B(GT)'s in separate plots? The bar graphs are a nice representation of the data, but I think there are too many of them.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In the acknowledgements, please include the grants that supported this work. You can use the same information we have in the paper.</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It doesn't seem like any of the slides explain the energy and efficiency calibrations. Most people would expect to hear something about these in an hour-long experimental talk.</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I think it would be good to show a little bit more about the experimental procedure and the hardware. For example, you could show a few photos to demonstrate that the setup is real. You could also show some more information about the beam distribution, like the depth profile from drift time in Moshe's paper. And you could show the beam particle ID plot from Moshe's paper.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p:txBody>
      </p:sp>
    </p:spTree>
    <p:extLst>
      <p:ext uri="{BB962C8B-B14F-4D97-AF65-F5344CB8AC3E}">
        <p14:creationId xmlns:p14="http://schemas.microsoft.com/office/powerpoint/2010/main" val="1094495280"/>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02930FA-0211-4320-B7A0-347C98E25170}"/>
              </a:ext>
            </a:extLst>
          </p:cNvPr>
          <p:cNvSpPr txBox="1"/>
          <p:nvPr/>
        </p:nvSpPr>
        <p:spPr>
          <a:xfrm>
            <a:off x="0" y="0"/>
            <a:ext cx="9144000" cy="6494085"/>
          </a:xfrm>
          <a:prstGeom prst="rect">
            <a:avLst/>
          </a:prstGeom>
          <a:noFill/>
        </p:spPr>
        <p:txBody>
          <a:bodyPr wrap="square">
            <a:spAutoFit/>
          </a:bodyPr>
          <a:lstStyle/>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I think that having 14 slides about the history in your DNP talk will be too much, unless you can get through them very quickly (in 1 minute).</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I think you should keep Slide 18 for the DNP talk.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It would be nice to keep Slide 22, but maybe you won't have time.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You have about 7 slides on the Doppler analysis. I think you will probably need to reduce this to 1 or 2 slides: you can just show a good example and mention you did it for more peaks.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I would remove Slide 61, since Slide 62 tells the same story. I would only show one additional slide with the shell model bar graphs (67,68). It would be ideal if you could consolidate 61, 62, 67, and 68 into one simple slide somehow. The main points we want to convey are: good mirror symmetry and good agreement with the shell model. We should try to do that in the simplest way possible.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Slide 69 is a good summary of the decay scheme and we should keep it. There will not be time to present slides 70-76 as independent slides. I think you should combine those into a single slide with perhaps one bullet point representing each result.</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Overall, there are just too many slides for a 10-minute talk. I think you should aim for 10 slides. They are very strict on time limits at APS meetings and nobody will be able to digest more than 10 slides in 10 minutes anyways.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Hope that helps.</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 </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a:p>
            <a:r>
              <a:rPr lang="en-US" altLang="zh-CN" sz="1600" dirty="0">
                <a:solidFill>
                  <a:srgbClr val="000000"/>
                </a:solidFill>
                <a:effectLst/>
                <a:latin typeface="Calibri" panose="020F0502020204030204" pitchFamily="34" charset="0"/>
                <a:ea typeface="MS PGothic" panose="020B0600070205080204" pitchFamily="34" charset="-128"/>
                <a:cs typeface="MS PGothic" panose="020B0600070205080204" pitchFamily="34" charset="-128"/>
              </a:rPr>
              <a:t>Chris</a:t>
            </a:r>
            <a:endParaRPr lang="zh-CN" altLang="zh-CN" sz="1600" dirty="0">
              <a:effectLst/>
              <a:latin typeface="MS PGothic" panose="020B0600070205080204" pitchFamily="34" charset="-128"/>
              <a:ea typeface="MS PGothic" panose="020B0600070205080204" pitchFamily="34" charset="-128"/>
              <a:cs typeface="MS PGothic" panose="020B0600070205080204" pitchFamily="34" charset="-128"/>
            </a:endParaRPr>
          </a:p>
        </p:txBody>
      </p:sp>
    </p:spTree>
    <p:extLst>
      <p:ext uri="{BB962C8B-B14F-4D97-AF65-F5344CB8AC3E}">
        <p14:creationId xmlns:p14="http://schemas.microsoft.com/office/powerpoint/2010/main" val="1948530056"/>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98563E-17CD-40AB-BC4D-59A3A4DB3FE0}"/>
              </a:ext>
            </a:extLst>
          </p:cNvPr>
          <p:cNvSpPr txBox="1"/>
          <p:nvPr/>
        </p:nvSpPr>
        <p:spPr>
          <a:xfrm>
            <a:off x="114300" y="461962"/>
            <a:ext cx="3200400" cy="1569660"/>
          </a:xfrm>
          <a:prstGeom prst="rect">
            <a:avLst/>
          </a:prstGeom>
          <a:noFill/>
        </p:spPr>
        <p:txBody>
          <a:bodyPr wrap="square" rtlCol="0">
            <a:spAutoFit/>
          </a:bodyPr>
          <a:lstStyle/>
          <a:p>
            <a:r>
              <a:rPr lang="en-US" altLang="zh-CN" sz="2400" dirty="0"/>
              <a:t>Beam time: 2 days</a:t>
            </a:r>
          </a:p>
          <a:p>
            <a:r>
              <a:rPr lang="en-US" altLang="zh-CN" sz="2400" dirty="0"/>
              <a:t>1.4×10</a:t>
            </a:r>
            <a:r>
              <a:rPr lang="en-US" altLang="zh-CN" sz="2400" baseline="30000" dirty="0"/>
              <a:t>7</a:t>
            </a:r>
            <a:r>
              <a:rPr lang="en-US" altLang="zh-CN" sz="2400" dirty="0"/>
              <a:t> events in PID</a:t>
            </a:r>
          </a:p>
          <a:p>
            <a:r>
              <a:rPr lang="en-US" altLang="zh-CN" sz="2400" dirty="0"/>
              <a:t>Purity: </a:t>
            </a:r>
            <a:r>
              <a:rPr lang="en-US" altLang="zh-CN" sz="2400" baseline="30000" dirty="0"/>
              <a:t>29</a:t>
            </a:r>
            <a:r>
              <a:rPr lang="en-US" altLang="zh-CN" sz="2400" dirty="0"/>
              <a:t>F 0.9%</a:t>
            </a:r>
          </a:p>
          <a:p>
            <a:r>
              <a:rPr lang="en-US" altLang="zh-CN" sz="2400" baseline="30000" dirty="0"/>
              <a:t>29</a:t>
            </a:r>
            <a:r>
              <a:rPr lang="en-US" altLang="zh-CN" sz="2400" dirty="0"/>
              <a:t>F: 126000</a:t>
            </a:r>
            <a:endParaRPr lang="zh-CN" altLang="en-US" sz="2400" dirty="0"/>
          </a:p>
        </p:txBody>
      </p:sp>
      <p:pic>
        <p:nvPicPr>
          <p:cNvPr id="4" name="Picture 3">
            <a:extLst>
              <a:ext uri="{FF2B5EF4-FFF2-40B4-BE49-F238E27FC236}">
                <a16:creationId xmlns:a16="http://schemas.microsoft.com/office/drawing/2014/main" id="{66EAB573-A656-4D90-AB7D-65015B35F022}"/>
              </a:ext>
            </a:extLst>
          </p:cNvPr>
          <p:cNvPicPr>
            <a:picLocks noChangeAspect="1"/>
          </p:cNvPicPr>
          <p:nvPr/>
        </p:nvPicPr>
        <p:blipFill>
          <a:blip r:embed="rId2"/>
          <a:stretch>
            <a:fillRect/>
          </a:stretch>
        </p:blipFill>
        <p:spPr>
          <a:xfrm>
            <a:off x="3314700" y="247650"/>
            <a:ext cx="5715000" cy="5676900"/>
          </a:xfrm>
          <a:prstGeom prst="rect">
            <a:avLst/>
          </a:prstGeom>
        </p:spPr>
      </p:pic>
      <p:sp>
        <p:nvSpPr>
          <p:cNvPr id="6" name="TextBox 5">
            <a:extLst>
              <a:ext uri="{FF2B5EF4-FFF2-40B4-BE49-F238E27FC236}">
                <a16:creationId xmlns:a16="http://schemas.microsoft.com/office/drawing/2014/main" id="{E192F763-1EF9-49FF-9876-44DE8D15B8DF}"/>
              </a:ext>
            </a:extLst>
          </p:cNvPr>
          <p:cNvSpPr txBox="1"/>
          <p:nvPr/>
        </p:nvSpPr>
        <p:spPr>
          <a:xfrm>
            <a:off x="114300" y="2977246"/>
            <a:ext cx="3200400" cy="1938992"/>
          </a:xfrm>
          <a:prstGeom prst="rect">
            <a:avLst/>
          </a:prstGeom>
          <a:noFill/>
        </p:spPr>
        <p:txBody>
          <a:bodyPr wrap="square">
            <a:spAutoFit/>
          </a:bodyPr>
          <a:lstStyle/>
          <a:p>
            <a:r>
              <a:rPr lang="en-US" altLang="zh-CN" sz="2400" i="0" dirty="0">
                <a:solidFill>
                  <a:srgbClr val="000000"/>
                </a:solidFill>
                <a:effectLst/>
                <a:latin typeface="CharisSIL"/>
              </a:rPr>
              <a:t>Segmented YSO scintillation detector</a:t>
            </a:r>
          </a:p>
          <a:p>
            <a:endParaRPr lang="en-US" altLang="zh-CN" sz="2400" dirty="0">
              <a:solidFill>
                <a:srgbClr val="000000"/>
              </a:solidFill>
              <a:latin typeface="CharisSIL"/>
            </a:endParaRPr>
          </a:p>
          <a:p>
            <a:r>
              <a:rPr lang="en-US" altLang="zh-CN" sz="2400" dirty="0"/>
              <a:t>Yttrium Orthosilicate, Y</a:t>
            </a:r>
            <a:r>
              <a:rPr lang="en-US" altLang="zh-CN" sz="2400" baseline="-25000" dirty="0"/>
              <a:t>2</a:t>
            </a:r>
            <a:r>
              <a:rPr lang="en-US" altLang="zh-CN" sz="2400" dirty="0"/>
              <a:t>SiO</a:t>
            </a:r>
            <a:r>
              <a:rPr lang="en-US" altLang="zh-CN" sz="2400" baseline="-25000" dirty="0"/>
              <a:t>5</a:t>
            </a:r>
            <a:r>
              <a:rPr lang="en-US" altLang="zh-CN" sz="2400" dirty="0"/>
              <a:t> crystals</a:t>
            </a:r>
            <a:endParaRPr lang="zh-CN" altLang="en-US" sz="2400" dirty="0"/>
          </a:p>
        </p:txBody>
      </p:sp>
    </p:spTree>
    <p:extLst>
      <p:ext uri="{BB962C8B-B14F-4D97-AF65-F5344CB8AC3E}">
        <p14:creationId xmlns:p14="http://schemas.microsoft.com/office/powerpoint/2010/main" val="3569300117"/>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8">
            <a:extLst>
              <a:ext uri="{FF2B5EF4-FFF2-40B4-BE49-F238E27FC236}">
                <a16:creationId xmlns:a16="http://schemas.microsoft.com/office/drawing/2014/main" id="{3EF9B7F0-76AE-4928-A6B5-4787FDB587E4}"/>
              </a:ext>
            </a:extLst>
          </p:cNvPr>
          <p:cNvPicPr>
            <a:picLocks noChangeAspect="1"/>
          </p:cNvPicPr>
          <p:nvPr/>
        </p:nvPicPr>
        <p:blipFill>
          <a:blip r:embed="rId2"/>
          <a:stretch>
            <a:fillRect/>
          </a:stretch>
        </p:blipFill>
        <p:spPr>
          <a:xfrm>
            <a:off x="140926" y="253574"/>
            <a:ext cx="8862148" cy="6350851"/>
          </a:xfrm>
          <a:prstGeom prst="rect">
            <a:avLst/>
          </a:prstGeom>
        </p:spPr>
      </p:pic>
    </p:spTree>
    <p:extLst>
      <p:ext uri="{BB962C8B-B14F-4D97-AF65-F5344CB8AC3E}">
        <p14:creationId xmlns:p14="http://schemas.microsoft.com/office/powerpoint/2010/main" val="1425608070"/>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3FA6FE-AC60-4E15-8CA1-2170DECF6C57}"/>
              </a:ext>
            </a:extLst>
          </p:cNvPr>
          <p:cNvPicPr>
            <a:picLocks noChangeAspect="1"/>
          </p:cNvPicPr>
          <p:nvPr/>
        </p:nvPicPr>
        <p:blipFill>
          <a:blip r:embed="rId2"/>
          <a:stretch>
            <a:fillRect/>
          </a:stretch>
        </p:blipFill>
        <p:spPr>
          <a:xfrm>
            <a:off x="0" y="0"/>
            <a:ext cx="9144000" cy="1956741"/>
          </a:xfrm>
          <a:prstGeom prst="rect">
            <a:avLst/>
          </a:prstGeom>
        </p:spPr>
      </p:pic>
      <p:sp>
        <p:nvSpPr>
          <p:cNvPr id="4" name="Rectangle: Rounded Corners 3">
            <a:extLst>
              <a:ext uri="{FF2B5EF4-FFF2-40B4-BE49-F238E27FC236}">
                <a16:creationId xmlns:a16="http://schemas.microsoft.com/office/drawing/2014/main" id="{CCE1A696-20D6-4366-A334-9A8344510863}"/>
              </a:ext>
            </a:extLst>
          </p:cNvPr>
          <p:cNvSpPr/>
          <p:nvPr/>
        </p:nvSpPr>
        <p:spPr>
          <a:xfrm>
            <a:off x="7956645" y="1473958"/>
            <a:ext cx="900752" cy="42308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441253045"/>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7AF0BA-4695-4E18-AC25-A9E46F5FCBE4}"/>
              </a:ext>
            </a:extLst>
          </p:cNvPr>
          <p:cNvSpPr txBox="1"/>
          <p:nvPr/>
        </p:nvSpPr>
        <p:spPr>
          <a:xfrm>
            <a:off x="0" y="0"/>
            <a:ext cx="9144000" cy="923330"/>
          </a:xfrm>
          <a:prstGeom prst="rect">
            <a:avLst/>
          </a:prstGeom>
          <a:noFill/>
        </p:spPr>
        <p:txBody>
          <a:bodyPr wrap="square">
            <a:spAutoFit/>
          </a:bodyPr>
          <a:lstStyle/>
          <a:p>
            <a:pPr algn="just"/>
            <a:r>
              <a:rPr lang="en-US" altLang="zh-CN" kern="100" dirty="0">
                <a:effectLst/>
                <a:latin typeface="Times New Roman" panose="02020603050405020304" pitchFamily="18" charset="0"/>
                <a:ea typeface="等线" panose="02010600030101010101" pitchFamily="2" charset="-122"/>
                <a:cs typeface="Times New Roman" panose="02020603050405020304" pitchFamily="18" charset="0"/>
              </a:rPr>
              <a:t>Table II, branching ratio for 4238 keV level. When there are only two transitions from the level, the uncertainty, mathematically, has to be identical for the two branching ratios.</a:t>
            </a:r>
          </a:p>
          <a:p>
            <a:pPr algn="just"/>
            <a:r>
              <a:rPr lang="en-US" altLang="zh-CN" i="1" dirty="0">
                <a:effectLst/>
                <a:latin typeface="Times New Roman" panose="02020603050405020304" pitchFamily="18" charset="0"/>
                <a:ea typeface="等线" panose="02010600030101010101" pitchFamily="2" charset="-122"/>
              </a:rPr>
              <a:t>Nuclear Data Review Group, NNDC</a:t>
            </a:r>
            <a:endParaRPr lang="zh-CN" altLang="zh-CN" i="1" kern="100" dirty="0">
              <a:effectLst/>
              <a:latin typeface="等线" panose="02010600030101010101" pitchFamily="2" charset="-122"/>
              <a:ea typeface="等线" panose="02010600030101010101" pitchFamily="2" charset="-122"/>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3308F22-DA31-42F4-A098-53F212DC6BBF}"/>
                  </a:ext>
                </a:extLst>
              </p:cNvPr>
              <p:cNvSpPr txBox="1"/>
              <p:nvPr/>
            </p:nvSpPr>
            <p:spPr>
              <a:xfrm>
                <a:off x="0" y="1370261"/>
                <a:ext cx="2452916" cy="391517"/>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i="1" smtClean="0">
                              <a:solidFill>
                                <a:srgbClr val="FF0000"/>
                              </a:solidFill>
                              <a:latin typeface="Cambria Math" panose="02040503050406030204" pitchFamily="18" charset="0"/>
                            </a:rPr>
                          </m:ctrlPr>
                        </m:sSubPr>
                        <m:e>
                          <m:r>
                            <a:rPr lang="en-US" altLang="zh-CN" b="0" i="1" smtClean="0">
                              <a:solidFill>
                                <a:srgbClr val="FF0000"/>
                              </a:solidFill>
                              <a:latin typeface="Cambria Math" panose="02040503050406030204" pitchFamily="18" charset="0"/>
                            </a:rPr>
                            <m:t>𝑁</m:t>
                          </m:r>
                        </m:e>
                        <m:sub>
                          <m:r>
                            <a:rPr lang="zh-CN" altLang="en-US" i="1" smtClean="0">
                              <a:solidFill>
                                <a:srgbClr val="FF0000"/>
                              </a:solidFill>
                              <a:latin typeface="Cambria Math" panose="02040503050406030204" pitchFamily="18" charset="0"/>
                            </a:rPr>
                            <m:t>𝛾</m:t>
                          </m:r>
                          <m:r>
                            <a:rPr lang="en-US" altLang="zh-CN" b="0" i="1" smtClean="0">
                              <a:solidFill>
                                <a:srgbClr val="FF0000"/>
                              </a:solidFill>
                              <a:latin typeface="Cambria Math" panose="02040503050406030204" pitchFamily="18" charset="0"/>
                            </a:rPr>
                            <m:t>2</m:t>
                          </m:r>
                        </m:sub>
                      </m:sSub>
                      <m:r>
                        <a:rPr lang="en-US" altLang="zh-CN" b="0" i="1" smtClean="0">
                          <a:solidFill>
                            <a:srgbClr val="FF0000"/>
                          </a:solidFill>
                          <a:latin typeface="Cambria Math" panose="02040503050406030204" pitchFamily="18" charset="0"/>
                        </a:rPr>
                        <m:t>=139926</m:t>
                      </m:r>
                      <m:r>
                        <a:rPr lang="en-US" altLang="zh-CN" b="0" i="1" smtClean="0">
                          <a:solidFill>
                            <a:srgbClr val="FF0000"/>
                          </a:solidFill>
                          <a:latin typeface="Cambria Math" panose="02040503050406030204" pitchFamily="18" charset="0"/>
                          <a:ea typeface="Cambria Math" panose="02040503050406030204" pitchFamily="18" charset="0"/>
                        </a:rPr>
                        <m:t>±8921</m:t>
                      </m:r>
                    </m:oMath>
                  </m:oMathPara>
                </a14:m>
                <a:endParaRPr lang="zh-CN" altLang="en-US" dirty="0">
                  <a:solidFill>
                    <a:srgbClr val="FF0000"/>
                  </a:solidFill>
                </a:endParaRPr>
              </a:p>
            </p:txBody>
          </p:sp>
        </mc:Choice>
        <mc:Fallback xmlns="">
          <p:sp>
            <p:nvSpPr>
              <p:cNvPr id="6" name="TextBox 5">
                <a:extLst>
                  <a:ext uri="{FF2B5EF4-FFF2-40B4-BE49-F238E27FC236}">
                    <a16:creationId xmlns:a16="http://schemas.microsoft.com/office/drawing/2014/main" id="{93308F22-DA31-42F4-A098-53F212DC6BBF}"/>
                  </a:ext>
                </a:extLst>
              </p:cNvPr>
              <p:cNvSpPr txBox="1">
                <a:spLocks noRot="1" noChangeAspect="1" noMove="1" noResize="1" noEditPoints="1" noAdjustHandles="1" noChangeArrowheads="1" noChangeShapeType="1" noTextEdit="1"/>
              </p:cNvSpPr>
              <p:nvPr/>
            </p:nvSpPr>
            <p:spPr>
              <a:xfrm>
                <a:off x="0" y="1370261"/>
                <a:ext cx="2452916" cy="391517"/>
              </a:xfrm>
              <a:prstGeom prst="rect">
                <a:avLst/>
              </a:prstGeom>
              <a:blipFill>
                <a:blip r:embed="rId2"/>
                <a:stretch>
                  <a:fillRect b="-312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30C8FA59-0F70-473E-8C82-B0A0FBA26FAA}"/>
                  </a:ext>
                </a:extLst>
              </p:cNvPr>
              <p:cNvSpPr txBox="1"/>
              <p:nvPr/>
            </p:nvSpPr>
            <p:spPr>
              <a:xfrm>
                <a:off x="0" y="978744"/>
                <a:ext cx="2324675" cy="391517"/>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i="1" smtClean="0">
                              <a:solidFill>
                                <a:srgbClr val="FF0000"/>
                              </a:solidFill>
                              <a:latin typeface="Cambria Math" panose="02040503050406030204" pitchFamily="18" charset="0"/>
                            </a:rPr>
                          </m:ctrlPr>
                        </m:sSubPr>
                        <m:e>
                          <m:r>
                            <a:rPr lang="en-US" altLang="zh-CN" b="0" i="1" smtClean="0">
                              <a:solidFill>
                                <a:srgbClr val="FF0000"/>
                              </a:solidFill>
                              <a:latin typeface="Cambria Math" panose="02040503050406030204" pitchFamily="18" charset="0"/>
                            </a:rPr>
                            <m:t>𝑁</m:t>
                          </m:r>
                        </m:e>
                        <m:sub>
                          <m:r>
                            <a:rPr lang="zh-CN" altLang="en-US" i="1" smtClean="0">
                              <a:solidFill>
                                <a:srgbClr val="FF0000"/>
                              </a:solidFill>
                              <a:latin typeface="Cambria Math" panose="02040503050406030204" pitchFamily="18" charset="0"/>
                            </a:rPr>
                            <m:t>𝛾</m:t>
                          </m:r>
                          <m:r>
                            <a:rPr lang="en-US" altLang="zh-CN" b="0" i="1" smtClean="0">
                              <a:solidFill>
                                <a:srgbClr val="FF0000"/>
                              </a:solidFill>
                              <a:latin typeface="Cambria Math" panose="02040503050406030204" pitchFamily="18" charset="0"/>
                            </a:rPr>
                            <m:t>1</m:t>
                          </m:r>
                        </m:sub>
                      </m:sSub>
                      <m:r>
                        <a:rPr lang="en-US" altLang="zh-CN" b="0" i="1" smtClean="0">
                          <a:solidFill>
                            <a:srgbClr val="FF0000"/>
                          </a:solidFill>
                          <a:latin typeface="Cambria Math" panose="02040503050406030204" pitchFamily="18" charset="0"/>
                        </a:rPr>
                        <m:t>=46216</m:t>
                      </m:r>
                      <m:r>
                        <a:rPr lang="en-US" altLang="zh-CN" b="0" i="1" smtClean="0">
                          <a:solidFill>
                            <a:srgbClr val="FF0000"/>
                          </a:solidFill>
                          <a:latin typeface="Cambria Math" panose="02040503050406030204" pitchFamily="18" charset="0"/>
                          <a:ea typeface="Cambria Math" panose="02040503050406030204" pitchFamily="18" charset="0"/>
                        </a:rPr>
                        <m:t>±4122</m:t>
                      </m:r>
                    </m:oMath>
                  </m:oMathPara>
                </a14:m>
                <a:endParaRPr lang="en-US" altLang="zh-CN" dirty="0">
                  <a:solidFill>
                    <a:srgbClr val="FF0000"/>
                  </a:solidFill>
                </a:endParaRPr>
              </a:p>
            </p:txBody>
          </p:sp>
        </mc:Choice>
        <mc:Fallback xmlns="">
          <p:sp>
            <p:nvSpPr>
              <p:cNvPr id="8" name="TextBox 7">
                <a:extLst>
                  <a:ext uri="{FF2B5EF4-FFF2-40B4-BE49-F238E27FC236}">
                    <a16:creationId xmlns:a16="http://schemas.microsoft.com/office/drawing/2014/main" id="{30C8FA59-0F70-473E-8C82-B0A0FBA26FAA}"/>
                  </a:ext>
                </a:extLst>
              </p:cNvPr>
              <p:cNvSpPr txBox="1">
                <a:spLocks noRot="1" noChangeAspect="1" noMove="1" noResize="1" noEditPoints="1" noAdjustHandles="1" noChangeArrowheads="1" noChangeShapeType="1" noTextEdit="1"/>
              </p:cNvSpPr>
              <p:nvPr/>
            </p:nvSpPr>
            <p:spPr>
              <a:xfrm>
                <a:off x="0" y="978744"/>
                <a:ext cx="2324675" cy="391517"/>
              </a:xfrm>
              <a:prstGeom prst="rect">
                <a:avLst/>
              </a:prstGeom>
              <a:blipFill>
                <a:blip r:embed="rId3"/>
                <a:stretch>
                  <a:fillRect b="-3125"/>
                </a:stretch>
              </a:blipFill>
            </p:spPr>
            <p:txBody>
              <a:bodyPr/>
              <a:lstStyle/>
              <a:p>
                <a:r>
                  <a:rPr lang="zh-CN" altLang="en-US">
                    <a:noFill/>
                  </a:rPr>
                  <a:t> </a:t>
                </a:r>
              </a:p>
            </p:txBody>
          </p:sp>
        </mc:Fallback>
      </mc:AlternateContent>
      <p:cxnSp>
        <p:nvCxnSpPr>
          <p:cNvPr id="10" name="Straight Connector 9">
            <a:extLst>
              <a:ext uri="{FF2B5EF4-FFF2-40B4-BE49-F238E27FC236}">
                <a16:creationId xmlns:a16="http://schemas.microsoft.com/office/drawing/2014/main" id="{B275BC29-39F3-48AE-AE64-A9C8CF6255F2}"/>
              </a:ext>
            </a:extLst>
          </p:cNvPr>
          <p:cNvCxnSpPr>
            <a:cxnSpLocks/>
          </p:cNvCxnSpPr>
          <p:nvPr/>
        </p:nvCxnSpPr>
        <p:spPr>
          <a:xfrm>
            <a:off x="7668098" y="932102"/>
            <a:ext cx="1296538"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DA0BCD1F-798A-4E74-9E22-D05CD7EDEE3B}"/>
              </a:ext>
            </a:extLst>
          </p:cNvPr>
          <p:cNvCxnSpPr>
            <a:cxnSpLocks/>
          </p:cNvCxnSpPr>
          <p:nvPr/>
        </p:nvCxnSpPr>
        <p:spPr>
          <a:xfrm>
            <a:off x="7668098" y="1710024"/>
            <a:ext cx="1296538"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11D387AB-18D2-45D3-B67C-E9EBC24B1BE7}"/>
              </a:ext>
            </a:extLst>
          </p:cNvPr>
          <p:cNvCxnSpPr>
            <a:cxnSpLocks/>
          </p:cNvCxnSpPr>
          <p:nvPr/>
        </p:nvCxnSpPr>
        <p:spPr>
          <a:xfrm>
            <a:off x="7668098" y="2160400"/>
            <a:ext cx="1296538" cy="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C28E54AA-8EBB-4953-BE73-FC1CB62B0EFB}"/>
              </a:ext>
            </a:extLst>
          </p:cNvPr>
          <p:cNvCxnSpPr/>
          <p:nvPr/>
        </p:nvCxnSpPr>
        <p:spPr>
          <a:xfrm>
            <a:off x="8534735" y="932102"/>
            <a:ext cx="0" cy="12282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9447E910-09DC-4B31-BBC7-763B00943ABD}"/>
              </a:ext>
            </a:extLst>
          </p:cNvPr>
          <p:cNvCxnSpPr>
            <a:cxnSpLocks/>
          </p:cNvCxnSpPr>
          <p:nvPr/>
        </p:nvCxnSpPr>
        <p:spPr>
          <a:xfrm>
            <a:off x="8002467" y="932102"/>
            <a:ext cx="0" cy="7779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94ED0F0-5B7D-4F14-8817-8A2605082475}"/>
              </a:ext>
            </a:extLst>
          </p:cNvPr>
          <p:cNvSpPr txBox="1"/>
          <p:nvPr/>
        </p:nvSpPr>
        <p:spPr>
          <a:xfrm>
            <a:off x="8002467" y="1074983"/>
            <a:ext cx="429926"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γ1</a:t>
            </a:r>
            <a:endParaRPr lang="zh-CN" altLang="en-US" dirty="0">
              <a:latin typeface="Cambria Math" panose="02040503050406030204" pitchFamily="18" charset="0"/>
            </a:endParaRPr>
          </a:p>
        </p:txBody>
      </p:sp>
      <p:sp>
        <p:nvSpPr>
          <p:cNvPr id="19" name="TextBox 18">
            <a:extLst>
              <a:ext uri="{FF2B5EF4-FFF2-40B4-BE49-F238E27FC236}">
                <a16:creationId xmlns:a16="http://schemas.microsoft.com/office/drawing/2014/main" id="{C043EB4C-6FE6-4CA5-8FE4-71352BADFA60}"/>
              </a:ext>
            </a:extLst>
          </p:cNvPr>
          <p:cNvSpPr txBox="1"/>
          <p:nvPr/>
        </p:nvSpPr>
        <p:spPr>
          <a:xfrm>
            <a:off x="8534735" y="1270020"/>
            <a:ext cx="429926"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γ2</a:t>
            </a:r>
            <a:endParaRPr lang="zh-CN" altLang="en-US" dirty="0">
              <a:latin typeface="Cambria Math" panose="02040503050406030204" pitchFamily="18" charset="0"/>
            </a:endParaRP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AA139BE0-0C62-4362-A2B6-E30F92464A02}"/>
                  </a:ext>
                </a:extLst>
              </p:cNvPr>
              <p:cNvSpPr txBox="1"/>
              <p:nvPr/>
            </p:nvSpPr>
            <p:spPr>
              <a:xfrm>
                <a:off x="2787285" y="1185415"/>
                <a:ext cx="3084499" cy="391517"/>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i="1" smtClean="0">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𝑁</m:t>
                          </m:r>
                        </m:e>
                        <m:sub>
                          <m:r>
                            <a:rPr lang="zh-CN" altLang="en-US" i="1">
                              <a:solidFill>
                                <a:srgbClr val="FF0000"/>
                              </a:solidFill>
                              <a:latin typeface="Cambria Math" panose="02040503050406030204" pitchFamily="18" charset="0"/>
                            </a:rPr>
                            <m:t>𝛾</m:t>
                          </m:r>
                          <m:r>
                            <a:rPr lang="en-US" altLang="zh-CN" b="0" i="1" smtClean="0">
                              <a:solidFill>
                                <a:srgbClr val="FF0000"/>
                              </a:solidFill>
                              <a:latin typeface="Cambria Math" panose="02040503050406030204" pitchFamily="18" charset="0"/>
                            </a:rPr>
                            <m:t>1</m:t>
                          </m:r>
                        </m:sub>
                      </m:sSub>
                      <m:r>
                        <a:rPr lang="en-US" altLang="zh-CN" b="0" i="1" smtClean="0">
                          <a:solidFill>
                            <a:srgbClr val="FF0000"/>
                          </a:solidFill>
                          <a:latin typeface="Cambria Math" panose="02040503050406030204" pitchFamily="18" charset="0"/>
                        </a:rPr>
                        <m:t>+</m:t>
                      </m:r>
                      <m:sSub>
                        <m:sSubPr>
                          <m:ctrlPr>
                            <a:rPr lang="en-US" altLang="zh-CN" i="1" smtClean="0">
                              <a:solidFill>
                                <a:srgbClr val="FF0000"/>
                              </a:solidFill>
                              <a:latin typeface="Cambria Math" panose="02040503050406030204" pitchFamily="18" charset="0"/>
                            </a:rPr>
                          </m:ctrlPr>
                        </m:sSubPr>
                        <m:e>
                          <m:r>
                            <a:rPr lang="en-US" altLang="zh-CN" b="0" i="1" smtClean="0">
                              <a:solidFill>
                                <a:srgbClr val="FF0000"/>
                              </a:solidFill>
                              <a:latin typeface="Cambria Math" panose="02040503050406030204" pitchFamily="18" charset="0"/>
                            </a:rPr>
                            <m:t>𝑁</m:t>
                          </m:r>
                        </m:e>
                        <m:sub>
                          <m:r>
                            <a:rPr lang="zh-CN" altLang="en-US" i="1" smtClean="0">
                              <a:solidFill>
                                <a:srgbClr val="FF0000"/>
                              </a:solidFill>
                              <a:latin typeface="Cambria Math" panose="02040503050406030204" pitchFamily="18" charset="0"/>
                            </a:rPr>
                            <m:t>𝛾</m:t>
                          </m:r>
                          <m:r>
                            <a:rPr lang="en-US" altLang="zh-CN" b="0" i="1" smtClean="0">
                              <a:solidFill>
                                <a:srgbClr val="FF0000"/>
                              </a:solidFill>
                              <a:latin typeface="Cambria Math" panose="02040503050406030204" pitchFamily="18" charset="0"/>
                            </a:rPr>
                            <m:t>2</m:t>
                          </m:r>
                        </m:sub>
                      </m:sSub>
                      <m:r>
                        <a:rPr lang="en-US" altLang="zh-CN" b="0" i="1" smtClean="0">
                          <a:solidFill>
                            <a:srgbClr val="FF0000"/>
                          </a:solidFill>
                          <a:latin typeface="Cambria Math" panose="02040503050406030204" pitchFamily="18" charset="0"/>
                        </a:rPr>
                        <m:t>=186142</m:t>
                      </m:r>
                      <m:r>
                        <a:rPr lang="en-US" altLang="zh-CN" b="0" i="1" smtClean="0">
                          <a:solidFill>
                            <a:srgbClr val="FF0000"/>
                          </a:solidFill>
                          <a:latin typeface="Cambria Math" panose="02040503050406030204" pitchFamily="18" charset="0"/>
                          <a:ea typeface="Cambria Math" panose="02040503050406030204" pitchFamily="18" charset="0"/>
                        </a:rPr>
                        <m:t>±9827</m:t>
                      </m:r>
                    </m:oMath>
                  </m:oMathPara>
                </a14:m>
                <a:endParaRPr lang="zh-CN" altLang="en-US" dirty="0">
                  <a:solidFill>
                    <a:srgbClr val="FF0000"/>
                  </a:solidFill>
                </a:endParaRPr>
              </a:p>
            </p:txBody>
          </p:sp>
        </mc:Choice>
        <mc:Fallback xmlns="">
          <p:sp>
            <p:nvSpPr>
              <p:cNvPr id="20" name="TextBox 19">
                <a:extLst>
                  <a:ext uri="{FF2B5EF4-FFF2-40B4-BE49-F238E27FC236}">
                    <a16:creationId xmlns:a16="http://schemas.microsoft.com/office/drawing/2014/main" id="{AA139BE0-0C62-4362-A2B6-E30F92464A02}"/>
                  </a:ext>
                </a:extLst>
              </p:cNvPr>
              <p:cNvSpPr txBox="1">
                <a:spLocks noRot="1" noChangeAspect="1" noMove="1" noResize="1" noEditPoints="1" noAdjustHandles="1" noChangeArrowheads="1" noChangeShapeType="1" noTextEdit="1"/>
              </p:cNvSpPr>
              <p:nvPr/>
            </p:nvSpPr>
            <p:spPr>
              <a:xfrm>
                <a:off x="2787285" y="1185415"/>
                <a:ext cx="3084499" cy="391517"/>
              </a:xfrm>
              <a:prstGeom prst="rect">
                <a:avLst/>
              </a:prstGeom>
              <a:blipFill>
                <a:blip r:embed="rId4"/>
                <a:stretch>
                  <a:fillRect b="-307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124ADFF5-0148-46A8-9E0A-F46FF8B5CC76}"/>
                  </a:ext>
                </a:extLst>
              </p:cNvPr>
              <p:cNvSpPr txBox="1"/>
              <p:nvPr/>
            </p:nvSpPr>
            <p:spPr>
              <a:xfrm>
                <a:off x="0" y="2094965"/>
                <a:ext cx="5093317" cy="696729"/>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i="1" smtClean="0">
                              <a:solidFill>
                                <a:srgbClr val="FF0000"/>
                              </a:solidFill>
                              <a:latin typeface="Cambria Math" panose="02040503050406030204" pitchFamily="18" charset="0"/>
                            </a:rPr>
                          </m:ctrlPr>
                        </m:sSubPr>
                        <m:e>
                          <m:r>
                            <a:rPr lang="en-US" altLang="zh-CN" b="0" i="1" smtClean="0">
                              <a:solidFill>
                                <a:srgbClr val="FF0000"/>
                              </a:solidFill>
                              <a:latin typeface="Cambria Math" panose="02040503050406030204" pitchFamily="18" charset="0"/>
                            </a:rPr>
                            <m:t>𝐵</m:t>
                          </m:r>
                        </m:e>
                        <m:sub>
                          <m:r>
                            <a:rPr lang="zh-CN" altLang="en-US" i="1">
                              <a:solidFill>
                                <a:srgbClr val="FF0000"/>
                              </a:solidFill>
                              <a:latin typeface="Cambria Math" panose="02040503050406030204" pitchFamily="18" charset="0"/>
                            </a:rPr>
                            <m:t>𝛾</m:t>
                          </m:r>
                          <m:r>
                            <a:rPr lang="en-US" altLang="zh-CN" b="0" i="1" smtClean="0">
                              <a:solidFill>
                                <a:srgbClr val="FF0000"/>
                              </a:solidFill>
                              <a:latin typeface="Cambria Math" panose="02040503050406030204" pitchFamily="18" charset="0"/>
                            </a:rPr>
                            <m:t>1</m:t>
                          </m:r>
                        </m:sub>
                      </m:sSub>
                      <m:r>
                        <a:rPr lang="en-US" altLang="zh-CN" b="0" i="1" smtClean="0">
                          <a:solidFill>
                            <a:srgbClr val="FF0000"/>
                          </a:solidFill>
                          <a:latin typeface="Cambria Math" panose="02040503050406030204" pitchFamily="18" charset="0"/>
                        </a:rPr>
                        <m:t>=</m:t>
                      </m:r>
                      <m:f>
                        <m:fPr>
                          <m:ctrlPr>
                            <a:rPr lang="en-US" altLang="zh-CN" b="0" i="1" smtClean="0">
                              <a:solidFill>
                                <a:srgbClr val="FF0000"/>
                              </a:solidFill>
                              <a:latin typeface="Cambria Math" panose="02040503050406030204" pitchFamily="18" charset="0"/>
                            </a:rPr>
                          </m:ctrlPr>
                        </m:fPr>
                        <m:num>
                          <m:sSub>
                            <m:sSubPr>
                              <m:ctrlPr>
                                <a:rPr lang="en-US" altLang="zh-CN" i="1">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𝑁</m:t>
                              </m:r>
                            </m:e>
                            <m:sub>
                              <m:r>
                                <a:rPr lang="zh-CN" altLang="en-US" i="1">
                                  <a:solidFill>
                                    <a:srgbClr val="FF0000"/>
                                  </a:solidFill>
                                  <a:latin typeface="Cambria Math" panose="02040503050406030204" pitchFamily="18" charset="0"/>
                                </a:rPr>
                                <m:t>𝛾</m:t>
                              </m:r>
                              <m:r>
                                <a:rPr lang="en-US" altLang="zh-CN" i="1">
                                  <a:solidFill>
                                    <a:srgbClr val="FF0000"/>
                                  </a:solidFill>
                                  <a:latin typeface="Cambria Math" panose="02040503050406030204" pitchFamily="18" charset="0"/>
                                </a:rPr>
                                <m:t>1</m:t>
                              </m:r>
                            </m:sub>
                          </m:sSub>
                        </m:num>
                        <m:den>
                          <m:sSub>
                            <m:sSubPr>
                              <m:ctrlPr>
                                <a:rPr lang="en-US" altLang="zh-CN" i="1">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𝑁</m:t>
                              </m:r>
                            </m:e>
                            <m:sub>
                              <m:r>
                                <a:rPr lang="zh-CN" altLang="en-US" i="1">
                                  <a:solidFill>
                                    <a:srgbClr val="FF0000"/>
                                  </a:solidFill>
                                  <a:latin typeface="Cambria Math" panose="02040503050406030204" pitchFamily="18" charset="0"/>
                                </a:rPr>
                                <m:t>𝛾</m:t>
                              </m:r>
                              <m:r>
                                <a:rPr lang="en-US" altLang="zh-CN" i="1">
                                  <a:solidFill>
                                    <a:srgbClr val="FF0000"/>
                                  </a:solidFill>
                                  <a:latin typeface="Cambria Math" panose="02040503050406030204" pitchFamily="18" charset="0"/>
                                </a:rPr>
                                <m:t>1</m:t>
                              </m:r>
                            </m:sub>
                          </m:sSub>
                          <m:r>
                            <a:rPr lang="en-US" altLang="zh-CN" i="1">
                              <a:solidFill>
                                <a:srgbClr val="FF0000"/>
                              </a:solidFill>
                              <a:latin typeface="Cambria Math" panose="02040503050406030204" pitchFamily="18" charset="0"/>
                            </a:rPr>
                            <m:t>+</m:t>
                          </m:r>
                          <m:sSub>
                            <m:sSubPr>
                              <m:ctrlPr>
                                <a:rPr lang="en-US" altLang="zh-CN" i="1">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𝑁</m:t>
                              </m:r>
                            </m:e>
                            <m:sub>
                              <m:r>
                                <a:rPr lang="zh-CN" altLang="en-US" i="1">
                                  <a:solidFill>
                                    <a:srgbClr val="FF0000"/>
                                  </a:solidFill>
                                  <a:latin typeface="Cambria Math" panose="02040503050406030204" pitchFamily="18" charset="0"/>
                                </a:rPr>
                                <m:t>𝛾</m:t>
                              </m:r>
                              <m:r>
                                <a:rPr lang="en-US" altLang="zh-CN" i="1">
                                  <a:solidFill>
                                    <a:srgbClr val="FF0000"/>
                                  </a:solidFill>
                                  <a:latin typeface="Cambria Math" panose="02040503050406030204" pitchFamily="18" charset="0"/>
                                </a:rPr>
                                <m:t>2</m:t>
                              </m:r>
                            </m:sub>
                          </m:sSub>
                        </m:den>
                      </m:f>
                      <m:r>
                        <a:rPr lang="en-US" altLang="zh-CN" b="0" i="1" smtClean="0">
                          <a:solidFill>
                            <a:srgbClr val="FF0000"/>
                          </a:solidFill>
                          <a:latin typeface="Cambria Math" panose="02040503050406030204" pitchFamily="18" charset="0"/>
                        </a:rPr>
                        <m:t>=</m:t>
                      </m:r>
                      <m:f>
                        <m:fPr>
                          <m:ctrlPr>
                            <a:rPr lang="en-US" altLang="zh-CN" i="1">
                              <a:solidFill>
                                <a:srgbClr val="FF0000"/>
                              </a:solidFill>
                              <a:latin typeface="Cambria Math" panose="02040503050406030204" pitchFamily="18" charset="0"/>
                            </a:rPr>
                          </m:ctrlPr>
                        </m:fPr>
                        <m:num>
                          <m:r>
                            <a:rPr lang="en-US" altLang="zh-CN" i="1">
                              <a:solidFill>
                                <a:srgbClr val="FF0000"/>
                              </a:solidFill>
                              <a:latin typeface="Cambria Math" panose="02040503050406030204" pitchFamily="18" charset="0"/>
                            </a:rPr>
                            <m:t>46216</m:t>
                          </m:r>
                          <m:r>
                            <a:rPr lang="en-US" altLang="zh-CN" i="1">
                              <a:solidFill>
                                <a:srgbClr val="FF0000"/>
                              </a:solidFill>
                              <a:latin typeface="Cambria Math" panose="02040503050406030204" pitchFamily="18" charset="0"/>
                              <a:ea typeface="Cambria Math" panose="02040503050406030204" pitchFamily="18" charset="0"/>
                            </a:rPr>
                            <m:t>±4122</m:t>
                          </m:r>
                        </m:num>
                        <m:den>
                          <m:r>
                            <a:rPr lang="en-US" altLang="zh-CN" i="1">
                              <a:solidFill>
                                <a:srgbClr val="FF0000"/>
                              </a:solidFill>
                              <a:latin typeface="Cambria Math" panose="02040503050406030204" pitchFamily="18" charset="0"/>
                            </a:rPr>
                            <m:t>186142</m:t>
                          </m:r>
                          <m:r>
                            <a:rPr lang="en-US" altLang="zh-CN" i="1">
                              <a:solidFill>
                                <a:srgbClr val="FF0000"/>
                              </a:solidFill>
                              <a:latin typeface="Cambria Math" panose="02040503050406030204" pitchFamily="18" charset="0"/>
                              <a:ea typeface="Cambria Math" panose="02040503050406030204" pitchFamily="18" charset="0"/>
                            </a:rPr>
                            <m:t>±9827</m:t>
                          </m:r>
                        </m:den>
                      </m:f>
                      <m:r>
                        <a:rPr lang="en-US" altLang="zh-CN" b="0" i="1" smtClean="0">
                          <a:solidFill>
                            <a:srgbClr val="FF0000"/>
                          </a:solidFill>
                          <a:latin typeface="Cambria Math" panose="02040503050406030204" pitchFamily="18" charset="0"/>
                        </a:rPr>
                        <m:t>=</m:t>
                      </m:r>
                      <m:d>
                        <m:dPr>
                          <m:ctrlPr>
                            <a:rPr lang="en-US" altLang="zh-CN" b="0" i="1" smtClean="0">
                              <a:solidFill>
                                <a:srgbClr val="FF0000"/>
                              </a:solidFill>
                              <a:latin typeface="Cambria Math" panose="02040503050406030204" pitchFamily="18" charset="0"/>
                            </a:rPr>
                          </m:ctrlPr>
                        </m:dPr>
                        <m:e>
                          <m:r>
                            <a:rPr lang="en-US" altLang="zh-CN" i="1">
                              <a:solidFill>
                                <a:srgbClr val="FF0000"/>
                              </a:solidFill>
                              <a:latin typeface="Cambria Math" panose="02040503050406030204" pitchFamily="18" charset="0"/>
                            </a:rPr>
                            <m:t>25</m:t>
                          </m:r>
                          <m:r>
                            <a:rPr lang="en-US" altLang="zh-CN" i="1">
                              <a:solidFill>
                                <a:srgbClr val="FF0000"/>
                              </a:solidFill>
                              <a:latin typeface="Cambria Math" panose="02040503050406030204" pitchFamily="18" charset="0"/>
                              <a:ea typeface="Cambria Math" panose="02040503050406030204" pitchFamily="18" charset="0"/>
                            </a:rPr>
                            <m:t>±3</m:t>
                          </m:r>
                        </m:e>
                      </m:d>
                      <m:r>
                        <a:rPr lang="en-US" altLang="zh-CN" b="0" i="1" smtClean="0">
                          <a:solidFill>
                            <a:srgbClr val="FF0000"/>
                          </a:solidFill>
                          <a:latin typeface="Cambria Math" panose="02040503050406030204" pitchFamily="18" charset="0"/>
                          <a:ea typeface="Cambria Math" panose="02040503050406030204" pitchFamily="18" charset="0"/>
                        </a:rPr>
                        <m:t>%</m:t>
                      </m:r>
                    </m:oMath>
                  </m:oMathPara>
                </a14:m>
                <a:endParaRPr lang="zh-CN" altLang="en-US" dirty="0">
                  <a:solidFill>
                    <a:srgbClr val="FF0000"/>
                  </a:solidFill>
                </a:endParaRPr>
              </a:p>
            </p:txBody>
          </p:sp>
        </mc:Choice>
        <mc:Fallback xmlns="">
          <p:sp>
            <p:nvSpPr>
              <p:cNvPr id="21" name="TextBox 20">
                <a:extLst>
                  <a:ext uri="{FF2B5EF4-FFF2-40B4-BE49-F238E27FC236}">
                    <a16:creationId xmlns:a16="http://schemas.microsoft.com/office/drawing/2014/main" id="{124ADFF5-0148-46A8-9E0A-F46FF8B5CC76}"/>
                  </a:ext>
                </a:extLst>
              </p:cNvPr>
              <p:cNvSpPr txBox="1">
                <a:spLocks noRot="1" noChangeAspect="1" noMove="1" noResize="1" noEditPoints="1" noAdjustHandles="1" noChangeArrowheads="1" noChangeShapeType="1" noTextEdit="1"/>
              </p:cNvSpPr>
              <p:nvPr/>
            </p:nvSpPr>
            <p:spPr>
              <a:xfrm>
                <a:off x="0" y="2094965"/>
                <a:ext cx="5093317" cy="696729"/>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BD2DC4C8-2827-4EB0-8AE3-91D874241402}"/>
                  </a:ext>
                </a:extLst>
              </p:cNvPr>
              <p:cNvSpPr txBox="1"/>
              <p:nvPr/>
            </p:nvSpPr>
            <p:spPr>
              <a:xfrm>
                <a:off x="0" y="2794953"/>
                <a:ext cx="5093317" cy="696729"/>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i="1" smtClean="0">
                              <a:solidFill>
                                <a:srgbClr val="FF0000"/>
                              </a:solidFill>
                              <a:latin typeface="Cambria Math" panose="02040503050406030204" pitchFamily="18" charset="0"/>
                            </a:rPr>
                          </m:ctrlPr>
                        </m:sSubPr>
                        <m:e>
                          <m:r>
                            <a:rPr lang="en-US" altLang="zh-CN" b="0" i="1" smtClean="0">
                              <a:solidFill>
                                <a:srgbClr val="FF0000"/>
                              </a:solidFill>
                              <a:latin typeface="Cambria Math" panose="02040503050406030204" pitchFamily="18" charset="0"/>
                            </a:rPr>
                            <m:t>𝐵</m:t>
                          </m:r>
                        </m:e>
                        <m:sub>
                          <m:r>
                            <a:rPr lang="zh-CN" altLang="en-US" i="1">
                              <a:solidFill>
                                <a:srgbClr val="FF0000"/>
                              </a:solidFill>
                              <a:latin typeface="Cambria Math" panose="02040503050406030204" pitchFamily="18" charset="0"/>
                            </a:rPr>
                            <m:t>𝛾</m:t>
                          </m:r>
                          <m:r>
                            <a:rPr lang="en-US" altLang="zh-CN" b="0" i="1" smtClean="0">
                              <a:solidFill>
                                <a:srgbClr val="FF0000"/>
                              </a:solidFill>
                              <a:latin typeface="Cambria Math" panose="02040503050406030204" pitchFamily="18" charset="0"/>
                            </a:rPr>
                            <m:t>2</m:t>
                          </m:r>
                        </m:sub>
                      </m:sSub>
                      <m:r>
                        <a:rPr lang="en-US" altLang="zh-CN" b="0" i="1" smtClean="0">
                          <a:solidFill>
                            <a:srgbClr val="FF0000"/>
                          </a:solidFill>
                          <a:latin typeface="Cambria Math" panose="02040503050406030204" pitchFamily="18" charset="0"/>
                        </a:rPr>
                        <m:t>=</m:t>
                      </m:r>
                      <m:f>
                        <m:fPr>
                          <m:ctrlPr>
                            <a:rPr lang="en-US" altLang="zh-CN" b="0" i="1" smtClean="0">
                              <a:solidFill>
                                <a:srgbClr val="FF0000"/>
                              </a:solidFill>
                              <a:latin typeface="Cambria Math" panose="02040503050406030204" pitchFamily="18" charset="0"/>
                            </a:rPr>
                          </m:ctrlPr>
                        </m:fPr>
                        <m:num>
                          <m:sSub>
                            <m:sSubPr>
                              <m:ctrlPr>
                                <a:rPr lang="en-US" altLang="zh-CN" i="1">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𝑁</m:t>
                              </m:r>
                            </m:e>
                            <m:sub>
                              <m:r>
                                <a:rPr lang="zh-CN" altLang="en-US" i="1">
                                  <a:solidFill>
                                    <a:srgbClr val="FF0000"/>
                                  </a:solidFill>
                                  <a:latin typeface="Cambria Math" panose="02040503050406030204" pitchFamily="18" charset="0"/>
                                </a:rPr>
                                <m:t>𝛾</m:t>
                              </m:r>
                              <m:r>
                                <a:rPr lang="en-US" altLang="zh-CN" b="0" i="1" smtClean="0">
                                  <a:solidFill>
                                    <a:srgbClr val="FF0000"/>
                                  </a:solidFill>
                                  <a:latin typeface="Cambria Math" panose="02040503050406030204" pitchFamily="18" charset="0"/>
                                </a:rPr>
                                <m:t>2</m:t>
                              </m:r>
                            </m:sub>
                          </m:sSub>
                        </m:num>
                        <m:den>
                          <m:sSub>
                            <m:sSubPr>
                              <m:ctrlPr>
                                <a:rPr lang="en-US" altLang="zh-CN" i="1">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𝑁</m:t>
                              </m:r>
                            </m:e>
                            <m:sub>
                              <m:r>
                                <a:rPr lang="zh-CN" altLang="en-US" i="1">
                                  <a:solidFill>
                                    <a:srgbClr val="FF0000"/>
                                  </a:solidFill>
                                  <a:latin typeface="Cambria Math" panose="02040503050406030204" pitchFamily="18" charset="0"/>
                                </a:rPr>
                                <m:t>𝛾</m:t>
                              </m:r>
                              <m:r>
                                <a:rPr lang="en-US" altLang="zh-CN" i="1">
                                  <a:solidFill>
                                    <a:srgbClr val="FF0000"/>
                                  </a:solidFill>
                                  <a:latin typeface="Cambria Math" panose="02040503050406030204" pitchFamily="18" charset="0"/>
                                </a:rPr>
                                <m:t>1</m:t>
                              </m:r>
                            </m:sub>
                          </m:sSub>
                          <m:r>
                            <a:rPr lang="en-US" altLang="zh-CN" i="1">
                              <a:solidFill>
                                <a:srgbClr val="FF0000"/>
                              </a:solidFill>
                              <a:latin typeface="Cambria Math" panose="02040503050406030204" pitchFamily="18" charset="0"/>
                            </a:rPr>
                            <m:t>+</m:t>
                          </m:r>
                          <m:sSub>
                            <m:sSubPr>
                              <m:ctrlPr>
                                <a:rPr lang="en-US" altLang="zh-CN" i="1">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𝑁</m:t>
                              </m:r>
                            </m:e>
                            <m:sub>
                              <m:r>
                                <a:rPr lang="zh-CN" altLang="en-US" i="1">
                                  <a:solidFill>
                                    <a:srgbClr val="FF0000"/>
                                  </a:solidFill>
                                  <a:latin typeface="Cambria Math" panose="02040503050406030204" pitchFamily="18" charset="0"/>
                                </a:rPr>
                                <m:t>𝛾</m:t>
                              </m:r>
                              <m:r>
                                <a:rPr lang="en-US" altLang="zh-CN" i="1">
                                  <a:solidFill>
                                    <a:srgbClr val="FF0000"/>
                                  </a:solidFill>
                                  <a:latin typeface="Cambria Math" panose="02040503050406030204" pitchFamily="18" charset="0"/>
                                </a:rPr>
                                <m:t>2</m:t>
                              </m:r>
                            </m:sub>
                          </m:sSub>
                        </m:den>
                      </m:f>
                      <m:r>
                        <a:rPr lang="en-US" altLang="zh-CN" b="0" i="1" smtClean="0">
                          <a:solidFill>
                            <a:srgbClr val="FF0000"/>
                          </a:solidFill>
                          <a:latin typeface="Cambria Math" panose="02040503050406030204" pitchFamily="18" charset="0"/>
                        </a:rPr>
                        <m:t>=</m:t>
                      </m:r>
                      <m:f>
                        <m:fPr>
                          <m:ctrlPr>
                            <a:rPr lang="en-US" altLang="zh-CN" i="1">
                              <a:solidFill>
                                <a:srgbClr val="FF0000"/>
                              </a:solidFill>
                              <a:latin typeface="Cambria Math" panose="02040503050406030204" pitchFamily="18" charset="0"/>
                            </a:rPr>
                          </m:ctrlPr>
                        </m:fPr>
                        <m:num>
                          <m:r>
                            <a:rPr lang="en-US" altLang="zh-CN" i="1">
                              <a:solidFill>
                                <a:srgbClr val="FF0000"/>
                              </a:solidFill>
                              <a:latin typeface="Cambria Math" panose="02040503050406030204" pitchFamily="18" charset="0"/>
                            </a:rPr>
                            <m:t>139926</m:t>
                          </m:r>
                          <m:r>
                            <a:rPr lang="en-US" altLang="zh-CN" i="1">
                              <a:solidFill>
                                <a:srgbClr val="FF0000"/>
                              </a:solidFill>
                              <a:latin typeface="Cambria Math" panose="02040503050406030204" pitchFamily="18" charset="0"/>
                              <a:ea typeface="Cambria Math" panose="02040503050406030204" pitchFamily="18" charset="0"/>
                            </a:rPr>
                            <m:t>±8921</m:t>
                          </m:r>
                        </m:num>
                        <m:den>
                          <m:r>
                            <a:rPr lang="en-US" altLang="zh-CN" i="1">
                              <a:solidFill>
                                <a:srgbClr val="FF0000"/>
                              </a:solidFill>
                              <a:latin typeface="Cambria Math" panose="02040503050406030204" pitchFamily="18" charset="0"/>
                            </a:rPr>
                            <m:t>186142</m:t>
                          </m:r>
                          <m:r>
                            <a:rPr lang="en-US" altLang="zh-CN" i="1">
                              <a:solidFill>
                                <a:srgbClr val="FF0000"/>
                              </a:solidFill>
                              <a:latin typeface="Cambria Math" panose="02040503050406030204" pitchFamily="18" charset="0"/>
                              <a:ea typeface="Cambria Math" panose="02040503050406030204" pitchFamily="18" charset="0"/>
                            </a:rPr>
                            <m:t>±9827</m:t>
                          </m:r>
                        </m:den>
                      </m:f>
                      <m:r>
                        <a:rPr lang="en-US" altLang="zh-CN" b="0" i="1" smtClean="0">
                          <a:solidFill>
                            <a:srgbClr val="FF0000"/>
                          </a:solidFill>
                          <a:latin typeface="Cambria Math" panose="02040503050406030204" pitchFamily="18" charset="0"/>
                        </a:rPr>
                        <m:t>=</m:t>
                      </m:r>
                      <m:d>
                        <m:dPr>
                          <m:ctrlPr>
                            <a:rPr lang="en-US" altLang="zh-CN" b="0" i="1" smtClean="0">
                              <a:solidFill>
                                <a:srgbClr val="FF0000"/>
                              </a:solidFill>
                              <a:latin typeface="Cambria Math" panose="02040503050406030204" pitchFamily="18" charset="0"/>
                            </a:rPr>
                          </m:ctrlPr>
                        </m:dPr>
                        <m:e>
                          <m:r>
                            <a:rPr lang="en-US" altLang="zh-CN" b="0" i="1" smtClean="0">
                              <a:solidFill>
                                <a:srgbClr val="FF0000"/>
                              </a:solidFill>
                              <a:latin typeface="Cambria Math" panose="02040503050406030204" pitchFamily="18" charset="0"/>
                            </a:rPr>
                            <m:t>7</m:t>
                          </m:r>
                          <m:r>
                            <a:rPr lang="en-US" altLang="zh-CN" i="1">
                              <a:solidFill>
                                <a:srgbClr val="FF0000"/>
                              </a:solidFill>
                              <a:latin typeface="Cambria Math" panose="02040503050406030204" pitchFamily="18" charset="0"/>
                            </a:rPr>
                            <m:t>5</m:t>
                          </m:r>
                          <m:r>
                            <a:rPr lang="en-US" altLang="zh-CN" i="1">
                              <a:solidFill>
                                <a:srgbClr val="FF0000"/>
                              </a:solidFill>
                              <a:latin typeface="Cambria Math" panose="02040503050406030204" pitchFamily="18" charset="0"/>
                              <a:ea typeface="Cambria Math" panose="02040503050406030204" pitchFamily="18" charset="0"/>
                            </a:rPr>
                            <m:t>±</m:t>
                          </m:r>
                          <m:r>
                            <a:rPr lang="en-US" altLang="zh-CN" b="0" i="1" smtClean="0">
                              <a:solidFill>
                                <a:srgbClr val="FF0000"/>
                              </a:solidFill>
                              <a:latin typeface="Cambria Math" panose="02040503050406030204" pitchFamily="18" charset="0"/>
                              <a:ea typeface="Cambria Math" panose="02040503050406030204" pitchFamily="18" charset="0"/>
                            </a:rPr>
                            <m:t>6</m:t>
                          </m:r>
                        </m:e>
                      </m:d>
                      <m:r>
                        <a:rPr lang="en-US" altLang="zh-CN" b="0" i="1" smtClean="0">
                          <a:solidFill>
                            <a:srgbClr val="FF0000"/>
                          </a:solidFill>
                          <a:latin typeface="Cambria Math" panose="02040503050406030204" pitchFamily="18" charset="0"/>
                          <a:ea typeface="Cambria Math" panose="02040503050406030204" pitchFamily="18" charset="0"/>
                        </a:rPr>
                        <m:t>%</m:t>
                      </m:r>
                    </m:oMath>
                  </m:oMathPara>
                </a14:m>
                <a:endParaRPr lang="zh-CN" altLang="en-US" dirty="0">
                  <a:solidFill>
                    <a:srgbClr val="FF0000"/>
                  </a:solidFill>
                </a:endParaRPr>
              </a:p>
            </p:txBody>
          </p:sp>
        </mc:Choice>
        <mc:Fallback xmlns="">
          <p:sp>
            <p:nvSpPr>
              <p:cNvPr id="22" name="TextBox 21">
                <a:extLst>
                  <a:ext uri="{FF2B5EF4-FFF2-40B4-BE49-F238E27FC236}">
                    <a16:creationId xmlns:a16="http://schemas.microsoft.com/office/drawing/2014/main" id="{BD2DC4C8-2827-4EB0-8AE3-91D874241402}"/>
                  </a:ext>
                </a:extLst>
              </p:cNvPr>
              <p:cNvSpPr txBox="1">
                <a:spLocks noRot="1" noChangeAspect="1" noMove="1" noResize="1" noEditPoints="1" noAdjustHandles="1" noChangeArrowheads="1" noChangeShapeType="1" noTextEdit="1"/>
              </p:cNvSpPr>
              <p:nvPr/>
            </p:nvSpPr>
            <p:spPr>
              <a:xfrm>
                <a:off x="0" y="2794953"/>
                <a:ext cx="5093317" cy="696729"/>
              </a:xfrm>
              <a:prstGeom prst="rect">
                <a:avLst/>
              </a:prstGeom>
              <a:blipFill>
                <a:blip r:embed="rId6"/>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9C8EF291-BFA1-4E49-AA31-DDACD867D5AC}"/>
                  </a:ext>
                </a:extLst>
              </p:cNvPr>
              <p:cNvSpPr txBox="1"/>
              <p:nvPr/>
            </p:nvSpPr>
            <p:spPr>
              <a:xfrm>
                <a:off x="0" y="4759497"/>
                <a:ext cx="3460884" cy="391517"/>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i="1" smtClean="0">
                              <a:solidFill>
                                <a:srgbClr val="0000FF"/>
                              </a:solidFill>
                              <a:latin typeface="Cambria Math" panose="02040503050406030204" pitchFamily="18" charset="0"/>
                            </a:rPr>
                          </m:ctrlPr>
                        </m:sSubPr>
                        <m:e>
                          <m:r>
                            <a:rPr lang="en-US" altLang="zh-CN" b="0" i="1" smtClean="0">
                              <a:solidFill>
                                <a:srgbClr val="0000FF"/>
                              </a:solidFill>
                              <a:latin typeface="Cambria Math" panose="02040503050406030204" pitchFamily="18" charset="0"/>
                            </a:rPr>
                            <m:t>𝐵</m:t>
                          </m:r>
                        </m:e>
                        <m:sub>
                          <m:r>
                            <a:rPr lang="zh-CN" altLang="en-US" i="1">
                              <a:solidFill>
                                <a:srgbClr val="0000FF"/>
                              </a:solidFill>
                              <a:latin typeface="Cambria Math" panose="02040503050406030204" pitchFamily="18" charset="0"/>
                            </a:rPr>
                            <m:t>𝛾</m:t>
                          </m:r>
                          <m:r>
                            <a:rPr lang="en-US" altLang="zh-CN" b="0" i="1" smtClean="0">
                              <a:solidFill>
                                <a:srgbClr val="0000FF"/>
                              </a:solidFill>
                              <a:latin typeface="Cambria Math" panose="02040503050406030204" pitchFamily="18" charset="0"/>
                            </a:rPr>
                            <m:t>2</m:t>
                          </m:r>
                        </m:sub>
                      </m:sSub>
                      <m:r>
                        <a:rPr lang="en-US" altLang="zh-CN" b="0" i="1" smtClean="0">
                          <a:solidFill>
                            <a:srgbClr val="0000FF"/>
                          </a:solidFill>
                          <a:latin typeface="Cambria Math" panose="02040503050406030204" pitchFamily="18" charset="0"/>
                        </a:rPr>
                        <m:t>=100%−</m:t>
                      </m:r>
                      <m:sSub>
                        <m:sSubPr>
                          <m:ctrlPr>
                            <a:rPr lang="en-US" altLang="zh-CN" i="1">
                              <a:solidFill>
                                <a:srgbClr val="0000FF"/>
                              </a:solidFill>
                              <a:latin typeface="Cambria Math" panose="02040503050406030204" pitchFamily="18" charset="0"/>
                            </a:rPr>
                          </m:ctrlPr>
                        </m:sSubPr>
                        <m:e>
                          <m:r>
                            <a:rPr lang="en-US" altLang="zh-CN" i="1">
                              <a:solidFill>
                                <a:srgbClr val="0000FF"/>
                              </a:solidFill>
                              <a:latin typeface="Cambria Math" panose="02040503050406030204" pitchFamily="18" charset="0"/>
                            </a:rPr>
                            <m:t>𝐵</m:t>
                          </m:r>
                        </m:e>
                        <m:sub>
                          <m:r>
                            <a:rPr lang="zh-CN" altLang="en-US" i="1">
                              <a:solidFill>
                                <a:srgbClr val="0000FF"/>
                              </a:solidFill>
                              <a:latin typeface="Cambria Math" panose="02040503050406030204" pitchFamily="18" charset="0"/>
                            </a:rPr>
                            <m:t>𝛾</m:t>
                          </m:r>
                          <m:r>
                            <a:rPr lang="en-US" altLang="zh-CN" i="1">
                              <a:solidFill>
                                <a:srgbClr val="0000FF"/>
                              </a:solidFill>
                              <a:latin typeface="Cambria Math" panose="02040503050406030204" pitchFamily="18" charset="0"/>
                            </a:rPr>
                            <m:t>1</m:t>
                          </m:r>
                        </m:sub>
                      </m:sSub>
                      <m:r>
                        <a:rPr lang="en-US" altLang="zh-CN" b="0" i="1" smtClean="0">
                          <a:solidFill>
                            <a:srgbClr val="0000FF"/>
                          </a:solidFill>
                          <a:latin typeface="Cambria Math" panose="02040503050406030204" pitchFamily="18" charset="0"/>
                        </a:rPr>
                        <m:t>=</m:t>
                      </m:r>
                      <m:d>
                        <m:dPr>
                          <m:ctrlPr>
                            <a:rPr lang="en-US" altLang="zh-CN" b="0" i="1" smtClean="0">
                              <a:solidFill>
                                <a:srgbClr val="0000FF"/>
                              </a:solidFill>
                              <a:latin typeface="Cambria Math" panose="02040503050406030204" pitchFamily="18" charset="0"/>
                            </a:rPr>
                          </m:ctrlPr>
                        </m:dPr>
                        <m:e>
                          <m:r>
                            <a:rPr lang="en-US" altLang="zh-CN" b="0" i="1" smtClean="0">
                              <a:solidFill>
                                <a:srgbClr val="0000FF"/>
                              </a:solidFill>
                              <a:latin typeface="Cambria Math" panose="02040503050406030204" pitchFamily="18" charset="0"/>
                            </a:rPr>
                            <m:t>7</m:t>
                          </m:r>
                          <m:r>
                            <a:rPr lang="en-US" altLang="zh-CN" i="1">
                              <a:solidFill>
                                <a:srgbClr val="0000FF"/>
                              </a:solidFill>
                              <a:latin typeface="Cambria Math" panose="02040503050406030204" pitchFamily="18" charset="0"/>
                            </a:rPr>
                            <m:t>5</m:t>
                          </m:r>
                          <m:r>
                            <a:rPr lang="en-US" altLang="zh-CN" i="1">
                              <a:solidFill>
                                <a:srgbClr val="0000FF"/>
                              </a:solidFill>
                              <a:latin typeface="Cambria Math" panose="02040503050406030204" pitchFamily="18" charset="0"/>
                              <a:ea typeface="Cambria Math" panose="02040503050406030204" pitchFamily="18" charset="0"/>
                            </a:rPr>
                            <m:t>±</m:t>
                          </m:r>
                          <m:r>
                            <a:rPr lang="en-US" altLang="zh-CN" b="0" i="1" smtClean="0">
                              <a:solidFill>
                                <a:srgbClr val="0000FF"/>
                              </a:solidFill>
                              <a:latin typeface="Cambria Math" panose="02040503050406030204" pitchFamily="18" charset="0"/>
                              <a:ea typeface="Cambria Math" panose="02040503050406030204" pitchFamily="18" charset="0"/>
                            </a:rPr>
                            <m:t>3</m:t>
                          </m:r>
                        </m:e>
                      </m:d>
                      <m:r>
                        <a:rPr lang="en-US" altLang="zh-CN" b="0" i="1" smtClean="0">
                          <a:solidFill>
                            <a:srgbClr val="0000FF"/>
                          </a:solidFill>
                          <a:latin typeface="Cambria Math" panose="02040503050406030204" pitchFamily="18" charset="0"/>
                          <a:ea typeface="Cambria Math" panose="02040503050406030204" pitchFamily="18" charset="0"/>
                        </a:rPr>
                        <m:t>%</m:t>
                      </m:r>
                    </m:oMath>
                  </m:oMathPara>
                </a14:m>
                <a:endParaRPr lang="zh-CN" altLang="en-US" dirty="0">
                  <a:solidFill>
                    <a:srgbClr val="0000FF"/>
                  </a:solidFill>
                </a:endParaRPr>
              </a:p>
            </p:txBody>
          </p:sp>
        </mc:Choice>
        <mc:Fallback xmlns="">
          <p:sp>
            <p:nvSpPr>
              <p:cNvPr id="23" name="TextBox 22">
                <a:extLst>
                  <a:ext uri="{FF2B5EF4-FFF2-40B4-BE49-F238E27FC236}">
                    <a16:creationId xmlns:a16="http://schemas.microsoft.com/office/drawing/2014/main" id="{9C8EF291-BFA1-4E49-AA31-DDACD867D5AC}"/>
                  </a:ext>
                </a:extLst>
              </p:cNvPr>
              <p:cNvSpPr txBox="1">
                <a:spLocks noRot="1" noChangeAspect="1" noMove="1" noResize="1" noEditPoints="1" noAdjustHandles="1" noChangeArrowheads="1" noChangeShapeType="1" noTextEdit="1"/>
              </p:cNvSpPr>
              <p:nvPr/>
            </p:nvSpPr>
            <p:spPr>
              <a:xfrm>
                <a:off x="0" y="4759497"/>
                <a:ext cx="3460884" cy="391517"/>
              </a:xfrm>
              <a:prstGeom prst="rect">
                <a:avLst/>
              </a:prstGeom>
              <a:blipFill>
                <a:blip r:embed="rId7"/>
                <a:stretch>
                  <a:fillRect b="-312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48263D01-DDF2-46F9-B482-B4DCD0DCFB19}"/>
                  </a:ext>
                </a:extLst>
              </p:cNvPr>
              <p:cNvSpPr txBox="1"/>
              <p:nvPr/>
            </p:nvSpPr>
            <p:spPr>
              <a:xfrm>
                <a:off x="0" y="4062768"/>
                <a:ext cx="5093317" cy="696729"/>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i="1" smtClean="0">
                              <a:solidFill>
                                <a:srgbClr val="0000FF"/>
                              </a:solidFill>
                              <a:latin typeface="Cambria Math" panose="02040503050406030204" pitchFamily="18" charset="0"/>
                            </a:rPr>
                          </m:ctrlPr>
                        </m:sSubPr>
                        <m:e>
                          <m:r>
                            <a:rPr lang="en-US" altLang="zh-CN" b="0" i="1" smtClean="0">
                              <a:solidFill>
                                <a:srgbClr val="0000FF"/>
                              </a:solidFill>
                              <a:latin typeface="Cambria Math" panose="02040503050406030204" pitchFamily="18" charset="0"/>
                            </a:rPr>
                            <m:t>𝐵</m:t>
                          </m:r>
                        </m:e>
                        <m:sub>
                          <m:r>
                            <a:rPr lang="zh-CN" altLang="en-US" i="1">
                              <a:solidFill>
                                <a:srgbClr val="0000FF"/>
                              </a:solidFill>
                              <a:latin typeface="Cambria Math" panose="02040503050406030204" pitchFamily="18" charset="0"/>
                            </a:rPr>
                            <m:t>𝛾</m:t>
                          </m:r>
                          <m:r>
                            <a:rPr lang="en-US" altLang="zh-CN" b="0" i="1" smtClean="0">
                              <a:solidFill>
                                <a:srgbClr val="0000FF"/>
                              </a:solidFill>
                              <a:latin typeface="Cambria Math" panose="02040503050406030204" pitchFamily="18" charset="0"/>
                            </a:rPr>
                            <m:t>1</m:t>
                          </m:r>
                        </m:sub>
                      </m:sSub>
                      <m:r>
                        <a:rPr lang="en-US" altLang="zh-CN" b="0" i="1" smtClean="0">
                          <a:solidFill>
                            <a:srgbClr val="0000FF"/>
                          </a:solidFill>
                          <a:latin typeface="Cambria Math" panose="02040503050406030204" pitchFamily="18" charset="0"/>
                        </a:rPr>
                        <m:t>=</m:t>
                      </m:r>
                      <m:f>
                        <m:fPr>
                          <m:ctrlPr>
                            <a:rPr lang="en-US" altLang="zh-CN" b="0" i="1" smtClean="0">
                              <a:solidFill>
                                <a:srgbClr val="0000FF"/>
                              </a:solidFill>
                              <a:latin typeface="Cambria Math" panose="02040503050406030204" pitchFamily="18" charset="0"/>
                            </a:rPr>
                          </m:ctrlPr>
                        </m:fPr>
                        <m:num>
                          <m:sSub>
                            <m:sSubPr>
                              <m:ctrlPr>
                                <a:rPr lang="en-US" altLang="zh-CN" i="1">
                                  <a:solidFill>
                                    <a:srgbClr val="0000FF"/>
                                  </a:solidFill>
                                  <a:latin typeface="Cambria Math" panose="02040503050406030204" pitchFamily="18" charset="0"/>
                                </a:rPr>
                              </m:ctrlPr>
                            </m:sSubPr>
                            <m:e>
                              <m:r>
                                <a:rPr lang="en-US" altLang="zh-CN" i="1">
                                  <a:solidFill>
                                    <a:srgbClr val="0000FF"/>
                                  </a:solidFill>
                                  <a:latin typeface="Cambria Math" panose="02040503050406030204" pitchFamily="18" charset="0"/>
                                </a:rPr>
                                <m:t>𝑁</m:t>
                              </m:r>
                            </m:e>
                            <m:sub>
                              <m:r>
                                <a:rPr lang="zh-CN" altLang="en-US" i="1">
                                  <a:solidFill>
                                    <a:srgbClr val="0000FF"/>
                                  </a:solidFill>
                                  <a:latin typeface="Cambria Math" panose="02040503050406030204" pitchFamily="18" charset="0"/>
                                </a:rPr>
                                <m:t>𝛾</m:t>
                              </m:r>
                              <m:r>
                                <a:rPr lang="en-US" altLang="zh-CN" i="1">
                                  <a:solidFill>
                                    <a:srgbClr val="0000FF"/>
                                  </a:solidFill>
                                  <a:latin typeface="Cambria Math" panose="02040503050406030204" pitchFamily="18" charset="0"/>
                                </a:rPr>
                                <m:t>1</m:t>
                              </m:r>
                            </m:sub>
                          </m:sSub>
                        </m:num>
                        <m:den>
                          <m:sSub>
                            <m:sSubPr>
                              <m:ctrlPr>
                                <a:rPr lang="en-US" altLang="zh-CN" i="1">
                                  <a:solidFill>
                                    <a:srgbClr val="0000FF"/>
                                  </a:solidFill>
                                  <a:latin typeface="Cambria Math" panose="02040503050406030204" pitchFamily="18" charset="0"/>
                                </a:rPr>
                              </m:ctrlPr>
                            </m:sSubPr>
                            <m:e>
                              <m:r>
                                <a:rPr lang="en-US" altLang="zh-CN" i="1">
                                  <a:solidFill>
                                    <a:srgbClr val="0000FF"/>
                                  </a:solidFill>
                                  <a:latin typeface="Cambria Math" panose="02040503050406030204" pitchFamily="18" charset="0"/>
                                </a:rPr>
                                <m:t>𝑁</m:t>
                              </m:r>
                            </m:e>
                            <m:sub>
                              <m:r>
                                <a:rPr lang="zh-CN" altLang="en-US" i="1">
                                  <a:solidFill>
                                    <a:srgbClr val="0000FF"/>
                                  </a:solidFill>
                                  <a:latin typeface="Cambria Math" panose="02040503050406030204" pitchFamily="18" charset="0"/>
                                </a:rPr>
                                <m:t>𝛾</m:t>
                              </m:r>
                              <m:r>
                                <a:rPr lang="en-US" altLang="zh-CN" i="1">
                                  <a:solidFill>
                                    <a:srgbClr val="0000FF"/>
                                  </a:solidFill>
                                  <a:latin typeface="Cambria Math" panose="02040503050406030204" pitchFamily="18" charset="0"/>
                                </a:rPr>
                                <m:t>1</m:t>
                              </m:r>
                            </m:sub>
                          </m:sSub>
                          <m:r>
                            <a:rPr lang="en-US" altLang="zh-CN" i="1">
                              <a:solidFill>
                                <a:srgbClr val="0000FF"/>
                              </a:solidFill>
                              <a:latin typeface="Cambria Math" panose="02040503050406030204" pitchFamily="18" charset="0"/>
                            </a:rPr>
                            <m:t>+</m:t>
                          </m:r>
                          <m:sSub>
                            <m:sSubPr>
                              <m:ctrlPr>
                                <a:rPr lang="en-US" altLang="zh-CN" i="1">
                                  <a:solidFill>
                                    <a:srgbClr val="0000FF"/>
                                  </a:solidFill>
                                  <a:latin typeface="Cambria Math" panose="02040503050406030204" pitchFamily="18" charset="0"/>
                                </a:rPr>
                              </m:ctrlPr>
                            </m:sSubPr>
                            <m:e>
                              <m:r>
                                <a:rPr lang="en-US" altLang="zh-CN" i="1">
                                  <a:solidFill>
                                    <a:srgbClr val="0000FF"/>
                                  </a:solidFill>
                                  <a:latin typeface="Cambria Math" panose="02040503050406030204" pitchFamily="18" charset="0"/>
                                </a:rPr>
                                <m:t>𝑁</m:t>
                              </m:r>
                            </m:e>
                            <m:sub>
                              <m:r>
                                <a:rPr lang="zh-CN" altLang="en-US" i="1">
                                  <a:solidFill>
                                    <a:srgbClr val="0000FF"/>
                                  </a:solidFill>
                                  <a:latin typeface="Cambria Math" panose="02040503050406030204" pitchFamily="18" charset="0"/>
                                </a:rPr>
                                <m:t>𝛾</m:t>
                              </m:r>
                              <m:r>
                                <a:rPr lang="en-US" altLang="zh-CN" i="1">
                                  <a:solidFill>
                                    <a:srgbClr val="0000FF"/>
                                  </a:solidFill>
                                  <a:latin typeface="Cambria Math" panose="02040503050406030204" pitchFamily="18" charset="0"/>
                                </a:rPr>
                                <m:t>2</m:t>
                              </m:r>
                            </m:sub>
                          </m:sSub>
                        </m:den>
                      </m:f>
                      <m:r>
                        <a:rPr lang="en-US" altLang="zh-CN" b="0" i="1" smtClean="0">
                          <a:solidFill>
                            <a:srgbClr val="0000FF"/>
                          </a:solidFill>
                          <a:latin typeface="Cambria Math" panose="02040503050406030204" pitchFamily="18" charset="0"/>
                        </a:rPr>
                        <m:t>=</m:t>
                      </m:r>
                      <m:f>
                        <m:fPr>
                          <m:ctrlPr>
                            <a:rPr lang="en-US" altLang="zh-CN" i="1">
                              <a:solidFill>
                                <a:srgbClr val="0000FF"/>
                              </a:solidFill>
                              <a:latin typeface="Cambria Math" panose="02040503050406030204" pitchFamily="18" charset="0"/>
                            </a:rPr>
                          </m:ctrlPr>
                        </m:fPr>
                        <m:num>
                          <m:r>
                            <a:rPr lang="en-US" altLang="zh-CN" i="1">
                              <a:solidFill>
                                <a:srgbClr val="0000FF"/>
                              </a:solidFill>
                              <a:latin typeface="Cambria Math" panose="02040503050406030204" pitchFamily="18" charset="0"/>
                            </a:rPr>
                            <m:t>46216</m:t>
                          </m:r>
                          <m:r>
                            <a:rPr lang="en-US" altLang="zh-CN" i="1">
                              <a:solidFill>
                                <a:srgbClr val="0000FF"/>
                              </a:solidFill>
                              <a:latin typeface="Cambria Math" panose="02040503050406030204" pitchFamily="18" charset="0"/>
                              <a:ea typeface="Cambria Math" panose="02040503050406030204" pitchFamily="18" charset="0"/>
                            </a:rPr>
                            <m:t>±4122</m:t>
                          </m:r>
                        </m:num>
                        <m:den>
                          <m:r>
                            <a:rPr lang="en-US" altLang="zh-CN" i="1">
                              <a:solidFill>
                                <a:srgbClr val="0000FF"/>
                              </a:solidFill>
                              <a:latin typeface="Cambria Math" panose="02040503050406030204" pitchFamily="18" charset="0"/>
                            </a:rPr>
                            <m:t>186142</m:t>
                          </m:r>
                          <m:r>
                            <a:rPr lang="en-US" altLang="zh-CN" i="1">
                              <a:solidFill>
                                <a:srgbClr val="0000FF"/>
                              </a:solidFill>
                              <a:latin typeface="Cambria Math" panose="02040503050406030204" pitchFamily="18" charset="0"/>
                              <a:ea typeface="Cambria Math" panose="02040503050406030204" pitchFamily="18" charset="0"/>
                            </a:rPr>
                            <m:t>±9827</m:t>
                          </m:r>
                        </m:den>
                      </m:f>
                      <m:r>
                        <a:rPr lang="en-US" altLang="zh-CN" b="0" i="1" smtClean="0">
                          <a:solidFill>
                            <a:srgbClr val="0000FF"/>
                          </a:solidFill>
                          <a:latin typeface="Cambria Math" panose="02040503050406030204" pitchFamily="18" charset="0"/>
                        </a:rPr>
                        <m:t>=</m:t>
                      </m:r>
                      <m:d>
                        <m:dPr>
                          <m:ctrlPr>
                            <a:rPr lang="en-US" altLang="zh-CN" b="0" i="1" smtClean="0">
                              <a:solidFill>
                                <a:srgbClr val="0000FF"/>
                              </a:solidFill>
                              <a:latin typeface="Cambria Math" panose="02040503050406030204" pitchFamily="18" charset="0"/>
                            </a:rPr>
                          </m:ctrlPr>
                        </m:dPr>
                        <m:e>
                          <m:r>
                            <a:rPr lang="en-US" altLang="zh-CN" i="1">
                              <a:solidFill>
                                <a:srgbClr val="0000FF"/>
                              </a:solidFill>
                              <a:latin typeface="Cambria Math" panose="02040503050406030204" pitchFamily="18" charset="0"/>
                            </a:rPr>
                            <m:t>25</m:t>
                          </m:r>
                          <m:r>
                            <a:rPr lang="en-US" altLang="zh-CN" i="1">
                              <a:solidFill>
                                <a:srgbClr val="0000FF"/>
                              </a:solidFill>
                              <a:latin typeface="Cambria Math" panose="02040503050406030204" pitchFamily="18" charset="0"/>
                              <a:ea typeface="Cambria Math" panose="02040503050406030204" pitchFamily="18" charset="0"/>
                            </a:rPr>
                            <m:t>±3</m:t>
                          </m:r>
                        </m:e>
                      </m:d>
                      <m:r>
                        <a:rPr lang="en-US" altLang="zh-CN" b="0" i="1" smtClean="0">
                          <a:solidFill>
                            <a:srgbClr val="0000FF"/>
                          </a:solidFill>
                          <a:latin typeface="Cambria Math" panose="02040503050406030204" pitchFamily="18" charset="0"/>
                          <a:ea typeface="Cambria Math" panose="02040503050406030204" pitchFamily="18" charset="0"/>
                        </a:rPr>
                        <m:t>%</m:t>
                      </m:r>
                    </m:oMath>
                  </m:oMathPara>
                </a14:m>
                <a:endParaRPr lang="zh-CN" altLang="en-US" dirty="0">
                  <a:solidFill>
                    <a:srgbClr val="0000FF"/>
                  </a:solidFill>
                </a:endParaRPr>
              </a:p>
            </p:txBody>
          </p:sp>
        </mc:Choice>
        <mc:Fallback xmlns="">
          <p:sp>
            <p:nvSpPr>
              <p:cNvPr id="24" name="TextBox 23">
                <a:extLst>
                  <a:ext uri="{FF2B5EF4-FFF2-40B4-BE49-F238E27FC236}">
                    <a16:creationId xmlns:a16="http://schemas.microsoft.com/office/drawing/2014/main" id="{48263D01-DDF2-46F9-B482-B4DCD0DCFB19}"/>
                  </a:ext>
                </a:extLst>
              </p:cNvPr>
              <p:cNvSpPr txBox="1">
                <a:spLocks noRot="1" noChangeAspect="1" noMove="1" noResize="1" noEditPoints="1" noAdjustHandles="1" noChangeArrowheads="1" noChangeShapeType="1" noTextEdit="1"/>
              </p:cNvSpPr>
              <p:nvPr/>
            </p:nvSpPr>
            <p:spPr>
              <a:xfrm>
                <a:off x="0" y="4062768"/>
                <a:ext cx="5093317" cy="696729"/>
              </a:xfrm>
              <a:prstGeom prst="rect">
                <a:avLst/>
              </a:prstGeom>
              <a:blipFill>
                <a:blip r:embed="rId8"/>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E65F92B0-DB8C-4C3A-8267-E3737CBFF6FC}"/>
                  </a:ext>
                </a:extLst>
              </p:cNvPr>
              <p:cNvSpPr txBox="1"/>
              <p:nvPr/>
            </p:nvSpPr>
            <p:spPr>
              <a:xfrm>
                <a:off x="0" y="5547278"/>
                <a:ext cx="5093317" cy="696729"/>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i="1" smtClean="0">
                              <a:solidFill>
                                <a:srgbClr val="008000"/>
                              </a:solidFill>
                              <a:latin typeface="Cambria Math" panose="02040503050406030204" pitchFamily="18" charset="0"/>
                            </a:rPr>
                          </m:ctrlPr>
                        </m:sSubPr>
                        <m:e>
                          <m:r>
                            <a:rPr lang="en-US" altLang="zh-CN" b="0" i="1" smtClean="0">
                              <a:solidFill>
                                <a:srgbClr val="008000"/>
                              </a:solidFill>
                              <a:latin typeface="Cambria Math" panose="02040503050406030204" pitchFamily="18" charset="0"/>
                            </a:rPr>
                            <m:t>𝐵</m:t>
                          </m:r>
                        </m:e>
                        <m:sub>
                          <m:r>
                            <a:rPr lang="zh-CN" altLang="en-US" i="1">
                              <a:solidFill>
                                <a:srgbClr val="008000"/>
                              </a:solidFill>
                              <a:latin typeface="Cambria Math" panose="02040503050406030204" pitchFamily="18" charset="0"/>
                            </a:rPr>
                            <m:t>𝛾</m:t>
                          </m:r>
                          <m:r>
                            <a:rPr lang="en-US" altLang="zh-CN" b="0" i="1" smtClean="0">
                              <a:solidFill>
                                <a:srgbClr val="008000"/>
                              </a:solidFill>
                              <a:latin typeface="Cambria Math" panose="02040503050406030204" pitchFamily="18" charset="0"/>
                            </a:rPr>
                            <m:t>2</m:t>
                          </m:r>
                        </m:sub>
                      </m:sSub>
                      <m:r>
                        <a:rPr lang="en-US" altLang="zh-CN" b="0" i="1" smtClean="0">
                          <a:solidFill>
                            <a:srgbClr val="008000"/>
                          </a:solidFill>
                          <a:latin typeface="Cambria Math" panose="02040503050406030204" pitchFamily="18" charset="0"/>
                        </a:rPr>
                        <m:t>=</m:t>
                      </m:r>
                      <m:f>
                        <m:fPr>
                          <m:ctrlPr>
                            <a:rPr lang="en-US" altLang="zh-CN" b="0" i="1" smtClean="0">
                              <a:solidFill>
                                <a:srgbClr val="008000"/>
                              </a:solidFill>
                              <a:latin typeface="Cambria Math" panose="02040503050406030204" pitchFamily="18" charset="0"/>
                            </a:rPr>
                          </m:ctrlPr>
                        </m:fPr>
                        <m:num>
                          <m:sSub>
                            <m:sSubPr>
                              <m:ctrlPr>
                                <a:rPr lang="en-US" altLang="zh-CN" i="1">
                                  <a:solidFill>
                                    <a:srgbClr val="008000"/>
                                  </a:solidFill>
                                  <a:latin typeface="Cambria Math" panose="02040503050406030204" pitchFamily="18" charset="0"/>
                                </a:rPr>
                              </m:ctrlPr>
                            </m:sSubPr>
                            <m:e>
                              <m:r>
                                <a:rPr lang="en-US" altLang="zh-CN" i="1">
                                  <a:solidFill>
                                    <a:srgbClr val="008000"/>
                                  </a:solidFill>
                                  <a:latin typeface="Cambria Math" panose="02040503050406030204" pitchFamily="18" charset="0"/>
                                </a:rPr>
                                <m:t>𝑁</m:t>
                              </m:r>
                            </m:e>
                            <m:sub>
                              <m:r>
                                <a:rPr lang="zh-CN" altLang="en-US" i="1">
                                  <a:solidFill>
                                    <a:srgbClr val="008000"/>
                                  </a:solidFill>
                                  <a:latin typeface="Cambria Math" panose="02040503050406030204" pitchFamily="18" charset="0"/>
                                </a:rPr>
                                <m:t>𝛾</m:t>
                              </m:r>
                              <m:r>
                                <a:rPr lang="en-US" altLang="zh-CN" b="0" i="1" smtClean="0">
                                  <a:solidFill>
                                    <a:srgbClr val="008000"/>
                                  </a:solidFill>
                                  <a:latin typeface="Cambria Math" panose="02040503050406030204" pitchFamily="18" charset="0"/>
                                </a:rPr>
                                <m:t>2</m:t>
                              </m:r>
                            </m:sub>
                          </m:sSub>
                        </m:num>
                        <m:den>
                          <m:sSub>
                            <m:sSubPr>
                              <m:ctrlPr>
                                <a:rPr lang="en-US" altLang="zh-CN" i="1">
                                  <a:solidFill>
                                    <a:srgbClr val="008000"/>
                                  </a:solidFill>
                                  <a:latin typeface="Cambria Math" panose="02040503050406030204" pitchFamily="18" charset="0"/>
                                </a:rPr>
                              </m:ctrlPr>
                            </m:sSubPr>
                            <m:e>
                              <m:r>
                                <a:rPr lang="en-US" altLang="zh-CN" i="1">
                                  <a:solidFill>
                                    <a:srgbClr val="008000"/>
                                  </a:solidFill>
                                  <a:latin typeface="Cambria Math" panose="02040503050406030204" pitchFamily="18" charset="0"/>
                                </a:rPr>
                                <m:t>𝑁</m:t>
                              </m:r>
                            </m:e>
                            <m:sub>
                              <m:r>
                                <a:rPr lang="zh-CN" altLang="en-US" i="1">
                                  <a:solidFill>
                                    <a:srgbClr val="008000"/>
                                  </a:solidFill>
                                  <a:latin typeface="Cambria Math" panose="02040503050406030204" pitchFamily="18" charset="0"/>
                                </a:rPr>
                                <m:t>𝛾</m:t>
                              </m:r>
                              <m:r>
                                <a:rPr lang="en-US" altLang="zh-CN" i="1">
                                  <a:solidFill>
                                    <a:srgbClr val="008000"/>
                                  </a:solidFill>
                                  <a:latin typeface="Cambria Math" panose="02040503050406030204" pitchFamily="18" charset="0"/>
                                </a:rPr>
                                <m:t>1</m:t>
                              </m:r>
                            </m:sub>
                          </m:sSub>
                          <m:r>
                            <a:rPr lang="en-US" altLang="zh-CN" i="1">
                              <a:solidFill>
                                <a:srgbClr val="008000"/>
                              </a:solidFill>
                              <a:latin typeface="Cambria Math" panose="02040503050406030204" pitchFamily="18" charset="0"/>
                            </a:rPr>
                            <m:t>+</m:t>
                          </m:r>
                          <m:sSub>
                            <m:sSubPr>
                              <m:ctrlPr>
                                <a:rPr lang="en-US" altLang="zh-CN" i="1">
                                  <a:solidFill>
                                    <a:srgbClr val="008000"/>
                                  </a:solidFill>
                                  <a:latin typeface="Cambria Math" panose="02040503050406030204" pitchFamily="18" charset="0"/>
                                </a:rPr>
                              </m:ctrlPr>
                            </m:sSubPr>
                            <m:e>
                              <m:r>
                                <a:rPr lang="en-US" altLang="zh-CN" i="1">
                                  <a:solidFill>
                                    <a:srgbClr val="008000"/>
                                  </a:solidFill>
                                  <a:latin typeface="Cambria Math" panose="02040503050406030204" pitchFamily="18" charset="0"/>
                                </a:rPr>
                                <m:t>𝑁</m:t>
                              </m:r>
                            </m:e>
                            <m:sub>
                              <m:r>
                                <a:rPr lang="zh-CN" altLang="en-US" i="1">
                                  <a:solidFill>
                                    <a:srgbClr val="008000"/>
                                  </a:solidFill>
                                  <a:latin typeface="Cambria Math" panose="02040503050406030204" pitchFamily="18" charset="0"/>
                                </a:rPr>
                                <m:t>𝛾</m:t>
                              </m:r>
                              <m:r>
                                <a:rPr lang="en-US" altLang="zh-CN" i="1">
                                  <a:solidFill>
                                    <a:srgbClr val="008000"/>
                                  </a:solidFill>
                                  <a:latin typeface="Cambria Math" panose="02040503050406030204" pitchFamily="18" charset="0"/>
                                </a:rPr>
                                <m:t>2</m:t>
                              </m:r>
                            </m:sub>
                          </m:sSub>
                        </m:den>
                      </m:f>
                      <m:r>
                        <a:rPr lang="en-US" altLang="zh-CN" b="0" i="1" smtClean="0">
                          <a:solidFill>
                            <a:srgbClr val="008000"/>
                          </a:solidFill>
                          <a:latin typeface="Cambria Math" panose="02040503050406030204" pitchFamily="18" charset="0"/>
                        </a:rPr>
                        <m:t>=</m:t>
                      </m:r>
                      <m:f>
                        <m:fPr>
                          <m:ctrlPr>
                            <a:rPr lang="en-US" altLang="zh-CN" i="1">
                              <a:solidFill>
                                <a:srgbClr val="008000"/>
                              </a:solidFill>
                              <a:latin typeface="Cambria Math" panose="02040503050406030204" pitchFamily="18" charset="0"/>
                            </a:rPr>
                          </m:ctrlPr>
                        </m:fPr>
                        <m:num>
                          <m:r>
                            <a:rPr lang="en-US" altLang="zh-CN" i="1">
                              <a:solidFill>
                                <a:srgbClr val="008000"/>
                              </a:solidFill>
                              <a:latin typeface="Cambria Math" panose="02040503050406030204" pitchFamily="18" charset="0"/>
                            </a:rPr>
                            <m:t>139926</m:t>
                          </m:r>
                          <m:r>
                            <a:rPr lang="en-US" altLang="zh-CN" i="1">
                              <a:solidFill>
                                <a:srgbClr val="008000"/>
                              </a:solidFill>
                              <a:latin typeface="Cambria Math" panose="02040503050406030204" pitchFamily="18" charset="0"/>
                              <a:ea typeface="Cambria Math" panose="02040503050406030204" pitchFamily="18" charset="0"/>
                            </a:rPr>
                            <m:t>±8921</m:t>
                          </m:r>
                        </m:num>
                        <m:den>
                          <m:r>
                            <a:rPr lang="en-US" altLang="zh-CN" i="1">
                              <a:solidFill>
                                <a:srgbClr val="008000"/>
                              </a:solidFill>
                              <a:latin typeface="Cambria Math" panose="02040503050406030204" pitchFamily="18" charset="0"/>
                            </a:rPr>
                            <m:t>186142</m:t>
                          </m:r>
                          <m:r>
                            <a:rPr lang="en-US" altLang="zh-CN" i="1">
                              <a:solidFill>
                                <a:srgbClr val="008000"/>
                              </a:solidFill>
                              <a:latin typeface="Cambria Math" panose="02040503050406030204" pitchFamily="18" charset="0"/>
                              <a:ea typeface="Cambria Math" panose="02040503050406030204" pitchFamily="18" charset="0"/>
                            </a:rPr>
                            <m:t>±9827</m:t>
                          </m:r>
                        </m:den>
                      </m:f>
                      <m:r>
                        <a:rPr lang="en-US" altLang="zh-CN" b="0" i="1" smtClean="0">
                          <a:solidFill>
                            <a:srgbClr val="008000"/>
                          </a:solidFill>
                          <a:latin typeface="Cambria Math" panose="02040503050406030204" pitchFamily="18" charset="0"/>
                        </a:rPr>
                        <m:t>=</m:t>
                      </m:r>
                      <m:d>
                        <m:dPr>
                          <m:ctrlPr>
                            <a:rPr lang="en-US" altLang="zh-CN" b="0" i="1" smtClean="0">
                              <a:solidFill>
                                <a:srgbClr val="008000"/>
                              </a:solidFill>
                              <a:latin typeface="Cambria Math" panose="02040503050406030204" pitchFamily="18" charset="0"/>
                            </a:rPr>
                          </m:ctrlPr>
                        </m:dPr>
                        <m:e>
                          <m:r>
                            <a:rPr lang="en-US" altLang="zh-CN" b="0" i="1" smtClean="0">
                              <a:solidFill>
                                <a:srgbClr val="008000"/>
                              </a:solidFill>
                              <a:latin typeface="Cambria Math" panose="02040503050406030204" pitchFamily="18" charset="0"/>
                            </a:rPr>
                            <m:t>7</m:t>
                          </m:r>
                          <m:r>
                            <a:rPr lang="en-US" altLang="zh-CN" i="1">
                              <a:solidFill>
                                <a:srgbClr val="008000"/>
                              </a:solidFill>
                              <a:latin typeface="Cambria Math" panose="02040503050406030204" pitchFamily="18" charset="0"/>
                            </a:rPr>
                            <m:t>5</m:t>
                          </m:r>
                          <m:r>
                            <a:rPr lang="en-US" altLang="zh-CN" i="1">
                              <a:solidFill>
                                <a:srgbClr val="008000"/>
                              </a:solidFill>
                              <a:latin typeface="Cambria Math" panose="02040503050406030204" pitchFamily="18" charset="0"/>
                              <a:ea typeface="Cambria Math" panose="02040503050406030204" pitchFamily="18" charset="0"/>
                            </a:rPr>
                            <m:t>±</m:t>
                          </m:r>
                          <m:r>
                            <a:rPr lang="en-US" altLang="zh-CN" b="0" i="1" smtClean="0">
                              <a:solidFill>
                                <a:srgbClr val="008000"/>
                              </a:solidFill>
                              <a:latin typeface="Cambria Math" panose="02040503050406030204" pitchFamily="18" charset="0"/>
                              <a:ea typeface="Cambria Math" panose="02040503050406030204" pitchFamily="18" charset="0"/>
                            </a:rPr>
                            <m:t>6</m:t>
                          </m:r>
                        </m:e>
                      </m:d>
                      <m:r>
                        <a:rPr lang="en-US" altLang="zh-CN" b="0" i="1" smtClean="0">
                          <a:solidFill>
                            <a:srgbClr val="008000"/>
                          </a:solidFill>
                          <a:latin typeface="Cambria Math" panose="02040503050406030204" pitchFamily="18" charset="0"/>
                          <a:ea typeface="Cambria Math" panose="02040503050406030204" pitchFamily="18" charset="0"/>
                        </a:rPr>
                        <m:t>%</m:t>
                      </m:r>
                    </m:oMath>
                  </m:oMathPara>
                </a14:m>
                <a:endParaRPr lang="zh-CN" altLang="en-US" dirty="0">
                  <a:solidFill>
                    <a:srgbClr val="008000"/>
                  </a:solidFill>
                </a:endParaRPr>
              </a:p>
            </p:txBody>
          </p:sp>
        </mc:Choice>
        <mc:Fallback xmlns="">
          <p:sp>
            <p:nvSpPr>
              <p:cNvPr id="25" name="TextBox 24">
                <a:extLst>
                  <a:ext uri="{FF2B5EF4-FFF2-40B4-BE49-F238E27FC236}">
                    <a16:creationId xmlns:a16="http://schemas.microsoft.com/office/drawing/2014/main" id="{E65F92B0-DB8C-4C3A-8267-E3737CBFF6FC}"/>
                  </a:ext>
                </a:extLst>
              </p:cNvPr>
              <p:cNvSpPr txBox="1">
                <a:spLocks noRot="1" noChangeAspect="1" noMove="1" noResize="1" noEditPoints="1" noAdjustHandles="1" noChangeArrowheads="1" noChangeShapeType="1" noTextEdit="1"/>
              </p:cNvSpPr>
              <p:nvPr/>
            </p:nvSpPr>
            <p:spPr>
              <a:xfrm>
                <a:off x="0" y="5547278"/>
                <a:ext cx="5093317" cy="696729"/>
              </a:xfrm>
              <a:prstGeom prst="rect">
                <a:avLst/>
              </a:prstGeom>
              <a:blipFill>
                <a:blip r:embed="rId9"/>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8878AD06-4348-4B91-ACD3-0D82647E79BE}"/>
                  </a:ext>
                </a:extLst>
              </p:cNvPr>
              <p:cNvSpPr txBox="1"/>
              <p:nvPr/>
            </p:nvSpPr>
            <p:spPr>
              <a:xfrm>
                <a:off x="0" y="6244007"/>
                <a:ext cx="3460884" cy="391517"/>
              </a:xfrm>
              <a:prstGeom prst="rect">
                <a:avLst/>
              </a:prstGeom>
              <a:noFill/>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i="1" smtClean="0">
                              <a:solidFill>
                                <a:srgbClr val="008000"/>
                              </a:solidFill>
                              <a:latin typeface="Cambria Math" panose="02040503050406030204" pitchFamily="18" charset="0"/>
                            </a:rPr>
                          </m:ctrlPr>
                        </m:sSubPr>
                        <m:e>
                          <m:r>
                            <a:rPr lang="en-US" altLang="zh-CN" b="0" i="1" smtClean="0">
                              <a:solidFill>
                                <a:srgbClr val="008000"/>
                              </a:solidFill>
                              <a:latin typeface="Cambria Math" panose="02040503050406030204" pitchFamily="18" charset="0"/>
                            </a:rPr>
                            <m:t>𝐵</m:t>
                          </m:r>
                        </m:e>
                        <m:sub>
                          <m:r>
                            <a:rPr lang="zh-CN" altLang="en-US" i="1">
                              <a:solidFill>
                                <a:srgbClr val="008000"/>
                              </a:solidFill>
                              <a:latin typeface="Cambria Math" panose="02040503050406030204" pitchFamily="18" charset="0"/>
                            </a:rPr>
                            <m:t>𝛾</m:t>
                          </m:r>
                          <m:r>
                            <a:rPr lang="en-US" altLang="zh-CN" b="0" i="1" smtClean="0">
                              <a:solidFill>
                                <a:srgbClr val="008000"/>
                              </a:solidFill>
                              <a:latin typeface="Cambria Math" panose="02040503050406030204" pitchFamily="18" charset="0"/>
                            </a:rPr>
                            <m:t>1</m:t>
                          </m:r>
                        </m:sub>
                      </m:sSub>
                      <m:r>
                        <a:rPr lang="en-US" altLang="zh-CN" b="0" i="1" smtClean="0">
                          <a:solidFill>
                            <a:srgbClr val="008000"/>
                          </a:solidFill>
                          <a:latin typeface="Cambria Math" panose="02040503050406030204" pitchFamily="18" charset="0"/>
                        </a:rPr>
                        <m:t>=100%−</m:t>
                      </m:r>
                      <m:sSub>
                        <m:sSubPr>
                          <m:ctrlPr>
                            <a:rPr lang="en-US" altLang="zh-CN" i="1">
                              <a:solidFill>
                                <a:srgbClr val="008000"/>
                              </a:solidFill>
                              <a:latin typeface="Cambria Math" panose="02040503050406030204" pitchFamily="18" charset="0"/>
                            </a:rPr>
                          </m:ctrlPr>
                        </m:sSubPr>
                        <m:e>
                          <m:r>
                            <a:rPr lang="en-US" altLang="zh-CN" i="1">
                              <a:solidFill>
                                <a:srgbClr val="008000"/>
                              </a:solidFill>
                              <a:latin typeface="Cambria Math" panose="02040503050406030204" pitchFamily="18" charset="0"/>
                            </a:rPr>
                            <m:t>𝐵</m:t>
                          </m:r>
                        </m:e>
                        <m:sub>
                          <m:r>
                            <a:rPr lang="zh-CN" altLang="en-US" i="1">
                              <a:solidFill>
                                <a:srgbClr val="008000"/>
                              </a:solidFill>
                              <a:latin typeface="Cambria Math" panose="02040503050406030204" pitchFamily="18" charset="0"/>
                            </a:rPr>
                            <m:t>𝛾</m:t>
                          </m:r>
                          <m:r>
                            <a:rPr lang="en-US" altLang="zh-CN" b="0" i="1" smtClean="0">
                              <a:solidFill>
                                <a:srgbClr val="008000"/>
                              </a:solidFill>
                              <a:latin typeface="Cambria Math" panose="02040503050406030204" pitchFamily="18" charset="0"/>
                            </a:rPr>
                            <m:t>2</m:t>
                          </m:r>
                        </m:sub>
                      </m:sSub>
                      <m:r>
                        <a:rPr lang="en-US" altLang="zh-CN" b="0" i="1" smtClean="0">
                          <a:solidFill>
                            <a:srgbClr val="008000"/>
                          </a:solidFill>
                          <a:latin typeface="Cambria Math" panose="02040503050406030204" pitchFamily="18" charset="0"/>
                        </a:rPr>
                        <m:t>=</m:t>
                      </m:r>
                      <m:d>
                        <m:dPr>
                          <m:ctrlPr>
                            <a:rPr lang="en-US" altLang="zh-CN" b="0" i="1" smtClean="0">
                              <a:solidFill>
                                <a:srgbClr val="008000"/>
                              </a:solidFill>
                              <a:latin typeface="Cambria Math" panose="02040503050406030204" pitchFamily="18" charset="0"/>
                            </a:rPr>
                          </m:ctrlPr>
                        </m:dPr>
                        <m:e>
                          <m:r>
                            <a:rPr lang="en-US" altLang="zh-CN" b="0" i="1" smtClean="0">
                              <a:solidFill>
                                <a:srgbClr val="008000"/>
                              </a:solidFill>
                              <a:latin typeface="Cambria Math" panose="02040503050406030204" pitchFamily="18" charset="0"/>
                            </a:rPr>
                            <m:t>2</m:t>
                          </m:r>
                          <m:r>
                            <a:rPr lang="en-US" altLang="zh-CN" i="1">
                              <a:solidFill>
                                <a:srgbClr val="008000"/>
                              </a:solidFill>
                              <a:latin typeface="Cambria Math" panose="02040503050406030204" pitchFamily="18" charset="0"/>
                            </a:rPr>
                            <m:t>5</m:t>
                          </m:r>
                          <m:r>
                            <a:rPr lang="en-US" altLang="zh-CN" i="1">
                              <a:solidFill>
                                <a:srgbClr val="008000"/>
                              </a:solidFill>
                              <a:latin typeface="Cambria Math" panose="02040503050406030204" pitchFamily="18" charset="0"/>
                              <a:ea typeface="Cambria Math" panose="02040503050406030204" pitchFamily="18" charset="0"/>
                            </a:rPr>
                            <m:t>±</m:t>
                          </m:r>
                          <m:r>
                            <a:rPr lang="en-US" altLang="zh-CN" b="0" i="1" smtClean="0">
                              <a:solidFill>
                                <a:srgbClr val="008000"/>
                              </a:solidFill>
                              <a:latin typeface="Cambria Math" panose="02040503050406030204" pitchFamily="18" charset="0"/>
                              <a:ea typeface="Cambria Math" panose="02040503050406030204" pitchFamily="18" charset="0"/>
                            </a:rPr>
                            <m:t>6</m:t>
                          </m:r>
                        </m:e>
                      </m:d>
                      <m:r>
                        <a:rPr lang="en-US" altLang="zh-CN" b="0" i="1" smtClean="0">
                          <a:solidFill>
                            <a:srgbClr val="008000"/>
                          </a:solidFill>
                          <a:latin typeface="Cambria Math" panose="02040503050406030204" pitchFamily="18" charset="0"/>
                          <a:ea typeface="Cambria Math" panose="02040503050406030204" pitchFamily="18" charset="0"/>
                        </a:rPr>
                        <m:t>%</m:t>
                      </m:r>
                    </m:oMath>
                  </m:oMathPara>
                </a14:m>
                <a:endParaRPr lang="zh-CN" altLang="en-US" dirty="0">
                  <a:solidFill>
                    <a:srgbClr val="008000"/>
                  </a:solidFill>
                </a:endParaRPr>
              </a:p>
            </p:txBody>
          </p:sp>
        </mc:Choice>
        <mc:Fallback xmlns="">
          <p:sp>
            <p:nvSpPr>
              <p:cNvPr id="26" name="TextBox 25">
                <a:extLst>
                  <a:ext uri="{FF2B5EF4-FFF2-40B4-BE49-F238E27FC236}">
                    <a16:creationId xmlns:a16="http://schemas.microsoft.com/office/drawing/2014/main" id="{8878AD06-4348-4B91-ACD3-0D82647E79BE}"/>
                  </a:ext>
                </a:extLst>
              </p:cNvPr>
              <p:cNvSpPr txBox="1">
                <a:spLocks noRot="1" noChangeAspect="1" noMove="1" noResize="1" noEditPoints="1" noAdjustHandles="1" noChangeArrowheads="1" noChangeShapeType="1" noTextEdit="1"/>
              </p:cNvSpPr>
              <p:nvPr/>
            </p:nvSpPr>
            <p:spPr>
              <a:xfrm>
                <a:off x="0" y="6244007"/>
                <a:ext cx="3460884" cy="391517"/>
              </a:xfrm>
              <a:prstGeom prst="rect">
                <a:avLst/>
              </a:prstGeom>
              <a:blipFill>
                <a:blip r:embed="rId10"/>
                <a:stretch>
                  <a:fillRect b="-3077"/>
                </a:stretch>
              </a:blipFill>
            </p:spPr>
            <p:txBody>
              <a:bodyPr/>
              <a:lstStyle/>
              <a:p>
                <a:r>
                  <a:rPr lang="zh-CN" altLang="en-US">
                    <a:noFill/>
                  </a:rPr>
                  <a:t> </a:t>
                </a:r>
              </a:p>
            </p:txBody>
          </p:sp>
        </mc:Fallback>
      </mc:AlternateContent>
      <p:sp>
        <p:nvSpPr>
          <p:cNvPr id="27" name="TextBox 26">
            <a:extLst>
              <a:ext uri="{FF2B5EF4-FFF2-40B4-BE49-F238E27FC236}">
                <a16:creationId xmlns:a16="http://schemas.microsoft.com/office/drawing/2014/main" id="{FB2750D0-FDDE-4DA3-9671-BB9E92C486DA}"/>
              </a:ext>
            </a:extLst>
          </p:cNvPr>
          <p:cNvSpPr txBox="1"/>
          <p:nvPr/>
        </p:nvSpPr>
        <p:spPr>
          <a:xfrm>
            <a:off x="5250017" y="4411132"/>
            <a:ext cx="3882794" cy="369332"/>
          </a:xfrm>
          <a:prstGeom prst="rect">
            <a:avLst/>
          </a:prstGeom>
          <a:noFill/>
        </p:spPr>
        <p:txBody>
          <a:bodyPr wrap="none" rtlCol="0">
            <a:spAutoFit/>
          </a:bodyPr>
          <a:lstStyle/>
          <a:p>
            <a:r>
              <a:rPr lang="en-US" altLang="zh-CN" dirty="0">
                <a:solidFill>
                  <a:srgbClr val="0000FF"/>
                </a:solidFill>
                <a:latin typeface="Cambria Math" panose="02040503050406030204" pitchFamily="18" charset="0"/>
                <a:ea typeface="Cambria Math" panose="02040503050406030204" pitchFamily="18" charset="0"/>
              </a:rPr>
              <a:t>Better constraints, better uncertainty.</a:t>
            </a:r>
            <a:endParaRPr lang="zh-CN" altLang="en-US" dirty="0">
              <a:solidFill>
                <a:srgbClr val="0000FF"/>
              </a:solidFill>
              <a:latin typeface="Cambria Math" panose="02040503050406030204" pitchFamily="18" charset="0"/>
            </a:endParaRPr>
          </a:p>
        </p:txBody>
      </p:sp>
      <p:sp>
        <p:nvSpPr>
          <p:cNvPr id="2" name="TextBox 1">
            <a:extLst>
              <a:ext uri="{FF2B5EF4-FFF2-40B4-BE49-F238E27FC236}">
                <a16:creationId xmlns:a16="http://schemas.microsoft.com/office/drawing/2014/main" id="{D0F9BF31-98EE-4F67-AC34-E14CC64179B5}"/>
              </a:ext>
            </a:extLst>
          </p:cNvPr>
          <p:cNvSpPr txBox="1"/>
          <p:nvPr/>
        </p:nvSpPr>
        <p:spPr>
          <a:xfrm>
            <a:off x="5342991" y="2624027"/>
            <a:ext cx="3764749" cy="369332"/>
          </a:xfrm>
          <a:prstGeom prst="rect">
            <a:avLst/>
          </a:prstGeom>
          <a:noFill/>
        </p:spPr>
        <p:txBody>
          <a:bodyPr wrap="none" rtlCol="0">
            <a:spAutoFit/>
          </a:bodyPr>
          <a:lstStyle/>
          <a:p>
            <a:r>
              <a:rPr lang="en-US" altLang="zh-CN" dirty="0">
                <a:solidFill>
                  <a:srgbClr val="FF0000"/>
                </a:solidFill>
                <a:latin typeface="Cambria Math" panose="02040503050406030204" pitchFamily="18" charset="0"/>
                <a:ea typeface="Cambria Math" panose="02040503050406030204" pitchFamily="18" charset="0"/>
              </a:rPr>
              <a:t>Regular way to calculate uncertainty</a:t>
            </a:r>
            <a:endParaRPr lang="zh-CN" altLang="en-US" dirty="0">
              <a:solidFill>
                <a:srgbClr val="FF0000"/>
              </a:solidFill>
              <a:latin typeface="Cambria Math" panose="02040503050406030204" pitchFamily="18" charset="0"/>
            </a:endParaRPr>
          </a:p>
        </p:txBody>
      </p:sp>
    </p:spTree>
    <p:extLst>
      <p:ext uri="{BB962C8B-B14F-4D97-AF65-F5344CB8AC3E}">
        <p14:creationId xmlns:p14="http://schemas.microsoft.com/office/powerpoint/2010/main" val="3547429621"/>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564C1537-C205-47D4-B60D-006B7BC03B49}"/>
                  </a:ext>
                </a:extLst>
              </p:cNvPr>
              <p:cNvSpPr txBox="1"/>
              <p:nvPr/>
            </p:nvSpPr>
            <p:spPr>
              <a:xfrm>
                <a:off x="0" y="666213"/>
                <a:ext cx="5119478" cy="6006773"/>
              </a:xfrm>
              <a:prstGeom prst="rect">
                <a:avLst/>
              </a:prstGeom>
              <a:noFill/>
            </p:spPr>
            <p:txBody>
              <a:bodyPr wrap="none" rtlCol="0" anchor="t">
                <a:spAutoFit/>
              </a:bodyPr>
              <a:lstStyle/>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FF0000"/>
                              </a:solidFill>
                              <a:latin typeface="Cambria Math" panose="02040503050406030204" pitchFamily="18" charset="0"/>
                            </a:rPr>
                          </m:ctrlPr>
                        </m:sSubPr>
                        <m:e>
                          <m:r>
                            <a:rPr lang="en-US" altLang="zh-CN" b="0" i="1" smtClean="0">
                              <a:solidFill>
                                <a:srgbClr val="FF0000"/>
                              </a:solidFill>
                              <a:latin typeface="Cambria Math" panose="02040503050406030204" pitchFamily="18" charset="0"/>
                            </a:rPr>
                            <m:t>𝐼</m:t>
                          </m:r>
                        </m:e>
                        <m:sub>
                          <m:r>
                            <a:rPr lang="en-US" altLang="zh-CN" b="0" i="1" smtClean="0">
                              <a:solidFill>
                                <a:srgbClr val="FF0000"/>
                              </a:solidFill>
                              <a:latin typeface="Cambria Math" panose="02040503050406030204" pitchFamily="18" charset="0"/>
                            </a:rPr>
                            <m:t>𝑝</m:t>
                          </m:r>
                        </m:sub>
                      </m:sSub>
                      <m:r>
                        <a:rPr lang="en-US" altLang="zh-CN" b="0" i="1" smtClean="0">
                          <a:solidFill>
                            <a:srgbClr val="FF0000"/>
                          </a:solidFill>
                          <a:latin typeface="Cambria Math" panose="02040503050406030204" pitchFamily="18" charset="0"/>
                        </a:rPr>
                        <m:t>=</m:t>
                      </m:r>
                      <m:d>
                        <m:dPr>
                          <m:ctrlPr>
                            <a:rPr lang="en-US" altLang="zh-CN" b="0" i="1" smtClean="0">
                              <a:solidFill>
                                <a:srgbClr val="FF0000"/>
                              </a:solidFill>
                              <a:latin typeface="Cambria Math" panose="02040503050406030204" pitchFamily="18" charset="0"/>
                            </a:rPr>
                          </m:ctrlPr>
                        </m:dPr>
                        <m:e>
                          <m:r>
                            <a:rPr lang="en-US" altLang="zh-CN" i="1">
                              <a:solidFill>
                                <a:srgbClr val="FF0000"/>
                              </a:solidFill>
                              <a:latin typeface="Cambria Math" panose="02040503050406030204" pitchFamily="18" charset="0"/>
                            </a:rPr>
                            <m:t>6.1</m:t>
                          </m:r>
                          <m:r>
                            <a:rPr lang="en-US" altLang="zh-CN" i="1">
                              <a:solidFill>
                                <a:srgbClr val="FF0000"/>
                              </a:solidFill>
                              <a:latin typeface="Cambria Math" panose="02040503050406030204" pitchFamily="18" charset="0"/>
                              <a:ea typeface="Cambria Math" panose="02040503050406030204" pitchFamily="18" charset="0"/>
                            </a:rPr>
                            <m:t>±1.5</m:t>
                          </m:r>
                        </m:e>
                      </m:d>
                      <m:r>
                        <a:rPr lang="en-US" altLang="zh-CN" b="0" i="1" smtClean="0">
                          <a:solidFill>
                            <a:srgbClr val="FF0000"/>
                          </a:solidFill>
                          <a:latin typeface="Cambria Math" panose="02040503050406030204" pitchFamily="18" charset="0"/>
                        </a:rPr>
                        <m:t>%</m:t>
                      </m:r>
                    </m:oMath>
                  </m:oMathPara>
                </a14:m>
                <a:endParaRPr lang="en-US" altLang="zh-CN" dirty="0">
                  <a:solidFill>
                    <a:srgbClr val="FF0000"/>
                  </a:solidFill>
                  <a:latin typeface="Times New Roman" panose="020206030504050203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0000FF"/>
                              </a:solidFill>
                              <a:latin typeface="Cambria Math" panose="02040503050406030204" pitchFamily="18" charset="0"/>
                            </a:rPr>
                          </m:ctrlPr>
                        </m:sSubPr>
                        <m:e>
                          <m:r>
                            <a:rPr lang="en-US" altLang="zh-CN" b="0" i="1" smtClean="0">
                              <a:solidFill>
                                <a:srgbClr val="0000FF"/>
                              </a:solidFill>
                              <a:latin typeface="Cambria Math" panose="02040503050406030204" pitchFamily="18" charset="0"/>
                            </a:rPr>
                            <m:t>𝐼</m:t>
                          </m:r>
                        </m:e>
                        <m:sub>
                          <m:r>
                            <a:rPr lang="zh-CN" altLang="en-US" b="0" i="1" smtClean="0">
                              <a:solidFill>
                                <a:srgbClr val="0000FF"/>
                              </a:solidFill>
                              <a:latin typeface="Cambria Math" panose="02040503050406030204" pitchFamily="18" charset="0"/>
                            </a:rPr>
                            <m:t>𝛾</m:t>
                          </m:r>
                        </m:sub>
                      </m:sSub>
                      <m:r>
                        <a:rPr lang="en-US" altLang="zh-CN" b="0" i="1" smtClean="0">
                          <a:solidFill>
                            <a:srgbClr val="0000FF"/>
                          </a:solidFill>
                          <a:latin typeface="Cambria Math" panose="02040503050406030204" pitchFamily="18" charset="0"/>
                        </a:rPr>
                        <m:t>=</m:t>
                      </m:r>
                      <m:d>
                        <m:dPr>
                          <m:ctrlPr>
                            <a:rPr lang="en-US" altLang="zh-CN" b="0" i="1" smtClean="0">
                              <a:solidFill>
                                <a:srgbClr val="0000FF"/>
                              </a:solidFill>
                              <a:latin typeface="Cambria Math" panose="02040503050406030204" pitchFamily="18" charset="0"/>
                            </a:rPr>
                          </m:ctrlPr>
                        </m:dPr>
                        <m:e>
                          <m:r>
                            <a:rPr lang="en-US" altLang="zh-CN" b="0" i="1" smtClean="0">
                              <a:solidFill>
                                <a:srgbClr val="0000FF"/>
                              </a:solidFill>
                              <a:latin typeface="Cambria Math" panose="02040503050406030204" pitchFamily="18" charset="0"/>
                            </a:rPr>
                            <m:t>0.70</m:t>
                          </m:r>
                          <m:r>
                            <a:rPr lang="en-US" altLang="zh-CN" i="1">
                              <a:solidFill>
                                <a:srgbClr val="0000FF"/>
                              </a:solidFill>
                              <a:latin typeface="Cambria Math" panose="02040503050406030204" pitchFamily="18" charset="0"/>
                              <a:ea typeface="Cambria Math" panose="02040503050406030204" pitchFamily="18" charset="0"/>
                            </a:rPr>
                            <m:t>±</m:t>
                          </m:r>
                          <m:r>
                            <a:rPr lang="en-US" altLang="zh-CN" b="0" i="1" smtClean="0">
                              <a:solidFill>
                                <a:srgbClr val="0000FF"/>
                              </a:solidFill>
                              <a:latin typeface="Cambria Math" panose="02040503050406030204" pitchFamily="18" charset="0"/>
                              <a:ea typeface="Cambria Math" panose="02040503050406030204" pitchFamily="18" charset="0"/>
                            </a:rPr>
                            <m:t>0.04</m:t>
                          </m:r>
                        </m:e>
                      </m:d>
                      <m:r>
                        <a:rPr lang="en-US" altLang="zh-CN" b="0" i="1" smtClean="0">
                          <a:solidFill>
                            <a:srgbClr val="0000FF"/>
                          </a:solidFill>
                          <a:latin typeface="Cambria Math" panose="02040503050406030204" pitchFamily="18" charset="0"/>
                        </a:rPr>
                        <m:t>%</m:t>
                      </m:r>
                    </m:oMath>
                  </m:oMathPara>
                </a14:m>
                <a:endParaRPr lang="en-US" altLang="zh-CN" b="0" dirty="0">
                  <a:solidFill>
                    <a:srgbClr val="0000FF"/>
                  </a:solidFill>
                  <a:latin typeface="Times New Roman" panose="020206030504050203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CC00CC"/>
                              </a:solidFill>
                              <a:latin typeface="Cambria Math" panose="02040503050406030204" pitchFamily="18" charset="0"/>
                            </a:rPr>
                          </m:ctrlPr>
                        </m:sSubPr>
                        <m:e>
                          <m:r>
                            <a:rPr lang="en-US" altLang="zh-CN" b="0" i="1" smtClean="0">
                              <a:solidFill>
                                <a:srgbClr val="CC00CC"/>
                              </a:solidFill>
                              <a:latin typeface="Cambria Math" panose="02040503050406030204" pitchFamily="18" charset="0"/>
                            </a:rPr>
                            <m:t>𝐼</m:t>
                          </m:r>
                        </m:e>
                        <m:sub>
                          <m:r>
                            <m:rPr>
                              <m:sty m:val="p"/>
                            </m:rPr>
                            <a:rPr lang="en-US" altLang="zh-CN" i="1">
                              <a:solidFill>
                                <a:srgbClr val="CC00CC"/>
                              </a:solidFill>
                              <a:latin typeface="Cambria Math" panose="02040503050406030204" pitchFamily="18" charset="0"/>
                            </a:rPr>
                            <m:t>tot</m:t>
                          </m:r>
                        </m:sub>
                      </m:sSub>
                      <m:r>
                        <a:rPr lang="en-US" altLang="zh-CN" b="0" i="1" smtClean="0">
                          <a:solidFill>
                            <a:srgbClr val="CC00CC"/>
                          </a:solidFill>
                          <a:latin typeface="Cambria Math" panose="02040503050406030204" pitchFamily="18" charset="0"/>
                        </a:rPr>
                        <m:t>=</m:t>
                      </m:r>
                      <m:d>
                        <m:dPr>
                          <m:ctrlPr>
                            <a:rPr lang="en-US" altLang="zh-CN" i="1">
                              <a:solidFill>
                                <a:srgbClr val="CC00CC"/>
                              </a:solidFill>
                              <a:latin typeface="Cambria Math" panose="02040503050406030204" pitchFamily="18" charset="0"/>
                            </a:rPr>
                          </m:ctrlPr>
                        </m:dPr>
                        <m:e>
                          <m:r>
                            <a:rPr lang="en-US" altLang="zh-CN" i="1">
                              <a:solidFill>
                                <a:srgbClr val="CC00CC"/>
                              </a:solidFill>
                              <a:latin typeface="Cambria Math" panose="02040503050406030204" pitchFamily="18" charset="0"/>
                            </a:rPr>
                            <m:t>6.</m:t>
                          </m:r>
                          <m:r>
                            <a:rPr lang="en-US" altLang="zh-CN" b="0" i="1" smtClean="0">
                              <a:solidFill>
                                <a:srgbClr val="CC00CC"/>
                              </a:solidFill>
                              <a:latin typeface="Cambria Math" panose="02040503050406030204" pitchFamily="18" charset="0"/>
                            </a:rPr>
                            <m:t>8</m:t>
                          </m:r>
                          <m:r>
                            <a:rPr lang="en-US" altLang="zh-CN" i="1">
                              <a:solidFill>
                                <a:srgbClr val="CC00CC"/>
                              </a:solidFill>
                              <a:latin typeface="Cambria Math" panose="02040503050406030204" pitchFamily="18" charset="0"/>
                              <a:ea typeface="Cambria Math" panose="02040503050406030204" pitchFamily="18" charset="0"/>
                            </a:rPr>
                            <m:t>±1.5</m:t>
                          </m:r>
                        </m:e>
                      </m:d>
                      <m:r>
                        <a:rPr lang="en-US" altLang="zh-CN" b="0" i="1" smtClean="0">
                          <a:solidFill>
                            <a:srgbClr val="CC00CC"/>
                          </a:solidFill>
                          <a:latin typeface="Cambria Math" panose="02040503050406030204" pitchFamily="18" charset="0"/>
                        </a:rPr>
                        <m:t>%</m:t>
                      </m:r>
                    </m:oMath>
                  </m:oMathPara>
                </a14:m>
                <a:endParaRPr lang="en-US" altLang="zh-CN" b="0" dirty="0">
                  <a:solidFill>
                    <a:srgbClr val="CC00CC"/>
                  </a:solidFill>
                  <a:latin typeface="Times New Roman" panose="020206030504050203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b="0" i="1" smtClean="0">
                              <a:solidFill>
                                <a:srgbClr val="0000FF"/>
                              </a:solidFill>
                              <a:latin typeface="Cambria Math" panose="02040503050406030204" pitchFamily="18" charset="0"/>
                            </a:rPr>
                          </m:ctrlPr>
                        </m:sSubPr>
                        <m:e>
                          <m:r>
                            <a:rPr lang="en-US" altLang="zh-CN" b="0" i="1" smtClean="0">
                              <a:solidFill>
                                <a:srgbClr val="0000FF"/>
                              </a:solidFill>
                              <a:latin typeface="Cambria Math" panose="02040503050406030204" pitchFamily="18" charset="0"/>
                            </a:rPr>
                            <m:t>𝐵</m:t>
                          </m:r>
                        </m:e>
                        <m:sub>
                          <m:r>
                            <a:rPr lang="zh-CN" altLang="en-US" b="0" i="1" smtClean="0">
                              <a:solidFill>
                                <a:srgbClr val="0000FF"/>
                              </a:solidFill>
                              <a:latin typeface="Cambria Math" panose="02040503050406030204" pitchFamily="18" charset="0"/>
                            </a:rPr>
                            <m:t>𝛾</m:t>
                          </m:r>
                        </m:sub>
                      </m:sSub>
                      <m:r>
                        <a:rPr lang="en-US" altLang="zh-CN" b="0" i="1" smtClean="0">
                          <a:solidFill>
                            <a:srgbClr val="0000FF"/>
                          </a:solidFill>
                          <a:latin typeface="Cambria Math" panose="02040503050406030204" pitchFamily="18" charset="0"/>
                        </a:rPr>
                        <m:t>=</m:t>
                      </m:r>
                      <m:f>
                        <m:fPr>
                          <m:ctrlPr>
                            <a:rPr lang="en-US" altLang="zh-CN" i="1">
                              <a:solidFill>
                                <a:srgbClr val="0000FF"/>
                              </a:solidFill>
                              <a:latin typeface="Cambria Math" panose="02040503050406030204" pitchFamily="18" charset="0"/>
                            </a:rPr>
                          </m:ctrlPr>
                        </m:fPr>
                        <m:num>
                          <m:sSub>
                            <m:sSubPr>
                              <m:ctrlPr>
                                <a:rPr lang="en-US" altLang="zh-CN" i="1">
                                  <a:solidFill>
                                    <a:srgbClr val="0000FF"/>
                                  </a:solidFill>
                                  <a:latin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n-US" i="1">
                                  <a:solidFill>
                                    <a:srgbClr val="0000FF"/>
                                  </a:solidFill>
                                  <a:latin typeface="Cambria Math" panose="02040503050406030204" pitchFamily="18" charset="0"/>
                                </a:rPr>
                                <m:t>𝛾</m:t>
                              </m:r>
                            </m:sub>
                          </m:sSub>
                        </m:num>
                        <m:den>
                          <m:sSub>
                            <m:sSubPr>
                              <m:ctrlPr>
                                <a:rPr lang="en-US" altLang="zh-CN" i="1">
                                  <a:solidFill>
                                    <a:srgbClr val="0000FF"/>
                                  </a:solidFill>
                                  <a:latin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m:rPr>
                                  <m:sty m:val="p"/>
                                </m:rPr>
                                <a:rPr lang="en-US" altLang="zh-CN" i="1">
                                  <a:solidFill>
                                    <a:srgbClr val="0000FF"/>
                                  </a:solidFill>
                                  <a:latin typeface="Cambria Math" panose="02040503050406030204" pitchFamily="18" charset="0"/>
                                </a:rPr>
                                <m:t>tot</m:t>
                              </m:r>
                            </m:sub>
                          </m:sSub>
                        </m:den>
                      </m:f>
                      <m:r>
                        <a:rPr lang="en-US" altLang="zh-CN" i="1">
                          <a:solidFill>
                            <a:srgbClr val="0000FF"/>
                          </a:solidFill>
                          <a:latin typeface="Cambria Math" panose="02040503050406030204" pitchFamily="18" charset="0"/>
                        </a:rPr>
                        <m:t>= </m:t>
                      </m:r>
                      <m:f>
                        <m:fPr>
                          <m:ctrlPr>
                            <a:rPr lang="en-US" altLang="zh-CN" i="1" smtClean="0">
                              <a:solidFill>
                                <a:srgbClr val="0000FF"/>
                              </a:solidFill>
                              <a:latin typeface="Cambria Math" panose="02040503050406030204" pitchFamily="18" charset="0"/>
                            </a:rPr>
                          </m:ctrlPr>
                        </m:fPr>
                        <m:num>
                          <m:sSub>
                            <m:sSubPr>
                              <m:ctrlPr>
                                <a:rPr lang="en-US" altLang="zh-CN" i="1">
                                  <a:solidFill>
                                    <a:srgbClr val="0000FF"/>
                                  </a:solidFill>
                                  <a:latin typeface="Cambria Math" panose="02040503050406030204" pitchFamily="18" charset="0"/>
                                </a:rPr>
                              </m:ctrlPr>
                            </m:sSubPr>
                            <m:e>
                              <m:r>
                                <a:rPr lang="en-US" altLang="zh-CN" i="1">
                                  <a:solidFill>
                                    <a:srgbClr val="0000FF"/>
                                  </a:solidFill>
                                  <a:latin typeface="Cambria Math" panose="02040503050406030204" pitchFamily="18" charset="0"/>
                                </a:rPr>
                                <m:t>𝐼</m:t>
                              </m:r>
                            </m:e>
                            <m:sub>
                              <m:r>
                                <a:rPr lang="zh-CN" altLang="en-US" i="1">
                                  <a:solidFill>
                                    <a:srgbClr val="0000FF"/>
                                  </a:solidFill>
                                  <a:latin typeface="Cambria Math" panose="02040503050406030204" pitchFamily="18" charset="0"/>
                                </a:rPr>
                                <m:t>𝛾</m:t>
                              </m:r>
                            </m:sub>
                          </m:sSub>
                        </m:num>
                        <m:den>
                          <m:sSub>
                            <m:sSubPr>
                              <m:ctrlPr>
                                <a:rPr lang="en-US" altLang="zh-CN" i="1">
                                  <a:solidFill>
                                    <a:srgbClr val="0000FF"/>
                                  </a:solidFill>
                                  <a:latin typeface="Cambria Math" panose="02040503050406030204" pitchFamily="18" charset="0"/>
                                </a:rPr>
                              </m:ctrlPr>
                            </m:sSubPr>
                            <m:e>
                              <m:r>
                                <a:rPr lang="en-US" altLang="zh-CN" i="1">
                                  <a:solidFill>
                                    <a:srgbClr val="0000FF"/>
                                  </a:solidFill>
                                  <a:latin typeface="Cambria Math" panose="02040503050406030204" pitchFamily="18" charset="0"/>
                                </a:rPr>
                                <m:t>𝐼</m:t>
                              </m:r>
                            </m:e>
                            <m:sub>
                              <m:r>
                                <m:rPr>
                                  <m:sty m:val="p"/>
                                </m:rPr>
                                <a:rPr lang="en-US" altLang="zh-CN" i="1">
                                  <a:solidFill>
                                    <a:srgbClr val="0000FF"/>
                                  </a:solidFill>
                                  <a:latin typeface="Cambria Math" panose="02040503050406030204" pitchFamily="18" charset="0"/>
                                </a:rPr>
                                <m:t>tot</m:t>
                              </m:r>
                            </m:sub>
                          </m:sSub>
                        </m:den>
                      </m:f>
                      <m:r>
                        <a:rPr lang="en-US" altLang="zh-CN" i="1">
                          <a:solidFill>
                            <a:srgbClr val="0000FF"/>
                          </a:solidFill>
                          <a:latin typeface="Cambria Math" panose="02040503050406030204" pitchFamily="18" charset="0"/>
                        </a:rPr>
                        <m:t>=</m:t>
                      </m:r>
                      <m:f>
                        <m:fPr>
                          <m:ctrlPr>
                            <a:rPr lang="en-US" altLang="zh-CN" i="1">
                              <a:solidFill>
                                <a:srgbClr val="0000FF"/>
                              </a:solidFill>
                              <a:latin typeface="Cambria Math" panose="02040503050406030204" pitchFamily="18" charset="0"/>
                            </a:rPr>
                          </m:ctrlPr>
                        </m:fPr>
                        <m:num>
                          <m:d>
                            <m:dPr>
                              <m:ctrlPr>
                                <a:rPr lang="en-US" altLang="zh-CN" i="1">
                                  <a:solidFill>
                                    <a:srgbClr val="0000FF"/>
                                  </a:solidFill>
                                  <a:latin typeface="Cambria Math" panose="02040503050406030204" pitchFamily="18" charset="0"/>
                                </a:rPr>
                              </m:ctrlPr>
                            </m:dPr>
                            <m:e>
                              <m:r>
                                <a:rPr lang="en-US" altLang="zh-CN" i="1">
                                  <a:solidFill>
                                    <a:srgbClr val="0000FF"/>
                                  </a:solidFill>
                                  <a:latin typeface="Cambria Math" panose="02040503050406030204" pitchFamily="18" charset="0"/>
                                </a:rPr>
                                <m:t>0.70</m:t>
                              </m:r>
                              <m:r>
                                <a:rPr lang="en-US" altLang="zh-CN" i="1">
                                  <a:solidFill>
                                    <a:srgbClr val="0000FF"/>
                                  </a:solidFill>
                                  <a:latin typeface="Cambria Math" panose="02040503050406030204" pitchFamily="18" charset="0"/>
                                  <a:ea typeface="Cambria Math" panose="02040503050406030204" pitchFamily="18" charset="0"/>
                                </a:rPr>
                                <m:t>±0.04</m:t>
                              </m:r>
                            </m:e>
                          </m:d>
                        </m:num>
                        <m:den>
                          <m:d>
                            <m:dPr>
                              <m:ctrlPr>
                                <a:rPr lang="en-US" altLang="zh-CN" i="1">
                                  <a:solidFill>
                                    <a:srgbClr val="0000FF"/>
                                  </a:solidFill>
                                  <a:latin typeface="Cambria Math" panose="02040503050406030204" pitchFamily="18" charset="0"/>
                                </a:rPr>
                              </m:ctrlPr>
                            </m:dPr>
                            <m:e>
                              <m:r>
                                <a:rPr lang="en-US" altLang="zh-CN" i="1">
                                  <a:solidFill>
                                    <a:srgbClr val="0000FF"/>
                                  </a:solidFill>
                                  <a:latin typeface="Cambria Math" panose="02040503050406030204" pitchFamily="18" charset="0"/>
                                </a:rPr>
                                <m:t>6.8</m:t>
                              </m:r>
                              <m:r>
                                <a:rPr lang="en-US" altLang="zh-CN" i="1">
                                  <a:solidFill>
                                    <a:srgbClr val="0000FF"/>
                                  </a:solidFill>
                                  <a:latin typeface="Cambria Math" panose="02040503050406030204" pitchFamily="18" charset="0"/>
                                  <a:ea typeface="Cambria Math" panose="02040503050406030204" pitchFamily="18" charset="0"/>
                                </a:rPr>
                                <m:t>±1.5</m:t>
                              </m:r>
                            </m:e>
                          </m:d>
                        </m:den>
                      </m:f>
                      <m:r>
                        <a:rPr lang="en-US" altLang="zh-CN" i="1">
                          <a:solidFill>
                            <a:srgbClr val="0000FF"/>
                          </a:solidFill>
                          <a:latin typeface="Cambria Math" panose="02040503050406030204" pitchFamily="18" charset="0"/>
                        </a:rPr>
                        <m:t>=</m:t>
                      </m:r>
                      <m:r>
                        <a:rPr lang="en-US" altLang="zh-CN" b="0" i="1" smtClean="0">
                          <a:solidFill>
                            <a:srgbClr val="0000FF"/>
                          </a:solidFill>
                          <a:latin typeface="Cambria Math" panose="02040503050406030204" pitchFamily="18" charset="0"/>
                        </a:rPr>
                        <m:t>0.103</m:t>
                      </m:r>
                      <m:r>
                        <a:rPr lang="en-US" altLang="zh-CN" i="1">
                          <a:solidFill>
                            <a:srgbClr val="0000FF"/>
                          </a:solidFill>
                          <a:latin typeface="Cambria Math" panose="02040503050406030204" pitchFamily="18" charset="0"/>
                          <a:ea typeface="Cambria Math" panose="02040503050406030204" pitchFamily="18" charset="0"/>
                        </a:rPr>
                        <m:t>±</m:t>
                      </m:r>
                      <m:r>
                        <a:rPr lang="en-US" altLang="zh-CN" b="0" i="1" smtClean="0">
                          <a:solidFill>
                            <a:srgbClr val="0000FF"/>
                          </a:solidFill>
                          <a:latin typeface="Cambria Math" panose="02040503050406030204" pitchFamily="18" charset="0"/>
                          <a:ea typeface="Cambria Math" panose="02040503050406030204" pitchFamily="18" charset="0"/>
                        </a:rPr>
                        <m:t>0.023</m:t>
                      </m:r>
                    </m:oMath>
                  </m:oMathPara>
                </a14:m>
                <a:endParaRPr lang="en-US" altLang="zh-CN" i="1" dirty="0">
                  <a:solidFill>
                    <a:srgbClr val="FF0000"/>
                  </a:solidFill>
                  <a:latin typeface="Cambria Math" panose="020405030504060302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𝐵</m:t>
                          </m:r>
                        </m:e>
                        <m:sub>
                          <m:r>
                            <a:rPr lang="en-US" altLang="zh-CN" b="0" i="1" smtClean="0">
                              <a:solidFill>
                                <a:srgbClr val="FF0000"/>
                              </a:solidFill>
                              <a:latin typeface="Cambria Math" panose="02040503050406030204" pitchFamily="18" charset="0"/>
                            </a:rPr>
                            <m:t>𝑝</m:t>
                          </m:r>
                        </m:sub>
                      </m:sSub>
                      <m:r>
                        <a:rPr lang="en-US" altLang="zh-CN" b="0" i="1" smtClean="0">
                          <a:solidFill>
                            <a:srgbClr val="FF0000"/>
                          </a:solidFill>
                          <a:latin typeface="Cambria Math" panose="02040503050406030204" pitchFamily="18" charset="0"/>
                        </a:rPr>
                        <m:t>=</m:t>
                      </m:r>
                      <m:f>
                        <m:fPr>
                          <m:ctrlPr>
                            <a:rPr lang="en-US" altLang="zh-CN" i="1">
                              <a:solidFill>
                                <a:srgbClr val="FF0000"/>
                              </a:solidFill>
                              <a:latin typeface="Cambria Math" panose="02040503050406030204" pitchFamily="18" charset="0"/>
                            </a:rPr>
                          </m:ctrlPr>
                        </m:fPr>
                        <m:num>
                          <m:sSub>
                            <m:sSubPr>
                              <m:ctrlPr>
                                <a:rPr lang="en-US" altLang="zh-CN" i="1">
                                  <a:solidFill>
                                    <a:srgbClr val="FF0000"/>
                                  </a:solidFill>
                                  <a:latin typeface="Cambria Math" panose="02040503050406030204" pitchFamily="18" charset="0"/>
                                </a:rPr>
                              </m:ctrlPr>
                            </m:sSubPr>
                            <m:e>
                              <m:r>
                                <a:rPr lang="el-GR" altLang="zh-CN" i="1" smtClean="0">
                                  <a:solidFill>
                                    <a:srgbClr val="FF0000"/>
                                  </a:solidFill>
                                  <a:latin typeface="Cambria Math" panose="02040503050406030204" pitchFamily="18" charset="0"/>
                                  <a:ea typeface="Cambria Math" panose="02040503050406030204" pitchFamily="18" charset="0"/>
                                </a:rPr>
                                <m:t>𝛤</m:t>
                              </m:r>
                            </m:e>
                            <m:sub>
                              <m:r>
                                <a:rPr lang="en-US" altLang="zh-CN" i="1">
                                  <a:solidFill>
                                    <a:srgbClr val="FF0000"/>
                                  </a:solidFill>
                                  <a:latin typeface="Cambria Math" panose="02040503050406030204" pitchFamily="18" charset="0"/>
                                </a:rPr>
                                <m:t>𝑝</m:t>
                              </m:r>
                            </m:sub>
                          </m:sSub>
                        </m:num>
                        <m:den>
                          <m:sSub>
                            <m:sSubPr>
                              <m:ctrlPr>
                                <a:rPr lang="en-US" altLang="zh-CN" i="1">
                                  <a:solidFill>
                                    <a:srgbClr val="FF0000"/>
                                  </a:solidFill>
                                  <a:latin typeface="Cambria Math" panose="02040503050406030204" pitchFamily="18" charset="0"/>
                                </a:rPr>
                              </m:ctrlPr>
                            </m:sSubPr>
                            <m:e>
                              <m:r>
                                <a:rPr lang="el-GR" altLang="zh-CN" i="1">
                                  <a:solidFill>
                                    <a:srgbClr val="FF0000"/>
                                  </a:solidFill>
                                  <a:latin typeface="Cambria Math" panose="02040503050406030204" pitchFamily="18" charset="0"/>
                                  <a:ea typeface="Cambria Math" panose="02040503050406030204" pitchFamily="18" charset="0"/>
                                </a:rPr>
                                <m:t>𝛤</m:t>
                              </m:r>
                            </m:e>
                            <m:sub>
                              <m:r>
                                <m:rPr>
                                  <m:sty m:val="p"/>
                                </m:rPr>
                                <a:rPr lang="en-US" altLang="zh-CN" i="1">
                                  <a:solidFill>
                                    <a:srgbClr val="FF0000"/>
                                  </a:solidFill>
                                  <a:latin typeface="Cambria Math" panose="02040503050406030204" pitchFamily="18" charset="0"/>
                                </a:rPr>
                                <m:t>tot</m:t>
                              </m:r>
                            </m:sub>
                          </m:sSub>
                        </m:den>
                      </m:f>
                      <m:r>
                        <a:rPr lang="en-US" altLang="zh-CN" i="1">
                          <a:solidFill>
                            <a:srgbClr val="FF0000"/>
                          </a:solidFill>
                          <a:latin typeface="Cambria Math" panose="02040503050406030204" pitchFamily="18" charset="0"/>
                        </a:rPr>
                        <m:t>=</m:t>
                      </m:r>
                      <m:f>
                        <m:fPr>
                          <m:ctrlPr>
                            <a:rPr lang="en-US" altLang="zh-CN" i="1" smtClean="0">
                              <a:solidFill>
                                <a:srgbClr val="FF0000"/>
                              </a:solidFill>
                              <a:latin typeface="Cambria Math" panose="02040503050406030204" pitchFamily="18" charset="0"/>
                            </a:rPr>
                          </m:ctrlPr>
                        </m:fPr>
                        <m:num>
                          <m:sSub>
                            <m:sSubPr>
                              <m:ctrlPr>
                                <a:rPr lang="en-US" altLang="zh-CN" i="1">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𝐼</m:t>
                              </m:r>
                            </m:e>
                            <m:sub>
                              <m:r>
                                <a:rPr lang="en-US" altLang="zh-CN" i="1">
                                  <a:solidFill>
                                    <a:srgbClr val="FF0000"/>
                                  </a:solidFill>
                                  <a:latin typeface="Cambria Math" panose="02040503050406030204" pitchFamily="18" charset="0"/>
                                </a:rPr>
                                <m:t>𝑝</m:t>
                              </m:r>
                            </m:sub>
                          </m:sSub>
                        </m:num>
                        <m:den>
                          <m:sSub>
                            <m:sSubPr>
                              <m:ctrlPr>
                                <a:rPr lang="en-US" altLang="zh-CN" i="1">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𝐼</m:t>
                              </m:r>
                            </m:e>
                            <m:sub>
                              <m:r>
                                <m:rPr>
                                  <m:sty m:val="p"/>
                                </m:rPr>
                                <a:rPr lang="en-US" altLang="zh-CN" i="1">
                                  <a:solidFill>
                                    <a:srgbClr val="FF0000"/>
                                  </a:solidFill>
                                  <a:latin typeface="Cambria Math" panose="02040503050406030204" pitchFamily="18" charset="0"/>
                                </a:rPr>
                                <m:t>tot</m:t>
                              </m:r>
                            </m:sub>
                          </m:sSub>
                        </m:den>
                      </m:f>
                      <m:r>
                        <a:rPr lang="en-US" altLang="zh-CN" i="1">
                          <a:solidFill>
                            <a:srgbClr val="FF0000"/>
                          </a:solidFill>
                          <a:latin typeface="Cambria Math" panose="02040503050406030204" pitchFamily="18" charset="0"/>
                        </a:rPr>
                        <m:t>=</m:t>
                      </m:r>
                      <m:f>
                        <m:fPr>
                          <m:ctrlPr>
                            <a:rPr lang="en-US" altLang="zh-CN" i="1">
                              <a:solidFill>
                                <a:srgbClr val="FF0000"/>
                              </a:solidFill>
                              <a:latin typeface="Cambria Math" panose="02040503050406030204" pitchFamily="18" charset="0"/>
                            </a:rPr>
                          </m:ctrlPr>
                        </m:fPr>
                        <m:num>
                          <m:d>
                            <m:dPr>
                              <m:ctrlPr>
                                <a:rPr lang="en-US" altLang="zh-CN" i="1">
                                  <a:solidFill>
                                    <a:srgbClr val="FF0000"/>
                                  </a:solidFill>
                                  <a:latin typeface="Cambria Math" panose="02040503050406030204" pitchFamily="18" charset="0"/>
                                </a:rPr>
                              </m:ctrlPr>
                            </m:dPr>
                            <m:e>
                              <m:r>
                                <a:rPr lang="en-US" altLang="zh-CN" i="1">
                                  <a:solidFill>
                                    <a:srgbClr val="FF0000"/>
                                  </a:solidFill>
                                  <a:latin typeface="Cambria Math" panose="02040503050406030204" pitchFamily="18" charset="0"/>
                                </a:rPr>
                                <m:t>6.1</m:t>
                              </m:r>
                              <m:r>
                                <a:rPr lang="en-US" altLang="zh-CN" i="1">
                                  <a:solidFill>
                                    <a:srgbClr val="FF0000"/>
                                  </a:solidFill>
                                  <a:latin typeface="Cambria Math" panose="02040503050406030204" pitchFamily="18" charset="0"/>
                                  <a:ea typeface="Cambria Math" panose="02040503050406030204" pitchFamily="18" charset="0"/>
                                </a:rPr>
                                <m:t>±1.5</m:t>
                              </m:r>
                            </m:e>
                          </m:d>
                        </m:num>
                        <m:den>
                          <m:d>
                            <m:dPr>
                              <m:ctrlPr>
                                <a:rPr lang="en-US" altLang="zh-CN" i="1">
                                  <a:solidFill>
                                    <a:srgbClr val="FF0000"/>
                                  </a:solidFill>
                                  <a:latin typeface="Cambria Math" panose="02040503050406030204" pitchFamily="18" charset="0"/>
                                </a:rPr>
                              </m:ctrlPr>
                            </m:dPr>
                            <m:e>
                              <m:r>
                                <a:rPr lang="en-US" altLang="zh-CN" i="1">
                                  <a:solidFill>
                                    <a:srgbClr val="FF0000"/>
                                  </a:solidFill>
                                  <a:latin typeface="Cambria Math" panose="02040503050406030204" pitchFamily="18" charset="0"/>
                                </a:rPr>
                                <m:t>6.8</m:t>
                              </m:r>
                              <m:r>
                                <a:rPr lang="en-US" altLang="zh-CN" i="1">
                                  <a:solidFill>
                                    <a:srgbClr val="FF0000"/>
                                  </a:solidFill>
                                  <a:latin typeface="Cambria Math" panose="02040503050406030204" pitchFamily="18" charset="0"/>
                                  <a:ea typeface="Cambria Math" panose="02040503050406030204" pitchFamily="18" charset="0"/>
                                </a:rPr>
                                <m:t>±1.5</m:t>
                              </m:r>
                            </m:e>
                          </m:d>
                        </m:den>
                      </m:f>
                      <m:r>
                        <a:rPr lang="en-US" altLang="zh-CN" i="1">
                          <a:solidFill>
                            <a:srgbClr val="FF0000"/>
                          </a:solidFill>
                          <a:latin typeface="Cambria Math" panose="02040503050406030204" pitchFamily="18" charset="0"/>
                        </a:rPr>
                        <m:t>=</m:t>
                      </m:r>
                      <m:r>
                        <a:rPr lang="en-US" altLang="zh-CN" b="0" i="1" smtClean="0">
                          <a:solidFill>
                            <a:srgbClr val="FF0000"/>
                          </a:solidFill>
                          <a:latin typeface="Cambria Math" panose="02040503050406030204" pitchFamily="18" charset="0"/>
                        </a:rPr>
                        <m:t>0.90</m:t>
                      </m:r>
                      <m:r>
                        <a:rPr lang="en-US" altLang="zh-CN" i="1">
                          <a:solidFill>
                            <a:srgbClr val="FF0000"/>
                          </a:solidFill>
                          <a:latin typeface="Cambria Math" panose="02040503050406030204" pitchFamily="18" charset="0"/>
                          <a:ea typeface="Cambria Math" panose="02040503050406030204" pitchFamily="18" charset="0"/>
                        </a:rPr>
                        <m:t>±</m:t>
                      </m:r>
                      <m:r>
                        <a:rPr lang="en-US" altLang="zh-CN" b="0" i="1" smtClean="0">
                          <a:solidFill>
                            <a:srgbClr val="FF0000"/>
                          </a:solidFill>
                          <a:latin typeface="Cambria Math" panose="02040503050406030204" pitchFamily="18" charset="0"/>
                          <a:ea typeface="Cambria Math" panose="02040503050406030204" pitchFamily="18" charset="0"/>
                        </a:rPr>
                        <m:t>0.29</m:t>
                      </m:r>
                    </m:oMath>
                  </m:oMathPara>
                </a14:m>
                <a:endParaRPr lang="en-US" altLang="zh-CN" b="0" dirty="0">
                  <a:latin typeface="Times New Roman" panose="02020603050405020304" pitchFamily="18" charset="0"/>
                  <a:ea typeface="Cambria Math" panose="020405030504060302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f>
                        <m:fPr>
                          <m:ctrlPr>
                            <a:rPr lang="en-US" altLang="zh-CN" i="1" smtClean="0">
                              <a:solidFill>
                                <a:srgbClr val="CC00CC"/>
                              </a:solidFill>
                              <a:latin typeface="Cambria Math" panose="02040503050406030204" pitchFamily="18" charset="0"/>
                            </a:rPr>
                          </m:ctrlPr>
                        </m:fPr>
                        <m:num>
                          <m:sSub>
                            <m:sSubPr>
                              <m:ctrlPr>
                                <a:rPr lang="en-US" altLang="zh-CN" i="1">
                                  <a:solidFill>
                                    <a:srgbClr val="CC00CC"/>
                                  </a:solidFill>
                                  <a:latin typeface="Cambria Math" panose="02040503050406030204" pitchFamily="18" charset="0"/>
                                </a:rPr>
                              </m:ctrlPr>
                            </m:sSubPr>
                            <m:e>
                              <m:r>
                                <a:rPr lang="el-GR" altLang="zh-CN" i="1">
                                  <a:solidFill>
                                    <a:srgbClr val="CC00CC"/>
                                  </a:solidFill>
                                  <a:latin typeface="Cambria Math" panose="02040503050406030204" pitchFamily="18" charset="0"/>
                                  <a:ea typeface="Cambria Math" panose="02040503050406030204" pitchFamily="18" charset="0"/>
                                </a:rPr>
                                <m:t>𝛤</m:t>
                              </m:r>
                            </m:e>
                            <m:sub>
                              <m:r>
                                <a:rPr lang="zh-CN" altLang="en-US" i="1">
                                  <a:solidFill>
                                    <a:srgbClr val="CC00CC"/>
                                  </a:solidFill>
                                  <a:latin typeface="Cambria Math" panose="02040503050406030204" pitchFamily="18" charset="0"/>
                                </a:rPr>
                                <m:t>𝛾</m:t>
                              </m:r>
                            </m:sub>
                          </m:sSub>
                        </m:num>
                        <m:den>
                          <m:sSub>
                            <m:sSubPr>
                              <m:ctrlPr>
                                <a:rPr lang="en-US" altLang="zh-CN" i="1">
                                  <a:solidFill>
                                    <a:srgbClr val="CC00CC"/>
                                  </a:solidFill>
                                  <a:latin typeface="Cambria Math" panose="02040503050406030204" pitchFamily="18" charset="0"/>
                                </a:rPr>
                              </m:ctrlPr>
                            </m:sSubPr>
                            <m:e>
                              <m:r>
                                <a:rPr lang="el-GR" altLang="zh-CN" i="1">
                                  <a:solidFill>
                                    <a:srgbClr val="CC00CC"/>
                                  </a:solidFill>
                                  <a:latin typeface="Cambria Math" panose="02040503050406030204" pitchFamily="18" charset="0"/>
                                  <a:ea typeface="Cambria Math" panose="02040503050406030204" pitchFamily="18" charset="0"/>
                                </a:rPr>
                                <m:t>𝛤</m:t>
                              </m:r>
                            </m:e>
                            <m:sub>
                              <m:r>
                                <a:rPr lang="en-US" altLang="zh-CN" b="0" i="1" smtClean="0">
                                  <a:solidFill>
                                    <a:srgbClr val="CC00CC"/>
                                  </a:solidFill>
                                  <a:latin typeface="Cambria Math" panose="02040503050406030204" pitchFamily="18" charset="0"/>
                                  <a:ea typeface="Cambria Math" panose="02040503050406030204" pitchFamily="18" charset="0"/>
                                </a:rPr>
                                <m:t>𝑝</m:t>
                              </m:r>
                            </m:sub>
                          </m:sSub>
                        </m:den>
                      </m:f>
                      <m:r>
                        <a:rPr lang="en-US" altLang="zh-CN" i="1">
                          <a:solidFill>
                            <a:srgbClr val="CC00CC"/>
                          </a:solidFill>
                          <a:latin typeface="Cambria Math" panose="02040503050406030204" pitchFamily="18" charset="0"/>
                        </a:rPr>
                        <m:t>= </m:t>
                      </m:r>
                      <m:f>
                        <m:fPr>
                          <m:ctrlPr>
                            <a:rPr lang="en-US" altLang="zh-CN" i="1" smtClean="0">
                              <a:solidFill>
                                <a:srgbClr val="CC00CC"/>
                              </a:solidFill>
                              <a:latin typeface="Cambria Math" panose="02040503050406030204" pitchFamily="18" charset="0"/>
                            </a:rPr>
                          </m:ctrlPr>
                        </m:fPr>
                        <m:num>
                          <m:sSub>
                            <m:sSubPr>
                              <m:ctrlPr>
                                <a:rPr lang="en-US" altLang="zh-CN" i="1">
                                  <a:solidFill>
                                    <a:srgbClr val="CC00CC"/>
                                  </a:solidFill>
                                  <a:latin typeface="Cambria Math" panose="02040503050406030204" pitchFamily="18" charset="0"/>
                                </a:rPr>
                              </m:ctrlPr>
                            </m:sSubPr>
                            <m:e>
                              <m:r>
                                <a:rPr lang="en-US" altLang="zh-CN" i="1">
                                  <a:solidFill>
                                    <a:srgbClr val="CC00CC"/>
                                  </a:solidFill>
                                  <a:latin typeface="Cambria Math" panose="02040503050406030204" pitchFamily="18" charset="0"/>
                                </a:rPr>
                                <m:t>𝐼</m:t>
                              </m:r>
                            </m:e>
                            <m:sub>
                              <m:r>
                                <a:rPr lang="zh-CN" altLang="en-US" i="1">
                                  <a:solidFill>
                                    <a:srgbClr val="CC00CC"/>
                                  </a:solidFill>
                                  <a:latin typeface="Cambria Math" panose="02040503050406030204" pitchFamily="18" charset="0"/>
                                </a:rPr>
                                <m:t>𝛾</m:t>
                              </m:r>
                            </m:sub>
                          </m:sSub>
                        </m:num>
                        <m:den>
                          <m:sSub>
                            <m:sSubPr>
                              <m:ctrlPr>
                                <a:rPr lang="en-US" altLang="zh-CN" i="1">
                                  <a:solidFill>
                                    <a:srgbClr val="CC00CC"/>
                                  </a:solidFill>
                                  <a:latin typeface="Cambria Math" panose="02040503050406030204" pitchFamily="18" charset="0"/>
                                </a:rPr>
                              </m:ctrlPr>
                            </m:sSubPr>
                            <m:e>
                              <m:r>
                                <a:rPr lang="en-US" altLang="zh-CN" i="1">
                                  <a:solidFill>
                                    <a:srgbClr val="CC00CC"/>
                                  </a:solidFill>
                                  <a:latin typeface="Cambria Math" panose="02040503050406030204" pitchFamily="18" charset="0"/>
                                </a:rPr>
                                <m:t>𝐼</m:t>
                              </m:r>
                            </m:e>
                            <m:sub>
                              <m:r>
                                <a:rPr lang="en-US" altLang="zh-CN" i="1">
                                  <a:solidFill>
                                    <a:srgbClr val="CC00CC"/>
                                  </a:solidFill>
                                  <a:latin typeface="Cambria Math" panose="02040503050406030204" pitchFamily="18" charset="0"/>
                                </a:rPr>
                                <m:t>𝑝</m:t>
                              </m:r>
                            </m:sub>
                          </m:sSub>
                        </m:den>
                      </m:f>
                      <m:r>
                        <a:rPr lang="en-US" altLang="zh-CN" i="1">
                          <a:solidFill>
                            <a:srgbClr val="CC00CC"/>
                          </a:solidFill>
                          <a:latin typeface="Cambria Math" panose="02040503050406030204" pitchFamily="18" charset="0"/>
                        </a:rPr>
                        <m:t>=</m:t>
                      </m:r>
                      <m:f>
                        <m:fPr>
                          <m:ctrlPr>
                            <a:rPr lang="en-US" altLang="zh-CN" i="1">
                              <a:solidFill>
                                <a:srgbClr val="CC00CC"/>
                              </a:solidFill>
                              <a:latin typeface="Cambria Math" panose="02040503050406030204" pitchFamily="18" charset="0"/>
                            </a:rPr>
                          </m:ctrlPr>
                        </m:fPr>
                        <m:num>
                          <m:d>
                            <m:dPr>
                              <m:ctrlPr>
                                <a:rPr lang="en-US" altLang="zh-CN" i="1">
                                  <a:solidFill>
                                    <a:srgbClr val="CC00CC"/>
                                  </a:solidFill>
                                  <a:latin typeface="Cambria Math" panose="02040503050406030204" pitchFamily="18" charset="0"/>
                                </a:rPr>
                              </m:ctrlPr>
                            </m:dPr>
                            <m:e>
                              <m:r>
                                <a:rPr lang="en-US" altLang="zh-CN" i="1">
                                  <a:solidFill>
                                    <a:srgbClr val="CC00CC"/>
                                  </a:solidFill>
                                  <a:latin typeface="Cambria Math" panose="02040503050406030204" pitchFamily="18" charset="0"/>
                                </a:rPr>
                                <m:t>0.70</m:t>
                              </m:r>
                              <m:r>
                                <a:rPr lang="en-US" altLang="zh-CN" i="1">
                                  <a:solidFill>
                                    <a:srgbClr val="CC00CC"/>
                                  </a:solidFill>
                                  <a:latin typeface="Cambria Math" panose="02040503050406030204" pitchFamily="18" charset="0"/>
                                  <a:ea typeface="Cambria Math" panose="02040503050406030204" pitchFamily="18" charset="0"/>
                                </a:rPr>
                                <m:t>±0.04</m:t>
                              </m:r>
                            </m:e>
                          </m:d>
                        </m:num>
                        <m:den>
                          <m:d>
                            <m:dPr>
                              <m:ctrlPr>
                                <a:rPr lang="en-US" altLang="zh-CN" i="1">
                                  <a:solidFill>
                                    <a:srgbClr val="CC00CC"/>
                                  </a:solidFill>
                                  <a:latin typeface="Cambria Math" panose="02040503050406030204" pitchFamily="18" charset="0"/>
                                </a:rPr>
                              </m:ctrlPr>
                            </m:dPr>
                            <m:e>
                              <m:r>
                                <a:rPr lang="en-US" altLang="zh-CN" i="1">
                                  <a:solidFill>
                                    <a:srgbClr val="CC00CC"/>
                                  </a:solidFill>
                                  <a:latin typeface="Cambria Math" panose="02040503050406030204" pitchFamily="18" charset="0"/>
                                </a:rPr>
                                <m:t>6.</m:t>
                              </m:r>
                              <m:r>
                                <a:rPr lang="en-US" altLang="zh-CN" b="0" i="1" smtClean="0">
                                  <a:solidFill>
                                    <a:srgbClr val="CC00CC"/>
                                  </a:solidFill>
                                  <a:latin typeface="Cambria Math" panose="02040503050406030204" pitchFamily="18" charset="0"/>
                                </a:rPr>
                                <m:t>1</m:t>
                              </m:r>
                              <m:r>
                                <a:rPr lang="en-US" altLang="zh-CN" i="1">
                                  <a:solidFill>
                                    <a:srgbClr val="CC00CC"/>
                                  </a:solidFill>
                                  <a:latin typeface="Cambria Math" panose="02040503050406030204" pitchFamily="18" charset="0"/>
                                  <a:ea typeface="Cambria Math" panose="02040503050406030204" pitchFamily="18" charset="0"/>
                                </a:rPr>
                                <m:t>±1.5</m:t>
                              </m:r>
                            </m:e>
                          </m:d>
                        </m:den>
                      </m:f>
                      <m:r>
                        <a:rPr lang="en-US" altLang="zh-CN" i="1">
                          <a:solidFill>
                            <a:srgbClr val="CC00CC"/>
                          </a:solidFill>
                          <a:latin typeface="Cambria Math" panose="02040503050406030204" pitchFamily="18" charset="0"/>
                        </a:rPr>
                        <m:t>=</m:t>
                      </m:r>
                      <m:r>
                        <a:rPr lang="en-US" altLang="zh-CN" b="0" i="1" smtClean="0">
                          <a:solidFill>
                            <a:srgbClr val="CC00CC"/>
                          </a:solidFill>
                          <a:latin typeface="Cambria Math" panose="02040503050406030204" pitchFamily="18" charset="0"/>
                        </a:rPr>
                        <m:t>0.114</m:t>
                      </m:r>
                      <m:r>
                        <a:rPr lang="en-US" altLang="zh-CN" i="1">
                          <a:solidFill>
                            <a:srgbClr val="CC00CC"/>
                          </a:solidFill>
                          <a:latin typeface="Cambria Math" panose="02040503050406030204" pitchFamily="18" charset="0"/>
                          <a:ea typeface="Cambria Math" panose="02040503050406030204" pitchFamily="18" charset="0"/>
                        </a:rPr>
                        <m:t>±</m:t>
                      </m:r>
                      <m:r>
                        <a:rPr lang="en-US" altLang="zh-CN" b="0" i="1" smtClean="0">
                          <a:solidFill>
                            <a:srgbClr val="CC00CC"/>
                          </a:solidFill>
                          <a:latin typeface="Cambria Math" panose="02040503050406030204" pitchFamily="18" charset="0"/>
                          <a:ea typeface="Cambria Math" panose="02040503050406030204" pitchFamily="18" charset="0"/>
                        </a:rPr>
                        <m:t>0.029</m:t>
                      </m:r>
                    </m:oMath>
                  </m:oMathPara>
                </a14:m>
                <a:endParaRPr lang="zh-CN" altLang="en-US" dirty="0">
                  <a:solidFill>
                    <a:srgbClr val="CC00CC"/>
                  </a:solidFill>
                  <a:latin typeface="Times New Roman" panose="020206030504050203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CC00CC"/>
                              </a:solidFill>
                              <a:latin typeface="Cambria Math" panose="02040503050406030204" pitchFamily="18" charset="0"/>
                            </a:rPr>
                          </m:ctrlPr>
                        </m:sSubPr>
                        <m:e>
                          <m:sSub>
                            <m:sSubPr>
                              <m:ctrlPr>
                                <a:rPr lang="en-US" altLang="zh-CN" i="1">
                                  <a:solidFill>
                                    <a:srgbClr val="CC00CC"/>
                                  </a:solidFill>
                                  <a:latin typeface="Cambria Math" panose="02040503050406030204" pitchFamily="18" charset="0"/>
                                </a:rPr>
                              </m:ctrlPr>
                            </m:sSubPr>
                            <m:e>
                              <m:r>
                                <a:rPr lang="en-US" altLang="zh-CN" i="1">
                                  <a:solidFill>
                                    <a:srgbClr val="CC00CC"/>
                                  </a:solidFill>
                                  <a:latin typeface="Cambria Math" panose="02040503050406030204" pitchFamily="18" charset="0"/>
                                </a:rPr>
                                <m:t>𝐵</m:t>
                              </m:r>
                            </m:e>
                            <m:sub>
                              <m:r>
                                <a:rPr lang="en-US" altLang="zh-CN" b="0" i="1" smtClean="0">
                                  <a:solidFill>
                                    <a:srgbClr val="CC00CC"/>
                                  </a:solidFill>
                                  <a:latin typeface="Cambria Math" panose="02040503050406030204" pitchFamily="18" charset="0"/>
                                </a:rPr>
                                <m:t>𝑝</m:t>
                              </m:r>
                            </m:sub>
                          </m:sSub>
                          <m:r>
                            <a:rPr lang="en-US" altLang="zh-CN" i="1">
                              <a:solidFill>
                                <a:srgbClr val="CC00CC"/>
                              </a:solidFill>
                              <a:latin typeface="Cambria Math" panose="02040503050406030204" pitchFamily="18" charset="0"/>
                            </a:rPr>
                            <m:t>𝐵</m:t>
                          </m:r>
                        </m:e>
                        <m:sub>
                          <m:r>
                            <a:rPr lang="zh-CN" altLang="en-US" i="1">
                              <a:solidFill>
                                <a:srgbClr val="CC00CC"/>
                              </a:solidFill>
                              <a:latin typeface="Cambria Math" panose="02040503050406030204" pitchFamily="18" charset="0"/>
                            </a:rPr>
                            <m:t>𝛾</m:t>
                          </m:r>
                        </m:sub>
                      </m:sSub>
                      <m:r>
                        <a:rPr lang="en-US" altLang="zh-CN" b="0" i="1" smtClean="0">
                          <a:solidFill>
                            <a:srgbClr val="CC00CC"/>
                          </a:solidFill>
                          <a:latin typeface="Cambria Math" panose="02040503050406030204" pitchFamily="18" charset="0"/>
                        </a:rPr>
                        <m:t>=0.092</m:t>
                      </m:r>
                      <m:r>
                        <a:rPr lang="en-US" altLang="zh-CN" i="1">
                          <a:solidFill>
                            <a:srgbClr val="CC00CC"/>
                          </a:solidFill>
                          <a:latin typeface="Cambria Math" panose="02040503050406030204" pitchFamily="18" charset="0"/>
                          <a:ea typeface="Cambria Math" panose="02040503050406030204" pitchFamily="18" charset="0"/>
                        </a:rPr>
                        <m:t>±</m:t>
                      </m:r>
                      <m:r>
                        <a:rPr lang="en-US" altLang="zh-CN" b="0" i="1" smtClean="0">
                          <a:solidFill>
                            <a:srgbClr val="CC00CC"/>
                          </a:solidFill>
                          <a:latin typeface="Cambria Math" panose="02040503050406030204" pitchFamily="18" charset="0"/>
                          <a:ea typeface="Cambria Math" panose="02040503050406030204" pitchFamily="18" charset="0"/>
                        </a:rPr>
                        <m:t>0.037</m:t>
                      </m:r>
                    </m:oMath>
                  </m:oMathPara>
                </a14:m>
                <a:endParaRPr lang="zh-CN" altLang="en-US" dirty="0">
                  <a:solidFill>
                    <a:srgbClr val="CC00CC"/>
                  </a:solidFill>
                  <a:latin typeface="Times New Roman" panose="02020603050405020304" pitchFamily="18" charset="0"/>
                  <a:cs typeface="Times New Roman" panose="02020603050405020304" pitchFamily="18" charset="0"/>
                </a:endParaRPr>
              </a:p>
            </p:txBody>
          </p:sp>
        </mc:Choice>
        <mc:Fallback xmlns="">
          <p:sp>
            <p:nvSpPr>
              <p:cNvPr id="2" name="TextBox 1">
                <a:extLst>
                  <a:ext uri="{FF2B5EF4-FFF2-40B4-BE49-F238E27FC236}">
                    <a16:creationId xmlns:a16="http://schemas.microsoft.com/office/drawing/2014/main" id="{564C1537-C205-47D4-B60D-006B7BC03B49}"/>
                  </a:ext>
                </a:extLst>
              </p:cNvPr>
              <p:cNvSpPr txBox="1">
                <a:spLocks noRot="1" noChangeAspect="1" noMove="1" noResize="1" noEditPoints="1" noAdjustHandles="1" noChangeArrowheads="1" noChangeShapeType="1" noTextEdit="1"/>
              </p:cNvSpPr>
              <p:nvPr/>
            </p:nvSpPr>
            <p:spPr>
              <a:xfrm>
                <a:off x="0" y="666213"/>
                <a:ext cx="5119478" cy="6006773"/>
              </a:xfrm>
              <a:prstGeom prst="rect">
                <a:avLst/>
              </a:prstGeom>
              <a:blipFill>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B1C158DE-5204-4FBA-B027-79CEBD992C00}"/>
                  </a:ext>
                </a:extLst>
              </p:cNvPr>
              <p:cNvSpPr txBox="1"/>
              <p:nvPr/>
            </p:nvSpPr>
            <p:spPr>
              <a:xfrm>
                <a:off x="3693505" y="1517440"/>
                <a:ext cx="5434641" cy="1015663"/>
              </a:xfrm>
              <a:prstGeom prst="rect">
                <a:avLst/>
              </a:prstGeom>
              <a:noFill/>
            </p:spPr>
            <p:txBody>
              <a:bodyPr wrap="square" rtlCol="0" anchor="t">
                <a:spAutoFit/>
              </a:bodyPr>
              <a:lstStyle/>
              <a:p>
                <a:pPr>
                  <a:lnSpc>
                    <a:spcPct val="150000"/>
                  </a:lnSpc>
                </a:pPr>
                <a14:m>
                  <m:oMathPara xmlns:m="http://schemas.openxmlformats.org/officeDocument/2006/math">
                    <m:oMathParaPr>
                      <m:jc m:val="left"/>
                    </m:oMathParaPr>
                    <m:oMath xmlns:m="http://schemas.openxmlformats.org/officeDocument/2006/math">
                      <m:sSub>
                        <m:sSubPr>
                          <m:ctrlPr>
                            <a:rPr lang="en-US" altLang="zh-CN" i="1" smtClean="0">
                              <a:solidFill>
                                <a:srgbClr val="CC00CC"/>
                              </a:solidFill>
                              <a:latin typeface="Cambria Math" panose="02040503050406030204" pitchFamily="18" charset="0"/>
                            </a:rPr>
                          </m:ctrlPr>
                        </m:sSubPr>
                        <m:e>
                          <m:r>
                            <a:rPr lang="el-GR" altLang="zh-CN" i="1">
                              <a:solidFill>
                                <a:srgbClr val="CC00CC"/>
                              </a:solidFill>
                              <a:latin typeface="Cambria Math" panose="02040503050406030204" pitchFamily="18" charset="0"/>
                              <a:ea typeface="Cambria Math" panose="02040503050406030204" pitchFamily="18" charset="0"/>
                            </a:rPr>
                            <m:t>𝛤</m:t>
                          </m:r>
                        </m:e>
                        <m:sub>
                          <m:r>
                            <m:rPr>
                              <m:sty m:val="p"/>
                            </m:rPr>
                            <a:rPr lang="en-US" altLang="zh-CN" i="1">
                              <a:solidFill>
                                <a:srgbClr val="CC00CC"/>
                              </a:solidFill>
                              <a:latin typeface="Cambria Math" panose="02040503050406030204" pitchFamily="18" charset="0"/>
                            </a:rPr>
                            <m:t>tot</m:t>
                          </m:r>
                        </m:sub>
                      </m:sSub>
                      <m:r>
                        <a:rPr lang="en-US" altLang="zh-CN" b="0" i="1" smtClean="0">
                          <a:solidFill>
                            <a:srgbClr val="CC00CC"/>
                          </a:solidFill>
                          <a:latin typeface="Cambria Math" panose="02040503050406030204" pitchFamily="18" charset="0"/>
                        </a:rPr>
                        <m:t>=</m:t>
                      </m:r>
                      <m:f>
                        <m:fPr>
                          <m:ctrlPr>
                            <a:rPr lang="en-US" altLang="zh-CN" i="1">
                              <a:solidFill>
                                <a:srgbClr val="CC00CC"/>
                              </a:solidFill>
                              <a:latin typeface="Cambria Math" panose="02040503050406030204" pitchFamily="18" charset="0"/>
                            </a:rPr>
                          </m:ctrlPr>
                        </m:fPr>
                        <m:num>
                          <m:r>
                            <a:rPr lang="en-US" altLang="zh-CN" b="0" i="1" smtClean="0">
                              <a:solidFill>
                                <a:srgbClr val="CC00CC"/>
                              </a:solidFill>
                              <a:latin typeface="Cambria Math" panose="02040503050406030204" pitchFamily="18" charset="0"/>
                            </a:rPr>
                            <m:t>1</m:t>
                          </m:r>
                        </m:num>
                        <m:den>
                          <m:r>
                            <a:rPr lang="en-US" altLang="zh-CN" b="0" i="1" smtClean="0">
                              <a:solidFill>
                                <a:srgbClr val="CC00CC"/>
                              </a:solidFill>
                              <a:latin typeface="Cambria Math" panose="02040503050406030204" pitchFamily="18" charset="0"/>
                            </a:rPr>
                            <m:t>2</m:t>
                          </m:r>
                        </m:den>
                      </m:f>
                      <m:f>
                        <m:fPr>
                          <m:ctrlPr>
                            <a:rPr lang="en-US" altLang="zh-CN" i="1" smtClean="0">
                              <a:solidFill>
                                <a:srgbClr val="CC00CC"/>
                              </a:solidFill>
                              <a:latin typeface="Cambria Math" panose="02040503050406030204" pitchFamily="18" charset="0"/>
                            </a:rPr>
                          </m:ctrlPr>
                        </m:fPr>
                        <m:num>
                          <m:r>
                            <a:rPr lang="zh-CN" altLang="en-US" i="1">
                              <a:solidFill>
                                <a:srgbClr val="CC00CC"/>
                              </a:solidFill>
                              <a:latin typeface="Cambria Math" panose="02040503050406030204" pitchFamily="18" charset="0"/>
                            </a:rPr>
                            <m:t>𝜔𝛾</m:t>
                          </m:r>
                        </m:num>
                        <m:den>
                          <m:sSub>
                            <m:sSubPr>
                              <m:ctrlPr>
                                <a:rPr lang="en-US" altLang="zh-CN" i="1">
                                  <a:solidFill>
                                    <a:srgbClr val="CC00CC"/>
                                  </a:solidFill>
                                  <a:latin typeface="Cambria Math" panose="02040503050406030204" pitchFamily="18" charset="0"/>
                                </a:rPr>
                              </m:ctrlPr>
                            </m:sSubPr>
                            <m:e>
                              <m:sSub>
                                <m:sSubPr>
                                  <m:ctrlPr>
                                    <a:rPr lang="en-US" altLang="zh-CN" i="1">
                                      <a:solidFill>
                                        <a:srgbClr val="CC00CC"/>
                                      </a:solidFill>
                                      <a:latin typeface="Cambria Math" panose="02040503050406030204" pitchFamily="18" charset="0"/>
                                    </a:rPr>
                                  </m:ctrlPr>
                                </m:sSubPr>
                                <m:e>
                                  <m:r>
                                    <a:rPr lang="en-US" altLang="zh-CN" i="1">
                                      <a:solidFill>
                                        <a:srgbClr val="CC00CC"/>
                                      </a:solidFill>
                                      <a:latin typeface="Cambria Math" panose="02040503050406030204" pitchFamily="18" charset="0"/>
                                    </a:rPr>
                                    <m:t>𝐵</m:t>
                                  </m:r>
                                </m:e>
                                <m:sub>
                                  <m:r>
                                    <a:rPr lang="en-US" altLang="zh-CN" i="1">
                                      <a:solidFill>
                                        <a:srgbClr val="CC00CC"/>
                                      </a:solidFill>
                                      <a:latin typeface="Cambria Math" panose="02040503050406030204" pitchFamily="18" charset="0"/>
                                    </a:rPr>
                                    <m:t>𝑝</m:t>
                                  </m:r>
                                </m:sub>
                              </m:sSub>
                              <m:r>
                                <a:rPr lang="en-US" altLang="zh-CN" i="1">
                                  <a:solidFill>
                                    <a:srgbClr val="CC00CC"/>
                                  </a:solidFill>
                                  <a:latin typeface="Cambria Math" panose="02040503050406030204" pitchFamily="18" charset="0"/>
                                </a:rPr>
                                <m:t>𝐵</m:t>
                              </m:r>
                            </m:e>
                            <m:sub>
                              <m:r>
                                <a:rPr lang="zh-CN" altLang="en-US" i="1">
                                  <a:solidFill>
                                    <a:srgbClr val="CC00CC"/>
                                  </a:solidFill>
                                  <a:latin typeface="Cambria Math" panose="02040503050406030204" pitchFamily="18" charset="0"/>
                                </a:rPr>
                                <m:t>𝛾</m:t>
                              </m:r>
                            </m:sub>
                          </m:sSub>
                        </m:den>
                      </m:f>
                      <m:r>
                        <a:rPr lang="en-US" altLang="zh-CN" i="1">
                          <a:solidFill>
                            <a:srgbClr val="CC00CC"/>
                          </a:solidFill>
                          <a:latin typeface="Cambria Math" panose="02040503050406030204" pitchFamily="18" charset="0"/>
                        </a:rPr>
                        <m:t>=</m:t>
                      </m:r>
                      <m:f>
                        <m:fPr>
                          <m:ctrlPr>
                            <a:rPr lang="en-US" altLang="zh-CN" i="1">
                              <a:solidFill>
                                <a:srgbClr val="CC00CC"/>
                              </a:solidFill>
                              <a:latin typeface="Cambria Math" panose="02040503050406030204" pitchFamily="18" charset="0"/>
                            </a:rPr>
                          </m:ctrlPr>
                        </m:fPr>
                        <m:num>
                          <m:d>
                            <m:dPr>
                              <m:ctrlPr>
                                <a:rPr lang="en-US" altLang="zh-CN" i="1">
                                  <a:solidFill>
                                    <a:srgbClr val="CC00CC"/>
                                  </a:solidFill>
                                  <a:latin typeface="Cambria Math" panose="02040503050406030204" pitchFamily="18" charset="0"/>
                                </a:rPr>
                              </m:ctrlPr>
                            </m:dPr>
                            <m:e>
                              <m:r>
                                <a:rPr lang="en-US" altLang="zh-CN" i="1">
                                  <a:solidFill>
                                    <a:srgbClr val="CC00CC"/>
                                  </a:solidFill>
                                  <a:latin typeface="Cambria Math" panose="02040503050406030204" pitchFamily="18" charset="0"/>
                                </a:rPr>
                                <m:t>41.6</m:t>
                              </m:r>
                              <m:r>
                                <a:rPr lang="en-US" altLang="zh-CN" i="1">
                                  <a:solidFill>
                                    <a:srgbClr val="CC00CC"/>
                                  </a:solidFill>
                                  <a:latin typeface="Cambria Math" panose="02040503050406030204" pitchFamily="18" charset="0"/>
                                  <a:ea typeface="Cambria Math" panose="02040503050406030204" pitchFamily="18" charset="0"/>
                                </a:rPr>
                                <m:t>±2.6</m:t>
                              </m:r>
                            </m:e>
                          </m:d>
                        </m:num>
                        <m:den>
                          <m:r>
                            <a:rPr lang="en-US" altLang="zh-CN" b="0" i="1" smtClean="0">
                              <a:solidFill>
                                <a:srgbClr val="CC00CC"/>
                              </a:solidFill>
                              <a:latin typeface="Cambria Math" panose="02040503050406030204" pitchFamily="18" charset="0"/>
                            </a:rPr>
                            <m:t>2</m:t>
                          </m:r>
                          <m:d>
                            <m:dPr>
                              <m:ctrlPr>
                                <a:rPr lang="en-US" altLang="zh-CN" i="1">
                                  <a:solidFill>
                                    <a:srgbClr val="CC00CC"/>
                                  </a:solidFill>
                                  <a:latin typeface="Cambria Math" panose="02040503050406030204" pitchFamily="18" charset="0"/>
                                </a:rPr>
                              </m:ctrlPr>
                            </m:dPr>
                            <m:e>
                              <m:r>
                                <a:rPr lang="en-US" altLang="zh-CN" i="1">
                                  <a:solidFill>
                                    <a:srgbClr val="CC00CC"/>
                                  </a:solidFill>
                                  <a:latin typeface="Cambria Math" panose="02040503050406030204" pitchFamily="18" charset="0"/>
                                </a:rPr>
                                <m:t>0.092</m:t>
                              </m:r>
                              <m:r>
                                <a:rPr lang="en-US" altLang="zh-CN" i="1">
                                  <a:solidFill>
                                    <a:srgbClr val="CC00CC"/>
                                  </a:solidFill>
                                  <a:latin typeface="Cambria Math" panose="02040503050406030204" pitchFamily="18" charset="0"/>
                                  <a:ea typeface="Cambria Math" panose="02040503050406030204" pitchFamily="18" charset="0"/>
                                </a:rPr>
                                <m:t>±0.037</m:t>
                              </m:r>
                            </m:e>
                          </m:d>
                        </m:den>
                      </m:f>
                      <m:r>
                        <a:rPr lang="en-US" altLang="zh-CN" i="1">
                          <a:solidFill>
                            <a:srgbClr val="CC00CC"/>
                          </a:solidFill>
                          <a:latin typeface="Cambria Math" panose="02040503050406030204" pitchFamily="18" charset="0"/>
                        </a:rPr>
                        <m:t>=</m:t>
                      </m:r>
                      <m:r>
                        <a:rPr lang="en-US" altLang="zh-CN" b="0" i="1" smtClean="0">
                          <a:solidFill>
                            <a:srgbClr val="CC00CC"/>
                          </a:solidFill>
                          <a:latin typeface="Cambria Math" panose="02040503050406030204" pitchFamily="18" charset="0"/>
                        </a:rPr>
                        <m:t>225</m:t>
                      </m:r>
                      <m:r>
                        <a:rPr lang="en-US" altLang="zh-CN" i="1">
                          <a:solidFill>
                            <a:srgbClr val="CC00CC"/>
                          </a:solidFill>
                          <a:latin typeface="Cambria Math" panose="02040503050406030204" pitchFamily="18" charset="0"/>
                          <a:ea typeface="Cambria Math" panose="02040503050406030204" pitchFamily="18" charset="0"/>
                        </a:rPr>
                        <m:t>±</m:t>
                      </m:r>
                      <m:r>
                        <a:rPr lang="en-US" altLang="zh-CN" b="0" i="1" smtClean="0">
                          <a:solidFill>
                            <a:srgbClr val="CC00CC"/>
                          </a:solidFill>
                          <a:latin typeface="Cambria Math" panose="02040503050406030204" pitchFamily="18" charset="0"/>
                          <a:ea typeface="Cambria Math" panose="02040503050406030204" pitchFamily="18" charset="0"/>
                        </a:rPr>
                        <m:t>90 </m:t>
                      </m:r>
                      <m:r>
                        <m:rPr>
                          <m:sty m:val="p"/>
                        </m:rPr>
                        <a:rPr lang="en-US" altLang="zh-CN" b="0" i="0" smtClean="0">
                          <a:solidFill>
                            <a:srgbClr val="CC00CC"/>
                          </a:solidFill>
                          <a:latin typeface="Cambria Math" panose="02040503050406030204" pitchFamily="18" charset="0"/>
                          <a:ea typeface="Cambria Math" panose="02040503050406030204" pitchFamily="18" charset="0"/>
                        </a:rPr>
                        <m:t>meV</m:t>
                      </m:r>
                    </m:oMath>
                  </m:oMathPara>
                </a14:m>
                <a:endParaRPr lang="en-US" altLang="zh-CN" b="0" dirty="0">
                  <a:solidFill>
                    <a:srgbClr val="CC00CC"/>
                  </a:solidFill>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B1C158DE-5204-4FBA-B027-79CEBD992C00}"/>
                  </a:ext>
                </a:extLst>
              </p:cNvPr>
              <p:cNvSpPr txBox="1">
                <a:spLocks noRot="1" noChangeAspect="1" noMove="1" noResize="1" noEditPoints="1" noAdjustHandles="1" noChangeArrowheads="1" noChangeShapeType="1" noTextEdit="1"/>
              </p:cNvSpPr>
              <p:nvPr/>
            </p:nvSpPr>
            <p:spPr>
              <a:xfrm>
                <a:off x="3693505" y="1517440"/>
                <a:ext cx="5434641" cy="1015663"/>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D316F4E-D317-465E-8808-C7BDA73BA264}"/>
                  </a:ext>
                </a:extLst>
              </p:cNvPr>
              <p:cNvSpPr txBox="1"/>
              <p:nvPr/>
            </p:nvSpPr>
            <p:spPr>
              <a:xfrm>
                <a:off x="5841243" y="2748834"/>
                <a:ext cx="3179927" cy="1841530"/>
              </a:xfrm>
              <a:prstGeom prst="rect">
                <a:avLst/>
              </a:prstGeom>
              <a:noFill/>
            </p:spPr>
            <p:txBody>
              <a:bodyPr wrap="square">
                <a:spAutoFit/>
              </a:bodyPr>
              <a:lstStyle/>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0000FF"/>
                              </a:solidFill>
                              <a:latin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n-US" i="1">
                              <a:solidFill>
                                <a:srgbClr val="0000FF"/>
                              </a:solidFill>
                              <a:latin typeface="Cambria Math" panose="02040503050406030204" pitchFamily="18" charset="0"/>
                            </a:rPr>
                            <m:t>𝛾</m:t>
                          </m:r>
                        </m:sub>
                      </m:sSub>
                      <m:r>
                        <a:rPr lang="en-US" altLang="zh-CN" i="1">
                          <a:solidFill>
                            <a:srgbClr val="0000FF"/>
                          </a:solidFill>
                          <a:latin typeface="Cambria Math" panose="02040503050406030204" pitchFamily="18" charset="0"/>
                        </a:rPr>
                        <m:t>=</m:t>
                      </m:r>
                      <m:sSub>
                        <m:sSubPr>
                          <m:ctrlPr>
                            <a:rPr lang="en-US" altLang="zh-CN" i="1">
                              <a:solidFill>
                                <a:srgbClr val="0000FF"/>
                              </a:solidFill>
                              <a:latin typeface="Cambria Math" panose="02040503050406030204" pitchFamily="18" charset="0"/>
                            </a:rPr>
                          </m:ctrlPr>
                        </m:sSubPr>
                        <m:e>
                          <m:sSub>
                            <m:sSubPr>
                              <m:ctrlPr>
                                <a:rPr lang="en-US" altLang="zh-CN" i="1">
                                  <a:solidFill>
                                    <a:srgbClr val="0000FF"/>
                                  </a:solidFill>
                                  <a:latin typeface="Cambria Math" panose="02040503050406030204" pitchFamily="18" charset="0"/>
                                </a:rPr>
                              </m:ctrlPr>
                            </m:sSubPr>
                            <m:e>
                              <m:r>
                                <a:rPr lang="en-US" altLang="zh-CN" i="1">
                                  <a:solidFill>
                                    <a:srgbClr val="0000FF"/>
                                  </a:solidFill>
                                  <a:latin typeface="Cambria Math" panose="02040503050406030204" pitchFamily="18" charset="0"/>
                                </a:rPr>
                                <m:t>𝐵</m:t>
                              </m:r>
                            </m:e>
                            <m:sub>
                              <m:r>
                                <a:rPr lang="zh-CN" altLang="en-US" i="1">
                                  <a:solidFill>
                                    <a:srgbClr val="0000FF"/>
                                  </a:solidFill>
                                  <a:latin typeface="Cambria Math" panose="02040503050406030204" pitchFamily="18" charset="0"/>
                                </a:rPr>
                                <m:t>𝛾</m:t>
                              </m:r>
                            </m:sub>
                          </m:sSub>
                          <m:r>
                            <a:rPr lang="el-GR" altLang="zh-CN" i="1">
                              <a:solidFill>
                                <a:srgbClr val="0000FF"/>
                              </a:solidFill>
                              <a:latin typeface="Cambria Math" panose="02040503050406030204" pitchFamily="18" charset="0"/>
                              <a:ea typeface="Cambria Math" panose="02040503050406030204" pitchFamily="18" charset="0"/>
                            </a:rPr>
                            <m:t>𝛤</m:t>
                          </m:r>
                        </m:e>
                        <m:sub>
                          <m:r>
                            <m:rPr>
                              <m:sty m:val="p"/>
                            </m:rPr>
                            <a:rPr lang="en-US" altLang="zh-CN" i="1">
                              <a:solidFill>
                                <a:srgbClr val="0000FF"/>
                              </a:solidFill>
                              <a:latin typeface="Cambria Math" panose="02040503050406030204" pitchFamily="18" charset="0"/>
                            </a:rPr>
                            <m:t>tot</m:t>
                          </m:r>
                        </m:sub>
                      </m:sSub>
                      <m:r>
                        <a:rPr lang="en-US" altLang="zh-CN" i="1">
                          <a:solidFill>
                            <a:srgbClr val="0000FF"/>
                          </a:solidFill>
                          <a:latin typeface="Cambria Math" panose="02040503050406030204" pitchFamily="18" charset="0"/>
                        </a:rPr>
                        <m:t>=23</m:t>
                      </m:r>
                      <m:r>
                        <a:rPr lang="en-US" altLang="zh-CN" i="1">
                          <a:solidFill>
                            <a:srgbClr val="0000FF"/>
                          </a:solidFill>
                          <a:latin typeface="Cambria Math" panose="02040503050406030204" pitchFamily="18" charset="0"/>
                          <a:ea typeface="Cambria Math" panose="02040503050406030204" pitchFamily="18" charset="0"/>
                        </a:rPr>
                        <m:t>±11</m:t>
                      </m:r>
                      <m:r>
                        <a:rPr lang="en-US" altLang="zh-CN" b="0" i="1" smtClean="0">
                          <a:solidFill>
                            <a:srgbClr val="0000FF"/>
                          </a:solidFill>
                          <a:latin typeface="Cambria Math" panose="02040503050406030204" pitchFamily="18" charset="0"/>
                          <a:ea typeface="Cambria Math" panose="02040503050406030204" pitchFamily="18" charset="0"/>
                        </a:rPr>
                        <m:t> </m:t>
                      </m:r>
                      <m:r>
                        <m:rPr>
                          <m:sty m:val="p"/>
                        </m:rPr>
                        <a:rPr lang="en-US" altLang="zh-CN" b="0" i="0" smtClean="0">
                          <a:solidFill>
                            <a:srgbClr val="0000FF"/>
                          </a:solidFill>
                          <a:latin typeface="Cambria Math" panose="02040503050406030204" pitchFamily="18" charset="0"/>
                          <a:ea typeface="Cambria Math" panose="02040503050406030204" pitchFamily="18" charset="0"/>
                        </a:rPr>
                        <m:t>meV</m:t>
                      </m:r>
                    </m:oMath>
                  </m:oMathPara>
                </a14:m>
                <a:endParaRPr lang="en-US" altLang="zh-CN" b="0" dirty="0">
                  <a:solidFill>
                    <a:srgbClr val="0000FF"/>
                  </a:solidFill>
                  <a:latin typeface="Times New Roman" panose="02020603050405020304" pitchFamily="18" charset="0"/>
                  <a:ea typeface="Cambria Math" panose="02040503050406030204" pitchFamily="18" charset="0"/>
                </a:endParaRPr>
              </a:p>
              <a:p>
                <a:pPr>
                  <a:lnSpc>
                    <a:spcPct val="200000"/>
                  </a:lnSpc>
                </a:pPr>
                <a:endParaRPr lang="en-US" altLang="zh-CN" dirty="0">
                  <a:latin typeface="Times New Roman" panose="020206030504050203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b="0" i="1" smtClean="0">
                              <a:solidFill>
                                <a:srgbClr val="FF0000"/>
                              </a:solidFill>
                              <a:latin typeface="Cambria Math" panose="02040503050406030204" pitchFamily="18" charset="0"/>
                            </a:rPr>
                          </m:ctrlPr>
                        </m:sSubPr>
                        <m:e>
                          <m:r>
                            <a:rPr lang="el-GR" altLang="zh-CN" b="0" i="1" smtClean="0">
                              <a:solidFill>
                                <a:srgbClr val="FF0000"/>
                              </a:solidFill>
                              <a:latin typeface="Cambria Math" panose="02040503050406030204" pitchFamily="18" charset="0"/>
                              <a:ea typeface="Cambria Math" panose="02040503050406030204" pitchFamily="18" charset="0"/>
                            </a:rPr>
                            <m:t>𝛤</m:t>
                          </m:r>
                        </m:e>
                        <m:sub>
                          <m:r>
                            <a:rPr lang="en-US" altLang="zh-CN" b="0" i="1" smtClean="0">
                              <a:solidFill>
                                <a:srgbClr val="FF0000"/>
                              </a:solidFill>
                              <a:latin typeface="Cambria Math" panose="02040503050406030204" pitchFamily="18" charset="0"/>
                            </a:rPr>
                            <m:t>𝑝</m:t>
                          </m:r>
                        </m:sub>
                      </m:sSub>
                      <m:r>
                        <a:rPr lang="en-US" altLang="zh-CN" b="0" i="1" smtClean="0">
                          <a:solidFill>
                            <a:srgbClr val="FF0000"/>
                          </a:solidFill>
                          <a:latin typeface="Cambria Math" panose="02040503050406030204" pitchFamily="18" charset="0"/>
                        </a:rPr>
                        <m:t>=</m:t>
                      </m:r>
                      <m:sSub>
                        <m:sSubPr>
                          <m:ctrlPr>
                            <a:rPr lang="en-US" altLang="zh-CN" i="1">
                              <a:solidFill>
                                <a:srgbClr val="FF0000"/>
                              </a:solidFill>
                              <a:latin typeface="Cambria Math" panose="02040503050406030204" pitchFamily="18" charset="0"/>
                            </a:rPr>
                          </m:ctrlPr>
                        </m:sSubPr>
                        <m:e>
                          <m:sSub>
                            <m:sSubPr>
                              <m:ctrlPr>
                                <a:rPr lang="en-US" altLang="zh-CN" i="1">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𝐵</m:t>
                              </m:r>
                            </m:e>
                            <m:sub>
                              <m:r>
                                <a:rPr lang="en-US" altLang="zh-CN" b="0" i="1" smtClean="0">
                                  <a:solidFill>
                                    <a:srgbClr val="FF0000"/>
                                  </a:solidFill>
                                  <a:latin typeface="Cambria Math" panose="02040503050406030204" pitchFamily="18" charset="0"/>
                                </a:rPr>
                                <m:t>𝑝</m:t>
                              </m:r>
                            </m:sub>
                          </m:sSub>
                          <m:r>
                            <a:rPr lang="el-GR" altLang="zh-CN" i="1">
                              <a:solidFill>
                                <a:srgbClr val="FF0000"/>
                              </a:solidFill>
                              <a:latin typeface="Cambria Math" panose="02040503050406030204" pitchFamily="18" charset="0"/>
                              <a:ea typeface="Cambria Math" panose="02040503050406030204" pitchFamily="18" charset="0"/>
                            </a:rPr>
                            <m:t>𝛤</m:t>
                          </m:r>
                        </m:e>
                        <m:sub>
                          <m:r>
                            <m:rPr>
                              <m:sty m:val="p"/>
                            </m:rPr>
                            <a:rPr lang="en-US" altLang="zh-CN" i="1">
                              <a:solidFill>
                                <a:srgbClr val="FF0000"/>
                              </a:solidFill>
                              <a:latin typeface="Cambria Math" panose="02040503050406030204" pitchFamily="18" charset="0"/>
                            </a:rPr>
                            <m:t>tot</m:t>
                          </m:r>
                        </m:sub>
                      </m:sSub>
                      <m:r>
                        <a:rPr lang="en-US" altLang="zh-CN" i="1">
                          <a:solidFill>
                            <a:srgbClr val="FF0000"/>
                          </a:solidFill>
                          <a:latin typeface="Cambria Math" panose="02040503050406030204" pitchFamily="18" charset="0"/>
                        </a:rPr>
                        <m:t>=2</m:t>
                      </m:r>
                      <m:r>
                        <a:rPr lang="en-US" altLang="zh-CN" b="0" i="1" smtClean="0">
                          <a:solidFill>
                            <a:srgbClr val="FF0000"/>
                          </a:solidFill>
                          <a:latin typeface="Cambria Math" panose="02040503050406030204" pitchFamily="18" charset="0"/>
                        </a:rPr>
                        <m:t>02</m:t>
                      </m:r>
                      <m:r>
                        <a:rPr lang="en-US" altLang="zh-CN" i="1">
                          <a:solidFill>
                            <a:srgbClr val="FF0000"/>
                          </a:solidFill>
                          <a:latin typeface="Cambria Math" panose="02040503050406030204" pitchFamily="18" charset="0"/>
                          <a:ea typeface="Cambria Math" panose="02040503050406030204" pitchFamily="18" charset="0"/>
                        </a:rPr>
                        <m:t>±</m:t>
                      </m:r>
                      <m:r>
                        <a:rPr lang="en-US" altLang="zh-CN" b="0" i="1" smtClean="0">
                          <a:solidFill>
                            <a:srgbClr val="FF0000"/>
                          </a:solidFill>
                          <a:latin typeface="Cambria Math" panose="02040503050406030204" pitchFamily="18" charset="0"/>
                          <a:ea typeface="Cambria Math" panose="02040503050406030204" pitchFamily="18" charset="0"/>
                        </a:rPr>
                        <m:t>104 </m:t>
                      </m:r>
                      <m:r>
                        <m:rPr>
                          <m:sty m:val="p"/>
                        </m:rPr>
                        <a:rPr lang="en-US" altLang="zh-CN" b="0" i="0" smtClean="0">
                          <a:solidFill>
                            <a:srgbClr val="FF0000"/>
                          </a:solidFill>
                          <a:latin typeface="Cambria Math" panose="02040503050406030204" pitchFamily="18" charset="0"/>
                          <a:ea typeface="Cambria Math" panose="02040503050406030204" pitchFamily="18" charset="0"/>
                        </a:rPr>
                        <m:t>meV</m:t>
                      </m:r>
                    </m:oMath>
                  </m:oMathPara>
                </a14:m>
                <a:endParaRPr lang="en-US" altLang="zh-CN" b="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CD316F4E-D317-465E-8808-C7BDA73BA264}"/>
                  </a:ext>
                </a:extLst>
              </p:cNvPr>
              <p:cNvSpPr txBox="1">
                <a:spLocks noRot="1" noChangeAspect="1" noMove="1" noResize="1" noEditPoints="1" noAdjustHandles="1" noChangeArrowheads="1" noChangeShapeType="1" noTextEdit="1"/>
              </p:cNvSpPr>
              <p:nvPr/>
            </p:nvSpPr>
            <p:spPr>
              <a:xfrm>
                <a:off x="5841243" y="2748834"/>
                <a:ext cx="3179927" cy="1841530"/>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98B26B9-6ADA-4567-B4D2-6337DEB37FE7}"/>
                  </a:ext>
                </a:extLst>
              </p:cNvPr>
              <p:cNvSpPr txBox="1"/>
              <p:nvPr/>
            </p:nvSpPr>
            <p:spPr>
              <a:xfrm>
                <a:off x="6410825" y="5481457"/>
                <a:ext cx="2585836" cy="943143"/>
              </a:xfrm>
              <a:prstGeom prst="rect">
                <a:avLst/>
              </a:prstGeom>
              <a:noFill/>
            </p:spPr>
            <p:txBody>
              <a:bodyPr wrap="none" rtlCol="0" anchor="t">
                <a:spAutoFit/>
              </a:bodyPr>
              <a:lstStyle/>
              <a:p>
                <a:pPr>
                  <a:lnSpc>
                    <a:spcPct val="150000"/>
                  </a:lnSpc>
                </a:pPr>
                <a14:m>
                  <m:oMathPara xmlns:m="http://schemas.openxmlformats.org/officeDocument/2006/math">
                    <m:oMathParaPr>
                      <m:jc m:val="left"/>
                    </m:oMathParaPr>
                    <m:oMath xmlns:m="http://schemas.openxmlformats.org/officeDocument/2006/math">
                      <m:r>
                        <a:rPr lang="zh-CN" altLang="en-US" b="0" i="1" smtClean="0">
                          <a:solidFill>
                            <a:srgbClr val="008000"/>
                          </a:solidFill>
                          <a:latin typeface="Cambria Math" panose="02040503050406030204" pitchFamily="18" charset="0"/>
                        </a:rPr>
                        <m:t>𝜏</m:t>
                      </m:r>
                      <m:r>
                        <a:rPr lang="en-US" altLang="zh-CN" b="0" i="1" smtClean="0">
                          <a:solidFill>
                            <a:srgbClr val="008000"/>
                          </a:solidFill>
                          <a:latin typeface="Cambria Math" panose="02040503050406030204" pitchFamily="18" charset="0"/>
                        </a:rPr>
                        <m:t>=</m:t>
                      </m:r>
                      <m:f>
                        <m:fPr>
                          <m:ctrlPr>
                            <a:rPr lang="en-US" altLang="zh-CN" i="1">
                              <a:solidFill>
                                <a:srgbClr val="008000"/>
                              </a:solidFill>
                              <a:latin typeface="Cambria Math" panose="02040503050406030204" pitchFamily="18" charset="0"/>
                            </a:rPr>
                          </m:ctrlPr>
                        </m:fPr>
                        <m:num>
                          <m:r>
                            <a:rPr lang="en-US" altLang="zh-CN" b="0" i="1" smtClean="0">
                              <a:solidFill>
                                <a:srgbClr val="008000"/>
                              </a:solidFill>
                              <a:latin typeface="Cambria Math" panose="02040503050406030204" pitchFamily="18" charset="0"/>
                            </a:rPr>
                            <m:t>1</m:t>
                          </m:r>
                        </m:num>
                        <m:den>
                          <m:sSub>
                            <m:sSubPr>
                              <m:ctrlPr>
                                <a:rPr lang="en-US" altLang="zh-CN" i="1">
                                  <a:solidFill>
                                    <a:srgbClr val="008000"/>
                                  </a:solidFill>
                                  <a:latin typeface="Cambria Math" panose="02040503050406030204" pitchFamily="18" charset="0"/>
                                </a:rPr>
                              </m:ctrlPr>
                            </m:sSubPr>
                            <m:e>
                              <m:r>
                                <a:rPr lang="el-GR" altLang="zh-CN" i="1">
                                  <a:solidFill>
                                    <a:srgbClr val="008000"/>
                                  </a:solidFill>
                                  <a:latin typeface="Cambria Math" panose="02040503050406030204" pitchFamily="18" charset="0"/>
                                  <a:ea typeface="Cambria Math" panose="02040503050406030204" pitchFamily="18" charset="0"/>
                                </a:rPr>
                                <m:t>𝛤</m:t>
                              </m:r>
                            </m:e>
                            <m:sub>
                              <m:r>
                                <m:rPr>
                                  <m:sty m:val="p"/>
                                </m:rPr>
                                <a:rPr lang="en-US" altLang="zh-CN" i="1">
                                  <a:solidFill>
                                    <a:srgbClr val="008000"/>
                                  </a:solidFill>
                                  <a:latin typeface="Cambria Math" panose="02040503050406030204" pitchFamily="18" charset="0"/>
                                </a:rPr>
                                <m:t>tot</m:t>
                              </m:r>
                            </m:sub>
                          </m:sSub>
                        </m:den>
                      </m:f>
                      <m:r>
                        <a:rPr lang="en-US" altLang="zh-CN" i="1">
                          <a:solidFill>
                            <a:srgbClr val="008000"/>
                          </a:solidFill>
                          <a:latin typeface="Cambria Math" panose="02040503050406030204" pitchFamily="18" charset="0"/>
                        </a:rPr>
                        <m:t>=</m:t>
                      </m:r>
                      <m:d>
                        <m:dPr>
                          <m:ctrlPr>
                            <a:rPr lang="en-US" altLang="zh-CN" i="1" smtClean="0">
                              <a:solidFill>
                                <a:srgbClr val="008000"/>
                              </a:solidFill>
                              <a:latin typeface="Cambria Math" panose="02040503050406030204" pitchFamily="18" charset="0"/>
                            </a:rPr>
                          </m:ctrlPr>
                        </m:dPr>
                        <m:e>
                          <m:r>
                            <a:rPr lang="en-US" altLang="zh-CN" i="1">
                              <a:solidFill>
                                <a:srgbClr val="008000"/>
                              </a:solidFill>
                              <a:latin typeface="Cambria Math" panose="02040503050406030204" pitchFamily="18" charset="0"/>
                            </a:rPr>
                            <m:t>2.9</m:t>
                          </m:r>
                          <m:r>
                            <a:rPr lang="en-US" altLang="zh-CN" i="1">
                              <a:solidFill>
                                <a:srgbClr val="008000"/>
                              </a:solidFill>
                              <a:latin typeface="Cambria Math" panose="02040503050406030204" pitchFamily="18" charset="0"/>
                              <a:ea typeface="Cambria Math" panose="02040503050406030204" pitchFamily="18" charset="0"/>
                            </a:rPr>
                            <m:t>±1.2</m:t>
                          </m:r>
                        </m:e>
                      </m:d>
                      <m:r>
                        <a:rPr lang="en-US" altLang="zh-CN" b="0" i="1" smtClean="0">
                          <a:solidFill>
                            <a:srgbClr val="008000"/>
                          </a:solidFill>
                          <a:latin typeface="Cambria Math" panose="02040503050406030204" pitchFamily="18" charset="0"/>
                          <a:ea typeface="Cambria Math" panose="02040503050406030204" pitchFamily="18" charset="0"/>
                        </a:rPr>
                        <m:t> </m:t>
                      </m:r>
                      <m:r>
                        <m:rPr>
                          <m:sty m:val="p"/>
                        </m:rPr>
                        <a:rPr lang="en-US" altLang="zh-CN" b="0" i="0" smtClean="0">
                          <a:solidFill>
                            <a:srgbClr val="008000"/>
                          </a:solidFill>
                          <a:latin typeface="Cambria Math" panose="02040503050406030204" pitchFamily="18" charset="0"/>
                          <a:ea typeface="Cambria Math" panose="02040503050406030204" pitchFamily="18" charset="0"/>
                        </a:rPr>
                        <m:t>fs</m:t>
                      </m:r>
                    </m:oMath>
                  </m:oMathPara>
                </a14:m>
                <a:endParaRPr lang="en-US" altLang="zh-CN" b="0" dirty="0">
                  <a:solidFill>
                    <a:srgbClr val="008000"/>
                  </a:solidFill>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698B26B9-6ADA-4567-B4D2-6337DEB37FE7}"/>
                  </a:ext>
                </a:extLst>
              </p:cNvPr>
              <p:cNvSpPr txBox="1">
                <a:spLocks noRot="1" noChangeAspect="1" noMove="1" noResize="1" noEditPoints="1" noAdjustHandles="1" noChangeArrowheads="1" noChangeShapeType="1" noTextEdit="1"/>
              </p:cNvSpPr>
              <p:nvPr/>
            </p:nvSpPr>
            <p:spPr>
              <a:xfrm>
                <a:off x="6410825" y="5481457"/>
                <a:ext cx="2585836" cy="943143"/>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CF80AAD8-002E-4F30-B2C6-A49336B43D74}"/>
                  </a:ext>
                </a:extLst>
              </p:cNvPr>
              <p:cNvSpPr txBox="1"/>
              <p:nvPr/>
            </p:nvSpPr>
            <p:spPr>
              <a:xfrm>
                <a:off x="4744528" y="724677"/>
                <a:ext cx="4383618" cy="561949"/>
              </a:xfrm>
              <a:prstGeom prst="rect">
                <a:avLst/>
              </a:prstGeom>
              <a:noFill/>
            </p:spPr>
            <p:txBody>
              <a:bodyPr wrap="square">
                <a:spAutoFit/>
              </a:bodyPr>
              <a:lstStyle/>
              <a:p>
                <a:pPr>
                  <a:lnSpc>
                    <a:spcPct val="200000"/>
                  </a:lnSpc>
                </a:pPr>
                <a14:m>
                  <m:oMath xmlns:m="http://schemas.openxmlformats.org/officeDocument/2006/math">
                    <m:r>
                      <a:rPr lang="zh-CN" altLang="en-US" i="1" smtClean="0">
                        <a:solidFill>
                          <a:srgbClr val="00B050"/>
                        </a:solidFill>
                        <a:latin typeface="Cambria Math" panose="02040503050406030204" pitchFamily="18" charset="0"/>
                      </a:rPr>
                      <m:t>𝜔𝛾</m:t>
                    </m:r>
                    <m:r>
                      <a:rPr lang="en-US" altLang="zh-CN" b="0" i="1" smtClean="0">
                        <a:solidFill>
                          <a:srgbClr val="00B050"/>
                        </a:solidFill>
                        <a:latin typeface="Cambria Math" panose="02040503050406030204" pitchFamily="18" charset="0"/>
                      </a:rPr>
                      <m:t>=</m:t>
                    </m:r>
                    <m:d>
                      <m:dPr>
                        <m:ctrlPr>
                          <a:rPr lang="en-US" altLang="zh-CN" i="1">
                            <a:solidFill>
                              <a:srgbClr val="00B050"/>
                            </a:solidFill>
                            <a:latin typeface="Cambria Math" panose="02040503050406030204" pitchFamily="18" charset="0"/>
                          </a:rPr>
                        </m:ctrlPr>
                      </m:dPr>
                      <m:e>
                        <m:r>
                          <a:rPr lang="en-US" altLang="zh-CN" i="1">
                            <a:solidFill>
                              <a:srgbClr val="00B050"/>
                            </a:solidFill>
                            <a:latin typeface="Cambria Math" panose="02040503050406030204" pitchFamily="18" charset="0"/>
                          </a:rPr>
                          <m:t>41</m:t>
                        </m:r>
                        <m:r>
                          <a:rPr lang="en-US" altLang="zh-CN" b="0" i="1" smtClean="0">
                            <a:solidFill>
                              <a:srgbClr val="00B050"/>
                            </a:solidFill>
                            <a:latin typeface="Cambria Math" panose="02040503050406030204" pitchFamily="18" charset="0"/>
                          </a:rPr>
                          <m:t>.</m:t>
                        </m:r>
                        <m:r>
                          <a:rPr lang="en-US" altLang="zh-CN" i="1">
                            <a:solidFill>
                              <a:srgbClr val="00B050"/>
                            </a:solidFill>
                            <a:latin typeface="Cambria Math" panose="02040503050406030204" pitchFamily="18" charset="0"/>
                          </a:rPr>
                          <m:t>6</m:t>
                        </m:r>
                        <m:r>
                          <a:rPr lang="en-US" altLang="zh-CN" i="1">
                            <a:solidFill>
                              <a:srgbClr val="00B050"/>
                            </a:solidFill>
                            <a:latin typeface="Cambria Math" panose="02040503050406030204" pitchFamily="18" charset="0"/>
                            <a:ea typeface="Cambria Math" panose="02040503050406030204" pitchFamily="18" charset="0"/>
                          </a:rPr>
                          <m:t>±</m:t>
                        </m:r>
                        <m:r>
                          <a:rPr lang="en-US" altLang="zh-CN" b="0" i="1" smtClean="0">
                            <a:solidFill>
                              <a:srgbClr val="00B050"/>
                            </a:solidFill>
                            <a:latin typeface="Cambria Math" panose="02040503050406030204" pitchFamily="18" charset="0"/>
                            <a:ea typeface="Cambria Math" panose="02040503050406030204" pitchFamily="18" charset="0"/>
                          </a:rPr>
                          <m:t>2.6</m:t>
                        </m:r>
                      </m:e>
                    </m:d>
                    <m:r>
                      <a:rPr lang="en-US" altLang="zh-CN" b="0" i="1" smtClean="0">
                        <a:solidFill>
                          <a:srgbClr val="00B050"/>
                        </a:solidFill>
                        <a:latin typeface="Cambria Math" panose="02040503050406030204" pitchFamily="18" charset="0"/>
                        <a:ea typeface="Cambria Math" panose="02040503050406030204" pitchFamily="18" charset="0"/>
                      </a:rPr>
                      <m:t> </m:t>
                    </m:r>
                    <m:r>
                      <m:rPr>
                        <m:sty m:val="p"/>
                      </m:rPr>
                      <a:rPr lang="en-US" altLang="zh-CN" i="1">
                        <a:solidFill>
                          <a:srgbClr val="00B050"/>
                        </a:solidFill>
                        <a:latin typeface="Cambria Math" panose="02040503050406030204" pitchFamily="18" charset="0"/>
                        <a:ea typeface="Cambria Math" panose="02040503050406030204" pitchFamily="18" charset="0"/>
                      </a:rPr>
                      <m:t>meV</m:t>
                    </m:r>
                  </m:oMath>
                </a14:m>
                <a:r>
                  <a:rPr lang="en-US" altLang="zh-CN" b="0" dirty="0">
                    <a:solidFill>
                      <a:srgbClr val="00B050"/>
                    </a:solidFill>
                    <a:latin typeface="Times New Roman" panose="02020603050405020304" pitchFamily="18" charset="0"/>
                    <a:cs typeface="Times New Roman" panose="02020603050405020304" pitchFamily="18" charset="0"/>
                  </a:rPr>
                  <a:t> Powell_NPA1998</a:t>
                </a:r>
              </a:p>
            </p:txBody>
          </p:sp>
        </mc:Choice>
        <mc:Fallback xmlns="">
          <p:sp>
            <p:nvSpPr>
              <p:cNvPr id="8" name="TextBox 7">
                <a:extLst>
                  <a:ext uri="{FF2B5EF4-FFF2-40B4-BE49-F238E27FC236}">
                    <a16:creationId xmlns:a16="http://schemas.microsoft.com/office/drawing/2014/main" id="{CF80AAD8-002E-4F30-B2C6-A49336B43D74}"/>
                  </a:ext>
                </a:extLst>
              </p:cNvPr>
              <p:cNvSpPr txBox="1">
                <a:spLocks noRot="1" noChangeAspect="1" noMove="1" noResize="1" noEditPoints="1" noAdjustHandles="1" noChangeArrowheads="1" noChangeShapeType="1" noTextEdit="1"/>
              </p:cNvSpPr>
              <p:nvPr/>
            </p:nvSpPr>
            <p:spPr>
              <a:xfrm>
                <a:off x="4744528" y="724677"/>
                <a:ext cx="4383618" cy="561949"/>
              </a:xfrm>
              <a:prstGeom prst="rect">
                <a:avLst/>
              </a:prstGeom>
              <a:blipFill>
                <a:blip r:embed="rId6"/>
                <a:stretch>
                  <a:fillRect b="-17391"/>
                </a:stretch>
              </a:blipFill>
            </p:spPr>
            <p:txBody>
              <a:bodyPr/>
              <a:lstStyle/>
              <a:p>
                <a:r>
                  <a:rPr lang="zh-CN" altLang="en-US">
                    <a:noFill/>
                  </a:rPr>
                  <a:t> </a:t>
                </a:r>
              </a:p>
            </p:txBody>
          </p:sp>
        </mc:Fallback>
      </mc:AlternateContent>
      <p:sp>
        <p:nvSpPr>
          <p:cNvPr id="3" name="TextBox 2">
            <a:extLst>
              <a:ext uri="{FF2B5EF4-FFF2-40B4-BE49-F238E27FC236}">
                <a16:creationId xmlns:a16="http://schemas.microsoft.com/office/drawing/2014/main" id="{D25D32CC-FC5D-48BD-889A-CC0562B96134}"/>
              </a:ext>
            </a:extLst>
          </p:cNvPr>
          <p:cNvSpPr txBox="1"/>
          <p:nvPr/>
        </p:nvSpPr>
        <p:spPr>
          <a:xfrm>
            <a:off x="0" y="-3192"/>
            <a:ext cx="8878777"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How we determine the lifetime for the 402-keV resonance in </a:t>
            </a:r>
            <a:r>
              <a:rPr lang="en-US" altLang="zh-CN" baseline="30000" dirty="0">
                <a:latin typeface="Cambria Math" panose="02040503050406030204" pitchFamily="18" charset="0"/>
                <a:ea typeface="Cambria Math" panose="02040503050406030204" pitchFamily="18" charset="0"/>
              </a:rPr>
              <a:t>25</a:t>
            </a:r>
            <a:r>
              <a:rPr lang="en-US" altLang="zh-CN" dirty="0">
                <a:latin typeface="Cambria Math" panose="02040503050406030204" pitchFamily="18" charset="0"/>
                <a:ea typeface="Cambria Math" panose="02040503050406030204" pitchFamily="18" charset="0"/>
              </a:rPr>
              <a:t>Al previously in the paper.</a:t>
            </a:r>
            <a:endParaRPr lang="zh-CN" altLang="en-US" dirty="0">
              <a:latin typeface="Cambria Math" panose="02040503050406030204" pitchFamily="18" charset="0"/>
            </a:endParaRPr>
          </a:p>
        </p:txBody>
      </p:sp>
    </p:spTree>
    <p:extLst>
      <p:ext uri="{BB962C8B-B14F-4D97-AF65-F5344CB8AC3E}">
        <p14:creationId xmlns:p14="http://schemas.microsoft.com/office/powerpoint/2010/main" val="817769135"/>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564C1537-C205-47D4-B60D-006B7BC03B49}"/>
                  </a:ext>
                </a:extLst>
              </p:cNvPr>
              <p:cNvSpPr txBox="1"/>
              <p:nvPr/>
            </p:nvSpPr>
            <p:spPr>
              <a:xfrm>
                <a:off x="0" y="287386"/>
                <a:ext cx="5436488" cy="6544484"/>
              </a:xfrm>
              <a:prstGeom prst="rect">
                <a:avLst/>
              </a:prstGeom>
              <a:noFill/>
            </p:spPr>
            <p:txBody>
              <a:bodyPr wrap="none" rtlCol="0" anchor="t">
                <a:spAutoFit/>
              </a:bodyPr>
              <a:lstStyle/>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FF0000"/>
                              </a:solidFill>
                              <a:latin typeface="Cambria Math" panose="02040503050406030204" pitchFamily="18" charset="0"/>
                            </a:rPr>
                          </m:ctrlPr>
                        </m:sSubPr>
                        <m:e>
                          <m:r>
                            <a:rPr lang="en-US" altLang="zh-CN" b="0" i="1" smtClean="0">
                              <a:solidFill>
                                <a:srgbClr val="FF0000"/>
                              </a:solidFill>
                              <a:latin typeface="Cambria Math" panose="02040503050406030204" pitchFamily="18" charset="0"/>
                            </a:rPr>
                            <m:t>𝐼</m:t>
                          </m:r>
                        </m:e>
                        <m:sub>
                          <m:r>
                            <a:rPr lang="en-US" altLang="zh-CN" b="0" i="1" smtClean="0">
                              <a:solidFill>
                                <a:srgbClr val="FF0000"/>
                              </a:solidFill>
                              <a:latin typeface="Cambria Math" panose="02040503050406030204" pitchFamily="18" charset="0"/>
                            </a:rPr>
                            <m:t>𝑝</m:t>
                          </m:r>
                        </m:sub>
                      </m:sSub>
                      <m:r>
                        <a:rPr lang="en-US" altLang="zh-CN" b="0" i="1" smtClean="0">
                          <a:solidFill>
                            <a:srgbClr val="FF0000"/>
                          </a:solidFill>
                          <a:latin typeface="Cambria Math" panose="02040503050406030204" pitchFamily="18" charset="0"/>
                        </a:rPr>
                        <m:t>=</m:t>
                      </m:r>
                      <m:d>
                        <m:dPr>
                          <m:ctrlPr>
                            <a:rPr lang="en-US" altLang="zh-CN" b="0" i="1" smtClean="0">
                              <a:solidFill>
                                <a:srgbClr val="FF0000"/>
                              </a:solidFill>
                              <a:latin typeface="Cambria Math" panose="02040503050406030204" pitchFamily="18" charset="0"/>
                            </a:rPr>
                          </m:ctrlPr>
                        </m:dPr>
                        <m:e>
                          <m:r>
                            <a:rPr lang="en-US" altLang="zh-CN" i="1">
                              <a:solidFill>
                                <a:srgbClr val="FF0000"/>
                              </a:solidFill>
                              <a:latin typeface="Cambria Math" panose="02040503050406030204" pitchFamily="18" charset="0"/>
                            </a:rPr>
                            <m:t>6.1</m:t>
                          </m:r>
                          <m:r>
                            <a:rPr lang="en-US" altLang="zh-CN" i="1">
                              <a:solidFill>
                                <a:srgbClr val="FF0000"/>
                              </a:solidFill>
                              <a:latin typeface="Cambria Math" panose="02040503050406030204" pitchFamily="18" charset="0"/>
                              <a:ea typeface="Cambria Math" panose="02040503050406030204" pitchFamily="18" charset="0"/>
                            </a:rPr>
                            <m:t>±1.5</m:t>
                          </m:r>
                        </m:e>
                      </m:d>
                      <m:r>
                        <a:rPr lang="en-US" altLang="zh-CN" b="0" i="1" smtClean="0">
                          <a:solidFill>
                            <a:srgbClr val="FF0000"/>
                          </a:solidFill>
                          <a:latin typeface="Cambria Math" panose="02040503050406030204" pitchFamily="18" charset="0"/>
                        </a:rPr>
                        <m:t>%</m:t>
                      </m:r>
                    </m:oMath>
                  </m:oMathPara>
                </a14:m>
                <a:endParaRPr lang="en-US" altLang="zh-CN" dirty="0">
                  <a:solidFill>
                    <a:srgbClr val="FF0000"/>
                  </a:solidFill>
                  <a:latin typeface="Times New Roman" panose="020206030504050203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0000FF"/>
                              </a:solidFill>
                              <a:latin typeface="Cambria Math" panose="02040503050406030204" pitchFamily="18" charset="0"/>
                            </a:rPr>
                          </m:ctrlPr>
                        </m:sSubPr>
                        <m:e>
                          <m:r>
                            <a:rPr lang="en-US" altLang="zh-CN" b="0" i="1" smtClean="0">
                              <a:solidFill>
                                <a:srgbClr val="0000FF"/>
                              </a:solidFill>
                              <a:latin typeface="Cambria Math" panose="02040503050406030204" pitchFamily="18" charset="0"/>
                            </a:rPr>
                            <m:t>𝐼</m:t>
                          </m:r>
                        </m:e>
                        <m:sub>
                          <m:r>
                            <a:rPr lang="zh-CN" altLang="en-US" b="0" i="1" smtClean="0">
                              <a:solidFill>
                                <a:srgbClr val="0000FF"/>
                              </a:solidFill>
                              <a:latin typeface="Cambria Math" panose="02040503050406030204" pitchFamily="18" charset="0"/>
                            </a:rPr>
                            <m:t>𝛾</m:t>
                          </m:r>
                        </m:sub>
                      </m:sSub>
                      <m:r>
                        <a:rPr lang="en-US" altLang="zh-CN" b="0" i="1" smtClean="0">
                          <a:solidFill>
                            <a:srgbClr val="0000FF"/>
                          </a:solidFill>
                          <a:latin typeface="Cambria Math" panose="02040503050406030204" pitchFamily="18" charset="0"/>
                        </a:rPr>
                        <m:t>=</m:t>
                      </m:r>
                      <m:d>
                        <m:dPr>
                          <m:ctrlPr>
                            <a:rPr lang="en-US" altLang="zh-CN" b="0" i="1" smtClean="0">
                              <a:solidFill>
                                <a:srgbClr val="0000FF"/>
                              </a:solidFill>
                              <a:latin typeface="Cambria Math" panose="02040503050406030204" pitchFamily="18" charset="0"/>
                            </a:rPr>
                          </m:ctrlPr>
                        </m:dPr>
                        <m:e>
                          <m:r>
                            <a:rPr lang="en-US" altLang="zh-CN" b="0" i="1" smtClean="0">
                              <a:solidFill>
                                <a:srgbClr val="0000FF"/>
                              </a:solidFill>
                              <a:latin typeface="Cambria Math" panose="02040503050406030204" pitchFamily="18" charset="0"/>
                            </a:rPr>
                            <m:t>0.70</m:t>
                          </m:r>
                          <m:r>
                            <a:rPr lang="en-US" altLang="zh-CN" i="1">
                              <a:solidFill>
                                <a:srgbClr val="0000FF"/>
                              </a:solidFill>
                              <a:latin typeface="Cambria Math" panose="02040503050406030204" pitchFamily="18" charset="0"/>
                              <a:ea typeface="Cambria Math" panose="02040503050406030204" pitchFamily="18" charset="0"/>
                            </a:rPr>
                            <m:t>±</m:t>
                          </m:r>
                          <m:r>
                            <a:rPr lang="en-US" altLang="zh-CN" b="0" i="1" smtClean="0">
                              <a:solidFill>
                                <a:srgbClr val="0000FF"/>
                              </a:solidFill>
                              <a:latin typeface="Cambria Math" panose="02040503050406030204" pitchFamily="18" charset="0"/>
                              <a:ea typeface="Cambria Math" panose="02040503050406030204" pitchFamily="18" charset="0"/>
                            </a:rPr>
                            <m:t>0.04</m:t>
                          </m:r>
                        </m:e>
                      </m:d>
                      <m:r>
                        <a:rPr lang="en-US" altLang="zh-CN" b="0" i="1" smtClean="0">
                          <a:solidFill>
                            <a:srgbClr val="0000FF"/>
                          </a:solidFill>
                          <a:latin typeface="Cambria Math" panose="02040503050406030204" pitchFamily="18" charset="0"/>
                        </a:rPr>
                        <m:t>%</m:t>
                      </m:r>
                    </m:oMath>
                  </m:oMathPara>
                </a14:m>
                <a:endParaRPr lang="en-US" altLang="zh-CN" b="0" dirty="0">
                  <a:solidFill>
                    <a:srgbClr val="0000FF"/>
                  </a:solidFill>
                  <a:latin typeface="Times New Roman" panose="020206030504050203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CC00CC"/>
                              </a:solidFill>
                              <a:latin typeface="Cambria Math" panose="02040503050406030204" pitchFamily="18" charset="0"/>
                            </a:rPr>
                          </m:ctrlPr>
                        </m:sSubPr>
                        <m:e>
                          <m:r>
                            <a:rPr lang="en-US" altLang="zh-CN" b="0" i="1" smtClean="0">
                              <a:solidFill>
                                <a:srgbClr val="CC00CC"/>
                              </a:solidFill>
                              <a:latin typeface="Cambria Math" panose="02040503050406030204" pitchFamily="18" charset="0"/>
                            </a:rPr>
                            <m:t>𝐼</m:t>
                          </m:r>
                        </m:e>
                        <m:sub>
                          <m:r>
                            <m:rPr>
                              <m:sty m:val="p"/>
                            </m:rPr>
                            <a:rPr lang="en-US" altLang="zh-CN" i="1">
                              <a:solidFill>
                                <a:srgbClr val="CC00CC"/>
                              </a:solidFill>
                              <a:latin typeface="Cambria Math" panose="02040503050406030204" pitchFamily="18" charset="0"/>
                            </a:rPr>
                            <m:t>tot</m:t>
                          </m:r>
                        </m:sub>
                      </m:sSub>
                      <m:r>
                        <a:rPr lang="en-US" altLang="zh-CN" b="0" i="1" smtClean="0">
                          <a:solidFill>
                            <a:srgbClr val="CC00CC"/>
                          </a:solidFill>
                          <a:latin typeface="Cambria Math" panose="02040503050406030204" pitchFamily="18" charset="0"/>
                        </a:rPr>
                        <m:t>=</m:t>
                      </m:r>
                      <m:d>
                        <m:dPr>
                          <m:ctrlPr>
                            <a:rPr lang="en-US" altLang="zh-CN" i="1">
                              <a:solidFill>
                                <a:srgbClr val="CC00CC"/>
                              </a:solidFill>
                              <a:latin typeface="Cambria Math" panose="02040503050406030204" pitchFamily="18" charset="0"/>
                            </a:rPr>
                          </m:ctrlPr>
                        </m:dPr>
                        <m:e>
                          <m:r>
                            <a:rPr lang="en-US" altLang="zh-CN" i="1">
                              <a:solidFill>
                                <a:srgbClr val="CC00CC"/>
                              </a:solidFill>
                              <a:latin typeface="Cambria Math" panose="02040503050406030204" pitchFamily="18" charset="0"/>
                            </a:rPr>
                            <m:t>6.</m:t>
                          </m:r>
                          <m:r>
                            <a:rPr lang="en-US" altLang="zh-CN" b="0" i="1" smtClean="0">
                              <a:solidFill>
                                <a:srgbClr val="CC00CC"/>
                              </a:solidFill>
                              <a:latin typeface="Cambria Math" panose="02040503050406030204" pitchFamily="18" charset="0"/>
                            </a:rPr>
                            <m:t>8</m:t>
                          </m:r>
                          <m:r>
                            <a:rPr lang="en-US" altLang="zh-CN" i="1">
                              <a:solidFill>
                                <a:srgbClr val="CC00CC"/>
                              </a:solidFill>
                              <a:latin typeface="Cambria Math" panose="02040503050406030204" pitchFamily="18" charset="0"/>
                              <a:ea typeface="Cambria Math" panose="02040503050406030204" pitchFamily="18" charset="0"/>
                            </a:rPr>
                            <m:t>±1.5</m:t>
                          </m:r>
                        </m:e>
                      </m:d>
                      <m:r>
                        <a:rPr lang="en-US" altLang="zh-CN" b="0" i="1" smtClean="0">
                          <a:solidFill>
                            <a:srgbClr val="CC00CC"/>
                          </a:solidFill>
                          <a:latin typeface="Cambria Math" panose="02040503050406030204" pitchFamily="18" charset="0"/>
                        </a:rPr>
                        <m:t>%</m:t>
                      </m:r>
                    </m:oMath>
                  </m:oMathPara>
                </a14:m>
                <a:endParaRPr lang="en-US" altLang="zh-CN" b="0" dirty="0">
                  <a:solidFill>
                    <a:srgbClr val="CC00CC"/>
                  </a:solidFill>
                  <a:latin typeface="Times New Roman" panose="020206030504050203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b="0" i="1" smtClean="0">
                              <a:solidFill>
                                <a:srgbClr val="0000FF"/>
                              </a:solidFill>
                              <a:latin typeface="Cambria Math" panose="02040503050406030204" pitchFamily="18" charset="0"/>
                            </a:rPr>
                          </m:ctrlPr>
                        </m:sSubPr>
                        <m:e>
                          <m:r>
                            <a:rPr lang="en-US" altLang="zh-CN" b="0" i="1" smtClean="0">
                              <a:solidFill>
                                <a:srgbClr val="0000FF"/>
                              </a:solidFill>
                              <a:latin typeface="Cambria Math" panose="02040503050406030204" pitchFamily="18" charset="0"/>
                            </a:rPr>
                            <m:t>𝐵</m:t>
                          </m:r>
                        </m:e>
                        <m:sub>
                          <m:r>
                            <a:rPr lang="zh-CN" altLang="en-US" b="0" i="1" smtClean="0">
                              <a:solidFill>
                                <a:srgbClr val="0000FF"/>
                              </a:solidFill>
                              <a:latin typeface="Cambria Math" panose="02040503050406030204" pitchFamily="18" charset="0"/>
                            </a:rPr>
                            <m:t>𝛾</m:t>
                          </m:r>
                        </m:sub>
                      </m:sSub>
                      <m:r>
                        <a:rPr lang="en-US" altLang="zh-CN" b="0" i="1" smtClean="0">
                          <a:solidFill>
                            <a:srgbClr val="0000FF"/>
                          </a:solidFill>
                          <a:latin typeface="Cambria Math" panose="02040503050406030204" pitchFamily="18" charset="0"/>
                        </a:rPr>
                        <m:t>=</m:t>
                      </m:r>
                      <m:f>
                        <m:fPr>
                          <m:ctrlPr>
                            <a:rPr lang="en-US" altLang="zh-CN" i="1">
                              <a:solidFill>
                                <a:srgbClr val="0000FF"/>
                              </a:solidFill>
                              <a:latin typeface="Cambria Math" panose="02040503050406030204" pitchFamily="18" charset="0"/>
                            </a:rPr>
                          </m:ctrlPr>
                        </m:fPr>
                        <m:num>
                          <m:sSub>
                            <m:sSubPr>
                              <m:ctrlPr>
                                <a:rPr lang="en-US" altLang="zh-CN" i="1">
                                  <a:solidFill>
                                    <a:srgbClr val="0000FF"/>
                                  </a:solidFill>
                                  <a:latin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n-US" i="1">
                                  <a:solidFill>
                                    <a:srgbClr val="0000FF"/>
                                  </a:solidFill>
                                  <a:latin typeface="Cambria Math" panose="02040503050406030204" pitchFamily="18" charset="0"/>
                                </a:rPr>
                                <m:t>𝛾</m:t>
                              </m:r>
                            </m:sub>
                          </m:sSub>
                        </m:num>
                        <m:den>
                          <m:sSub>
                            <m:sSubPr>
                              <m:ctrlPr>
                                <a:rPr lang="en-US" altLang="zh-CN" i="1">
                                  <a:solidFill>
                                    <a:srgbClr val="0000FF"/>
                                  </a:solidFill>
                                  <a:latin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m:rPr>
                                  <m:sty m:val="p"/>
                                </m:rPr>
                                <a:rPr lang="en-US" altLang="zh-CN" i="1">
                                  <a:solidFill>
                                    <a:srgbClr val="0000FF"/>
                                  </a:solidFill>
                                  <a:latin typeface="Cambria Math" panose="02040503050406030204" pitchFamily="18" charset="0"/>
                                </a:rPr>
                                <m:t>tot</m:t>
                              </m:r>
                            </m:sub>
                          </m:sSub>
                        </m:den>
                      </m:f>
                      <m:r>
                        <a:rPr lang="en-US" altLang="zh-CN" i="1">
                          <a:solidFill>
                            <a:srgbClr val="0000FF"/>
                          </a:solidFill>
                          <a:latin typeface="Cambria Math" panose="02040503050406030204" pitchFamily="18" charset="0"/>
                        </a:rPr>
                        <m:t>= </m:t>
                      </m:r>
                      <m:f>
                        <m:fPr>
                          <m:ctrlPr>
                            <a:rPr lang="en-US" altLang="zh-CN" i="1" smtClean="0">
                              <a:solidFill>
                                <a:srgbClr val="0000FF"/>
                              </a:solidFill>
                              <a:latin typeface="Cambria Math" panose="02040503050406030204" pitchFamily="18" charset="0"/>
                            </a:rPr>
                          </m:ctrlPr>
                        </m:fPr>
                        <m:num>
                          <m:sSub>
                            <m:sSubPr>
                              <m:ctrlPr>
                                <a:rPr lang="en-US" altLang="zh-CN" i="1">
                                  <a:solidFill>
                                    <a:srgbClr val="0000FF"/>
                                  </a:solidFill>
                                  <a:latin typeface="Cambria Math" panose="02040503050406030204" pitchFamily="18" charset="0"/>
                                </a:rPr>
                              </m:ctrlPr>
                            </m:sSubPr>
                            <m:e>
                              <m:r>
                                <a:rPr lang="en-US" altLang="zh-CN" i="1">
                                  <a:solidFill>
                                    <a:srgbClr val="0000FF"/>
                                  </a:solidFill>
                                  <a:latin typeface="Cambria Math" panose="02040503050406030204" pitchFamily="18" charset="0"/>
                                </a:rPr>
                                <m:t>𝐼</m:t>
                              </m:r>
                            </m:e>
                            <m:sub>
                              <m:r>
                                <a:rPr lang="zh-CN" altLang="en-US" i="1">
                                  <a:solidFill>
                                    <a:srgbClr val="0000FF"/>
                                  </a:solidFill>
                                  <a:latin typeface="Cambria Math" panose="02040503050406030204" pitchFamily="18" charset="0"/>
                                </a:rPr>
                                <m:t>𝛾</m:t>
                              </m:r>
                            </m:sub>
                          </m:sSub>
                        </m:num>
                        <m:den>
                          <m:sSub>
                            <m:sSubPr>
                              <m:ctrlPr>
                                <a:rPr lang="en-US" altLang="zh-CN" i="1">
                                  <a:solidFill>
                                    <a:srgbClr val="0000FF"/>
                                  </a:solidFill>
                                  <a:latin typeface="Cambria Math" panose="02040503050406030204" pitchFamily="18" charset="0"/>
                                </a:rPr>
                              </m:ctrlPr>
                            </m:sSubPr>
                            <m:e>
                              <m:r>
                                <a:rPr lang="en-US" altLang="zh-CN" i="1">
                                  <a:solidFill>
                                    <a:srgbClr val="0000FF"/>
                                  </a:solidFill>
                                  <a:latin typeface="Cambria Math" panose="02040503050406030204" pitchFamily="18" charset="0"/>
                                </a:rPr>
                                <m:t>𝐼</m:t>
                              </m:r>
                            </m:e>
                            <m:sub>
                              <m:r>
                                <m:rPr>
                                  <m:sty m:val="p"/>
                                </m:rPr>
                                <a:rPr lang="en-US" altLang="zh-CN" i="1">
                                  <a:solidFill>
                                    <a:srgbClr val="0000FF"/>
                                  </a:solidFill>
                                  <a:latin typeface="Cambria Math" panose="02040503050406030204" pitchFamily="18" charset="0"/>
                                </a:rPr>
                                <m:t>tot</m:t>
                              </m:r>
                            </m:sub>
                          </m:sSub>
                        </m:den>
                      </m:f>
                      <m:r>
                        <a:rPr lang="en-US" altLang="zh-CN" i="1">
                          <a:solidFill>
                            <a:srgbClr val="0000FF"/>
                          </a:solidFill>
                          <a:latin typeface="Cambria Math" panose="02040503050406030204" pitchFamily="18" charset="0"/>
                        </a:rPr>
                        <m:t>=</m:t>
                      </m:r>
                      <m:f>
                        <m:fPr>
                          <m:ctrlPr>
                            <a:rPr lang="en-US" altLang="zh-CN" i="1">
                              <a:solidFill>
                                <a:srgbClr val="0000FF"/>
                              </a:solidFill>
                              <a:latin typeface="Cambria Math" panose="02040503050406030204" pitchFamily="18" charset="0"/>
                            </a:rPr>
                          </m:ctrlPr>
                        </m:fPr>
                        <m:num>
                          <m:d>
                            <m:dPr>
                              <m:ctrlPr>
                                <a:rPr lang="en-US" altLang="zh-CN" i="1">
                                  <a:solidFill>
                                    <a:srgbClr val="0000FF"/>
                                  </a:solidFill>
                                  <a:latin typeface="Cambria Math" panose="02040503050406030204" pitchFamily="18" charset="0"/>
                                </a:rPr>
                              </m:ctrlPr>
                            </m:dPr>
                            <m:e>
                              <m:r>
                                <a:rPr lang="en-US" altLang="zh-CN" i="1">
                                  <a:solidFill>
                                    <a:srgbClr val="0000FF"/>
                                  </a:solidFill>
                                  <a:latin typeface="Cambria Math" panose="02040503050406030204" pitchFamily="18" charset="0"/>
                                </a:rPr>
                                <m:t>0.70</m:t>
                              </m:r>
                              <m:r>
                                <a:rPr lang="en-US" altLang="zh-CN" i="1">
                                  <a:solidFill>
                                    <a:srgbClr val="0000FF"/>
                                  </a:solidFill>
                                  <a:latin typeface="Cambria Math" panose="02040503050406030204" pitchFamily="18" charset="0"/>
                                  <a:ea typeface="Cambria Math" panose="02040503050406030204" pitchFamily="18" charset="0"/>
                                </a:rPr>
                                <m:t>±0.04</m:t>
                              </m:r>
                            </m:e>
                          </m:d>
                        </m:num>
                        <m:den>
                          <m:d>
                            <m:dPr>
                              <m:ctrlPr>
                                <a:rPr lang="en-US" altLang="zh-CN" i="1">
                                  <a:solidFill>
                                    <a:srgbClr val="0000FF"/>
                                  </a:solidFill>
                                  <a:latin typeface="Cambria Math" panose="02040503050406030204" pitchFamily="18" charset="0"/>
                                </a:rPr>
                              </m:ctrlPr>
                            </m:dPr>
                            <m:e>
                              <m:r>
                                <a:rPr lang="en-US" altLang="zh-CN" i="1">
                                  <a:solidFill>
                                    <a:srgbClr val="0000FF"/>
                                  </a:solidFill>
                                  <a:latin typeface="Cambria Math" panose="02040503050406030204" pitchFamily="18" charset="0"/>
                                </a:rPr>
                                <m:t>6.8</m:t>
                              </m:r>
                              <m:r>
                                <a:rPr lang="en-US" altLang="zh-CN" i="1">
                                  <a:solidFill>
                                    <a:srgbClr val="0000FF"/>
                                  </a:solidFill>
                                  <a:latin typeface="Cambria Math" panose="02040503050406030204" pitchFamily="18" charset="0"/>
                                  <a:ea typeface="Cambria Math" panose="02040503050406030204" pitchFamily="18" charset="0"/>
                                </a:rPr>
                                <m:t>±1.5</m:t>
                              </m:r>
                            </m:e>
                          </m:d>
                        </m:den>
                      </m:f>
                      <m:r>
                        <a:rPr lang="en-US" altLang="zh-CN" i="1">
                          <a:solidFill>
                            <a:srgbClr val="0000FF"/>
                          </a:solidFill>
                          <a:latin typeface="Cambria Math" panose="02040503050406030204" pitchFamily="18" charset="0"/>
                        </a:rPr>
                        <m:t>=</m:t>
                      </m:r>
                      <m:r>
                        <a:rPr lang="en-US" altLang="zh-CN" b="0" i="1" smtClean="0">
                          <a:solidFill>
                            <a:srgbClr val="0000FF"/>
                          </a:solidFill>
                          <a:latin typeface="Cambria Math" panose="02040503050406030204" pitchFamily="18" charset="0"/>
                        </a:rPr>
                        <m:t>0.103</m:t>
                      </m:r>
                      <m:r>
                        <a:rPr lang="en-US" altLang="zh-CN" i="1">
                          <a:solidFill>
                            <a:srgbClr val="0000FF"/>
                          </a:solidFill>
                          <a:latin typeface="Cambria Math" panose="02040503050406030204" pitchFamily="18" charset="0"/>
                          <a:ea typeface="Cambria Math" panose="02040503050406030204" pitchFamily="18" charset="0"/>
                        </a:rPr>
                        <m:t>±</m:t>
                      </m:r>
                      <m:r>
                        <a:rPr lang="en-US" altLang="zh-CN" b="0" i="1" smtClean="0">
                          <a:solidFill>
                            <a:srgbClr val="0000FF"/>
                          </a:solidFill>
                          <a:latin typeface="Cambria Math" panose="02040503050406030204" pitchFamily="18" charset="0"/>
                          <a:ea typeface="Cambria Math" panose="02040503050406030204" pitchFamily="18" charset="0"/>
                        </a:rPr>
                        <m:t>0.023</m:t>
                      </m:r>
                    </m:oMath>
                  </m:oMathPara>
                </a14:m>
                <a:endParaRPr lang="en-US" altLang="zh-CN" b="0" dirty="0">
                  <a:latin typeface="Times New Roman" panose="02020603050405020304" pitchFamily="18" charset="0"/>
                  <a:ea typeface="Cambria Math" panose="02040503050406030204" pitchFamily="18" charset="0"/>
                  <a:cs typeface="Times New Roman" panose="02020603050405020304" pitchFamily="18" charset="0"/>
                </a:endParaRPr>
              </a:p>
              <a:p>
                <a:pPr>
                  <a:lnSpc>
                    <a:spcPct val="200000"/>
                  </a:lnSpc>
                </a:pPr>
                <a:endParaRPr lang="en-US" altLang="zh-CN" i="1" dirty="0">
                  <a:solidFill>
                    <a:srgbClr val="FF0000"/>
                  </a:solidFill>
                  <a:latin typeface="Cambria Math" panose="020405030504060302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𝐵</m:t>
                          </m:r>
                        </m:e>
                        <m:sub>
                          <m:r>
                            <a:rPr lang="en-US" altLang="zh-CN" b="0" i="1" smtClean="0">
                              <a:solidFill>
                                <a:srgbClr val="FF0000"/>
                              </a:solidFill>
                              <a:latin typeface="Cambria Math" panose="02040503050406030204" pitchFamily="18" charset="0"/>
                            </a:rPr>
                            <m:t>𝑝</m:t>
                          </m:r>
                        </m:sub>
                      </m:sSub>
                      <m:r>
                        <a:rPr lang="en-US" altLang="zh-CN" b="0" i="1" smtClean="0">
                          <a:solidFill>
                            <a:srgbClr val="FF0000"/>
                          </a:solidFill>
                          <a:latin typeface="Cambria Math" panose="02040503050406030204" pitchFamily="18" charset="0"/>
                        </a:rPr>
                        <m:t>=</m:t>
                      </m:r>
                      <m:r>
                        <a:rPr lang="en-US" altLang="zh-CN" i="1" smtClean="0">
                          <a:solidFill>
                            <a:srgbClr val="FF0000"/>
                          </a:solidFill>
                          <a:latin typeface="Cambria Math" panose="02040503050406030204" pitchFamily="18" charset="0"/>
                        </a:rPr>
                        <m:t>1</m:t>
                      </m:r>
                      <m:r>
                        <a:rPr lang="en-US" altLang="zh-CN" i="1" smtClean="0">
                          <a:solidFill>
                            <a:srgbClr val="FF0000"/>
                          </a:solidFill>
                          <a:latin typeface="Cambria Math" panose="02040503050406030204" pitchFamily="18" charset="0"/>
                          <a:ea typeface="Cambria Math" panose="02040503050406030204" pitchFamily="18" charset="0"/>
                        </a:rPr>
                        <m:t>−</m:t>
                      </m:r>
                      <m:sSub>
                        <m:sSubPr>
                          <m:ctrlPr>
                            <a:rPr lang="en-US" altLang="zh-CN" i="1" smtClean="0">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𝐵</m:t>
                          </m:r>
                        </m:e>
                        <m:sub>
                          <m:r>
                            <a:rPr lang="zh-CN" altLang="en-US" i="1">
                              <a:solidFill>
                                <a:srgbClr val="FF0000"/>
                              </a:solidFill>
                              <a:latin typeface="Cambria Math" panose="02040503050406030204" pitchFamily="18" charset="0"/>
                            </a:rPr>
                            <m:t>𝛾</m:t>
                          </m:r>
                        </m:sub>
                      </m:sSub>
                      <m:r>
                        <a:rPr lang="en-US" altLang="zh-CN" i="1">
                          <a:solidFill>
                            <a:srgbClr val="FF0000"/>
                          </a:solidFill>
                          <a:latin typeface="Cambria Math" panose="02040503050406030204" pitchFamily="18" charset="0"/>
                        </a:rPr>
                        <m:t>=</m:t>
                      </m:r>
                      <m:r>
                        <a:rPr lang="en-US" altLang="zh-CN" b="0" i="1" smtClean="0">
                          <a:solidFill>
                            <a:srgbClr val="FF0000"/>
                          </a:solidFill>
                          <a:latin typeface="Cambria Math" panose="02040503050406030204" pitchFamily="18" charset="0"/>
                        </a:rPr>
                        <m:t>1</m:t>
                      </m:r>
                      <m:r>
                        <a:rPr lang="en-US" altLang="zh-CN" i="1">
                          <a:solidFill>
                            <a:srgbClr val="FF0000"/>
                          </a:solidFill>
                          <a:latin typeface="Cambria Math" panose="02040503050406030204" pitchFamily="18" charset="0"/>
                          <a:ea typeface="Cambria Math" panose="02040503050406030204" pitchFamily="18" charset="0"/>
                        </a:rPr>
                        <m:t>−</m:t>
                      </m:r>
                      <m:d>
                        <m:dPr>
                          <m:ctrlPr>
                            <a:rPr lang="en-US" altLang="zh-CN" i="1" smtClean="0">
                              <a:solidFill>
                                <a:srgbClr val="FF0000"/>
                              </a:solidFill>
                              <a:latin typeface="Cambria Math" panose="02040503050406030204" pitchFamily="18" charset="0"/>
                              <a:ea typeface="Cambria Math" panose="02040503050406030204" pitchFamily="18" charset="0"/>
                            </a:rPr>
                          </m:ctrlPr>
                        </m:dPr>
                        <m:e>
                          <m:r>
                            <a:rPr lang="en-US" altLang="zh-CN" i="1">
                              <a:solidFill>
                                <a:srgbClr val="FF0000"/>
                              </a:solidFill>
                              <a:latin typeface="Cambria Math" panose="02040503050406030204" pitchFamily="18" charset="0"/>
                            </a:rPr>
                            <m:t>0.103</m:t>
                          </m:r>
                          <m:r>
                            <a:rPr lang="en-US" altLang="zh-CN" i="1">
                              <a:solidFill>
                                <a:srgbClr val="FF0000"/>
                              </a:solidFill>
                              <a:latin typeface="Cambria Math" panose="02040503050406030204" pitchFamily="18" charset="0"/>
                              <a:ea typeface="Cambria Math" panose="02040503050406030204" pitchFamily="18" charset="0"/>
                            </a:rPr>
                            <m:t>±0.023</m:t>
                          </m:r>
                        </m:e>
                      </m:d>
                      <m:r>
                        <a:rPr lang="en-US" altLang="zh-CN" i="1" smtClean="0">
                          <a:solidFill>
                            <a:srgbClr val="FF0000"/>
                          </a:solidFill>
                          <a:latin typeface="Cambria Math" panose="02040503050406030204" pitchFamily="18" charset="0"/>
                          <a:ea typeface="Cambria Math" panose="02040503050406030204" pitchFamily="18" charset="0"/>
                        </a:rPr>
                        <m:t>=</m:t>
                      </m:r>
                      <m:r>
                        <a:rPr lang="en-US" altLang="zh-CN" b="0" i="1" smtClean="0">
                          <a:solidFill>
                            <a:srgbClr val="FF0000"/>
                          </a:solidFill>
                          <a:latin typeface="Cambria Math" panose="02040503050406030204" pitchFamily="18" charset="0"/>
                        </a:rPr>
                        <m:t>0.897</m:t>
                      </m:r>
                      <m:r>
                        <a:rPr lang="en-US" altLang="zh-CN" i="1">
                          <a:solidFill>
                            <a:srgbClr val="FF0000"/>
                          </a:solidFill>
                          <a:latin typeface="Cambria Math" panose="02040503050406030204" pitchFamily="18" charset="0"/>
                        </a:rPr>
                        <m:t>±</m:t>
                      </m:r>
                      <m:r>
                        <a:rPr lang="en-US" altLang="zh-CN" b="0" i="1" smtClean="0">
                          <a:solidFill>
                            <a:srgbClr val="FF0000"/>
                          </a:solidFill>
                          <a:latin typeface="Cambria Math" panose="02040503050406030204" pitchFamily="18" charset="0"/>
                        </a:rPr>
                        <m:t>0.023</m:t>
                      </m:r>
                    </m:oMath>
                  </m:oMathPara>
                </a14:m>
                <a:endParaRPr lang="en-US" altLang="zh-CN" b="0" dirty="0">
                  <a:latin typeface="Times New Roman" panose="02020603050405020304" pitchFamily="18" charset="0"/>
                  <a:ea typeface="Cambria Math" panose="02040503050406030204" pitchFamily="18" charset="0"/>
                  <a:cs typeface="Times New Roman" panose="02020603050405020304" pitchFamily="18" charset="0"/>
                </a:endParaRPr>
              </a:p>
              <a:p>
                <a:pPr>
                  <a:lnSpc>
                    <a:spcPct val="200000"/>
                  </a:lnSpc>
                </a:pPr>
                <a:endParaRPr lang="en-US" altLang="zh-CN" b="0" dirty="0">
                  <a:latin typeface="Times New Roman" panose="02020603050405020304" pitchFamily="18" charset="0"/>
                  <a:ea typeface="Cambria Math" panose="020405030504060302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f>
                        <m:fPr>
                          <m:ctrlPr>
                            <a:rPr lang="en-US" altLang="zh-CN" i="1" smtClean="0">
                              <a:solidFill>
                                <a:srgbClr val="CC00CC"/>
                              </a:solidFill>
                              <a:latin typeface="Cambria Math" panose="02040503050406030204" pitchFamily="18" charset="0"/>
                            </a:rPr>
                          </m:ctrlPr>
                        </m:fPr>
                        <m:num>
                          <m:sSub>
                            <m:sSubPr>
                              <m:ctrlPr>
                                <a:rPr lang="en-US" altLang="zh-CN" i="1">
                                  <a:solidFill>
                                    <a:srgbClr val="CC00CC"/>
                                  </a:solidFill>
                                  <a:latin typeface="Cambria Math" panose="02040503050406030204" pitchFamily="18" charset="0"/>
                                </a:rPr>
                              </m:ctrlPr>
                            </m:sSubPr>
                            <m:e>
                              <m:r>
                                <a:rPr lang="el-GR" altLang="zh-CN" i="1">
                                  <a:solidFill>
                                    <a:srgbClr val="CC00CC"/>
                                  </a:solidFill>
                                  <a:latin typeface="Cambria Math" panose="02040503050406030204" pitchFamily="18" charset="0"/>
                                  <a:ea typeface="Cambria Math" panose="02040503050406030204" pitchFamily="18" charset="0"/>
                                </a:rPr>
                                <m:t>𝛤</m:t>
                              </m:r>
                            </m:e>
                            <m:sub>
                              <m:r>
                                <a:rPr lang="zh-CN" altLang="en-US" i="1">
                                  <a:solidFill>
                                    <a:srgbClr val="CC00CC"/>
                                  </a:solidFill>
                                  <a:latin typeface="Cambria Math" panose="02040503050406030204" pitchFamily="18" charset="0"/>
                                </a:rPr>
                                <m:t>𝛾</m:t>
                              </m:r>
                            </m:sub>
                          </m:sSub>
                        </m:num>
                        <m:den>
                          <m:sSub>
                            <m:sSubPr>
                              <m:ctrlPr>
                                <a:rPr lang="en-US" altLang="zh-CN" i="1">
                                  <a:solidFill>
                                    <a:srgbClr val="CC00CC"/>
                                  </a:solidFill>
                                  <a:latin typeface="Cambria Math" panose="02040503050406030204" pitchFamily="18" charset="0"/>
                                </a:rPr>
                              </m:ctrlPr>
                            </m:sSubPr>
                            <m:e>
                              <m:r>
                                <a:rPr lang="el-GR" altLang="zh-CN" i="1">
                                  <a:solidFill>
                                    <a:srgbClr val="CC00CC"/>
                                  </a:solidFill>
                                  <a:latin typeface="Cambria Math" panose="02040503050406030204" pitchFamily="18" charset="0"/>
                                  <a:ea typeface="Cambria Math" panose="02040503050406030204" pitchFamily="18" charset="0"/>
                                </a:rPr>
                                <m:t>𝛤</m:t>
                              </m:r>
                            </m:e>
                            <m:sub>
                              <m:r>
                                <a:rPr lang="en-US" altLang="zh-CN" b="0" i="1" smtClean="0">
                                  <a:solidFill>
                                    <a:srgbClr val="CC00CC"/>
                                  </a:solidFill>
                                  <a:latin typeface="Cambria Math" panose="02040503050406030204" pitchFamily="18" charset="0"/>
                                  <a:ea typeface="Cambria Math" panose="02040503050406030204" pitchFamily="18" charset="0"/>
                                </a:rPr>
                                <m:t>𝑝</m:t>
                              </m:r>
                            </m:sub>
                          </m:sSub>
                        </m:den>
                      </m:f>
                      <m:r>
                        <a:rPr lang="en-US" altLang="zh-CN" i="1">
                          <a:solidFill>
                            <a:srgbClr val="CC00CC"/>
                          </a:solidFill>
                          <a:latin typeface="Cambria Math" panose="02040503050406030204" pitchFamily="18" charset="0"/>
                        </a:rPr>
                        <m:t>= </m:t>
                      </m:r>
                      <m:f>
                        <m:fPr>
                          <m:ctrlPr>
                            <a:rPr lang="en-US" altLang="zh-CN" i="1" smtClean="0">
                              <a:solidFill>
                                <a:srgbClr val="CC00CC"/>
                              </a:solidFill>
                              <a:latin typeface="Cambria Math" panose="02040503050406030204" pitchFamily="18" charset="0"/>
                            </a:rPr>
                          </m:ctrlPr>
                        </m:fPr>
                        <m:num>
                          <m:sSub>
                            <m:sSubPr>
                              <m:ctrlPr>
                                <a:rPr lang="en-US" altLang="zh-CN" i="1">
                                  <a:solidFill>
                                    <a:srgbClr val="CC00CC"/>
                                  </a:solidFill>
                                  <a:latin typeface="Cambria Math" panose="02040503050406030204" pitchFamily="18" charset="0"/>
                                </a:rPr>
                              </m:ctrlPr>
                            </m:sSubPr>
                            <m:e>
                              <m:r>
                                <a:rPr lang="en-US" altLang="zh-CN" i="1">
                                  <a:solidFill>
                                    <a:srgbClr val="CC00CC"/>
                                  </a:solidFill>
                                  <a:latin typeface="Cambria Math" panose="02040503050406030204" pitchFamily="18" charset="0"/>
                                </a:rPr>
                                <m:t>𝐼</m:t>
                              </m:r>
                            </m:e>
                            <m:sub>
                              <m:r>
                                <a:rPr lang="zh-CN" altLang="en-US" i="1">
                                  <a:solidFill>
                                    <a:srgbClr val="CC00CC"/>
                                  </a:solidFill>
                                  <a:latin typeface="Cambria Math" panose="02040503050406030204" pitchFamily="18" charset="0"/>
                                </a:rPr>
                                <m:t>𝛾</m:t>
                              </m:r>
                            </m:sub>
                          </m:sSub>
                        </m:num>
                        <m:den>
                          <m:sSub>
                            <m:sSubPr>
                              <m:ctrlPr>
                                <a:rPr lang="en-US" altLang="zh-CN" i="1">
                                  <a:solidFill>
                                    <a:srgbClr val="CC00CC"/>
                                  </a:solidFill>
                                  <a:latin typeface="Cambria Math" panose="02040503050406030204" pitchFamily="18" charset="0"/>
                                </a:rPr>
                              </m:ctrlPr>
                            </m:sSubPr>
                            <m:e>
                              <m:r>
                                <a:rPr lang="en-US" altLang="zh-CN" i="1">
                                  <a:solidFill>
                                    <a:srgbClr val="CC00CC"/>
                                  </a:solidFill>
                                  <a:latin typeface="Cambria Math" panose="02040503050406030204" pitchFamily="18" charset="0"/>
                                </a:rPr>
                                <m:t>𝐼</m:t>
                              </m:r>
                            </m:e>
                            <m:sub>
                              <m:r>
                                <a:rPr lang="en-US" altLang="zh-CN" i="1">
                                  <a:solidFill>
                                    <a:srgbClr val="CC00CC"/>
                                  </a:solidFill>
                                  <a:latin typeface="Cambria Math" panose="02040503050406030204" pitchFamily="18" charset="0"/>
                                </a:rPr>
                                <m:t>𝑝</m:t>
                              </m:r>
                            </m:sub>
                          </m:sSub>
                        </m:den>
                      </m:f>
                      <m:r>
                        <a:rPr lang="en-US" altLang="zh-CN" i="1">
                          <a:solidFill>
                            <a:srgbClr val="CC00CC"/>
                          </a:solidFill>
                          <a:latin typeface="Cambria Math" panose="02040503050406030204" pitchFamily="18" charset="0"/>
                        </a:rPr>
                        <m:t>=</m:t>
                      </m:r>
                      <m:f>
                        <m:fPr>
                          <m:ctrlPr>
                            <a:rPr lang="en-US" altLang="zh-CN" i="1">
                              <a:solidFill>
                                <a:srgbClr val="CC00CC"/>
                              </a:solidFill>
                              <a:latin typeface="Cambria Math" panose="02040503050406030204" pitchFamily="18" charset="0"/>
                            </a:rPr>
                          </m:ctrlPr>
                        </m:fPr>
                        <m:num>
                          <m:d>
                            <m:dPr>
                              <m:ctrlPr>
                                <a:rPr lang="en-US" altLang="zh-CN" i="1">
                                  <a:solidFill>
                                    <a:srgbClr val="CC00CC"/>
                                  </a:solidFill>
                                  <a:latin typeface="Cambria Math" panose="02040503050406030204" pitchFamily="18" charset="0"/>
                                </a:rPr>
                              </m:ctrlPr>
                            </m:dPr>
                            <m:e>
                              <m:r>
                                <a:rPr lang="en-US" altLang="zh-CN" i="1">
                                  <a:solidFill>
                                    <a:srgbClr val="CC00CC"/>
                                  </a:solidFill>
                                  <a:latin typeface="Cambria Math" panose="02040503050406030204" pitchFamily="18" charset="0"/>
                                </a:rPr>
                                <m:t>0.70</m:t>
                              </m:r>
                              <m:r>
                                <a:rPr lang="en-US" altLang="zh-CN" i="1">
                                  <a:solidFill>
                                    <a:srgbClr val="CC00CC"/>
                                  </a:solidFill>
                                  <a:latin typeface="Cambria Math" panose="02040503050406030204" pitchFamily="18" charset="0"/>
                                  <a:ea typeface="Cambria Math" panose="02040503050406030204" pitchFamily="18" charset="0"/>
                                </a:rPr>
                                <m:t>±0.04</m:t>
                              </m:r>
                            </m:e>
                          </m:d>
                        </m:num>
                        <m:den>
                          <m:d>
                            <m:dPr>
                              <m:ctrlPr>
                                <a:rPr lang="en-US" altLang="zh-CN" i="1">
                                  <a:solidFill>
                                    <a:srgbClr val="CC00CC"/>
                                  </a:solidFill>
                                  <a:latin typeface="Cambria Math" panose="02040503050406030204" pitchFamily="18" charset="0"/>
                                </a:rPr>
                              </m:ctrlPr>
                            </m:dPr>
                            <m:e>
                              <m:r>
                                <a:rPr lang="en-US" altLang="zh-CN" i="1">
                                  <a:solidFill>
                                    <a:srgbClr val="CC00CC"/>
                                  </a:solidFill>
                                  <a:latin typeface="Cambria Math" panose="02040503050406030204" pitchFamily="18" charset="0"/>
                                </a:rPr>
                                <m:t>6.</m:t>
                              </m:r>
                              <m:r>
                                <a:rPr lang="en-US" altLang="zh-CN" b="0" i="1" smtClean="0">
                                  <a:solidFill>
                                    <a:srgbClr val="CC00CC"/>
                                  </a:solidFill>
                                  <a:latin typeface="Cambria Math" panose="02040503050406030204" pitchFamily="18" charset="0"/>
                                </a:rPr>
                                <m:t>1</m:t>
                              </m:r>
                              <m:r>
                                <a:rPr lang="en-US" altLang="zh-CN" i="1">
                                  <a:solidFill>
                                    <a:srgbClr val="CC00CC"/>
                                  </a:solidFill>
                                  <a:latin typeface="Cambria Math" panose="02040503050406030204" pitchFamily="18" charset="0"/>
                                  <a:ea typeface="Cambria Math" panose="02040503050406030204" pitchFamily="18" charset="0"/>
                                </a:rPr>
                                <m:t>±1.5</m:t>
                              </m:r>
                            </m:e>
                          </m:d>
                        </m:den>
                      </m:f>
                      <m:r>
                        <a:rPr lang="en-US" altLang="zh-CN" i="1">
                          <a:solidFill>
                            <a:srgbClr val="CC00CC"/>
                          </a:solidFill>
                          <a:latin typeface="Cambria Math" panose="02040503050406030204" pitchFamily="18" charset="0"/>
                        </a:rPr>
                        <m:t>=</m:t>
                      </m:r>
                      <m:r>
                        <a:rPr lang="en-US" altLang="zh-CN" b="0" i="1" smtClean="0">
                          <a:solidFill>
                            <a:srgbClr val="CC00CC"/>
                          </a:solidFill>
                          <a:latin typeface="Cambria Math" panose="02040503050406030204" pitchFamily="18" charset="0"/>
                        </a:rPr>
                        <m:t>0.114</m:t>
                      </m:r>
                      <m:r>
                        <a:rPr lang="en-US" altLang="zh-CN" i="1">
                          <a:solidFill>
                            <a:srgbClr val="CC00CC"/>
                          </a:solidFill>
                          <a:latin typeface="Cambria Math" panose="02040503050406030204" pitchFamily="18" charset="0"/>
                          <a:ea typeface="Cambria Math" panose="02040503050406030204" pitchFamily="18" charset="0"/>
                        </a:rPr>
                        <m:t>±</m:t>
                      </m:r>
                      <m:r>
                        <a:rPr lang="en-US" altLang="zh-CN" b="0" i="1" smtClean="0">
                          <a:solidFill>
                            <a:srgbClr val="CC00CC"/>
                          </a:solidFill>
                          <a:latin typeface="Cambria Math" panose="02040503050406030204" pitchFamily="18" charset="0"/>
                          <a:ea typeface="Cambria Math" panose="02040503050406030204" pitchFamily="18" charset="0"/>
                        </a:rPr>
                        <m:t>0.029</m:t>
                      </m:r>
                    </m:oMath>
                  </m:oMathPara>
                </a14:m>
                <a:endParaRPr lang="zh-CN" altLang="en-US" dirty="0">
                  <a:solidFill>
                    <a:srgbClr val="CC00CC"/>
                  </a:solidFill>
                  <a:latin typeface="Times New Roman" panose="020206030504050203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CC00CC"/>
                              </a:solidFill>
                              <a:latin typeface="Cambria Math" panose="02040503050406030204" pitchFamily="18" charset="0"/>
                            </a:rPr>
                          </m:ctrlPr>
                        </m:sSubPr>
                        <m:e>
                          <m:sSub>
                            <m:sSubPr>
                              <m:ctrlPr>
                                <a:rPr lang="en-US" altLang="zh-CN" i="1">
                                  <a:solidFill>
                                    <a:srgbClr val="CC00CC"/>
                                  </a:solidFill>
                                  <a:latin typeface="Cambria Math" panose="02040503050406030204" pitchFamily="18" charset="0"/>
                                </a:rPr>
                              </m:ctrlPr>
                            </m:sSubPr>
                            <m:e>
                              <m:r>
                                <a:rPr lang="en-US" altLang="zh-CN" i="1">
                                  <a:solidFill>
                                    <a:srgbClr val="CC00CC"/>
                                  </a:solidFill>
                                  <a:latin typeface="Cambria Math" panose="02040503050406030204" pitchFamily="18" charset="0"/>
                                </a:rPr>
                                <m:t>𝐵</m:t>
                              </m:r>
                            </m:e>
                            <m:sub>
                              <m:r>
                                <a:rPr lang="en-US" altLang="zh-CN" b="0" i="1" smtClean="0">
                                  <a:solidFill>
                                    <a:srgbClr val="CC00CC"/>
                                  </a:solidFill>
                                  <a:latin typeface="Cambria Math" panose="02040503050406030204" pitchFamily="18" charset="0"/>
                                </a:rPr>
                                <m:t>𝑝</m:t>
                              </m:r>
                            </m:sub>
                          </m:sSub>
                          <m:r>
                            <a:rPr lang="en-US" altLang="zh-CN" i="1">
                              <a:solidFill>
                                <a:srgbClr val="CC00CC"/>
                              </a:solidFill>
                              <a:latin typeface="Cambria Math" panose="02040503050406030204" pitchFamily="18" charset="0"/>
                            </a:rPr>
                            <m:t>𝐵</m:t>
                          </m:r>
                        </m:e>
                        <m:sub>
                          <m:r>
                            <a:rPr lang="zh-CN" altLang="en-US" i="1">
                              <a:solidFill>
                                <a:srgbClr val="CC00CC"/>
                              </a:solidFill>
                              <a:latin typeface="Cambria Math" panose="02040503050406030204" pitchFamily="18" charset="0"/>
                            </a:rPr>
                            <m:t>𝛾</m:t>
                          </m:r>
                        </m:sub>
                      </m:sSub>
                      <m:r>
                        <a:rPr lang="en-US" altLang="zh-CN" b="0" i="1" smtClean="0">
                          <a:solidFill>
                            <a:srgbClr val="CC00CC"/>
                          </a:solidFill>
                          <a:latin typeface="Cambria Math" panose="02040503050406030204" pitchFamily="18" charset="0"/>
                        </a:rPr>
                        <m:t>=0.092</m:t>
                      </m:r>
                      <m:r>
                        <a:rPr lang="en-US" altLang="zh-CN" i="1">
                          <a:solidFill>
                            <a:srgbClr val="CC00CC"/>
                          </a:solidFill>
                          <a:latin typeface="Cambria Math" panose="02040503050406030204" pitchFamily="18" charset="0"/>
                          <a:ea typeface="Cambria Math" panose="02040503050406030204" pitchFamily="18" charset="0"/>
                        </a:rPr>
                        <m:t>±</m:t>
                      </m:r>
                      <m:r>
                        <a:rPr lang="en-US" altLang="zh-CN" b="0" i="1" smtClean="0">
                          <a:solidFill>
                            <a:srgbClr val="CC00CC"/>
                          </a:solidFill>
                          <a:latin typeface="Cambria Math" panose="02040503050406030204" pitchFamily="18" charset="0"/>
                          <a:ea typeface="Cambria Math" panose="02040503050406030204" pitchFamily="18" charset="0"/>
                        </a:rPr>
                        <m:t>0.021</m:t>
                      </m:r>
                    </m:oMath>
                  </m:oMathPara>
                </a14:m>
                <a:endParaRPr lang="zh-CN" altLang="en-US" dirty="0">
                  <a:solidFill>
                    <a:srgbClr val="CC00CC"/>
                  </a:solidFill>
                  <a:latin typeface="Times New Roman" panose="02020603050405020304" pitchFamily="18" charset="0"/>
                  <a:cs typeface="Times New Roman" panose="02020603050405020304" pitchFamily="18" charset="0"/>
                </a:endParaRPr>
              </a:p>
            </p:txBody>
          </p:sp>
        </mc:Choice>
        <mc:Fallback xmlns="">
          <p:sp>
            <p:nvSpPr>
              <p:cNvPr id="2" name="TextBox 1">
                <a:extLst>
                  <a:ext uri="{FF2B5EF4-FFF2-40B4-BE49-F238E27FC236}">
                    <a16:creationId xmlns:a16="http://schemas.microsoft.com/office/drawing/2014/main" id="{564C1537-C205-47D4-B60D-006B7BC03B49}"/>
                  </a:ext>
                </a:extLst>
              </p:cNvPr>
              <p:cNvSpPr txBox="1">
                <a:spLocks noRot="1" noChangeAspect="1" noMove="1" noResize="1" noEditPoints="1" noAdjustHandles="1" noChangeArrowheads="1" noChangeShapeType="1" noTextEdit="1"/>
              </p:cNvSpPr>
              <p:nvPr/>
            </p:nvSpPr>
            <p:spPr>
              <a:xfrm>
                <a:off x="0" y="287386"/>
                <a:ext cx="5436488" cy="6544484"/>
              </a:xfrm>
              <a:prstGeom prst="rect">
                <a:avLst/>
              </a:prstGeom>
              <a:blipFill>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B1C158DE-5204-4FBA-B027-79CEBD992C00}"/>
                  </a:ext>
                </a:extLst>
              </p:cNvPr>
              <p:cNvSpPr txBox="1"/>
              <p:nvPr/>
            </p:nvSpPr>
            <p:spPr>
              <a:xfrm>
                <a:off x="3693505" y="1138613"/>
                <a:ext cx="5434641" cy="1015663"/>
              </a:xfrm>
              <a:prstGeom prst="rect">
                <a:avLst/>
              </a:prstGeom>
              <a:noFill/>
            </p:spPr>
            <p:txBody>
              <a:bodyPr wrap="square" rtlCol="0" anchor="t">
                <a:spAutoFit/>
              </a:bodyPr>
              <a:lstStyle/>
              <a:p>
                <a:pPr>
                  <a:lnSpc>
                    <a:spcPct val="150000"/>
                  </a:lnSpc>
                </a:pPr>
                <a14:m>
                  <m:oMathPara xmlns:m="http://schemas.openxmlformats.org/officeDocument/2006/math">
                    <m:oMathParaPr>
                      <m:jc m:val="left"/>
                    </m:oMathParaPr>
                    <m:oMath xmlns:m="http://schemas.openxmlformats.org/officeDocument/2006/math">
                      <m:sSub>
                        <m:sSubPr>
                          <m:ctrlPr>
                            <a:rPr lang="en-US" altLang="zh-CN" i="1" smtClean="0">
                              <a:solidFill>
                                <a:srgbClr val="CC00CC"/>
                              </a:solidFill>
                              <a:latin typeface="Cambria Math" panose="02040503050406030204" pitchFamily="18" charset="0"/>
                            </a:rPr>
                          </m:ctrlPr>
                        </m:sSubPr>
                        <m:e>
                          <m:r>
                            <a:rPr lang="el-GR" altLang="zh-CN" i="1">
                              <a:solidFill>
                                <a:srgbClr val="CC00CC"/>
                              </a:solidFill>
                              <a:latin typeface="Cambria Math" panose="02040503050406030204" pitchFamily="18" charset="0"/>
                              <a:ea typeface="Cambria Math" panose="02040503050406030204" pitchFamily="18" charset="0"/>
                            </a:rPr>
                            <m:t>𝛤</m:t>
                          </m:r>
                        </m:e>
                        <m:sub>
                          <m:r>
                            <m:rPr>
                              <m:sty m:val="p"/>
                            </m:rPr>
                            <a:rPr lang="en-US" altLang="zh-CN" i="1">
                              <a:solidFill>
                                <a:srgbClr val="CC00CC"/>
                              </a:solidFill>
                              <a:latin typeface="Cambria Math" panose="02040503050406030204" pitchFamily="18" charset="0"/>
                            </a:rPr>
                            <m:t>tot</m:t>
                          </m:r>
                        </m:sub>
                      </m:sSub>
                      <m:r>
                        <a:rPr lang="en-US" altLang="zh-CN" b="0" i="1" smtClean="0">
                          <a:solidFill>
                            <a:srgbClr val="CC00CC"/>
                          </a:solidFill>
                          <a:latin typeface="Cambria Math" panose="02040503050406030204" pitchFamily="18" charset="0"/>
                        </a:rPr>
                        <m:t>=</m:t>
                      </m:r>
                      <m:f>
                        <m:fPr>
                          <m:ctrlPr>
                            <a:rPr lang="en-US" altLang="zh-CN" i="1">
                              <a:solidFill>
                                <a:srgbClr val="CC00CC"/>
                              </a:solidFill>
                              <a:latin typeface="Cambria Math" panose="02040503050406030204" pitchFamily="18" charset="0"/>
                            </a:rPr>
                          </m:ctrlPr>
                        </m:fPr>
                        <m:num>
                          <m:r>
                            <a:rPr lang="en-US" altLang="zh-CN" b="0" i="1" smtClean="0">
                              <a:solidFill>
                                <a:srgbClr val="CC00CC"/>
                              </a:solidFill>
                              <a:latin typeface="Cambria Math" panose="02040503050406030204" pitchFamily="18" charset="0"/>
                            </a:rPr>
                            <m:t>1</m:t>
                          </m:r>
                        </m:num>
                        <m:den>
                          <m:r>
                            <a:rPr lang="en-US" altLang="zh-CN" b="0" i="1" smtClean="0">
                              <a:solidFill>
                                <a:srgbClr val="CC00CC"/>
                              </a:solidFill>
                              <a:latin typeface="Cambria Math" panose="02040503050406030204" pitchFamily="18" charset="0"/>
                            </a:rPr>
                            <m:t>2</m:t>
                          </m:r>
                        </m:den>
                      </m:f>
                      <m:f>
                        <m:fPr>
                          <m:ctrlPr>
                            <a:rPr lang="en-US" altLang="zh-CN" i="1" smtClean="0">
                              <a:solidFill>
                                <a:srgbClr val="CC00CC"/>
                              </a:solidFill>
                              <a:latin typeface="Cambria Math" panose="02040503050406030204" pitchFamily="18" charset="0"/>
                            </a:rPr>
                          </m:ctrlPr>
                        </m:fPr>
                        <m:num>
                          <m:r>
                            <a:rPr lang="zh-CN" altLang="en-US" i="1">
                              <a:solidFill>
                                <a:srgbClr val="CC00CC"/>
                              </a:solidFill>
                              <a:latin typeface="Cambria Math" panose="02040503050406030204" pitchFamily="18" charset="0"/>
                            </a:rPr>
                            <m:t>𝜔𝛾</m:t>
                          </m:r>
                        </m:num>
                        <m:den>
                          <m:sSub>
                            <m:sSubPr>
                              <m:ctrlPr>
                                <a:rPr lang="en-US" altLang="zh-CN" i="1">
                                  <a:solidFill>
                                    <a:srgbClr val="CC00CC"/>
                                  </a:solidFill>
                                  <a:latin typeface="Cambria Math" panose="02040503050406030204" pitchFamily="18" charset="0"/>
                                </a:rPr>
                              </m:ctrlPr>
                            </m:sSubPr>
                            <m:e>
                              <m:sSub>
                                <m:sSubPr>
                                  <m:ctrlPr>
                                    <a:rPr lang="en-US" altLang="zh-CN" i="1">
                                      <a:solidFill>
                                        <a:srgbClr val="CC00CC"/>
                                      </a:solidFill>
                                      <a:latin typeface="Cambria Math" panose="02040503050406030204" pitchFamily="18" charset="0"/>
                                    </a:rPr>
                                  </m:ctrlPr>
                                </m:sSubPr>
                                <m:e>
                                  <m:r>
                                    <a:rPr lang="en-US" altLang="zh-CN" i="1">
                                      <a:solidFill>
                                        <a:srgbClr val="CC00CC"/>
                                      </a:solidFill>
                                      <a:latin typeface="Cambria Math" panose="02040503050406030204" pitchFamily="18" charset="0"/>
                                    </a:rPr>
                                    <m:t>𝐵</m:t>
                                  </m:r>
                                </m:e>
                                <m:sub>
                                  <m:r>
                                    <a:rPr lang="en-US" altLang="zh-CN" i="1">
                                      <a:solidFill>
                                        <a:srgbClr val="CC00CC"/>
                                      </a:solidFill>
                                      <a:latin typeface="Cambria Math" panose="02040503050406030204" pitchFamily="18" charset="0"/>
                                    </a:rPr>
                                    <m:t>𝑝</m:t>
                                  </m:r>
                                </m:sub>
                              </m:sSub>
                              <m:r>
                                <a:rPr lang="en-US" altLang="zh-CN" i="1">
                                  <a:solidFill>
                                    <a:srgbClr val="CC00CC"/>
                                  </a:solidFill>
                                  <a:latin typeface="Cambria Math" panose="02040503050406030204" pitchFamily="18" charset="0"/>
                                </a:rPr>
                                <m:t>𝐵</m:t>
                              </m:r>
                            </m:e>
                            <m:sub>
                              <m:r>
                                <a:rPr lang="zh-CN" altLang="en-US" i="1">
                                  <a:solidFill>
                                    <a:srgbClr val="CC00CC"/>
                                  </a:solidFill>
                                  <a:latin typeface="Cambria Math" panose="02040503050406030204" pitchFamily="18" charset="0"/>
                                </a:rPr>
                                <m:t>𝛾</m:t>
                              </m:r>
                            </m:sub>
                          </m:sSub>
                        </m:den>
                      </m:f>
                      <m:r>
                        <a:rPr lang="en-US" altLang="zh-CN" i="1">
                          <a:solidFill>
                            <a:srgbClr val="CC00CC"/>
                          </a:solidFill>
                          <a:latin typeface="Cambria Math" panose="02040503050406030204" pitchFamily="18" charset="0"/>
                        </a:rPr>
                        <m:t>=</m:t>
                      </m:r>
                      <m:f>
                        <m:fPr>
                          <m:ctrlPr>
                            <a:rPr lang="en-US" altLang="zh-CN" i="1">
                              <a:solidFill>
                                <a:srgbClr val="CC00CC"/>
                              </a:solidFill>
                              <a:latin typeface="Cambria Math" panose="02040503050406030204" pitchFamily="18" charset="0"/>
                            </a:rPr>
                          </m:ctrlPr>
                        </m:fPr>
                        <m:num>
                          <m:d>
                            <m:dPr>
                              <m:ctrlPr>
                                <a:rPr lang="en-US" altLang="zh-CN" i="1">
                                  <a:solidFill>
                                    <a:srgbClr val="CC00CC"/>
                                  </a:solidFill>
                                  <a:latin typeface="Cambria Math" panose="02040503050406030204" pitchFamily="18" charset="0"/>
                                </a:rPr>
                              </m:ctrlPr>
                            </m:dPr>
                            <m:e>
                              <m:r>
                                <a:rPr lang="en-US" altLang="zh-CN" i="1">
                                  <a:solidFill>
                                    <a:srgbClr val="CC00CC"/>
                                  </a:solidFill>
                                  <a:latin typeface="Cambria Math" panose="02040503050406030204" pitchFamily="18" charset="0"/>
                                </a:rPr>
                                <m:t>41.6</m:t>
                              </m:r>
                              <m:r>
                                <a:rPr lang="en-US" altLang="zh-CN" i="1">
                                  <a:solidFill>
                                    <a:srgbClr val="CC00CC"/>
                                  </a:solidFill>
                                  <a:latin typeface="Cambria Math" panose="02040503050406030204" pitchFamily="18" charset="0"/>
                                  <a:ea typeface="Cambria Math" panose="02040503050406030204" pitchFamily="18" charset="0"/>
                                </a:rPr>
                                <m:t>±2.6</m:t>
                              </m:r>
                            </m:e>
                          </m:d>
                        </m:num>
                        <m:den>
                          <m:r>
                            <a:rPr lang="en-US" altLang="zh-CN" b="0" i="1" smtClean="0">
                              <a:solidFill>
                                <a:srgbClr val="CC00CC"/>
                              </a:solidFill>
                              <a:latin typeface="Cambria Math" panose="02040503050406030204" pitchFamily="18" charset="0"/>
                            </a:rPr>
                            <m:t>2</m:t>
                          </m:r>
                          <m:d>
                            <m:dPr>
                              <m:ctrlPr>
                                <a:rPr lang="en-US" altLang="zh-CN" i="1">
                                  <a:solidFill>
                                    <a:srgbClr val="CC00CC"/>
                                  </a:solidFill>
                                  <a:latin typeface="Cambria Math" panose="02040503050406030204" pitchFamily="18" charset="0"/>
                                </a:rPr>
                              </m:ctrlPr>
                            </m:dPr>
                            <m:e>
                              <m:r>
                                <a:rPr lang="en-US" altLang="zh-CN" i="1">
                                  <a:solidFill>
                                    <a:srgbClr val="CC00CC"/>
                                  </a:solidFill>
                                  <a:latin typeface="Cambria Math" panose="02040503050406030204" pitchFamily="18" charset="0"/>
                                </a:rPr>
                                <m:t>0.092</m:t>
                              </m:r>
                              <m:r>
                                <a:rPr lang="en-US" altLang="zh-CN" i="1">
                                  <a:solidFill>
                                    <a:srgbClr val="CC00CC"/>
                                  </a:solidFill>
                                  <a:latin typeface="Cambria Math" panose="02040503050406030204" pitchFamily="18" charset="0"/>
                                  <a:ea typeface="Cambria Math" panose="02040503050406030204" pitchFamily="18" charset="0"/>
                                </a:rPr>
                                <m:t>±0.0</m:t>
                              </m:r>
                              <m:r>
                                <a:rPr lang="en-US" altLang="zh-CN" b="0" i="1" smtClean="0">
                                  <a:solidFill>
                                    <a:srgbClr val="CC00CC"/>
                                  </a:solidFill>
                                  <a:latin typeface="Cambria Math" panose="02040503050406030204" pitchFamily="18" charset="0"/>
                                  <a:ea typeface="Cambria Math" panose="02040503050406030204" pitchFamily="18" charset="0"/>
                                </a:rPr>
                                <m:t>21</m:t>
                              </m:r>
                            </m:e>
                          </m:d>
                        </m:den>
                      </m:f>
                      <m:r>
                        <a:rPr lang="en-US" altLang="zh-CN" i="1">
                          <a:solidFill>
                            <a:srgbClr val="CC00CC"/>
                          </a:solidFill>
                          <a:latin typeface="Cambria Math" panose="02040503050406030204" pitchFamily="18" charset="0"/>
                        </a:rPr>
                        <m:t>=</m:t>
                      </m:r>
                      <m:r>
                        <a:rPr lang="en-US" altLang="zh-CN" b="0" i="1" smtClean="0">
                          <a:solidFill>
                            <a:srgbClr val="CC00CC"/>
                          </a:solidFill>
                          <a:latin typeface="Cambria Math" panose="02040503050406030204" pitchFamily="18" charset="0"/>
                        </a:rPr>
                        <m:t>225</m:t>
                      </m:r>
                      <m:r>
                        <a:rPr lang="en-US" altLang="zh-CN" i="1">
                          <a:solidFill>
                            <a:srgbClr val="CC00CC"/>
                          </a:solidFill>
                          <a:latin typeface="Cambria Math" panose="02040503050406030204" pitchFamily="18" charset="0"/>
                          <a:ea typeface="Cambria Math" panose="02040503050406030204" pitchFamily="18" charset="0"/>
                        </a:rPr>
                        <m:t>±</m:t>
                      </m:r>
                      <m:r>
                        <a:rPr lang="en-US" altLang="zh-CN" b="0" i="1" smtClean="0">
                          <a:solidFill>
                            <a:srgbClr val="CC00CC"/>
                          </a:solidFill>
                          <a:latin typeface="Cambria Math" panose="02040503050406030204" pitchFamily="18" charset="0"/>
                          <a:ea typeface="Cambria Math" panose="02040503050406030204" pitchFamily="18" charset="0"/>
                        </a:rPr>
                        <m:t>53 </m:t>
                      </m:r>
                      <m:r>
                        <m:rPr>
                          <m:sty m:val="p"/>
                        </m:rPr>
                        <a:rPr lang="en-US" altLang="zh-CN" b="0" i="0" smtClean="0">
                          <a:solidFill>
                            <a:srgbClr val="CC00CC"/>
                          </a:solidFill>
                          <a:latin typeface="Cambria Math" panose="02040503050406030204" pitchFamily="18" charset="0"/>
                          <a:ea typeface="Cambria Math" panose="02040503050406030204" pitchFamily="18" charset="0"/>
                        </a:rPr>
                        <m:t>meV</m:t>
                      </m:r>
                    </m:oMath>
                  </m:oMathPara>
                </a14:m>
                <a:endParaRPr lang="en-US" altLang="zh-CN" b="0" dirty="0">
                  <a:solidFill>
                    <a:srgbClr val="CC00CC"/>
                  </a:solidFill>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B1C158DE-5204-4FBA-B027-79CEBD992C00}"/>
                  </a:ext>
                </a:extLst>
              </p:cNvPr>
              <p:cNvSpPr txBox="1">
                <a:spLocks noRot="1" noChangeAspect="1" noMove="1" noResize="1" noEditPoints="1" noAdjustHandles="1" noChangeArrowheads="1" noChangeShapeType="1" noTextEdit="1"/>
              </p:cNvSpPr>
              <p:nvPr/>
            </p:nvSpPr>
            <p:spPr>
              <a:xfrm>
                <a:off x="3693505" y="1138613"/>
                <a:ext cx="5434641" cy="1015663"/>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D316F4E-D317-465E-8808-C7BDA73BA264}"/>
                  </a:ext>
                </a:extLst>
              </p:cNvPr>
              <p:cNvSpPr txBox="1"/>
              <p:nvPr/>
            </p:nvSpPr>
            <p:spPr>
              <a:xfrm>
                <a:off x="5841243" y="2370007"/>
                <a:ext cx="3179927" cy="1841530"/>
              </a:xfrm>
              <a:prstGeom prst="rect">
                <a:avLst/>
              </a:prstGeom>
              <a:noFill/>
            </p:spPr>
            <p:txBody>
              <a:bodyPr wrap="square">
                <a:spAutoFit/>
              </a:bodyPr>
              <a:lstStyle/>
              <a:p>
                <a:pPr>
                  <a:lnSpc>
                    <a:spcPct val="200000"/>
                  </a:lnSpc>
                </a:pPr>
                <a14:m>
                  <m:oMathPara xmlns:m="http://schemas.openxmlformats.org/officeDocument/2006/math">
                    <m:oMathParaPr>
                      <m:jc m:val="left"/>
                    </m:oMathParaPr>
                    <m:oMath xmlns:m="http://schemas.openxmlformats.org/officeDocument/2006/math">
                      <m:sSub>
                        <m:sSubPr>
                          <m:ctrlPr>
                            <a:rPr lang="en-US" altLang="zh-CN" i="1" smtClean="0">
                              <a:solidFill>
                                <a:srgbClr val="0000FF"/>
                              </a:solidFill>
                              <a:latin typeface="Cambria Math" panose="02040503050406030204" pitchFamily="18" charset="0"/>
                            </a:rPr>
                          </m:ctrlPr>
                        </m:sSubPr>
                        <m:e>
                          <m:r>
                            <a:rPr lang="el-GR" altLang="zh-CN" i="1">
                              <a:solidFill>
                                <a:srgbClr val="0000FF"/>
                              </a:solidFill>
                              <a:latin typeface="Cambria Math" panose="02040503050406030204" pitchFamily="18" charset="0"/>
                              <a:ea typeface="Cambria Math" panose="02040503050406030204" pitchFamily="18" charset="0"/>
                            </a:rPr>
                            <m:t>𝛤</m:t>
                          </m:r>
                        </m:e>
                        <m:sub>
                          <m:r>
                            <a:rPr lang="zh-CN" altLang="en-US" i="1">
                              <a:solidFill>
                                <a:srgbClr val="0000FF"/>
                              </a:solidFill>
                              <a:latin typeface="Cambria Math" panose="02040503050406030204" pitchFamily="18" charset="0"/>
                            </a:rPr>
                            <m:t>𝛾</m:t>
                          </m:r>
                        </m:sub>
                      </m:sSub>
                      <m:r>
                        <a:rPr lang="en-US" altLang="zh-CN" i="1">
                          <a:solidFill>
                            <a:srgbClr val="0000FF"/>
                          </a:solidFill>
                          <a:latin typeface="Cambria Math" panose="02040503050406030204" pitchFamily="18" charset="0"/>
                        </a:rPr>
                        <m:t>=</m:t>
                      </m:r>
                      <m:sSub>
                        <m:sSubPr>
                          <m:ctrlPr>
                            <a:rPr lang="en-US" altLang="zh-CN" i="1">
                              <a:solidFill>
                                <a:srgbClr val="0000FF"/>
                              </a:solidFill>
                              <a:latin typeface="Cambria Math" panose="02040503050406030204" pitchFamily="18" charset="0"/>
                            </a:rPr>
                          </m:ctrlPr>
                        </m:sSubPr>
                        <m:e>
                          <m:sSub>
                            <m:sSubPr>
                              <m:ctrlPr>
                                <a:rPr lang="en-US" altLang="zh-CN" i="1">
                                  <a:solidFill>
                                    <a:srgbClr val="0000FF"/>
                                  </a:solidFill>
                                  <a:latin typeface="Cambria Math" panose="02040503050406030204" pitchFamily="18" charset="0"/>
                                </a:rPr>
                              </m:ctrlPr>
                            </m:sSubPr>
                            <m:e>
                              <m:r>
                                <a:rPr lang="en-US" altLang="zh-CN" i="1">
                                  <a:solidFill>
                                    <a:srgbClr val="0000FF"/>
                                  </a:solidFill>
                                  <a:latin typeface="Cambria Math" panose="02040503050406030204" pitchFamily="18" charset="0"/>
                                </a:rPr>
                                <m:t>𝐵</m:t>
                              </m:r>
                            </m:e>
                            <m:sub>
                              <m:r>
                                <a:rPr lang="zh-CN" altLang="en-US" i="1">
                                  <a:solidFill>
                                    <a:srgbClr val="0000FF"/>
                                  </a:solidFill>
                                  <a:latin typeface="Cambria Math" panose="02040503050406030204" pitchFamily="18" charset="0"/>
                                </a:rPr>
                                <m:t>𝛾</m:t>
                              </m:r>
                            </m:sub>
                          </m:sSub>
                          <m:r>
                            <a:rPr lang="el-GR" altLang="zh-CN" i="1">
                              <a:solidFill>
                                <a:srgbClr val="0000FF"/>
                              </a:solidFill>
                              <a:latin typeface="Cambria Math" panose="02040503050406030204" pitchFamily="18" charset="0"/>
                              <a:ea typeface="Cambria Math" panose="02040503050406030204" pitchFamily="18" charset="0"/>
                            </a:rPr>
                            <m:t>𝛤</m:t>
                          </m:r>
                        </m:e>
                        <m:sub>
                          <m:r>
                            <m:rPr>
                              <m:sty m:val="p"/>
                            </m:rPr>
                            <a:rPr lang="en-US" altLang="zh-CN" i="1">
                              <a:solidFill>
                                <a:srgbClr val="0000FF"/>
                              </a:solidFill>
                              <a:latin typeface="Cambria Math" panose="02040503050406030204" pitchFamily="18" charset="0"/>
                            </a:rPr>
                            <m:t>tot</m:t>
                          </m:r>
                        </m:sub>
                      </m:sSub>
                      <m:r>
                        <a:rPr lang="en-US" altLang="zh-CN" i="1">
                          <a:solidFill>
                            <a:srgbClr val="0000FF"/>
                          </a:solidFill>
                          <a:latin typeface="Cambria Math" panose="02040503050406030204" pitchFamily="18" charset="0"/>
                        </a:rPr>
                        <m:t>=23</m:t>
                      </m:r>
                      <m:r>
                        <a:rPr lang="en-US" altLang="zh-CN" i="1" smtClean="0">
                          <a:solidFill>
                            <a:srgbClr val="0000FF"/>
                          </a:solidFill>
                          <a:latin typeface="Cambria Math" panose="02040503050406030204" pitchFamily="18" charset="0"/>
                          <a:ea typeface="Cambria Math" panose="02040503050406030204" pitchFamily="18" charset="0"/>
                        </a:rPr>
                        <m:t>±</m:t>
                      </m:r>
                      <m:r>
                        <a:rPr lang="en-US" altLang="zh-CN" b="0" i="1" smtClean="0">
                          <a:solidFill>
                            <a:srgbClr val="0000FF"/>
                          </a:solidFill>
                          <a:latin typeface="Cambria Math" panose="02040503050406030204" pitchFamily="18" charset="0"/>
                          <a:ea typeface="Cambria Math" panose="02040503050406030204" pitchFamily="18" charset="0"/>
                        </a:rPr>
                        <m:t>8 </m:t>
                      </m:r>
                      <m:r>
                        <m:rPr>
                          <m:sty m:val="p"/>
                        </m:rPr>
                        <a:rPr lang="en-US" altLang="zh-CN" b="0" i="0" smtClean="0">
                          <a:solidFill>
                            <a:srgbClr val="0000FF"/>
                          </a:solidFill>
                          <a:latin typeface="Cambria Math" panose="02040503050406030204" pitchFamily="18" charset="0"/>
                          <a:ea typeface="Cambria Math" panose="02040503050406030204" pitchFamily="18" charset="0"/>
                        </a:rPr>
                        <m:t>meV</m:t>
                      </m:r>
                    </m:oMath>
                  </m:oMathPara>
                </a14:m>
                <a:endParaRPr lang="en-US" altLang="zh-CN" b="0" dirty="0">
                  <a:solidFill>
                    <a:srgbClr val="0000FF"/>
                  </a:solidFill>
                  <a:latin typeface="Times New Roman" panose="02020603050405020304" pitchFamily="18" charset="0"/>
                  <a:ea typeface="Cambria Math" panose="02040503050406030204" pitchFamily="18" charset="0"/>
                </a:endParaRPr>
              </a:p>
              <a:p>
                <a:pPr>
                  <a:lnSpc>
                    <a:spcPct val="200000"/>
                  </a:lnSpc>
                </a:pPr>
                <a:endParaRPr lang="en-US" altLang="zh-CN" dirty="0">
                  <a:latin typeface="Times New Roman" panose="02020603050405020304" pitchFamily="18" charset="0"/>
                  <a:cs typeface="Times New Roman" panose="02020603050405020304" pitchFamily="18" charset="0"/>
                </a:endParaRPr>
              </a:p>
              <a:p>
                <a:pPr>
                  <a:lnSpc>
                    <a:spcPct val="200000"/>
                  </a:lnSpc>
                </a:pPr>
                <a14:m>
                  <m:oMathPara xmlns:m="http://schemas.openxmlformats.org/officeDocument/2006/math">
                    <m:oMathParaPr>
                      <m:jc m:val="left"/>
                    </m:oMathParaPr>
                    <m:oMath xmlns:m="http://schemas.openxmlformats.org/officeDocument/2006/math">
                      <m:sSub>
                        <m:sSubPr>
                          <m:ctrlPr>
                            <a:rPr lang="en-US" altLang="zh-CN" b="0" i="1" smtClean="0">
                              <a:solidFill>
                                <a:srgbClr val="FF0000"/>
                              </a:solidFill>
                              <a:latin typeface="Cambria Math" panose="02040503050406030204" pitchFamily="18" charset="0"/>
                            </a:rPr>
                          </m:ctrlPr>
                        </m:sSubPr>
                        <m:e>
                          <m:r>
                            <a:rPr lang="el-GR" altLang="zh-CN" b="0" i="1" smtClean="0">
                              <a:solidFill>
                                <a:srgbClr val="FF0000"/>
                              </a:solidFill>
                              <a:latin typeface="Cambria Math" panose="02040503050406030204" pitchFamily="18" charset="0"/>
                              <a:ea typeface="Cambria Math" panose="02040503050406030204" pitchFamily="18" charset="0"/>
                            </a:rPr>
                            <m:t>𝛤</m:t>
                          </m:r>
                        </m:e>
                        <m:sub>
                          <m:r>
                            <a:rPr lang="en-US" altLang="zh-CN" b="0" i="1" smtClean="0">
                              <a:solidFill>
                                <a:srgbClr val="FF0000"/>
                              </a:solidFill>
                              <a:latin typeface="Cambria Math" panose="02040503050406030204" pitchFamily="18" charset="0"/>
                            </a:rPr>
                            <m:t>𝑝</m:t>
                          </m:r>
                        </m:sub>
                      </m:sSub>
                      <m:r>
                        <a:rPr lang="en-US" altLang="zh-CN" b="0" i="1" smtClean="0">
                          <a:solidFill>
                            <a:srgbClr val="FF0000"/>
                          </a:solidFill>
                          <a:latin typeface="Cambria Math" panose="02040503050406030204" pitchFamily="18" charset="0"/>
                        </a:rPr>
                        <m:t>=</m:t>
                      </m:r>
                      <m:sSub>
                        <m:sSubPr>
                          <m:ctrlPr>
                            <a:rPr lang="en-US" altLang="zh-CN" i="1">
                              <a:solidFill>
                                <a:srgbClr val="FF0000"/>
                              </a:solidFill>
                              <a:latin typeface="Cambria Math" panose="02040503050406030204" pitchFamily="18" charset="0"/>
                            </a:rPr>
                          </m:ctrlPr>
                        </m:sSubPr>
                        <m:e>
                          <m:sSub>
                            <m:sSubPr>
                              <m:ctrlPr>
                                <a:rPr lang="en-US" altLang="zh-CN" i="1">
                                  <a:solidFill>
                                    <a:srgbClr val="FF0000"/>
                                  </a:solidFill>
                                  <a:latin typeface="Cambria Math" panose="02040503050406030204" pitchFamily="18" charset="0"/>
                                </a:rPr>
                              </m:ctrlPr>
                            </m:sSubPr>
                            <m:e>
                              <m:r>
                                <a:rPr lang="en-US" altLang="zh-CN" i="1">
                                  <a:solidFill>
                                    <a:srgbClr val="FF0000"/>
                                  </a:solidFill>
                                  <a:latin typeface="Cambria Math" panose="02040503050406030204" pitchFamily="18" charset="0"/>
                                </a:rPr>
                                <m:t>𝐵</m:t>
                              </m:r>
                            </m:e>
                            <m:sub>
                              <m:r>
                                <a:rPr lang="en-US" altLang="zh-CN" b="0" i="1" smtClean="0">
                                  <a:solidFill>
                                    <a:srgbClr val="FF0000"/>
                                  </a:solidFill>
                                  <a:latin typeface="Cambria Math" panose="02040503050406030204" pitchFamily="18" charset="0"/>
                                </a:rPr>
                                <m:t>𝑝</m:t>
                              </m:r>
                            </m:sub>
                          </m:sSub>
                          <m:r>
                            <a:rPr lang="el-GR" altLang="zh-CN" i="1">
                              <a:solidFill>
                                <a:srgbClr val="FF0000"/>
                              </a:solidFill>
                              <a:latin typeface="Cambria Math" panose="02040503050406030204" pitchFamily="18" charset="0"/>
                              <a:ea typeface="Cambria Math" panose="02040503050406030204" pitchFamily="18" charset="0"/>
                            </a:rPr>
                            <m:t>𝛤</m:t>
                          </m:r>
                        </m:e>
                        <m:sub>
                          <m:r>
                            <m:rPr>
                              <m:sty m:val="p"/>
                            </m:rPr>
                            <a:rPr lang="en-US" altLang="zh-CN" i="1">
                              <a:solidFill>
                                <a:srgbClr val="FF0000"/>
                              </a:solidFill>
                              <a:latin typeface="Cambria Math" panose="02040503050406030204" pitchFamily="18" charset="0"/>
                            </a:rPr>
                            <m:t>tot</m:t>
                          </m:r>
                        </m:sub>
                      </m:sSub>
                      <m:r>
                        <a:rPr lang="en-US" altLang="zh-CN" i="1">
                          <a:solidFill>
                            <a:srgbClr val="FF0000"/>
                          </a:solidFill>
                          <a:latin typeface="Cambria Math" panose="02040503050406030204" pitchFamily="18" charset="0"/>
                        </a:rPr>
                        <m:t>=2</m:t>
                      </m:r>
                      <m:r>
                        <a:rPr lang="en-US" altLang="zh-CN" b="0" i="1" smtClean="0">
                          <a:solidFill>
                            <a:srgbClr val="FF0000"/>
                          </a:solidFill>
                          <a:latin typeface="Cambria Math" panose="02040503050406030204" pitchFamily="18" charset="0"/>
                        </a:rPr>
                        <m:t>02</m:t>
                      </m:r>
                      <m:r>
                        <a:rPr lang="en-US" altLang="zh-CN" i="1">
                          <a:solidFill>
                            <a:srgbClr val="FF0000"/>
                          </a:solidFill>
                          <a:latin typeface="Cambria Math" panose="02040503050406030204" pitchFamily="18" charset="0"/>
                          <a:ea typeface="Cambria Math" panose="02040503050406030204" pitchFamily="18" charset="0"/>
                        </a:rPr>
                        <m:t>±</m:t>
                      </m:r>
                      <m:r>
                        <a:rPr lang="en-US" altLang="zh-CN" b="0" i="1" smtClean="0">
                          <a:solidFill>
                            <a:srgbClr val="FF0000"/>
                          </a:solidFill>
                          <a:latin typeface="Cambria Math" panose="02040503050406030204" pitchFamily="18" charset="0"/>
                          <a:ea typeface="Cambria Math" panose="02040503050406030204" pitchFamily="18" charset="0"/>
                        </a:rPr>
                        <m:t>48 </m:t>
                      </m:r>
                      <m:r>
                        <m:rPr>
                          <m:sty m:val="p"/>
                        </m:rPr>
                        <a:rPr lang="en-US" altLang="zh-CN" b="0" i="0" smtClean="0">
                          <a:solidFill>
                            <a:srgbClr val="FF0000"/>
                          </a:solidFill>
                          <a:latin typeface="Cambria Math" panose="02040503050406030204" pitchFamily="18" charset="0"/>
                          <a:ea typeface="Cambria Math" panose="02040503050406030204" pitchFamily="18" charset="0"/>
                        </a:rPr>
                        <m:t>meV</m:t>
                      </m:r>
                    </m:oMath>
                  </m:oMathPara>
                </a14:m>
                <a:endParaRPr lang="zh-CN" altLang="en-US" dirty="0">
                  <a:latin typeface="Times New Roman" panose="02020603050405020304" pitchFamily="18" charset="0"/>
                  <a:cs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CD316F4E-D317-465E-8808-C7BDA73BA264}"/>
                  </a:ext>
                </a:extLst>
              </p:cNvPr>
              <p:cNvSpPr txBox="1">
                <a:spLocks noRot="1" noChangeAspect="1" noMove="1" noResize="1" noEditPoints="1" noAdjustHandles="1" noChangeArrowheads="1" noChangeShapeType="1" noTextEdit="1"/>
              </p:cNvSpPr>
              <p:nvPr/>
            </p:nvSpPr>
            <p:spPr>
              <a:xfrm>
                <a:off x="5841243" y="2370007"/>
                <a:ext cx="3179927" cy="1841530"/>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98B26B9-6ADA-4567-B4D2-6337DEB37FE7}"/>
                  </a:ext>
                </a:extLst>
              </p:cNvPr>
              <p:cNvSpPr txBox="1"/>
              <p:nvPr/>
            </p:nvSpPr>
            <p:spPr>
              <a:xfrm>
                <a:off x="6410825" y="5102630"/>
                <a:ext cx="2587440" cy="943143"/>
              </a:xfrm>
              <a:prstGeom prst="rect">
                <a:avLst/>
              </a:prstGeom>
              <a:noFill/>
            </p:spPr>
            <p:txBody>
              <a:bodyPr wrap="none" rtlCol="0" anchor="t">
                <a:spAutoFit/>
              </a:bodyPr>
              <a:lstStyle/>
              <a:p>
                <a:pPr>
                  <a:lnSpc>
                    <a:spcPct val="150000"/>
                  </a:lnSpc>
                </a:pPr>
                <a14:m>
                  <m:oMathPara xmlns:m="http://schemas.openxmlformats.org/officeDocument/2006/math">
                    <m:oMathParaPr>
                      <m:jc m:val="left"/>
                    </m:oMathParaPr>
                    <m:oMath xmlns:m="http://schemas.openxmlformats.org/officeDocument/2006/math">
                      <m:r>
                        <a:rPr lang="zh-CN" altLang="en-US" b="0" i="1" smtClean="0">
                          <a:solidFill>
                            <a:srgbClr val="008000"/>
                          </a:solidFill>
                          <a:latin typeface="Cambria Math" panose="02040503050406030204" pitchFamily="18" charset="0"/>
                        </a:rPr>
                        <m:t>𝜏</m:t>
                      </m:r>
                      <m:r>
                        <a:rPr lang="en-US" altLang="zh-CN" b="0" i="1" smtClean="0">
                          <a:solidFill>
                            <a:srgbClr val="008000"/>
                          </a:solidFill>
                          <a:latin typeface="Cambria Math" panose="02040503050406030204" pitchFamily="18" charset="0"/>
                        </a:rPr>
                        <m:t>=</m:t>
                      </m:r>
                      <m:f>
                        <m:fPr>
                          <m:ctrlPr>
                            <a:rPr lang="en-US" altLang="zh-CN" i="1">
                              <a:solidFill>
                                <a:srgbClr val="008000"/>
                              </a:solidFill>
                              <a:latin typeface="Cambria Math" panose="02040503050406030204" pitchFamily="18" charset="0"/>
                            </a:rPr>
                          </m:ctrlPr>
                        </m:fPr>
                        <m:num>
                          <m:r>
                            <a:rPr lang="en-US" altLang="zh-CN" b="0" i="1" smtClean="0">
                              <a:solidFill>
                                <a:srgbClr val="008000"/>
                              </a:solidFill>
                              <a:latin typeface="Cambria Math" panose="02040503050406030204" pitchFamily="18" charset="0"/>
                            </a:rPr>
                            <m:t>1</m:t>
                          </m:r>
                        </m:num>
                        <m:den>
                          <m:sSub>
                            <m:sSubPr>
                              <m:ctrlPr>
                                <a:rPr lang="en-US" altLang="zh-CN" i="1">
                                  <a:solidFill>
                                    <a:srgbClr val="008000"/>
                                  </a:solidFill>
                                  <a:latin typeface="Cambria Math" panose="02040503050406030204" pitchFamily="18" charset="0"/>
                                </a:rPr>
                              </m:ctrlPr>
                            </m:sSubPr>
                            <m:e>
                              <m:r>
                                <a:rPr lang="el-GR" altLang="zh-CN" i="1">
                                  <a:solidFill>
                                    <a:srgbClr val="008000"/>
                                  </a:solidFill>
                                  <a:latin typeface="Cambria Math" panose="02040503050406030204" pitchFamily="18" charset="0"/>
                                  <a:ea typeface="Cambria Math" panose="02040503050406030204" pitchFamily="18" charset="0"/>
                                </a:rPr>
                                <m:t>𝛤</m:t>
                              </m:r>
                            </m:e>
                            <m:sub>
                              <m:r>
                                <m:rPr>
                                  <m:sty m:val="p"/>
                                </m:rPr>
                                <a:rPr lang="en-US" altLang="zh-CN" i="1">
                                  <a:solidFill>
                                    <a:srgbClr val="008000"/>
                                  </a:solidFill>
                                  <a:latin typeface="Cambria Math" panose="02040503050406030204" pitchFamily="18" charset="0"/>
                                </a:rPr>
                                <m:t>tot</m:t>
                              </m:r>
                            </m:sub>
                          </m:sSub>
                        </m:den>
                      </m:f>
                      <m:r>
                        <a:rPr lang="en-US" altLang="zh-CN" i="1">
                          <a:solidFill>
                            <a:srgbClr val="008000"/>
                          </a:solidFill>
                          <a:latin typeface="Cambria Math" panose="02040503050406030204" pitchFamily="18" charset="0"/>
                        </a:rPr>
                        <m:t>=</m:t>
                      </m:r>
                      <m:d>
                        <m:dPr>
                          <m:ctrlPr>
                            <a:rPr lang="en-US" altLang="zh-CN" i="1" smtClean="0">
                              <a:solidFill>
                                <a:srgbClr val="008000"/>
                              </a:solidFill>
                              <a:latin typeface="Cambria Math" panose="02040503050406030204" pitchFamily="18" charset="0"/>
                            </a:rPr>
                          </m:ctrlPr>
                        </m:dPr>
                        <m:e>
                          <m:r>
                            <a:rPr lang="en-US" altLang="zh-CN" i="1">
                              <a:solidFill>
                                <a:srgbClr val="008000"/>
                              </a:solidFill>
                              <a:latin typeface="Cambria Math" panose="02040503050406030204" pitchFamily="18" charset="0"/>
                            </a:rPr>
                            <m:t>2.9</m:t>
                          </m:r>
                          <m:r>
                            <a:rPr lang="en-US" altLang="zh-CN" i="1">
                              <a:solidFill>
                                <a:srgbClr val="008000"/>
                              </a:solidFill>
                              <a:latin typeface="Cambria Math" panose="02040503050406030204" pitchFamily="18" charset="0"/>
                              <a:ea typeface="Cambria Math" panose="02040503050406030204" pitchFamily="18" charset="0"/>
                            </a:rPr>
                            <m:t>±</m:t>
                          </m:r>
                          <m:r>
                            <a:rPr lang="en-US" altLang="zh-CN" b="0" i="1" smtClean="0">
                              <a:solidFill>
                                <a:srgbClr val="008000"/>
                              </a:solidFill>
                              <a:latin typeface="Cambria Math" panose="02040503050406030204" pitchFamily="18" charset="0"/>
                              <a:ea typeface="Cambria Math" panose="02040503050406030204" pitchFamily="18" charset="0"/>
                            </a:rPr>
                            <m:t>0.7</m:t>
                          </m:r>
                        </m:e>
                      </m:d>
                      <m:r>
                        <a:rPr lang="en-US" altLang="zh-CN" b="0" i="1" smtClean="0">
                          <a:solidFill>
                            <a:srgbClr val="008000"/>
                          </a:solidFill>
                          <a:latin typeface="Cambria Math" panose="02040503050406030204" pitchFamily="18" charset="0"/>
                          <a:ea typeface="Cambria Math" panose="02040503050406030204" pitchFamily="18" charset="0"/>
                        </a:rPr>
                        <m:t> </m:t>
                      </m:r>
                      <m:r>
                        <m:rPr>
                          <m:sty m:val="p"/>
                        </m:rPr>
                        <a:rPr lang="en-US" altLang="zh-CN" b="0" i="0" smtClean="0">
                          <a:solidFill>
                            <a:srgbClr val="008000"/>
                          </a:solidFill>
                          <a:latin typeface="Cambria Math" panose="02040503050406030204" pitchFamily="18" charset="0"/>
                          <a:ea typeface="Cambria Math" panose="02040503050406030204" pitchFamily="18" charset="0"/>
                        </a:rPr>
                        <m:t>fs</m:t>
                      </m:r>
                    </m:oMath>
                  </m:oMathPara>
                </a14:m>
                <a:endParaRPr lang="en-US" altLang="zh-CN" b="0" dirty="0">
                  <a:solidFill>
                    <a:srgbClr val="008000"/>
                  </a:solidFill>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698B26B9-6ADA-4567-B4D2-6337DEB37FE7}"/>
                  </a:ext>
                </a:extLst>
              </p:cNvPr>
              <p:cNvSpPr txBox="1">
                <a:spLocks noRot="1" noChangeAspect="1" noMove="1" noResize="1" noEditPoints="1" noAdjustHandles="1" noChangeArrowheads="1" noChangeShapeType="1" noTextEdit="1"/>
              </p:cNvSpPr>
              <p:nvPr/>
            </p:nvSpPr>
            <p:spPr>
              <a:xfrm>
                <a:off x="6410825" y="5102630"/>
                <a:ext cx="2587440" cy="943143"/>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CF80AAD8-002E-4F30-B2C6-A49336B43D74}"/>
                  </a:ext>
                </a:extLst>
              </p:cNvPr>
              <p:cNvSpPr txBox="1"/>
              <p:nvPr/>
            </p:nvSpPr>
            <p:spPr>
              <a:xfrm>
                <a:off x="4744528" y="345850"/>
                <a:ext cx="4383618" cy="561949"/>
              </a:xfrm>
              <a:prstGeom prst="rect">
                <a:avLst/>
              </a:prstGeom>
              <a:noFill/>
            </p:spPr>
            <p:txBody>
              <a:bodyPr wrap="square">
                <a:spAutoFit/>
              </a:bodyPr>
              <a:lstStyle/>
              <a:p>
                <a:pPr>
                  <a:lnSpc>
                    <a:spcPct val="200000"/>
                  </a:lnSpc>
                </a:pPr>
                <a14:m>
                  <m:oMath xmlns:m="http://schemas.openxmlformats.org/officeDocument/2006/math">
                    <m:r>
                      <a:rPr lang="zh-CN" altLang="en-US" i="1" smtClean="0">
                        <a:solidFill>
                          <a:srgbClr val="00B050"/>
                        </a:solidFill>
                        <a:latin typeface="Cambria Math" panose="02040503050406030204" pitchFamily="18" charset="0"/>
                      </a:rPr>
                      <m:t>𝜔𝛾</m:t>
                    </m:r>
                    <m:r>
                      <a:rPr lang="en-US" altLang="zh-CN" b="0" i="1" smtClean="0">
                        <a:solidFill>
                          <a:srgbClr val="00B050"/>
                        </a:solidFill>
                        <a:latin typeface="Cambria Math" panose="02040503050406030204" pitchFamily="18" charset="0"/>
                      </a:rPr>
                      <m:t>=</m:t>
                    </m:r>
                    <m:d>
                      <m:dPr>
                        <m:ctrlPr>
                          <a:rPr lang="en-US" altLang="zh-CN" i="1">
                            <a:solidFill>
                              <a:srgbClr val="00B050"/>
                            </a:solidFill>
                            <a:latin typeface="Cambria Math" panose="02040503050406030204" pitchFamily="18" charset="0"/>
                          </a:rPr>
                        </m:ctrlPr>
                      </m:dPr>
                      <m:e>
                        <m:r>
                          <a:rPr lang="en-US" altLang="zh-CN" i="1">
                            <a:solidFill>
                              <a:srgbClr val="00B050"/>
                            </a:solidFill>
                            <a:latin typeface="Cambria Math" panose="02040503050406030204" pitchFamily="18" charset="0"/>
                          </a:rPr>
                          <m:t>41</m:t>
                        </m:r>
                        <m:r>
                          <a:rPr lang="en-US" altLang="zh-CN" b="0" i="1" smtClean="0">
                            <a:solidFill>
                              <a:srgbClr val="00B050"/>
                            </a:solidFill>
                            <a:latin typeface="Cambria Math" panose="02040503050406030204" pitchFamily="18" charset="0"/>
                          </a:rPr>
                          <m:t>.</m:t>
                        </m:r>
                        <m:r>
                          <a:rPr lang="en-US" altLang="zh-CN" i="1">
                            <a:solidFill>
                              <a:srgbClr val="00B050"/>
                            </a:solidFill>
                            <a:latin typeface="Cambria Math" panose="02040503050406030204" pitchFamily="18" charset="0"/>
                          </a:rPr>
                          <m:t>6</m:t>
                        </m:r>
                        <m:r>
                          <a:rPr lang="en-US" altLang="zh-CN" i="1">
                            <a:solidFill>
                              <a:srgbClr val="00B050"/>
                            </a:solidFill>
                            <a:latin typeface="Cambria Math" panose="02040503050406030204" pitchFamily="18" charset="0"/>
                            <a:ea typeface="Cambria Math" panose="02040503050406030204" pitchFamily="18" charset="0"/>
                          </a:rPr>
                          <m:t>±</m:t>
                        </m:r>
                        <m:r>
                          <a:rPr lang="en-US" altLang="zh-CN" b="0" i="1" smtClean="0">
                            <a:solidFill>
                              <a:srgbClr val="00B050"/>
                            </a:solidFill>
                            <a:latin typeface="Cambria Math" panose="02040503050406030204" pitchFamily="18" charset="0"/>
                            <a:ea typeface="Cambria Math" panose="02040503050406030204" pitchFamily="18" charset="0"/>
                          </a:rPr>
                          <m:t>2.6</m:t>
                        </m:r>
                      </m:e>
                    </m:d>
                    <m:r>
                      <a:rPr lang="en-US" altLang="zh-CN" b="0" i="1" smtClean="0">
                        <a:solidFill>
                          <a:srgbClr val="00B050"/>
                        </a:solidFill>
                        <a:latin typeface="Cambria Math" panose="02040503050406030204" pitchFamily="18" charset="0"/>
                        <a:ea typeface="Cambria Math" panose="02040503050406030204" pitchFamily="18" charset="0"/>
                      </a:rPr>
                      <m:t> </m:t>
                    </m:r>
                    <m:r>
                      <m:rPr>
                        <m:sty m:val="p"/>
                      </m:rPr>
                      <a:rPr lang="en-US" altLang="zh-CN" i="1">
                        <a:solidFill>
                          <a:srgbClr val="00B050"/>
                        </a:solidFill>
                        <a:latin typeface="Cambria Math" panose="02040503050406030204" pitchFamily="18" charset="0"/>
                        <a:ea typeface="Cambria Math" panose="02040503050406030204" pitchFamily="18" charset="0"/>
                      </a:rPr>
                      <m:t>meV</m:t>
                    </m:r>
                  </m:oMath>
                </a14:m>
                <a:r>
                  <a:rPr lang="en-US" altLang="zh-CN" b="0" dirty="0">
                    <a:solidFill>
                      <a:srgbClr val="00B050"/>
                    </a:solidFill>
                    <a:latin typeface="Times New Roman" panose="02020603050405020304" pitchFamily="18" charset="0"/>
                    <a:cs typeface="Times New Roman" panose="02020603050405020304" pitchFamily="18" charset="0"/>
                  </a:rPr>
                  <a:t> Powell_NPA1998</a:t>
                </a:r>
              </a:p>
            </p:txBody>
          </p:sp>
        </mc:Choice>
        <mc:Fallback xmlns="">
          <p:sp>
            <p:nvSpPr>
              <p:cNvPr id="8" name="TextBox 7">
                <a:extLst>
                  <a:ext uri="{FF2B5EF4-FFF2-40B4-BE49-F238E27FC236}">
                    <a16:creationId xmlns:a16="http://schemas.microsoft.com/office/drawing/2014/main" id="{CF80AAD8-002E-4F30-B2C6-A49336B43D74}"/>
                  </a:ext>
                </a:extLst>
              </p:cNvPr>
              <p:cNvSpPr txBox="1">
                <a:spLocks noRot="1" noChangeAspect="1" noMove="1" noResize="1" noEditPoints="1" noAdjustHandles="1" noChangeArrowheads="1" noChangeShapeType="1" noTextEdit="1"/>
              </p:cNvSpPr>
              <p:nvPr/>
            </p:nvSpPr>
            <p:spPr>
              <a:xfrm>
                <a:off x="4744528" y="345850"/>
                <a:ext cx="4383618" cy="561949"/>
              </a:xfrm>
              <a:prstGeom prst="rect">
                <a:avLst/>
              </a:prstGeom>
              <a:blipFill>
                <a:blip r:embed="rId6"/>
                <a:stretch>
                  <a:fillRect b="-17391"/>
                </a:stretch>
              </a:blipFill>
            </p:spPr>
            <p:txBody>
              <a:bodyPr/>
              <a:lstStyle/>
              <a:p>
                <a:r>
                  <a:rPr lang="zh-CN" altLang="en-US">
                    <a:noFill/>
                  </a:rPr>
                  <a:t> </a:t>
                </a:r>
              </a:p>
            </p:txBody>
          </p:sp>
        </mc:Fallback>
      </mc:AlternateContent>
      <p:sp>
        <p:nvSpPr>
          <p:cNvPr id="3" name="TextBox 2">
            <a:extLst>
              <a:ext uri="{FF2B5EF4-FFF2-40B4-BE49-F238E27FC236}">
                <a16:creationId xmlns:a16="http://schemas.microsoft.com/office/drawing/2014/main" id="{F145934A-F30D-4CE6-8B32-27A46D387342}"/>
              </a:ext>
            </a:extLst>
          </p:cNvPr>
          <p:cNvSpPr txBox="1"/>
          <p:nvPr/>
        </p:nvSpPr>
        <p:spPr>
          <a:xfrm>
            <a:off x="0" y="9871"/>
            <a:ext cx="8072338"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rPr>
              <a:t>How we determine the lifetime for the 402-keV resonance in </a:t>
            </a:r>
            <a:r>
              <a:rPr lang="en-US" altLang="zh-CN" baseline="30000" dirty="0">
                <a:latin typeface="Cambria Math" panose="02040503050406030204" pitchFamily="18" charset="0"/>
                <a:ea typeface="Cambria Math" panose="02040503050406030204" pitchFamily="18" charset="0"/>
              </a:rPr>
              <a:t>25</a:t>
            </a:r>
            <a:r>
              <a:rPr lang="en-US" altLang="zh-CN" dirty="0">
                <a:latin typeface="Cambria Math" panose="02040503050406030204" pitchFamily="18" charset="0"/>
                <a:ea typeface="Cambria Math" panose="02040503050406030204" pitchFamily="18" charset="0"/>
              </a:rPr>
              <a:t>Al in another way.</a:t>
            </a:r>
            <a:endParaRPr lang="zh-CN" altLang="en-US" dirty="0">
              <a:latin typeface="Cambria Math" panose="02040503050406030204" pitchFamily="18" charset="0"/>
            </a:endParaRPr>
          </a:p>
        </p:txBody>
      </p:sp>
      <p:sp>
        <p:nvSpPr>
          <p:cNvPr id="10" name="TextBox 9">
            <a:extLst>
              <a:ext uri="{FF2B5EF4-FFF2-40B4-BE49-F238E27FC236}">
                <a16:creationId xmlns:a16="http://schemas.microsoft.com/office/drawing/2014/main" id="{8B0D01C6-115E-4AEA-A4EC-B5CC9B295147}"/>
              </a:ext>
            </a:extLst>
          </p:cNvPr>
          <p:cNvSpPr txBox="1"/>
          <p:nvPr/>
        </p:nvSpPr>
        <p:spPr>
          <a:xfrm>
            <a:off x="5261206" y="6045773"/>
            <a:ext cx="3882794" cy="369332"/>
          </a:xfrm>
          <a:prstGeom prst="rect">
            <a:avLst/>
          </a:prstGeom>
          <a:noFill/>
        </p:spPr>
        <p:txBody>
          <a:bodyPr wrap="none" rtlCol="0">
            <a:spAutoFit/>
          </a:bodyPr>
          <a:lstStyle/>
          <a:p>
            <a:r>
              <a:rPr lang="en-US" altLang="zh-CN" dirty="0">
                <a:solidFill>
                  <a:srgbClr val="008000"/>
                </a:solidFill>
                <a:latin typeface="Cambria Math" panose="02040503050406030204" pitchFamily="18" charset="0"/>
                <a:ea typeface="Cambria Math" panose="02040503050406030204" pitchFamily="18" charset="0"/>
              </a:rPr>
              <a:t>Better constraints, better uncertainty.</a:t>
            </a:r>
            <a:endParaRPr lang="zh-CN" altLang="en-US" dirty="0">
              <a:solidFill>
                <a:srgbClr val="008000"/>
              </a:solidFill>
              <a:latin typeface="Cambria Math" panose="02040503050406030204" pitchFamily="18" charset="0"/>
            </a:endParaRPr>
          </a:p>
        </p:txBody>
      </p:sp>
    </p:spTree>
    <p:extLst>
      <p:ext uri="{BB962C8B-B14F-4D97-AF65-F5344CB8AC3E}">
        <p14:creationId xmlns:p14="http://schemas.microsoft.com/office/powerpoint/2010/main" val="2201287029"/>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3CC63E8-4AA8-4E89-8947-BDA8594BF766}"/>
              </a:ext>
            </a:extLst>
          </p:cNvPr>
          <p:cNvSpPr txBox="1"/>
          <p:nvPr/>
        </p:nvSpPr>
        <p:spPr>
          <a:xfrm>
            <a:off x="0" y="0"/>
            <a:ext cx="9144000" cy="923330"/>
          </a:xfrm>
          <a:prstGeom prst="rect">
            <a:avLst/>
          </a:prstGeom>
          <a:noFill/>
        </p:spPr>
        <p:txBody>
          <a:bodyPr wrap="square">
            <a:spAutoFit/>
          </a:bodyPr>
          <a:lstStyle/>
          <a:p>
            <a:pPr algn="just"/>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Also, some of the uncertainties on the </a:t>
            </a:r>
            <a:r>
              <a:rPr lang="en-US" altLang="zh-CN" sz="1800" kern="100" dirty="0" err="1">
                <a:effectLst/>
                <a:latin typeface="Times New Roman" panose="02020603050405020304" pitchFamily="18" charset="0"/>
                <a:ea typeface="等线" panose="02010600030101010101" pitchFamily="2" charset="-122"/>
                <a:cs typeface="Times New Roman" panose="02020603050405020304" pitchFamily="18" charset="0"/>
              </a:rPr>
              <a:t>Ibeta's</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 are just slightly underestimated. For example: for the 4582 level, 1.7(5)+1.5(3)=3.2(6), compared with 3.2(5) in the table.</a:t>
            </a:r>
          </a:p>
          <a:p>
            <a:pPr algn="just"/>
            <a:r>
              <a:rPr lang="en-US" altLang="zh-CN" sz="1800" i="1" dirty="0">
                <a:effectLst/>
                <a:latin typeface="Times New Roman" panose="02020603050405020304" pitchFamily="18" charset="0"/>
                <a:ea typeface="等线" panose="02010600030101010101" pitchFamily="2" charset="-122"/>
              </a:rPr>
              <a:t>Nuclear Data Review Group, NNDC</a:t>
            </a:r>
            <a:endParaRPr lang="zh-CN" altLang="zh-CN" sz="1400" i="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Picture 4">
            <a:extLst>
              <a:ext uri="{FF2B5EF4-FFF2-40B4-BE49-F238E27FC236}">
                <a16:creationId xmlns:a16="http://schemas.microsoft.com/office/drawing/2014/main" id="{E5D2E50A-BF47-4D1E-BBFA-3E1521035E2B}"/>
              </a:ext>
            </a:extLst>
          </p:cNvPr>
          <p:cNvPicPr>
            <a:picLocks noChangeAspect="1"/>
          </p:cNvPicPr>
          <p:nvPr/>
        </p:nvPicPr>
        <p:blipFill>
          <a:blip r:embed="rId2"/>
          <a:stretch>
            <a:fillRect/>
          </a:stretch>
        </p:blipFill>
        <p:spPr>
          <a:xfrm>
            <a:off x="0" y="1107922"/>
            <a:ext cx="9144000" cy="1428562"/>
          </a:xfrm>
          <a:prstGeom prst="rect">
            <a:avLst/>
          </a:prstGeom>
        </p:spPr>
      </p:pic>
      <p:sp>
        <p:nvSpPr>
          <p:cNvPr id="6" name="Rectangle: Rounded Corners 5">
            <a:extLst>
              <a:ext uri="{FF2B5EF4-FFF2-40B4-BE49-F238E27FC236}">
                <a16:creationId xmlns:a16="http://schemas.microsoft.com/office/drawing/2014/main" id="{16641E48-89E3-4419-B24A-25D76843061F}"/>
              </a:ext>
            </a:extLst>
          </p:cNvPr>
          <p:cNvSpPr/>
          <p:nvPr/>
        </p:nvSpPr>
        <p:spPr>
          <a:xfrm>
            <a:off x="1982531" y="1760720"/>
            <a:ext cx="545910" cy="26098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Rounded Corners 6">
            <a:extLst>
              <a:ext uri="{FF2B5EF4-FFF2-40B4-BE49-F238E27FC236}">
                <a16:creationId xmlns:a16="http://schemas.microsoft.com/office/drawing/2014/main" id="{65F012D5-CE3E-4241-930C-92824B24A73A}"/>
              </a:ext>
            </a:extLst>
          </p:cNvPr>
          <p:cNvSpPr/>
          <p:nvPr/>
        </p:nvSpPr>
        <p:spPr>
          <a:xfrm>
            <a:off x="8348826" y="1813576"/>
            <a:ext cx="545910" cy="41838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E9680C9E-727E-4F47-9039-1CE93DB074F4}"/>
              </a:ext>
            </a:extLst>
          </p:cNvPr>
          <p:cNvSpPr txBox="1"/>
          <p:nvPr/>
        </p:nvSpPr>
        <p:spPr>
          <a:xfrm>
            <a:off x="0" y="2967335"/>
            <a:ext cx="9144000" cy="923330"/>
          </a:xfrm>
          <a:prstGeom prst="rect">
            <a:avLst/>
          </a:prstGeom>
          <a:noFill/>
        </p:spPr>
        <p:txBody>
          <a:bodyPr wrap="square">
            <a:spAutoFit/>
          </a:bodyPr>
          <a:lstStyle/>
          <a:p>
            <a:pPr algn="just"/>
            <a:r>
              <a:rPr lang="en-US" altLang="zh-CN" sz="1800" kern="100" dirty="0">
                <a:solidFill>
                  <a:srgbClr val="0000CC"/>
                </a:solidFill>
                <a:effectLst/>
                <a:latin typeface="Times New Roman" panose="02020603050405020304" pitchFamily="18" charset="0"/>
                <a:ea typeface="等线" panose="02010600030101010101" pitchFamily="2" charset="-122"/>
                <a:cs typeface="Times New Roman" panose="02020603050405020304" pitchFamily="18" charset="0"/>
              </a:rPr>
              <a:t>The slight difference for the uncertainties was caused due to the rounding. In our original uncertainty propagation procedure, all numbers were calculated with more digits. For example, 1.72(45)+1.49(28)=3.22(53), hence 3.2(5).</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84030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463308"/>
          </a:xfrm>
          <a:prstGeom prst="rect">
            <a:avLst/>
          </a:prstGeom>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1) Spectra in X:/aaron/rootfiles/run-01[23-40]-all.root are </a:t>
            </a:r>
            <a:r>
              <a:rPr lang="en-US" dirty="0">
                <a:latin typeface="Times New Roman" panose="02020603050405020304" pitchFamily="18" charset="0"/>
                <a:cs typeface="Times New Roman" panose="02020603050405020304" pitchFamily="18" charset="0"/>
              </a:rPr>
              <a:t>linearly gain-matched run by run using room background lines at 2614.511(10) and 1460.820(5) keV using </a:t>
            </a:r>
            <a:r>
              <a:rPr lang="en-US" b="1" dirty="0">
                <a:latin typeface="Times New Roman" panose="02020603050405020304" pitchFamily="18" charset="0"/>
                <a:cs typeface="Times New Roman" panose="02020603050405020304" pitchFamily="18" charset="0"/>
              </a:rPr>
              <a:t>gausnpol1_peakfit.C</a:t>
            </a:r>
            <a:r>
              <a:rPr lang="en-US" dirty="0">
                <a:latin typeface="Times New Roman" panose="02020603050405020304" pitchFamily="18" charset="0"/>
                <a:cs typeface="Times New Roman" panose="02020603050405020304" pitchFamily="18" charset="0"/>
              </a:rPr>
              <a:t>.</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2) Use </a:t>
            </a:r>
            <a:r>
              <a:rPr lang="en-US" dirty="0" err="1">
                <a:latin typeface="Times New Roman" panose="02020603050405020304" pitchFamily="18" charset="0"/>
                <a:cs typeface="Times New Roman" panose="02020603050405020304" pitchFamily="18" charset="0"/>
              </a:rPr>
              <a:t>hadd</a:t>
            </a:r>
            <a:r>
              <a:rPr lang="en-US" dirty="0">
                <a:latin typeface="Times New Roman" panose="02020603050405020304" pitchFamily="18" charset="0"/>
                <a:cs typeface="Times New Roman" panose="02020603050405020304" pitchFamily="18" charset="0"/>
              </a:rPr>
              <a:t> to get a X:/aaron/rootfiles_aftermatching/run-all_after_matching_25Si.root </a:t>
            </a:r>
            <a:r>
              <a:rPr lang="en-US" altLang="zh-CN" dirty="0">
                <a:latin typeface="Times New Roman" panose="02020603050405020304" pitchFamily="18" charset="0"/>
                <a:cs typeface="Times New Roman" panose="02020603050405020304" pitchFamily="18" charset="0"/>
              </a:rPr>
              <a:t>or 23Al.root</a:t>
            </a:r>
            <a:r>
              <a:rPr lang="en-US" dirty="0">
                <a:latin typeface="Times New Roman" panose="02020603050405020304" pitchFamily="18" charset="0"/>
                <a:cs typeface="Times New Roman" panose="02020603050405020304" pitchFamily="18" charset="0"/>
              </a:rPr>
              <a:t>. An exponentially modified Gaussian function was used to model the response function for each SeGA detector and the maximum value from the fit of these </a:t>
            </a:r>
            <a:r>
              <a:rPr lang="en-US"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 ray lines </a:t>
            </a:r>
            <a:r>
              <a:rPr lang="en-US" altLang="zh-CN" dirty="0">
                <a:latin typeface="Times New Roman" panose="02020603050405020304" pitchFamily="18" charset="0"/>
                <a:cs typeface="Times New Roman" panose="02020603050405020304" pitchFamily="18" charset="0"/>
              </a:rPr>
              <a:t>were extracted </a:t>
            </a:r>
            <a:r>
              <a:rPr lang="en-US" dirty="0">
                <a:latin typeface="Times New Roman" panose="02020603050405020304" pitchFamily="18" charset="0"/>
                <a:cs typeface="Times New Roman" panose="02020603050405020304" pitchFamily="18" charset="0"/>
              </a:rPr>
              <a:t>using </a:t>
            </a:r>
            <a:r>
              <a:rPr lang="en-US" b="1" dirty="0">
                <a:latin typeface="Times New Roman" panose="02020603050405020304" pitchFamily="18" charset="0"/>
                <a:cs typeface="Times New Roman" panose="02020603050405020304" pitchFamily="18" charset="0"/>
              </a:rPr>
              <a:t>Si25gausnerfcpol1_peakfit_cali.C</a:t>
            </a:r>
            <a:r>
              <a:rPr lang="en-US" dirty="0">
                <a:latin typeface="Times New Roman" panose="02020603050405020304" pitchFamily="18" charset="0"/>
                <a:cs typeface="Times New Roman" panose="02020603050405020304" pitchFamily="18" charset="0"/>
              </a:rPr>
              <a:t>.</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3) All maximum values of the 10 peaks from 25Si and 23Al were stored in .</a:t>
            </a:r>
            <a:r>
              <a:rPr lang="en-US" dirty="0" err="1">
                <a:latin typeface="Times New Roman" panose="02020603050405020304" pitchFamily="18" charset="0"/>
                <a:cs typeface="Times New Roman" panose="02020603050405020304" pitchFamily="18" charset="0"/>
              </a:rPr>
              <a:t>dat</a:t>
            </a:r>
            <a:r>
              <a:rPr lang="en-US" dirty="0">
                <a:latin typeface="Times New Roman" panose="02020603050405020304" pitchFamily="18" charset="0"/>
                <a:cs typeface="Times New Roman" panose="02020603050405020304" pitchFamily="18" charset="0"/>
              </a:rPr>
              <a:t> files and read in by </a:t>
            </a:r>
            <a:r>
              <a:rPr lang="en-US" b="1" dirty="0">
                <a:latin typeface="Times New Roman" panose="02020603050405020304" pitchFamily="18" charset="0"/>
                <a:cs typeface="Times New Roman" panose="02020603050405020304" pitchFamily="18" charset="0"/>
              </a:rPr>
              <a:t>graphpol1fit_band_energy_cali.C </a:t>
            </a:r>
            <a:r>
              <a:rPr lang="en-US" dirty="0">
                <a:latin typeface="Times New Roman" panose="02020603050405020304" pitchFamily="18" charset="0"/>
                <a:cs typeface="Times New Roman" panose="02020603050405020304" pitchFamily="18" charset="0"/>
              </a:rPr>
              <a:t>for energy calibration and to get the p1, p0 parameters for each SeGA detector were extracted. The </a:t>
            </a:r>
            <a:r>
              <a:rPr lang="en-US"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-ray energies were calibrated using well known room background </a:t>
            </a:r>
            <a:r>
              <a:rPr lang="en-US"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-ray lines from decays of </a:t>
            </a:r>
            <a:r>
              <a:rPr lang="en-US" baseline="30000" dirty="0">
                <a:latin typeface="Times New Roman" panose="02020603050405020304" pitchFamily="18" charset="0"/>
                <a:cs typeface="Times New Roman" panose="02020603050405020304" pitchFamily="18" charset="0"/>
              </a:rPr>
              <a:t>40</a:t>
            </a:r>
            <a:r>
              <a:rPr lang="en-US" dirty="0">
                <a:latin typeface="Times New Roman" panose="02020603050405020304" pitchFamily="18" charset="0"/>
                <a:cs typeface="Times New Roman" panose="02020603050405020304" pitchFamily="18" charset="0"/>
              </a:rPr>
              <a:t>K and </a:t>
            </a:r>
            <a:r>
              <a:rPr lang="en-US" baseline="30000" dirty="0">
                <a:latin typeface="Times New Roman" panose="02020603050405020304" pitchFamily="18" charset="0"/>
                <a:cs typeface="Times New Roman" panose="02020603050405020304" pitchFamily="18" charset="0"/>
              </a:rPr>
              <a:t>208</a:t>
            </a:r>
            <a:r>
              <a:rPr lang="en-US" dirty="0">
                <a:latin typeface="Times New Roman" panose="02020603050405020304" pitchFamily="18" charset="0"/>
                <a:cs typeface="Times New Roman" panose="02020603050405020304" pitchFamily="18" charset="0"/>
              </a:rPr>
              <a:t>Tl in addition to strong </a:t>
            </a:r>
            <a:r>
              <a:rPr lang="en-US"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-ray lines from </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Si(</a:t>
            </a:r>
            <a:r>
              <a:rPr lang="en-US" i="1" dirty="0">
                <a:latin typeface="Times New Roman" panose="02020603050405020304" pitchFamily="18" charset="0"/>
                <a:cs typeface="Times New Roman" panose="02020603050405020304" pitchFamily="18" charset="0"/>
              </a:rPr>
              <a:t>βγ</a:t>
            </a:r>
            <a:r>
              <a:rPr lang="en-US" dirty="0">
                <a:latin typeface="Times New Roman" panose="02020603050405020304" pitchFamily="18" charset="0"/>
                <a:cs typeface="Times New Roman" panose="02020603050405020304" pitchFamily="18" charset="0"/>
              </a:rPr>
              <a:t>) at energies 451.78(38), 493.18(45), 944.65(35), and 1612.69(38) keV </a:t>
            </a:r>
            <a:r>
              <a:rPr lang="en-US" strike="sngStrike" dirty="0">
                <a:latin typeface="Times New Roman" panose="02020603050405020304" pitchFamily="18" charset="0"/>
                <a:cs typeface="Times New Roman" panose="02020603050405020304" pitchFamily="18" charset="0"/>
              </a:rPr>
              <a:t>and strong </a:t>
            </a:r>
            <a:r>
              <a:rPr lang="en-US" i="1" strike="sngStrike" dirty="0">
                <a:latin typeface="Times New Roman" panose="02020603050405020304" pitchFamily="18" charset="0"/>
                <a:cs typeface="Times New Roman" panose="02020603050405020304" pitchFamily="18" charset="0"/>
              </a:rPr>
              <a:t>γ</a:t>
            </a:r>
            <a:r>
              <a:rPr lang="en-US" strike="sngStrike" dirty="0">
                <a:latin typeface="Times New Roman" panose="02020603050405020304" pitchFamily="18" charset="0"/>
                <a:cs typeface="Times New Roman" panose="02020603050405020304" pitchFamily="18" charset="0"/>
              </a:rPr>
              <a:t>-ray lines from </a:t>
            </a:r>
            <a:r>
              <a:rPr lang="en-US" strike="sngStrike" baseline="30000" dirty="0">
                <a:latin typeface="Times New Roman" panose="02020603050405020304" pitchFamily="18" charset="0"/>
                <a:cs typeface="Times New Roman" panose="02020603050405020304" pitchFamily="18" charset="0"/>
              </a:rPr>
              <a:t>23</a:t>
            </a:r>
            <a:r>
              <a:rPr lang="en-US" strike="sngStrike" dirty="0">
                <a:latin typeface="Times New Roman" panose="02020603050405020304" pitchFamily="18" charset="0"/>
                <a:cs typeface="Times New Roman" panose="02020603050405020304" pitchFamily="18" charset="0"/>
              </a:rPr>
              <a:t>Al(</a:t>
            </a:r>
            <a:r>
              <a:rPr lang="en-US" i="1" strike="sngStrike" dirty="0">
                <a:latin typeface="Times New Roman" panose="02020603050405020304" pitchFamily="18" charset="0"/>
                <a:cs typeface="Times New Roman" panose="02020603050405020304" pitchFamily="18" charset="0"/>
              </a:rPr>
              <a:t>βγ</a:t>
            </a:r>
            <a:r>
              <a:rPr lang="en-US" strike="sngStrike" dirty="0">
                <a:latin typeface="Times New Roman" panose="02020603050405020304" pitchFamily="18" charset="0"/>
                <a:cs typeface="Times New Roman" panose="02020603050405020304" pitchFamily="18" charset="0"/>
              </a:rPr>
              <a:t>) at energies 450.69(14), 1599.55(37), 2904.78(60), and 7801.47(49) keV</a:t>
            </a:r>
            <a:r>
              <a:rPr lang="en-US" dirty="0">
                <a:latin typeface="Times New Roman" panose="02020603050405020304" pitchFamily="18" charset="0"/>
                <a:cs typeface="Times New Roman" panose="02020603050405020304" pitchFamily="18" charset="0"/>
              </a:rPr>
              <a:t>. All p1,p0 parameters for 15 </a:t>
            </a:r>
            <a:r>
              <a:rPr lang="en-US" altLang="zh-CN" dirty="0">
                <a:latin typeface="Times New Roman" panose="02020603050405020304" pitchFamily="18" charset="0"/>
                <a:cs typeface="Times New Roman" panose="02020603050405020304" pitchFamily="18" charset="0"/>
              </a:rPr>
              <a:t>SeGA detectors</a:t>
            </a:r>
            <a:r>
              <a:rPr lang="en-US" dirty="0">
                <a:latin typeface="Times New Roman" panose="02020603050405020304" pitchFamily="18" charset="0"/>
                <a:cs typeface="Times New Roman" panose="02020603050405020304" pitchFamily="18" charset="0"/>
              </a:rPr>
              <a:t> are stored in .</a:t>
            </a:r>
            <a:r>
              <a:rPr lang="en-US" dirty="0" err="1">
                <a:latin typeface="Times New Roman" panose="02020603050405020304" pitchFamily="18" charset="0"/>
                <a:cs typeface="Times New Roman" panose="02020603050405020304" pitchFamily="18" charset="0"/>
              </a:rPr>
              <a:t>dat</a:t>
            </a:r>
            <a:r>
              <a:rPr lang="en-US" dirty="0">
                <a:latin typeface="Times New Roman" panose="02020603050405020304" pitchFamily="18" charset="0"/>
                <a:cs typeface="Times New Roman" panose="02020603050405020304" pitchFamily="18" charset="0"/>
              </a:rPr>
              <a:t> files on </a:t>
            </a:r>
            <a:r>
              <a:rPr lang="en-US" dirty="0" err="1">
                <a:latin typeface="Times New Roman" panose="02020603050405020304" pitchFamily="18" charset="0"/>
                <a:cs typeface="Times New Roman" panose="02020603050405020304" pitchFamily="18" charset="0"/>
              </a:rPr>
              <a:t>fishtank</a:t>
            </a:r>
            <a:r>
              <a:rPr lang="en-US" dirty="0">
                <a:latin typeface="Times New Roman" panose="02020603050405020304" pitchFamily="18" charset="0"/>
                <a:cs typeface="Times New Roman" panose="02020603050405020304" pitchFamily="18" charset="0"/>
              </a:rPr>
              <a:t>. All calibration systematic uncertainties in 14 energies of 14 peaks are extracted from the fitting. The evaluation of literature energy values was done by using graphpol0fit_average.C.</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4) In order to reduce the calibration systematic uncertainties, </a:t>
            </a:r>
            <a:r>
              <a:rPr lang="en-US" altLang="zh-CN" dirty="0">
                <a:latin typeface="Times New Roman" panose="02020603050405020304" pitchFamily="18" charset="0"/>
                <a:cs typeface="Times New Roman" panose="02020603050405020304" pitchFamily="18" charset="0"/>
              </a:rPr>
              <a:t>a</a:t>
            </a:r>
            <a:r>
              <a:rPr lang="en-US" dirty="0">
                <a:latin typeface="Times New Roman" panose="02020603050405020304" pitchFamily="18" charset="0"/>
                <a:cs typeface="Times New Roman" panose="02020603050405020304" pitchFamily="18" charset="0"/>
              </a:rPr>
              <a:t>ll calibration systematic uncertainties in 17 energies of 17 peaks are extracted from a fit of SeGA_all_cali_para_Si8peaks.dat using </a:t>
            </a:r>
            <a:r>
              <a:rPr lang="en-US" b="1" dirty="0">
                <a:latin typeface="Times New Roman" panose="02020603050405020304" pitchFamily="18" charset="0"/>
                <a:cs typeface="Times New Roman" panose="02020603050405020304" pitchFamily="18" charset="0"/>
              </a:rPr>
              <a:t>graphpol1fit_band_energy_cali_3rd.C</a:t>
            </a:r>
            <a:r>
              <a:rPr lang="en-US" dirty="0">
                <a:latin typeface="Times New Roman" panose="02020603050405020304" pitchFamily="18" charset="0"/>
                <a:cs typeface="Times New Roman" panose="02020603050405020304" pitchFamily="18" charset="0"/>
              </a:rPr>
              <a:t>. The fitted  4 </a:t>
            </a:r>
            <a:r>
              <a:rPr lang="en-US" altLang="zh-CN" i="1" dirty="0">
                <a:latin typeface="Times New Roman" panose="02020603050405020304" pitchFamily="18" charset="0"/>
                <a:cs typeface="Times New Roman" panose="02020603050405020304" pitchFamily="18" charset="0"/>
              </a:rPr>
              <a:t>β</a:t>
            </a:r>
            <a:r>
              <a:rPr lang="en-US" altLang="zh-CN" i="1" dirty="0" err="1">
                <a:latin typeface="Times New Roman" panose="02020603050405020304" pitchFamily="18" charset="0"/>
                <a:cs typeface="Times New Roman" panose="02020603050405020304" pitchFamily="18" charset="0"/>
              </a:rPr>
              <a:t>γ</a:t>
            </a:r>
            <a:r>
              <a:rPr lang="en-US" altLang="zh-CN" dirty="0" err="1">
                <a:latin typeface="Times New Roman" panose="02020603050405020304" pitchFamily="18" charset="0"/>
                <a:cs typeface="Times New Roman" panose="02020603050405020304" pitchFamily="18" charset="0"/>
              </a:rPr>
              <a:t>s</a:t>
            </a:r>
            <a:r>
              <a:rPr lang="en-US" altLang="zh-CN" dirty="0">
                <a:latin typeface="Times New Roman" panose="02020603050405020304" pitchFamily="18" charset="0"/>
                <a:cs typeface="Times New Roman" panose="02020603050405020304" pitchFamily="18" charset="0"/>
              </a:rPr>
              <a:t> and 4 </a:t>
            </a:r>
            <a:r>
              <a:rPr lang="en-US" altLang="zh-CN" i="1" dirty="0">
                <a:latin typeface="Times New Roman" panose="02020603050405020304" pitchFamily="18" charset="0"/>
                <a:cs typeface="Times New Roman" panose="02020603050405020304" pitchFamily="18" charset="0"/>
              </a:rPr>
              <a:t>β</a:t>
            </a:r>
            <a:r>
              <a:rPr lang="en-US" altLang="zh-CN" i="1" dirty="0" err="1">
                <a:latin typeface="Times New Roman" panose="02020603050405020304" pitchFamily="18" charset="0"/>
                <a:cs typeface="Times New Roman" panose="02020603050405020304" pitchFamily="18" charset="0"/>
              </a:rPr>
              <a:t>pγ</a:t>
            </a:r>
            <a:r>
              <a:rPr lang="en-US" altLang="zh-CN" dirty="0" err="1">
                <a:latin typeface="Times New Roman" panose="02020603050405020304" pitchFamily="18" charset="0"/>
                <a:cs typeface="Times New Roman" panose="02020603050405020304" pitchFamily="18" charset="0"/>
              </a:rPr>
              <a:t>s</a:t>
            </a:r>
            <a:r>
              <a:rPr lang="en-US" altLang="zh-CN" dirty="0">
                <a:latin typeface="Times New Roman" panose="02020603050405020304" pitchFamily="18" charset="0"/>
                <a:cs typeface="Times New Roman" panose="02020603050405020304" pitchFamily="18" charset="0"/>
              </a:rPr>
              <a:t> are taken into account. Of course, the new </a:t>
            </a:r>
            <a:r>
              <a:rPr lang="en-US" altLang="zh-CN" i="1" dirty="0">
                <a:latin typeface="Times New Roman" panose="02020603050405020304" pitchFamily="18" charset="0"/>
                <a:cs typeface="Times New Roman" panose="02020603050405020304" pitchFamily="18" charset="0"/>
              </a:rPr>
              <a:t>y </a:t>
            </a:r>
            <a:r>
              <a:rPr lang="en-US" altLang="zh-CN" dirty="0">
                <a:latin typeface="Times New Roman" panose="02020603050405020304" pitchFamily="18" charset="0"/>
                <a:cs typeface="Times New Roman" panose="02020603050405020304" pitchFamily="18" charset="0"/>
              </a:rPr>
              <a:t>= </a:t>
            </a:r>
            <a:r>
              <a:rPr lang="en-US" altLang="zh-CN" i="1" dirty="0" err="1">
                <a:latin typeface="Times New Roman" panose="02020603050405020304" pitchFamily="18" charset="0"/>
                <a:cs typeface="Times New Roman" panose="02020603050405020304" pitchFamily="18" charset="0"/>
              </a:rPr>
              <a:t>ax</a:t>
            </a:r>
            <a:r>
              <a:rPr lang="en-US" altLang="zh-CN" dirty="0" err="1">
                <a:latin typeface="Times New Roman" panose="02020603050405020304" pitchFamily="18" charset="0"/>
                <a:cs typeface="Times New Roman" panose="02020603050405020304" pitchFamily="18" charset="0"/>
              </a:rPr>
              <a:t>+</a:t>
            </a:r>
            <a:r>
              <a:rPr lang="en-US" altLang="zh-CN" i="1" dirty="0" err="1">
                <a:latin typeface="Times New Roman" panose="02020603050405020304" pitchFamily="18" charset="0"/>
                <a:cs typeface="Times New Roman" panose="02020603050405020304" pitchFamily="18" charset="0"/>
              </a:rPr>
              <a:t>b</a:t>
            </a:r>
            <a:r>
              <a:rPr lang="en-US" altLang="zh-CN" dirty="0">
                <a:latin typeface="Times New Roman" panose="02020603050405020304" pitchFamily="18" charset="0"/>
                <a:cs typeface="Times New Roman" panose="02020603050405020304" pitchFamily="18" charset="0"/>
              </a:rPr>
              <a:t> has a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1 and b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0 and a much smaller calibration uncertainty.</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49376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7A6B948-76A4-4F37-900D-C0CD728AB605}"/>
              </a:ext>
            </a:extLst>
          </p:cNvPr>
          <p:cNvPicPr>
            <a:picLocks noChangeAspect="1"/>
          </p:cNvPicPr>
          <p:nvPr/>
        </p:nvPicPr>
        <p:blipFill>
          <a:blip r:embed="rId2"/>
          <a:stretch>
            <a:fillRect/>
          </a:stretch>
        </p:blipFill>
        <p:spPr>
          <a:xfrm>
            <a:off x="1" y="0"/>
            <a:ext cx="7112045" cy="3420000"/>
          </a:xfrm>
          <a:prstGeom prst="rect">
            <a:avLst/>
          </a:prstGeom>
        </p:spPr>
      </p:pic>
      <p:graphicFrame>
        <p:nvGraphicFramePr>
          <p:cNvPr id="5" name="Chart 4">
            <a:extLst>
              <a:ext uri="{FF2B5EF4-FFF2-40B4-BE49-F238E27FC236}">
                <a16:creationId xmlns:a16="http://schemas.microsoft.com/office/drawing/2014/main" id="{420B5DC2-353B-40A7-A88C-B2A0B4964337}"/>
              </a:ext>
            </a:extLst>
          </p:cNvPr>
          <p:cNvGraphicFramePr>
            <a:graphicFrameLocks/>
          </p:cNvGraphicFramePr>
          <p:nvPr>
            <p:extLst>
              <p:ext uri="{D42A27DB-BD31-4B8C-83A1-F6EECF244321}">
                <p14:modId xmlns:p14="http://schemas.microsoft.com/office/powerpoint/2010/main" val="546976621"/>
              </p:ext>
            </p:extLst>
          </p:nvPr>
        </p:nvGraphicFramePr>
        <p:xfrm>
          <a:off x="0" y="3438000"/>
          <a:ext cx="7675418" cy="3419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83318765"/>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716BDF-31BF-4D0B-B0DE-9BC82C7788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583"/>
            <a:ext cx="9144000" cy="6552833"/>
          </a:xfrm>
          <a:prstGeom prst="rect">
            <a:avLst/>
          </a:prstGeom>
        </p:spPr>
      </p:pic>
    </p:spTree>
    <p:extLst>
      <p:ext uri="{BB962C8B-B14F-4D97-AF65-F5344CB8AC3E}">
        <p14:creationId xmlns:p14="http://schemas.microsoft.com/office/powerpoint/2010/main" val="4016498249"/>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CC3026-1F81-45D6-A2BC-AAD0B5045A65}"/>
              </a:ext>
            </a:extLst>
          </p:cNvPr>
          <p:cNvSpPr txBox="1"/>
          <p:nvPr/>
        </p:nvSpPr>
        <p:spPr>
          <a:xfrm>
            <a:off x="0" y="0"/>
            <a:ext cx="4386137" cy="646331"/>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W1 DSSD one strip 3 mm × 50 mm×20 μm </a:t>
            </a:r>
          </a:p>
          <a:p>
            <a:r>
              <a:rPr lang="en-US" altLang="zh-CN" dirty="0">
                <a:latin typeface="Cambria" panose="02040503050406030204" pitchFamily="18" charset="0"/>
                <a:ea typeface="Cambria" panose="02040503050406030204" pitchFamily="18" charset="0"/>
              </a:rPr>
              <a:t>Capacitance </a:t>
            </a:r>
            <a:r>
              <a:rPr lang="zh-CN" altLang="en-US" dirty="0">
                <a:latin typeface="Cambria" panose="02040503050406030204" pitchFamily="18" charset="0"/>
                <a:ea typeface="Cambria" panose="02040503050406030204" pitchFamily="18" charset="0"/>
              </a:rPr>
              <a:t>≈ </a:t>
            </a:r>
            <a:r>
              <a:rPr lang="en-US" altLang="zh-CN" dirty="0">
                <a:latin typeface="Cambria" panose="02040503050406030204" pitchFamily="18" charset="0"/>
                <a:ea typeface="Cambria" panose="02040503050406030204" pitchFamily="18" charset="0"/>
              </a:rPr>
              <a:t>1000 pF</a:t>
            </a:r>
            <a:endParaRPr lang="zh-CN" altLang="en-US" dirty="0">
              <a:latin typeface="Cambria" panose="02040503050406030204" pitchFamily="18" charset="0"/>
            </a:endParaRPr>
          </a:p>
        </p:txBody>
      </p:sp>
      <p:sp>
        <p:nvSpPr>
          <p:cNvPr id="4" name="TextBox 3">
            <a:extLst>
              <a:ext uri="{FF2B5EF4-FFF2-40B4-BE49-F238E27FC236}">
                <a16:creationId xmlns:a16="http://schemas.microsoft.com/office/drawing/2014/main" id="{2A1661B4-8C1D-45EA-B4FC-45254CF3D70B}"/>
              </a:ext>
            </a:extLst>
          </p:cNvPr>
          <p:cNvSpPr txBox="1"/>
          <p:nvPr/>
        </p:nvSpPr>
        <p:spPr>
          <a:xfrm>
            <a:off x="0" y="646331"/>
            <a:ext cx="8806374" cy="2308324"/>
          </a:xfrm>
          <a:prstGeom prst="rect">
            <a:avLst/>
          </a:prstGeom>
          <a:noFill/>
        </p:spPr>
        <p:txBody>
          <a:bodyPr wrap="square">
            <a:spAutoFit/>
          </a:bodyPr>
          <a:lstStyle/>
          <a:p>
            <a:r>
              <a:rPr lang="en-US" altLang="zh-CN" dirty="0"/>
              <a:t>Noise as a function of capacitance</a:t>
            </a:r>
          </a:p>
          <a:p>
            <a:r>
              <a:rPr lang="en-US" altLang="zh-CN" sz="1800" i="0" dirty="0">
                <a:solidFill>
                  <a:srgbClr val="000000"/>
                </a:solidFill>
                <a:effectLst/>
              </a:rPr>
              <a:t>The only meaningful statement of the noise level of the preamplifier is one that relates to</a:t>
            </a:r>
            <a:br>
              <a:rPr lang="en-US" altLang="zh-CN" sz="1800" i="0" dirty="0">
                <a:solidFill>
                  <a:srgbClr val="000000"/>
                </a:solidFill>
                <a:effectLst/>
              </a:rPr>
            </a:br>
            <a:r>
              <a:rPr lang="en-US" altLang="zh-CN" sz="1800" i="0" dirty="0">
                <a:solidFill>
                  <a:srgbClr val="000000"/>
                </a:solidFill>
                <a:effectLst/>
              </a:rPr>
              <a:t>the spread caused by the noise in actual spectra.</a:t>
            </a:r>
            <a:br>
              <a:rPr lang="en-US" altLang="zh-CN" sz="1800" i="0" dirty="0">
                <a:solidFill>
                  <a:srgbClr val="000000"/>
                </a:solidFill>
                <a:effectLst/>
              </a:rPr>
            </a:br>
            <a:r>
              <a:rPr lang="en-US" altLang="zh-CN" sz="1800" i="0" dirty="0">
                <a:solidFill>
                  <a:srgbClr val="000000"/>
                </a:solidFill>
                <a:effectLst/>
              </a:rPr>
              <a:t>This can be measured and expressed in terms of the full width at half maximum (FWHM) of a monoenergetic signal after passing through the preamplifier and main amplifier system.</a:t>
            </a:r>
            <a:br>
              <a:rPr lang="en-US" altLang="zh-CN" sz="1800" i="0" dirty="0">
                <a:solidFill>
                  <a:srgbClr val="000000"/>
                </a:solidFill>
                <a:effectLst/>
              </a:rPr>
            </a:br>
            <a:r>
              <a:rPr lang="en-US" altLang="zh-CN" sz="1800" i="0" dirty="0">
                <a:solidFill>
                  <a:srgbClr val="000000"/>
                </a:solidFill>
                <a:effectLst/>
              </a:rPr>
              <a:t>The noise performance of the preamplifier, as measured by these methods, should not differ</a:t>
            </a:r>
            <a:br>
              <a:rPr lang="en-US" altLang="zh-CN" sz="1800" i="0" dirty="0">
                <a:solidFill>
                  <a:srgbClr val="000000"/>
                </a:solidFill>
                <a:effectLst/>
              </a:rPr>
            </a:br>
            <a:r>
              <a:rPr lang="en-US" altLang="zh-CN" sz="1800" i="0" dirty="0">
                <a:solidFill>
                  <a:srgbClr val="000000"/>
                </a:solidFill>
                <a:effectLst/>
              </a:rPr>
              <a:t>significantly from that given in the specifications in Section 2.</a:t>
            </a:r>
            <a:br>
              <a:rPr lang="en-US" altLang="zh-CN" sz="1800" i="0" dirty="0">
                <a:solidFill>
                  <a:srgbClr val="000000"/>
                </a:solidFill>
                <a:effectLst/>
              </a:rPr>
            </a:br>
            <a:r>
              <a:rPr lang="en-US" altLang="zh-CN" sz="1800" i="0" dirty="0">
                <a:solidFill>
                  <a:srgbClr val="000000"/>
                </a:solidFill>
                <a:effectLst/>
              </a:rPr>
              <a:t>Each quantity is expressed in keV FWHM.</a:t>
            </a:r>
            <a:endParaRPr lang="zh-CN" altLang="en-US" dirty="0"/>
          </a:p>
        </p:txBody>
      </p:sp>
      <p:pic>
        <p:nvPicPr>
          <p:cNvPr id="6" name="Picture 5">
            <a:extLst>
              <a:ext uri="{FF2B5EF4-FFF2-40B4-BE49-F238E27FC236}">
                <a16:creationId xmlns:a16="http://schemas.microsoft.com/office/drawing/2014/main" id="{7B31569C-E171-4EE8-B523-808BCA6CB747}"/>
              </a:ext>
            </a:extLst>
          </p:cNvPr>
          <p:cNvPicPr>
            <a:picLocks noChangeAspect="1"/>
          </p:cNvPicPr>
          <p:nvPr/>
        </p:nvPicPr>
        <p:blipFill>
          <a:blip r:embed="rId2"/>
          <a:stretch>
            <a:fillRect/>
          </a:stretch>
        </p:blipFill>
        <p:spPr>
          <a:xfrm>
            <a:off x="0" y="3054616"/>
            <a:ext cx="3840810" cy="3803384"/>
          </a:xfrm>
          <a:prstGeom prst="rect">
            <a:avLst/>
          </a:prstGeom>
        </p:spPr>
      </p:pic>
    </p:spTree>
    <p:extLst>
      <p:ext uri="{BB962C8B-B14F-4D97-AF65-F5344CB8AC3E}">
        <p14:creationId xmlns:p14="http://schemas.microsoft.com/office/powerpoint/2010/main" val="1001196220"/>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E4D094-B769-46CD-B6B1-5A5A2265A964}"/>
              </a:ext>
            </a:extLst>
          </p:cNvPr>
          <p:cNvSpPr/>
          <p:nvPr/>
        </p:nvSpPr>
        <p:spPr>
          <a:xfrm>
            <a:off x="0" y="0"/>
            <a:ext cx="9144000" cy="7294305"/>
          </a:xfrm>
          <a:prstGeom prst="rect">
            <a:avLst/>
          </a:prstGeom>
        </p:spPr>
        <p:txBody>
          <a:bodyPr wrap="square">
            <a:spAutoFit/>
          </a:bodyPr>
          <a:lstStyle/>
          <a:p>
            <a:pPr algn="just">
              <a:spcAft>
                <a:spcPts val="0"/>
              </a:spcAft>
            </a:pPr>
            <a:r>
              <a:rPr lang="en-US" altLang="zh-CN" sz="1300" dirty="0">
                <a:latin typeface="+mj-lt"/>
              </a:rPr>
              <a:t>Dear core GADGET II collaborators,</a:t>
            </a:r>
            <a:endParaRPr lang="zh-CN" altLang="zh-CN" sz="1300" dirty="0">
              <a:latin typeface="+mj-lt"/>
            </a:endParaRPr>
          </a:p>
          <a:p>
            <a:pPr algn="just">
              <a:spcAft>
                <a:spcPts val="0"/>
              </a:spcAft>
            </a:pPr>
            <a:r>
              <a:rPr lang="en-US" altLang="zh-CN" sz="1300" dirty="0">
                <a:latin typeface="+mj-lt"/>
              </a:rPr>
              <a:t> </a:t>
            </a:r>
            <a:endParaRPr lang="zh-CN" altLang="zh-CN" sz="1300" dirty="0">
              <a:latin typeface="+mj-lt"/>
            </a:endParaRPr>
          </a:p>
          <a:p>
            <a:pPr algn="just">
              <a:spcAft>
                <a:spcPts val="0"/>
              </a:spcAft>
            </a:pPr>
            <a:r>
              <a:rPr lang="en-US" altLang="zh-CN" sz="1300" dirty="0">
                <a:latin typeface="+mj-lt"/>
              </a:rPr>
              <a:t>The FRIB Manager for User Relations, Jilly Berryman, reached out to me last week to ask if we can run our FRIB experiment 20172 in November 2022. </a:t>
            </a:r>
            <a:endParaRPr lang="zh-CN" altLang="zh-CN" sz="1300" dirty="0">
              <a:latin typeface="+mj-lt"/>
            </a:endParaRPr>
          </a:p>
          <a:p>
            <a:pPr algn="just">
              <a:spcAft>
                <a:spcPts val="0"/>
              </a:spcAft>
            </a:pPr>
            <a:r>
              <a:rPr lang="en-US" altLang="zh-CN" sz="1300" dirty="0">
                <a:latin typeface="+mj-lt"/>
              </a:rPr>
              <a:t> </a:t>
            </a:r>
            <a:endParaRPr lang="zh-CN" altLang="zh-CN" sz="1300" dirty="0">
              <a:latin typeface="+mj-lt"/>
            </a:endParaRPr>
          </a:p>
          <a:p>
            <a:pPr algn="just">
              <a:spcAft>
                <a:spcPts val="0"/>
              </a:spcAft>
            </a:pPr>
            <a:r>
              <a:rPr lang="en-US" altLang="zh-CN" sz="1300" dirty="0">
                <a:latin typeface="+mj-lt"/>
              </a:rPr>
              <a:t>In principle, the TPC will be ready to do this provided we can get the MUTANT + 4 </a:t>
            </a:r>
            <a:r>
              <a:rPr lang="en-US" altLang="zh-CN" sz="1300" dirty="0" err="1">
                <a:latin typeface="+mj-lt"/>
              </a:rPr>
              <a:t>CoBos</a:t>
            </a:r>
            <a:r>
              <a:rPr lang="en-US" altLang="zh-CN" sz="1300" dirty="0">
                <a:latin typeface="+mj-lt"/>
              </a:rPr>
              <a:t> working together to improve the throughput and implement the veto. We hope we can get that done this month. </a:t>
            </a:r>
            <a:endParaRPr lang="zh-CN" altLang="zh-CN" sz="1300" dirty="0">
              <a:latin typeface="+mj-lt"/>
            </a:endParaRPr>
          </a:p>
          <a:p>
            <a:pPr algn="just">
              <a:spcAft>
                <a:spcPts val="0"/>
              </a:spcAft>
            </a:pPr>
            <a:r>
              <a:rPr lang="en-US" altLang="zh-CN" sz="1300" dirty="0">
                <a:latin typeface="+mj-lt"/>
              </a:rPr>
              <a:t> </a:t>
            </a:r>
            <a:endParaRPr lang="zh-CN" altLang="zh-CN" sz="1300" dirty="0">
              <a:latin typeface="+mj-lt"/>
            </a:endParaRPr>
          </a:p>
          <a:p>
            <a:pPr algn="just">
              <a:spcAft>
                <a:spcPts val="0"/>
              </a:spcAft>
            </a:pPr>
            <a:r>
              <a:rPr lang="en-US" altLang="zh-CN" sz="1300" dirty="0">
                <a:latin typeface="+mj-lt"/>
              </a:rPr>
              <a:t>I was under the impression from Mitch </a:t>
            </a:r>
            <a:r>
              <a:rPr lang="en-US" altLang="zh-CN" sz="1300" dirty="0" err="1">
                <a:latin typeface="+mj-lt"/>
              </a:rPr>
              <a:t>Allmond</a:t>
            </a:r>
            <a:r>
              <a:rPr lang="en-US" altLang="zh-CN" sz="1300" dirty="0">
                <a:latin typeface="+mj-lt"/>
              </a:rPr>
              <a:t> that </a:t>
            </a:r>
            <a:r>
              <a:rPr lang="en-US" altLang="zh-CN" sz="1300" dirty="0" err="1">
                <a:latin typeface="+mj-lt"/>
              </a:rPr>
              <a:t>FDSi</a:t>
            </a:r>
            <a:r>
              <a:rPr lang="en-US" altLang="zh-CN" sz="1300" dirty="0">
                <a:latin typeface="+mj-lt"/>
              </a:rPr>
              <a:t> would not be able to accommodate us until 2023. However, we met with Mitch and Robert G. (</a:t>
            </a:r>
            <a:r>
              <a:rPr lang="en-US" altLang="zh-CN" sz="1300" dirty="0" err="1">
                <a:latin typeface="+mj-lt"/>
              </a:rPr>
              <a:t>FDSi</a:t>
            </a:r>
            <a:r>
              <a:rPr lang="en-US" altLang="zh-CN" sz="1300" dirty="0">
                <a:latin typeface="+mj-lt"/>
              </a:rPr>
              <a:t> leader) today and they say it is possible in principle. We would run in the current (temporary) </a:t>
            </a:r>
            <a:r>
              <a:rPr lang="en-US" altLang="zh-CN" sz="1300" dirty="0" err="1">
                <a:latin typeface="+mj-lt"/>
              </a:rPr>
              <a:t>FDSi</a:t>
            </a:r>
            <a:r>
              <a:rPr lang="en-US" altLang="zh-CN" sz="1300" dirty="0">
                <a:latin typeface="+mj-lt"/>
              </a:rPr>
              <a:t> location. They would only be able to provide a 2pi array of clover detectors, since they don’t expect to be able to borrow the rest until at least Summer 2023. This is not a show-stopper because the success of our experiment is not highly dependent on gamma-ray statistics. We would need to get the automated stepper motor for the </a:t>
            </a:r>
            <a:r>
              <a:rPr lang="en-US" altLang="zh-CN" sz="1300" dirty="0" err="1">
                <a:latin typeface="+mj-lt"/>
              </a:rPr>
              <a:t>FDSi</a:t>
            </a:r>
            <a:r>
              <a:rPr lang="en-US" altLang="zh-CN" sz="1300" dirty="0">
                <a:latin typeface="+mj-lt"/>
              </a:rPr>
              <a:t> beam-energy degrader operating remotely because it apparently takes 1-1.5 hours to access the vault each time during an experiment (different from NSCL) and we can’t afford the beam time to make a dozen iterations. The main thing that is needed for the degrader is apparently software that would be integrated with the software for their LN2 controls. </a:t>
            </a:r>
            <a:endParaRPr lang="zh-CN" altLang="zh-CN" sz="1300" dirty="0">
              <a:latin typeface="+mj-lt"/>
            </a:endParaRPr>
          </a:p>
          <a:p>
            <a:pPr algn="just">
              <a:spcAft>
                <a:spcPts val="0"/>
              </a:spcAft>
            </a:pPr>
            <a:r>
              <a:rPr lang="en-US" altLang="zh-CN" sz="1300" dirty="0">
                <a:latin typeface="+mj-lt"/>
              </a:rPr>
              <a:t> </a:t>
            </a:r>
            <a:endParaRPr lang="zh-CN" altLang="zh-CN" sz="1300" dirty="0">
              <a:latin typeface="+mj-lt"/>
            </a:endParaRPr>
          </a:p>
          <a:p>
            <a:pPr algn="just">
              <a:spcAft>
                <a:spcPts val="0"/>
              </a:spcAft>
            </a:pPr>
            <a:r>
              <a:rPr lang="en-US" altLang="zh-CN" sz="1300" dirty="0">
                <a:latin typeface="+mj-lt"/>
              </a:rPr>
              <a:t>We will try to formally complete the GADGET/</a:t>
            </a:r>
            <a:r>
              <a:rPr lang="en-US" altLang="zh-CN" sz="1300" dirty="0" err="1">
                <a:latin typeface="+mj-lt"/>
              </a:rPr>
              <a:t>FDSi</a:t>
            </a:r>
            <a:r>
              <a:rPr lang="en-US" altLang="zh-CN" sz="1300" dirty="0">
                <a:latin typeface="+mj-lt"/>
              </a:rPr>
              <a:t> design (requires reviews) in the next few weeks and they said funds should become available for fabrication by the end of August, so that is not a problem. It sounds like the fabrication will happen here. Engineers will assemble the parts at ORNL and ship them back to us in one piece. </a:t>
            </a:r>
            <a:endParaRPr lang="zh-CN" altLang="zh-CN" sz="1300" dirty="0">
              <a:latin typeface="+mj-lt"/>
            </a:endParaRPr>
          </a:p>
          <a:p>
            <a:pPr algn="just">
              <a:spcAft>
                <a:spcPts val="0"/>
              </a:spcAft>
            </a:pPr>
            <a:r>
              <a:rPr lang="en-US" altLang="zh-CN" sz="1300" dirty="0">
                <a:latin typeface="+mj-lt"/>
              </a:rPr>
              <a:t> </a:t>
            </a:r>
            <a:endParaRPr lang="zh-CN" altLang="zh-CN" sz="1300" dirty="0">
              <a:latin typeface="+mj-lt"/>
            </a:endParaRPr>
          </a:p>
          <a:p>
            <a:pPr algn="just">
              <a:spcAft>
                <a:spcPts val="0"/>
              </a:spcAft>
            </a:pPr>
            <a:r>
              <a:rPr lang="en-US" altLang="zh-CN" sz="1300" dirty="0">
                <a:latin typeface="+mj-lt"/>
              </a:rPr>
              <a:t>Another important aspect is the availability of our collaboration, so I’m interested to know if November is realistic, especially for those of you who are offsite.</a:t>
            </a:r>
            <a:endParaRPr lang="zh-CN" altLang="zh-CN" sz="1300" dirty="0">
              <a:latin typeface="+mj-lt"/>
            </a:endParaRPr>
          </a:p>
          <a:p>
            <a:pPr algn="just">
              <a:spcAft>
                <a:spcPts val="0"/>
              </a:spcAft>
            </a:pPr>
            <a:r>
              <a:rPr lang="en-US" altLang="zh-CN" sz="1300" dirty="0">
                <a:latin typeface="+mj-lt"/>
              </a:rPr>
              <a:t> </a:t>
            </a:r>
            <a:endParaRPr lang="zh-CN" altLang="zh-CN" sz="1300" dirty="0">
              <a:latin typeface="+mj-lt"/>
            </a:endParaRPr>
          </a:p>
          <a:p>
            <a:pPr algn="just">
              <a:spcAft>
                <a:spcPts val="0"/>
              </a:spcAft>
            </a:pPr>
            <a:r>
              <a:rPr lang="en-US" altLang="zh-CN" sz="1300" dirty="0">
                <a:latin typeface="+mj-lt"/>
              </a:rPr>
              <a:t>Alternatives (at least from Robert’s perspective) would be to run with SeGA at the temporary location after </a:t>
            </a:r>
            <a:r>
              <a:rPr lang="en-US" altLang="zh-CN" sz="1300" dirty="0" err="1">
                <a:latin typeface="+mj-lt"/>
              </a:rPr>
              <a:t>FDSi</a:t>
            </a:r>
            <a:r>
              <a:rPr lang="en-US" altLang="zh-CN" sz="1300" dirty="0">
                <a:latin typeface="+mj-lt"/>
              </a:rPr>
              <a:t> moves to its permanent location (Summer 2023) or with </a:t>
            </a:r>
            <a:r>
              <a:rPr lang="en-US" altLang="zh-CN" sz="1300" dirty="0" err="1">
                <a:latin typeface="+mj-lt"/>
              </a:rPr>
              <a:t>FDSi</a:t>
            </a:r>
            <a:r>
              <a:rPr lang="en-US" altLang="zh-CN" sz="1300" dirty="0">
                <a:latin typeface="+mj-lt"/>
              </a:rPr>
              <a:t> and 4pi Ge in the permanent </a:t>
            </a:r>
            <a:r>
              <a:rPr lang="en-US" altLang="zh-CN" sz="1300" dirty="0" err="1">
                <a:latin typeface="+mj-lt"/>
              </a:rPr>
              <a:t>FDSi</a:t>
            </a:r>
            <a:r>
              <a:rPr lang="en-US" altLang="zh-CN" sz="1300" dirty="0">
                <a:latin typeface="+mj-lt"/>
              </a:rPr>
              <a:t> location in Summer 2023 or later. However in the 4pi </a:t>
            </a:r>
            <a:r>
              <a:rPr lang="en-US" altLang="zh-CN" sz="1300" dirty="0" err="1">
                <a:latin typeface="+mj-lt"/>
              </a:rPr>
              <a:t>FDSi</a:t>
            </a:r>
            <a:r>
              <a:rPr lang="en-US" altLang="zh-CN" sz="1300" dirty="0">
                <a:latin typeface="+mj-lt"/>
              </a:rPr>
              <a:t> configuration, we would likely run back-to-back with the N=126 experiment, which requires uranium beam development and I’m afraid that could take a long time so I don’t want to wait for them.</a:t>
            </a:r>
            <a:endParaRPr lang="zh-CN" altLang="zh-CN" sz="1300" dirty="0">
              <a:latin typeface="+mj-lt"/>
            </a:endParaRPr>
          </a:p>
          <a:p>
            <a:pPr algn="just">
              <a:spcAft>
                <a:spcPts val="0"/>
              </a:spcAft>
            </a:pPr>
            <a:r>
              <a:rPr lang="en-US" altLang="zh-CN" sz="1300" dirty="0">
                <a:latin typeface="+mj-lt"/>
              </a:rPr>
              <a:t> </a:t>
            </a:r>
            <a:endParaRPr lang="zh-CN" altLang="zh-CN" sz="1300" dirty="0">
              <a:latin typeface="+mj-lt"/>
            </a:endParaRPr>
          </a:p>
          <a:p>
            <a:pPr algn="just">
              <a:spcAft>
                <a:spcPts val="0"/>
              </a:spcAft>
            </a:pPr>
            <a:r>
              <a:rPr lang="en-US" altLang="zh-CN" sz="1300" dirty="0">
                <a:latin typeface="+mj-lt"/>
              </a:rPr>
              <a:t>We should discuss in the GADGET II meeting on Thursday at 9:00am Eastern US time (reminder of Zoom details below). </a:t>
            </a:r>
            <a:endParaRPr lang="zh-CN" altLang="zh-CN" sz="1300" dirty="0">
              <a:latin typeface="+mj-lt"/>
            </a:endParaRPr>
          </a:p>
          <a:p>
            <a:pPr algn="just">
              <a:spcAft>
                <a:spcPts val="0"/>
              </a:spcAft>
            </a:pPr>
            <a:r>
              <a:rPr lang="en-US" altLang="zh-CN" sz="1300" dirty="0">
                <a:latin typeface="+mj-lt"/>
              </a:rPr>
              <a:t> </a:t>
            </a:r>
            <a:endParaRPr lang="zh-CN" altLang="zh-CN" sz="1300" dirty="0">
              <a:latin typeface="+mj-lt"/>
            </a:endParaRPr>
          </a:p>
          <a:p>
            <a:pPr algn="just">
              <a:spcAft>
                <a:spcPts val="0"/>
              </a:spcAft>
            </a:pPr>
            <a:r>
              <a:rPr lang="en-US" altLang="zh-CN" sz="1300" dirty="0">
                <a:latin typeface="+mj-lt"/>
              </a:rPr>
              <a:t>Thanks,</a:t>
            </a:r>
            <a:endParaRPr lang="zh-CN" altLang="zh-CN" sz="1300" dirty="0">
              <a:latin typeface="+mj-lt"/>
            </a:endParaRPr>
          </a:p>
          <a:p>
            <a:pPr algn="just">
              <a:spcAft>
                <a:spcPts val="0"/>
              </a:spcAft>
            </a:pPr>
            <a:r>
              <a:rPr lang="en-US" altLang="zh-CN" sz="1300" dirty="0">
                <a:latin typeface="+mj-lt"/>
              </a:rPr>
              <a:t> </a:t>
            </a:r>
            <a:endParaRPr lang="zh-CN" altLang="zh-CN" sz="1300" dirty="0">
              <a:latin typeface="+mj-lt"/>
            </a:endParaRPr>
          </a:p>
          <a:p>
            <a:pPr algn="just">
              <a:spcAft>
                <a:spcPts val="0"/>
              </a:spcAft>
            </a:pPr>
            <a:r>
              <a:rPr lang="en-US" altLang="zh-CN" sz="1300" dirty="0">
                <a:latin typeface="+mj-lt"/>
              </a:rPr>
              <a:t>Chris</a:t>
            </a:r>
            <a:endParaRPr lang="zh-CN" altLang="zh-CN" sz="1300" dirty="0">
              <a:latin typeface="+mj-lt"/>
            </a:endParaRPr>
          </a:p>
          <a:p>
            <a:pPr algn="just">
              <a:spcAft>
                <a:spcPts val="0"/>
              </a:spcAft>
            </a:pPr>
            <a:r>
              <a:rPr lang="en-US" altLang="zh-CN" sz="1300" dirty="0">
                <a:latin typeface="+mj-lt"/>
              </a:rPr>
              <a:t> </a:t>
            </a:r>
            <a:endParaRPr lang="zh-CN" altLang="zh-CN" sz="1300" dirty="0">
              <a:latin typeface="+mj-lt"/>
            </a:endParaRPr>
          </a:p>
          <a:p>
            <a:pPr algn="just">
              <a:spcAft>
                <a:spcPts val="0"/>
              </a:spcAft>
            </a:pPr>
            <a:r>
              <a:rPr lang="en-US" altLang="zh-CN" sz="1300" dirty="0">
                <a:latin typeface="+mj-lt"/>
              </a:rPr>
              <a:t>P.S. sorry for dumping so much information, but I wanted to document the details before I forget. </a:t>
            </a:r>
            <a:endParaRPr lang="zh-CN" altLang="zh-CN" sz="1300" dirty="0">
              <a:latin typeface="+mj-lt"/>
            </a:endParaRPr>
          </a:p>
        </p:txBody>
      </p:sp>
    </p:spTree>
    <p:extLst>
      <p:ext uri="{BB962C8B-B14F-4D97-AF65-F5344CB8AC3E}">
        <p14:creationId xmlns:p14="http://schemas.microsoft.com/office/powerpoint/2010/main" val="2878323913"/>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DB83BD7-F52E-40C0-9037-90852682F072}"/>
              </a:ext>
            </a:extLst>
          </p:cNvPr>
          <p:cNvSpPr txBox="1"/>
          <p:nvPr/>
        </p:nvSpPr>
        <p:spPr>
          <a:xfrm>
            <a:off x="0" y="0"/>
            <a:ext cx="9144000" cy="6632585"/>
          </a:xfrm>
          <a:prstGeom prst="rect">
            <a:avLst/>
          </a:prstGeom>
          <a:noFill/>
        </p:spPr>
        <p:txBody>
          <a:bodyPr wrap="square">
            <a:spAutoFit/>
          </a:bodyPr>
          <a:lstStyle/>
          <a:p>
            <a:pPr marL="0" marR="0">
              <a:spcBef>
                <a:spcPts val="0"/>
              </a:spcBef>
              <a:spcAft>
                <a:spcPts val="0"/>
              </a:spcAft>
            </a:pPr>
            <a:r>
              <a:rPr lang="en-US" sz="1700" dirty="0">
                <a:effectLst/>
                <a:latin typeface="Calibri" panose="020F0502020204030204" pitchFamily="34" charset="0"/>
                <a:ea typeface="等线" panose="02010600030101010101" pitchFamily="2" charset="-122"/>
              </a:rPr>
              <a:t>Hi Zhengyu,</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Hope you’re doing well!</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 </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I appreciate you sharing your data with me! After taking a closer look at your 43P data, I feel it may be feasible to perform the Doppler Broadening Lineshape analysis.</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 </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This technique works both ways; either with well-known lifetimes to constrain neutron feeding branchings/energies or with well-known neutron feedings to constrain lifetimes. In this case, the latter seems applicable, as there are no known lifetimes for the excited states of 41,42S, but there will be neutron information from the VANDLE data.</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 </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Considering </a:t>
            </a:r>
            <a:r>
              <a:rPr lang="en-US" sz="1700" dirty="0" err="1">
                <a:effectLst/>
                <a:latin typeface="Calibri" panose="020F0502020204030204" pitchFamily="34" charset="0"/>
                <a:ea typeface="等线" panose="02010600030101010101" pitchFamily="2" charset="-122"/>
              </a:rPr>
              <a:t>FDSi</a:t>
            </a:r>
            <a:r>
              <a:rPr lang="en-US" sz="1700" dirty="0">
                <a:effectLst/>
                <a:latin typeface="Calibri" panose="020F0502020204030204" pitchFamily="34" charset="0"/>
                <a:ea typeface="等线" panose="02010600030101010101" pitchFamily="2" charset="-122"/>
              </a:rPr>
              <a:t> experiments typically do not measure short lifetimes (below picoseconds), extracting lifetimes using this technique may provide some nice results/publications. Obviously, how well we can determine the lifetimes relies heavily on statistics and the precision of the neutron feedings.</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 </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The beam nuclei for E21069 are in a heavier region, resulting in much less Doppler effect and making this analysis even more challenging. I actually did some Monte Carlo simulations for 43P in E21062 proposal in 2021, as 43P was predicted to have the highest yield. It appears that this prediction holds true.</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 </a:t>
            </a:r>
          </a:p>
          <a:p>
            <a:pPr marL="0" marR="0">
              <a:spcBef>
                <a:spcPts val="0"/>
              </a:spcBef>
              <a:spcAft>
                <a:spcPts val="0"/>
              </a:spcAft>
            </a:pPr>
            <a:r>
              <a:rPr lang="en-US" sz="1700" u="sng" dirty="0">
                <a:solidFill>
                  <a:srgbClr val="0563C1"/>
                </a:solidFill>
                <a:effectLst/>
                <a:latin typeface="Calibri" panose="020F0502020204030204" pitchFamily="34" charset="0"/>
                <a:ea typeface="等线" panose="02010600030101010101" pitchFamily="2" charset="-122"/>
                <a:hlinkClick r:id="rId2"/>
              </a:rPr>
              <a:t>https://wikihost.nscl.msu.edu/pxct/lib/exe/fetch.php?media=doppler_broadening_for_e21062_20240830.pptx</a:t>
            </a:r>
            <a:endParaRPr lang="en-US" sz="1700" dirty="0">
              <a:effectLst/>
              <a:latin typeface="Calibri" panose="020F0502020204030204" pitchFamily="34" charset="0"/>
              <a:ea typeface="等线" panose="02010600030101010101" pitchFamily="2" charset="-122"/>
            </a:endParaRP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 </a:t>
            </a:r>
          </a:p>
          <a:p>
            <a:pPr marL="0" marR="0">
              <a:spcBef>
                <a:spcPts val="0"/>
              </a:spcBef>
              <a:spcAft>
                <a:spcPts val="0"/>
              </a:spcAft>
            </a:pPr>
            <a:r>
              <a:rPr lang="en-US" sz="1700" dirty="0">
                <a:effectLst/>
                <a:latin typeface="Calibri" panose="020F0502020204030204" pitchFamily="34" charset="0"/>
                <a:ea typeface="等线" panose="02010600030101010101" pitchFamily="2" charset="-122"/>
              </a:rPr>
              <a:t>Thank you and wishing you happy holidays!</a:t>
            </a:r>
          </a:p>
          <a:p>
            <a:endParaRPr lang="en-US" sz="1700" dirty="0"/>
          </a:p>
        </p:txBody>
      </p:sp>
    </p:spTree>
    <p:extLst>
      <p:ext uri="{BB962C8B-B14F-4D97-AF65-F5344CB8AC3E}">
        <p14:creationId xmlns:p14="http://schemas.microsoft.com/office/powerpoint/2010/main" val="552872672"/>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A724E3-5D1C-4E7B-9685-687E73F2C0BF}"/>
              </a:ext>
            </a:extLst>
          </p:cNvPr>
          <p:cNvPicPr>
            <a:picLocks noChangeAspect="1"/>
          </p:cNvPicPr>
          <p:nvPr/>
        </p:nvPicPr>
        <p:blipFill>
          <a:blip r:embed="rId2"/>
          <a:stretch>
            <a:fillRect/>
          </a:stretch>
        </p:blipFill>
        <p:spPr>
          <a:xfrm>
            <a:off x="0" y="1759156"/>
            <a:ext cx="9144000" cy="3339687"/>
          </a:xfrm>
          <a:prstGeom prst="rect">
            <a:avLst/>
          </a:prstGeom>
        </p:spPr>
      </p:pic>
    </p:spTree>
    <p:extLst>
      <p:ext uri="{BB962C8B-B14F-4D97-AF65-F5344CB8AC3E}">
        <p14:creationId xmlns:p14="http://schemas.microsoft.com/office/powerpoint/2010/main" val="2210851999"/>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C7B1261-B67B-44F6-ADBD-E4459912954D}"/>
              </a:ext>
            </a:extLst>
          </p:cNvPr>
          <p:cNvPicPr>
            <a:picLocks noChangeAspect="1"/>
          </p:cNvPicPr>
          <p:nvPr/>
        </p:nvPicPr>
        <p:blipFill>
          <a:blip r:embed="rId2"/>
          <a:stretch>
            <a:fillRect/>
          </a:stretch>
        </p:blipFill>
        <p:spPr>
          <a:xfrm>
            <a:off x="4538505" y="50800"/>
            <a:ext cx="4605495" cy="4572000"/>
          </a:xfrm>
          <a:prstGeom prst="rect">
            <a:avLst/>
          </a:prstGeom>
        </p:spPr>
      </p:pic>
      <p:pic>
        <p:nvPicPr>
          <p:cNvPr id="5" name="Picture 4">
            <a:extLst>
              <a:ext uri="{FF2B5EF4-FFF2-40B4-BE49-F238E27FC236}">
                <a16:creationId xmlns:a16="http://schemas.microsoft.com/office/drawing/2014/main" id="{106ACF7D-D8EF-4E1F-888D-93F4DCB49FEF}"/>
              </a:ext>
            </a:extLst>
          </p:cNvPr>
          <p:cNvPicPr>
            <a:picLocks noChangeAspect="1"/>
          </p:cNvPicPr>
          <p:nvPr/>
        </p:nvPicPr>
        <p:blipFill>
          <a:blip r:embed="rId3"/>
          <a:stretch>
            <a:fillRect/>
          </a:stretch>
        </p:blipFill>
        <p:spPr>
          <a:xfrm>
            <a:off x="0" y="0"/>
            <a:ext cx="4572000" cy="5325626"/>
          </a:xfrm>
          <a:prstGeom prst="rect">
            <a:avLst/>
          </a:prstGeom>
        </p:spPr>
      </p:pic>
    </p:spTree>
    <p:extLst>
      <p:ext uri="{BB962C8B-B14F-4D97-AF65-F5344CB8AC3E}">
        <p14:creationId xmlns:p14="http://schemas.microsoft.com/office/powerpoint/2010/main" val="2062024919"/>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8113575-340C-4C70-88CA-FE6AB339D6E1}"/>
              </a:ext>
            </a:extLst>
          </p:cNvPr>
          <p:cNvPicPr>
            <a:picLocks noChangeAspect="1"/>
          </p:cNvPicPr>
          <p:nvPr/>
        </p:nvPicPr>
        <p:blipFill>
          <a:blip r:embed="rId2"/>
          <a:stretch>
            <a:fillRect/>
          </a:stretch>
        </p:blipFill>
        <p:spPr>
          <a:xfrm>
            <a:off x="0" y="729678"/>
            <a:ext cx="9144000" cy="5398643"/>
          </a:xfrm>
          <a:prstGeom prst="rect">
            <a:avLst/>
          </a:prstGeom>
        </p:spPr>
      </p:pic>
      <p:sp>
        <p:nvSpPr>
          <p:cNvPr id="4" name="TextBox 3">
            <a:extLst>
              <a:ext uri="{FF2B5EF4-FFF2-40B4-BE49-F238E27FC236}">
                <a16:creationId xmlns:a16="http://schemas.microsoft.com/office/drawing/2014/main" id="{AAB55FBB-3C18-4783-BFBD-059A8FE6F4B8}"/>
              </a:ext>
            </a:extLst>
          </p:cNvPr>
          <p:cNvSpPr txBox="1"/>
          <p:nvPr/>
        </p:nvSpPr>
        <p:spPr>
          <a:xfrm>
            <a:off x="0" y="0"/>
            <a:ext cx="7991061" cy="369332"/>
          </a:xfrm>
          <a:prstGeom prst="rect">
            <a:avLst/>
          </a:prstGeom>
          <a:noFill/>
        </p:spPr>
        <p:txBody>
          <a:bodyPr wrap="square">
            <a:spAutoFit/>
          </a:bodyPr>
          <a:lstStyle/>
          <a:p>
            <a:r>
              <a:rPr lang="en-US" dirty="0">
                <a:solidFill>
                  <a:srgbClr val="002060"/>
                </a:solidFill>
              </a:rPr>
              <a:t>E21062B Decay Spectroscopy Near N=28: Shell Structure, Shapes and Weak Binding</a:t>
            </a:r>
          </a:p>
        </p:txBody>
      </p:sp>
    </p:spTree>
    <p:extLst>
      <p:ext uri="{BB962C8B-B14F-4D97-AF65-F5344CB8AC3E}">
        <p14:creationId xmlns:p14="http://schemas.microsoft.com/office/powerpoint/2010/main" val="2591696673"/>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21B36B2-796A-4528-A578-5C42E7F7A007}"/>
              </a:ext>
            </a:extLst>
          </p:cNvPr>
          <p:cNvPicPr>
            <a:picLocks noChangeAspect="1"/>
          </p:cNvPicPr>
          <p:nvPr/>
        </p:nvPicPr>
        <p:blipFill>
          <a:blip r:embed="rId3"/>
          <a:stretch>
            <a:fillRect/>
          </a:stretch>
        </p:blipFill>
        <p:spPr>
          <a:xfrm>
            <a:off x="0" y="1600200"/>
            <a:ext cx="7010400" cy="5257800"/>
          </a:xfrm>
          <a:prstGeom prst="rect">
            <a:avLst/>
          </a:prstGeom>
        </p:spPr>
      </p:pic>
      <p:sp>
        <p:nvSpPr>
          <p:cNvPr id="4" name="TextBox 3">
            <a:extLst>
              <a:ext uri="{FF2B5EF4-FFF2-40B4-BE49-F238E27FC236}">
                <a16:creationId xmlns:a16="http://schemas.microsoft.com/office/drawing/2014/main" id="{D4D19112-C4BA-4480-A60A-CC0EAD03FED1}"/>
              </a:ext>
            </a:extLst>
          </p:cNvPr>
          <p:cNvSpPr txBox="1"/>
          <p:nvPr/>
        </p:nvSpPr>
        <p:spPr>
          <a:xfrm>
            <a:off x="0" y="0"/>
            <a:ext cx="7991061" cy="369332"/>
          </a:xfrm>
          <a:prstGeom prst="rect">
            <a:avLst/>
          </a:prstGeom>
          <a:noFill/>
        </p:spPr>
        <p:txBody>
          <a:bodyPr wrap="square">
            <a:spAutoFit/>
          </a:bodyPr>
          <a:lstStyle/>
          <a:p>
            <a:r>
              <a:rPr lang="en-US" dirty="0">
                <a:solidFill>
                  <a:srgbClr val="002060"/>
                </a:solidFill>
              </a:rPr>
              <a:t>E21062B Decay Spectroscopy Near N=28: Shell Structure, Shapes and Weak Binding</a:t>
            </a:r>
          </a:p>
        </p:txBody>
      </p:sp>
    </p:spTree>
    <p:extLst>
      <p:ext uri="{BB962C8B-B14F-4D97-AF65-F5344CB8AC3E}">
        <p14:creationId xmlns:p14="http://schemas.microsoft.com/office/powerpoint/2010/main" val="2455602099"/>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FBA24B-8A7F-479E-A927-96E7C5A646AD}"/>
              </a:ext>
            </a:extLst>
          </p:cNvPr>
          <p:cNvPicPr>
            <a:picLocks noChangeAspect="1"/>
          </p:cNvPicPr>
          <p:nvPr/>
        </p:nvPicPr>
        <p:blipFill>
          <a:blip r:embed="rId2"/>
          <a:stretch>
            <a:fillRect/>
          </a:stretch>
        </p:blipFill>
        <p:spPr>
          <a:xfrm>
            <a:off x="0" y="0"/>
            <a:ext cx="9144000" cy="3204257"/>
          </a:xfrm>
          <a:prstGeom prst="rect">
            <a:avLst/>
          </a:prstGeom>
        </p:spPr>
      </p:pic>
      <p:pic>
        <p:nvPicPr>
          <p:cNvPr id="5" name="Picture 4">
            <a:extLst>
              <a:ext uri="{FF2B5EF4-FFF2-40B4-BE49-F238E27FC236}">
                <a16:creationId xmlns:a16="http://schemas.microsoft.com/office/drawing/2014/main" id="{731D33E5-21A1-4536-BBF2-324A07BDD8F8}"/>
              </a:ext>
            </a:extLst>
          </p:cNvPr>
          <p:cNvPicPr>
            <a:picLocks noChangeAspect="1"/>
          </p:cNvPicPr>
          <p:nvPr/>
        </p:nvPicPr>
        <p:blipFill>
          <a:blip r:embed="rId3"/>
          <a:stretch>
            <a:fillRect/>
          </a:stretch>
        </p:blipFill>
        <p:spPr>
          <a:xfrm>
            <a:off x="4917233" y="2821389"/>
            <a:ext cx="4226767" cy="1821228"/>
          </a:xfrm>
          <a:prstGeom prst="rect">
            <a:avLst/>
          </a:prstGeom>
        </p:spPr>
      </p:pic>
      <p:pic>
        <p:nvPicPr>
          <p:cNvPr id="7" name="Picture 6">
            <a:extLst>
              <a:ext uri="{FF2B5EF4-FFF2-40B4-BE49-F238E27FC236}">
                <a16:creationId xmlns:a16="http://schemas.microsoft.com/office/drawing/2014/main" id="{3BCA8C2A-B867-45C6-AB00-30F34951AB44}"/>
              </a:ext>
            </a:extLst>
          </p:cNvPr>
          <p:cNvPicPr>
            <a:picLocks noChangeAspect="1"/>
          </p:cNvPicPr>
          <p:nvPr/>
        </p:nvPicPr>
        <p:blipFill>
          <a:blip r:embed="rId4"/>
          <a:stretch>
            <a:fillRect/>
          </a:stretch>
        </p:blipFill>
        <p:spPr>
          <a:xfrm>
            <a:off x="0" y="4642617"/>
            <a:ext cx="6428792" cy="2215383"/>
          </a:xfrm>
          <a:prstGeom prst="rect">
            <a:avLst/>
          </a:prstGeom>
        </p:spPr>
      </p:pic>
      <p:sp>
        <p:nvSpPr>
          <p:cNvPr id="11" name="TextBox 10">
            <a:extLst>
              <a:ext uri="{FF2B5EF4-FFF2-40B4-BE49-F238E27FC236}">
                <a16:creationId xmlns:a16="http://schemas.microsoft.com/office/drawing/2014/main" id="{5E548E52-E393-4A97-9CFB-A001924616D9}"/>
              </a:ext>
            </a:extLst>
          </p:cNvPr>
          <p:cNvSpPr txBox="1"/>
          <p:nvPr/>
        </p:nvSpPr>
        <p:spPr>
          <a:xfrm>
            <a:off x="245165" y="4273285"/>
            <a:ext cx="616226" cy="369332"/>
          </a:xfrm>
          <a:prstGeom prst="rect">
            <a:avLst/>
          </a:prstGeom>
          <a:noFill/>
        </p:spPr>
        <p:txBody>
          <a:bodyPr wrap="square">
            <a:spAutoFit/>
          </a:bodyPr>
          <a:lstStyle/>
          <a:p>
            <a:r>
              <a:rPr lang="en-US" dirty="0"/>
              <a:t>42S</a:t>
            </a:r>
          </a:p>
        </p:txBody>
      </p:sp>
      <p:sp>
        <p:nvSpPr>
          <p:cNvPr id="12" name="TextBox 11">
            <a:extLst>
              <a:ext uri="{FF2B5EF4-FFF2-40B4-BE49-F238E27FC236}">
                <a16:creationId xmlns:a16="http://schemas.microsoft.com/office/drawing/2014/main" id="{818FFB8E-1510-4FD2-8152-9648D1113191}"/>
              </a:ext>
            </a:extLst>
          </p:cNvPr>
          <p:cNvSpPr txBox="1"/>
          <p:nvPr/>
        </p:nvSpPr>
        <p:spPr>
          <a:xfrm>
            <a:off x="6501678" y="2452057"/>
            <a:ext cx="616226" cy="369332"/>
          </a:xfrm>
          <a:prstGeom prst="rect">
            <a:avLst/>
          </a:prstGeom>
          <a:noFill/>
        </p:spPr>
        <p:txBody>
          <a:bodyPr wrap="square">
            <a:spAutoFit/>
          </a:bodyPr>
          <a:lstStyle/>
          <a:p>
            <a:r>
              <a:rPr lang="en-US" dirty="0"/>
              <a:t>41S</a:t>
            </a:r>
          </a:p>
        </p:txBody>
      </p:sp>
    </p:spTree>
    <p:extLst>
      <p:ext uri="{BB962C8B-B14F-4D97-AF65-F5344CB8AC3E}">
        <p14:creationId xmlns:p14="http://schemas.microsoft.com/office/powerpoint/2010/main" val="344226894"/>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6DAA24-70EC-4A12-AB80-6F6F0D377E9A}"/>
              </a:ext>
            </a:extLst>
          </p:cNvPr>
          <p:cNvPicPr>
            <a:picLocks noChangeAspect="1"/>
          </p:cNvPicPr>
          <p:nvPr/>
        </p:nvPicPr>
        <p:blipFill>
          <a:blip r:embed="rId2"/>
          <a:stretch>
            <a:fillRect/>
          </a:stretch>
        </p:blipFill>
        <p:spPr>
          <a:xfrm>
            <a:off x="0" y="0"/>
            <a:ext cx="9144000" cy="3288266"/>
          </a:xfrm>
          <a:prstGeom prst="rect">
            <a:avLst/>
          </a:prstGeom>
        </p:spPr>
      </p:pic>
      <p:pic>
        <p:nvPicPr>
          <p:cNvPr id="9" name="Picture 8">
            <a:extLst>
              <a:ext uri="{FF2B5EF4-FFF2-40B4-BE49-F238E27FC236}">
                <a16:creationId xmlns:a16="http://schemas.microsoft.com/office/drawing/2014/main" id="{AC4EE7E8-8235-4EDB-AA41-7870F2F7F23D}"/>
              </a:ext>
            </a:extLst>
          </p:cNvPr>
          <p:cNvPicPr>
            <a:picLocks noChangeAspect="1"/>
          </p:cNvPicPr>
          <p:nvPr/>
        </p:nvPicPr>
        <p:blipFill>
          <a:blip r:embed="rId3"/>
          <a:stretch>
            <a:fillRect/>
          </a:stretch>
        </p:blipFill>
        <p:spPr>
          <a:xfrm>
            <a:off x="0" y="3569734"/>
            <a:ext cx="9144000" cy="3288266"/>
          </a:xfrm>
          <a:prstGeom prst="rect">
            <a:avLst/>
          </a:prstGeom>
        </p:spPr>
      </p:pic>
      <p:sp>
        <p:nvSpPr>
          <p:cNvPr id="10" name="TextBox 9">
            <a:extLst>
              <a:ext uri="{FF2B5EF4-FFF2-40B4-BE49-F238E27FC236}">
                <a16:creationId xmlns:a16="http://schemas.microsoft.com/office/drawing/2014/main" id="{AC213AEC-5937-4EBE-980E-230F4956C759}"/>
              </a:ext>
            </a:extLst>
          </p:cNvPr>
          <p:cNvSpPr txBox="1"/>
          <p:nvPr/>
        </p:nvSpPr>
        <p:spPr>
          <a:xfrm>
            <a:off x="7281771" y="3856382"/>
            <a:ext cx="1696298" cy="923330"/>
          </a:xfrm>
          <a:prstGeom prst="rect">
            <a:avLst/>
          </a:prstGeom>
          <a:noFill/>
        </p:spPr>
        <p:txBody>
          <a:bodyPr wrap="none" rtlCol="0">
            <a:spAutoFit/>
          </a:bodyPr>
          <a:lstStyle/>
          <a:p>
            <a:pPr algn="ctr"/>
            <a:r>
              <a:rPr lang="en-US" baseline="30000" dirty="0">
                <a:latin typeface="Cambria" panose="02040503050406030204" pitchFamily="18" charset="0"/>
                <a:ea typeface="Cambria" panose="02040503050406030204" pitchFamily="18" charset="0"/>
              </a:rPr>
              <a:t>42</a:t>
            </a:r>
            <a:r>
              <a:rPr lang="en-US" dirty="0">
                <a:latin typeface="Cambria" panose="02040503050406030204" pitchFamily="18" charset="0"/>
                <a:ea typeface="Cambria" panose="02040503050406030204" pitchFamily="18" charset="0"/>
              </a:rPr>
              <a:t>S 903</a:t>
            </a:r>
            <a:r>
              <a:rPr lang="zh-CN" altLang="en-US" dirty="0">
                <a:latin typeface="Cambria" panose="02040503050406030204" pitchFamily="18" charset="0"/>
              </a:rPr>
              <a:t>→</a:t>
            </a:r>
            <a:r>
              <a:rPr lang="en-US" altLang="zh-CN" dirty="0">
                <a:latin typeface="Cambria" panose="02040503050406030204" pitchFamily="18" charset="0"/>
                <a:ea typeface="Cambria" panose="02040503050406030204" pitchFamily="18" charset="0"/>
              </a:rPr>
              <a:t>0</a:t>
            </a:r>
          </a:p>
          <a:p>
            <a:pPr algn="ctr"/>
            <a:r>
              <a:rPr lang="en-US" altLang="zh-CN" dirty="0">
                <a:latin typeface="Cambria" panose="02040503050406030204" pitchFamily="18" charset="0"/>
                <a:ea typeface="Cambria" panose="02040503050406030204" pitchFamily="18" charset="0"/>
              </a:rPr>
              <a:t>T = </a:t>
            </a:r>
            <a:r>
              <a:rPr lang="en-US" dirty="0">
                <a:latin typeface="Cambria" panose="02040503050406030204" pitchFamily="18" charset="0"/>
                <a:ea typeface="Cambria" panose="02040503050406030204" pitchFamily="18" charset="0"/>
              </a:rPr>
              <a:t>11.9(20) </a:t>
            </a:r>
            <a:r>
              <a:rPr lang="en-US" altLang="zh-CN" dirty="0" err="1">
                <a:latin typeface="Cambria" panose="02040503050406030204" pitchFamily="18" charset="0"/>
                <a:ea typeface="Cambria" panose="02040503050406030204" pitchFamily="18" charset="0"/>
              </a:rPr>
              <a:t>ps</a:t>
            </a:r>
            <a:endParaRPr lang="en-US" altLang="zh-CN" dirty="0">
              <a:latin typeface="Cambria" panose="02040503050406030204" pitchFamily="18" charset="0"/>
              <a:ea typeface="Cambria" panose="02040503050406030204" pitchFamily="18" charset="0"/>
            </a:endParaRPr>
          </a:p>
          <a:p>
            <a:pPr algn="ctr"/>
            <a:r>
              <a:rPr lang="en-US" altLang="zh-CN" baseline="30000" dirty="0">
                <a:latin typeface="Cambria" panose="02040503050406030204" pitchFamily="18" charset="0"/>
                <a:ea typeface="Cambria" panose="02040503050406030204" pitchFamily="18" charset="0"/>
              </a:rPr>
              <a:t>41</a:t>
            </a:r>
            <a:r>
              <a:rPr lang="en-US" altLang="zh-CN" dirty="0">
                <a:latin typeface="Cambria" panose="02040503050406030204" pitchFamily="18" charset="0"/>
                <a:ea typeface="Cambria" panose="02040503050406030204" pitchFamily="18" charset="0"/>
              </a:rPr>
              <a:t>S 904(16)</a:t>
            </a:r>
            <a:r>
              <a:rPr lang="zh-CN" altLang="en-US" dirty="0">
                <a:latin typeface="Cambria" panose="02040503050406030204" pitchFamily="18" charset="0"/>
                <a:ea typeface="Cambria" panose="02040503050406030204" pitchFamily="18" charset="0"/>
              </a:rPr>
              <a:t>→</a:t>
            </a:r>
            <a:r>
              <a:rPr lang="en-US" altLang="zh-CN" dirty="0">
                <a:latin typeface="Cambria" panose="02040503050406030204" pitchFamily="18" charset="0"/>
                <a:ea typeface="Cambria" panose="02040503050406030204" pitchFamily="18" charset="0"/>
              </a:rPr>
              <a:t>0</a:t>
            </a:r>
          </a:p>
        </p:txBody>
      </p:sp>
    </p:spTree>
    <p:extLst>
      <p:ext uri="{BB962C8B-B14F-4D97-AF65-F5344CB8AC3E}">
        <p14:creationId xmlns:p14="http://schemas.microsoft.com/office/powerpoint/2010/main" val="1247580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90E4C8-E1E0-4C5D-A983-3071F36CCCB7}"/>
              </a:ext>
            </a:extLst>
          </p:cNvPr>
          <p:cNvPicPr>
            <a:picLocks noChangeAspect="1"/>
          </p:cNvPicPr>
          <p:nvPr/>
        </p:nvPicPr>
        <p:blipFill>
          <a:blip r:embed="rId2"/>
          <a:stretch>
            <a:fillRect/>
          </a:stretch>
        </p:blipFill>
        <p:spPr>
          <a:xfrm>
            <a:off x="0" y="3437848"/>
            <a:ext cx="7675529" cy="3420152"/>
          </a:xfrm>
          <a:prstGeom prst="rect">
            <a:avLst/>
          </a:prstGeom>
        </p:spPr>
      </p:pic>
    </p:spTree>
    <p:extLst>
      <p:ext uri="{BB962C8B-B14F-4D97-AF65-F5344CB8AC3E}">
        <p14:creationId xmlns:p14="http://schemas.microsoft.com/office/powerpoint/2010/main" val="2081894273"/>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429A2C-AE29-4C54-A6AB-967D05680F13}"/>
              </a:ext>
            </a:extLst>
          </p:cNvPr>
          <p:cNvPicPr>
            <a:picLocks noChangeAspect="1"/>
          </p:cNvPicPr>
          <p:nvPr/>
        </p:nvPicPr>
        <p:blipFill>
          <a:blip r:embed="rId2"/>
          <a:stretch>
            <a:fillRect/>
          </a:stretch>
        </p:blipFill>
        <p:spPr>
          <a:xfrm>
            <a:off x="0" y="0"/>
            <a:ext cx="9144000" cy="3288266"/>
          </a:xfrm>
          <a:prstGeom prst="rect">
            <a:avLst/>
          </a:prstGeom>
        </p:spPr>
      </p:pic>
      <p:pic>
        <p:nvPicPr>
          <p:cNvPr id="5" name="Picture 4">
            <a:extLst>
              <a:ext uri="{FF2B5EF4-FFF2-40B4-BE49-F238E27FC236}">
                <a16:creationId xmlns:a16="http://schemas.microsoft.com/office/drawing/2014/main" id="{61C6E9A0-D3DF-4962-A341-304B174D3D49}"/>
              </a:ext>
            </a:extLst>
          </p:cNvPr>
          <p:cNvPicPr>
            <a:picLocks noChangeAspect="1"/>
          </p:cNvPicPr>
          <p:nvPr/>
        </p:nvPicPr>
        <p:blipFill>
          <a:blip r:embed="rId3"/>
          <a:stretch>
            <a:fillRect/>
          </a:stretch>
        </p:blipFill>
        <p:spPr>
          <a:xfrm>
            <a:off x="0" y="3288266"/>
            <a:ext cx="9144000" cy="3288266"/>
          </a:xfrm>
          <a:prstGeom prst="rect">
            <a:avLst/>
          </a:prstGeom>
        </p:spPr>
      </p:pic>
      <p:sp>
        <p:nvSpPr>
          <p:cNvPr id="6" name="TextBox 5">
            <a:extLst>
              <a:ext uri="{FF2B5EF4-FFF2-40B4-BE49-F238E27FC236}">
                <a16:creationId xmlns:a16="http://schemas.microsoft.com/office/drawing/2014/main" id="{6E302B7B-A416-4CDB-B499-F60081A6682E}"/>
              </a:ext>
            </a:extLst>
          </p:cNvPr>
          <p:cNvSpPr txBox="1"/>
          <p:nvPr/>
        </p:nvSpPr>
        <p:spPr>
          <a:xfrm>
            <a:off x="6665844" y="543339"/>
            <a:ext cx="1611339" cy="369332"/>
          </a:xfrm>
          <a:prstGeom prst="rect">
            <a:avLst/>
          </a:prstGeom>
          <a:noFill/>
        </p:spPr>
        <p:txBody>
          <a:bodyPr wrap="none" rtlCol="0">
            <a:spAutoFit/>
          </a:bodyPr>
          <a:lstStyle/>
          <a:p>
            <a:r>
              <a:rPr lang="en-US" baseline="30000" dirty="0">
                <a:latin typeface="Cambria" panose="02040503050406030204" pitchFamily="18" charset="0"/>
                <a:ea typeface="Cambria" panose="02040503050406030204" pitchFamily="18" charset="0"/>
              </a:rPr>
              <a:t>42</a:t>
            </a:r>
            <a:r>
              <a:rPr lang="en-US" dirty="0">
                <a:latin typeface="Cambria" panose="02040503050406030204" pitchFamily="18" charset="0"/>
                <a:ea typeface="Cambria" panose="02040503050406030204" pitchFamily="18" charset="0"/>
              </a:rPr>
              <a:t>S 2725</a:t>
            </a:r>
            <a:r>
              <a:rPr lang="zh-CN" altLang="en-US" dirty="0">
                <a:latin typeface="Cambria" panose="02040503050406030204" pitchFamily="18" charset="0"/>
              </a:rPr>
              <a:t>→</a:t>
            </a:r>
            <a:r>
              <a:rPr lang="en-US" altLang="zh-CN" dirty="0">
                <a:latin typeface="Cambria" panose="02040503050406030204" pitchFamily="18" charset="0"/>
                <a:ea typeface="Cambria" panose="02040503050406030204" pitchFamily="18" charset="0"/>
              </a:rPr>
              <a:t>903</a:t>
            </a:r>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510441079"/>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21288B8-B467-4B81-9ED0-4FE5D7C5EEFC}"/>
              </a:ext>
            </a:extLst>
          </p:cNvPr>
          <p:cNvPicPr>
            <a:picLocks noChangeAspect="1"/>
          </p:cNvPicPr>
          <p:nvPr/>
        </p:nvPicPr>
        <p:blipFill>
          <a:blip r:embed="rId3"/>
          <a:stretch>
            <a:fillRect/>
          </a:stretch>
        </p:blipFill>
        <p:spPr>
          <a:xfrm>
            <a:off x="0" y="3569734"/>
            <a:ext cx="9144000" cy="3288266"/>
          </a:xfrm>
          <a:prstGeom prst="rect">
            <a:avLst/>
          </a:prstGeom>
        </p:spPr>
      </p:pic>
      <p:sp>
        <p:nvSpPr>
          <p:cNvPr id="6" name="TextBox 5">
            <a:extLst>
              <a:ext uri="{FF2B5EF4-FFF2-40B4-BE49-F238E27FC236}">
                <a16:creationId xmlns:a16="http://schemas.microsoft.com/office/drawing/2014/main" id="{49101D8D-5DDD-42C2-9B48-C9994CF48E2A}"/>
              </a:ext>
            </a:extLst>
          </p:cNvPr>
          <p:cNvSpPr txBox="1"/>
          <p:nvPr/>
        </p:nvSpPr>
        <p:spPr>
          <a:xfrm>
            <a:off x="1351722" y="3922643"/>
            <a:ext cx="1611339" cy="369332"/>
          </a:xfrm>
          <a:prstGeom prst="rect">
            <a:avLst/>
          </a:prstGeom>
          <a:noFill/>
        </p:spPr>
        <p:txBody>
          <a:bodyPr wrap="none" rtlCol="0">
            <a:spAutoFit/>
          </a:bodyPr>
          <a:lstStyle/>
          <a:p>
            <a:r>
              <a:rPr lang="en-US" baseline="30000" dirty="0">
                <a:latin typeface="Cambria" panose="02040503050406030204" pitchFamily="18" charset="0"/>
                <a:ea typeface="Cambria" panose="02040503050406030204" pitchFamily="18" charset="0"/>
              </a:rPr>
              <a:t>42</a:t>
            </a:r>
            <a:r>
              <a:rPr lang="en-US" dirty="0">
                <a:latin typeface="Cambria" panose="02040503050406030204" pitchFamily="18" charset="0"/>
                <a:ea typeface="Cambria" panose="02040503050406030204" pitchFamily="18" charset="0"/>
              </a:rPr>
              <a:t>S 2725</a:t>
            </a:r>
            <a:r>
              <a:rPr lang="zh-CN" altLang="en-US" dirty="0">
                <a:latin typeface="Cambria" panose="02040503050406030204" pitchFamily="18" charset="0"/>
              </a:rPr>
              <a:t>→</a:t>
            </a:r>
            <a:r>
              <a:rPr lang="en-US" altLang="zh-CN" dirty="0">
                <a:latin typeface="Cambria" panose="02040503050406030204" pitchFamily="18" charset="0"/>
                <a:ea typeface="Cambria" panose="02040503050406030204" pitchFamily="18" charset="0"/>
              </a:rPr>
              <a:t>903</a:t>
            </a:r>
            <a:endParaRPr lang="en-US" dirty="0">
              <a:latin typeface="Cambria" panose="02040503050406030204" pitchFamily="18" charset="0"/>
              <a:ea typeface="Cambria" panose="02040503050406030204" pitchFamily="18" charset="0"/>
            </a:endParaRPr>
          </a:p>
        </p:txBody>
      </p:sp>
      <p:pic>
        <p:nvPicPr>
          <p:cNvPr id="8" name="Picture 7">
            <a:extLst>
              <a:ext uri="{FF2B5EF4-FFF2-40B4-BE49-F238E27FC236}">
                <a16:creationId xmlns:a16="http://schemas.microsoft.com/office/drawing/2014/main" id="{7A102C08-328B-49D7-9D2C-E30DDA2CB57B}"/>
              </a:ext>
            </a:extLst>
          </p:cNvPr>
          <p:cNvPicPr>
            <a:picLocks noChangeAspect="1"/>
          </p:cNvPicPr>
          <p:nvPr/>
        </p:nvPicPr>
        <p:blipFill>
          <a:blip r:embed="rId4"/>
          <a:stretch>
            <a:fillRect/>
          </a:stretch>
        </p:blipFill>
        <p:spPr>
          <a:xfrm>
            <a:off x="0" y="0"/>
            <a:ext cx="9144000" cy="3288266"/>
          </a:xfrm>
          <a:prstGeom prst="rect">
            <a:avLst/>
          </a:prstGeom>
        </p:spPr>
      </p:pic>
      <p:sp>
        <p:nvSpPr>
          <p:cNvPr id="9" name="TextBox 8">
            <a:extLst>
              <a:ext uri="{FF2B5EF4-FFF2-40B4-BE49-F238E27FC236}">
                <a16:creationId xmlns:a16="http://schemas.microsoft.com/office/drawing/2014/main" id="{319EB91D-0690-4F51-912F-C64ADF586B52}"/>
              </a:ext>
            </a:extLst>
          </p:cNvPr>
          <p:cNvSpPr txBox="1"/>
          <p:nvPr/>
        </p:nvSpPr>
        <p:spPr>
          <a:xfrm>
            <a:off x="2114912" y="291547"/>
            <a:ext cx="1696298" cy="923330"/>
          </a:xfrm>
          <a:prstGeom prst="rect">
            <a:avLst/>
          </a:prstGeom>
          <a:noFill/>
        </p:spPr>
        <p:txBody>
          <a:bodyPr wrap="none" rtlCol="0">
            <a:spAutoFit/>
          </a:bodyPr>
          <a:lstStyle/>
          <a:p>
            <a:pPr algn="ctr"/>
            <a:r>
              <a:rPr lang="en-US" baseline="30000" dirty="0">
                <a:latin typeface="Cambria" panose="02040503050406030204" pitchFamily="18" charset="0"/>
                <a:ea typeface="Cambria" panose="02040503050406030204" pitchFamily="18" charset="0"/>
              </a:rPr>
              <a:t>42</a:t>
            </a:r>
            <a:r>
              <a:rPr lang="en-US" dirty="0">
                <a:latin typeface="Cambria" panose="02040503050406030204" pitchFamily="18" charset="0"/>
                <a:ea typeface="Cambria" panose="02040503050406030204" pitchFamily="18" charset="0"/>
              </a:rPr>
              <a:t>S 903</a:t>
            </a:r>
            <a:r>
              <a:rPr lang="zh-CN" altLang="en-US" dirty="0">
                <a:latin typeface="Cambria" panose="02040503050406030204" pitchFamily="18" charset="0"/>
              </a:rPr>
              <a:t>→</a:t>
            </a:r>
            <a:r>
              <a:rPr lang="en-US" altLang="zh-CN" dirty="0">
                <a:latin typeface="Cambria" panose="02040503050406030204" pitchFamily="18" charset="0"/>
                <a:ea typeface="Cambria" panose="02040503050406030204" pitchFamily="18" charset="0"/>
              </a:rPr>
              <a:t>0</a:t>
            </a:r>
          </a:p>
          <a:p>
            <a:pPr algn="ctr"/>
            <a:r>
              <a:rPr lang="en-US" altLang="zh-CN" dirty="0">
                <a:latin typeface="Cambria" panose="02040503050406030204" pitchFamily="18" charset="0"/>
                <a:ea typeface="Cambria" panose="02040503050406030204" pitchFamily="18" charset="0"/>
              </a:rPr>
              <a:t>T = </a:t>
            </a:r>
            <a:r>
              <a:rPr lang="en-US" dirty="0">
                <a:latin typeface="Cambria" panose="02040503050406030204" pitchFamily="18" charset="0"/>
                <a:ea typeface="Cambria" panose="02040503050406030204" pitchFamily="18" charset="0"/>
              </a:rPr>
              <a:t>11.9(20) </a:t>
            </a:r>
            <a:r>
              <a:rPr lang="en-US" altLang="zh-CN" dirty="0" err="1">
                <a:latin typeface="Cambria" panose="02040503050406030204" pitchFamily="18" charset="0"/>
                <a:ea typeface="Cambria" panose="02040503050406030204" pitchFamily="18" charset="0"/>
              </a:rPr>
              <a:t>ps</a:t>
            </a:r>
            <a:endParaRPr lang="en-US" altLang="zh-CN" dirty="0">
              <a:latin typeface="Cambria" panose="02040503050406030204" pitchFamily="18" charset="0"/>
              <a:ea typeface="Cambria" panose="02040503050406030204" pitchFamily="18" charset="0"/>
            </a:endParaRPr>
          </a:p>
          <a:p>
            <a:pPr algn="ctr"/>
            <a:r>
              <a:rPr lang="en-US" altLang="zh-CN" baseline="30000" dirty="0">
                <a:latin typeface="Cambria" panose="02040503050406030204" pitchFamily="18" charset="0"/>
                <a:ea typeface="Cambria" panose="02040503050406030204" pitchFamily="18" charset="0"/>
              </a:rPr>
              <a:t>41</a:t>
            </a:r>
            <a:r>
              <a:rPr lang="en-US" altLang="zh-CN" dirty="0">
                <a:latin typeface="Cambria" panose="02040503050406030204" pitchFamily="18" charset="0"/>
                <a:ea typeface="Cambria" panose="02040503050406030204" pitchFamily="18" charset="0"/>
              </a:rPr>
              <a:t>S 904(16)</a:t>
            </a:r>
            <a:r>
              <a:rPr lang="zh-CN" altLang="en-US" dirty="0">
                <a:latin typeface="Cambria" panose="02040503050406030204" pitchFamily="18" charset="0"/>
                <a:ea typeface="Cambria" panose="02040503050406030204" pitchFamily="18" charset="0"/>
              </a:rPr>
              <a:t>→</a:t>
            </a:r>
            <a:r>
              <a:rPr lang="en-US" altLang="zh-CN" dirty="0">
                <a:latin typeface="Cambria" panose="02040503050406030204" pitchFamily="18" charset="0"/>
                <a:ea typeface="Cambria" panose="02040503050406030204" pitchFamily="18" charset="0"/>
              </a:rPr>
              <a:t>0</a:t>
            </a:r>
          </a:p>
        </p:txBody>
      </p:sp>
      <p:sp>
        <p:nvSpPr>
          <p:cNvPr id="2" name="TextBox 1">
            <a:extLst>
              <a:ext uri="{FF2B5EF4-FFF2-40B4-BE49-F238E27FC236}">
                <a16:creationId xmlns:a16="http://schemas.microsoft.com/office/drawing/2014/main" id="{3E415742-75E1-4589-B7A2-8AB4ED185432}"/>
              </a:ext>
            </a:extLst>
          </p:cNvPr>
          <p:cNvSpPr txBox="1"/>
          <p:nvPr/>
        </p:nvSpPr>
        <p:spPr>
          <a:xfrm>
            <a:off x="5950225" y="3922643"/>
            <a:ext cx="1190326" cy="369332"/>
          </a:xfrm>
          <a:prstGeom prst="rect">
            <a:avLst/>
          </a:prstGeom>
          <a:noFill/>
        </p:spPr>
        <p:txBody>
          <a:bodyPr wrap="none" rtlCol="0">
            <a:spAutoFit/>
          </a:bodyPr>
          <a:lstStyle/>
          <a:p>
            <a:r>
              <a:rPr lang="en-US" dirty="0"/>
              <a:t>1 keV / bin</a:t>
            </a:r>
          </a:p>
        </p:txBody>
      </p:sp>
    </p:spTree>
    <p:extLst>
      <p:ext uri="{BB962C8B-B14F-4D97-AF65-F5344CB8AC3E}">
        <p14:creationId xmlns:p14="http://schemas.microsoft.com/office/powerpoint/2010/main" val="145846305"/>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F0E81D01-8767-4D48-B21C-352B48FF8082}"/>
              </a:ext>
            </a:extLst>
          </p:cNvPr>
          <p:cNvGraphicFramePr>
            <a:graphicFrameLocks noGrp="1"/>
          </p:cNvGraphicFramePr>
          <p:nvPr>
            <p:extLst>
              <p:ext uri="{D42A27DB-BD31-4B8C-83A1-F6EECF244321}">
                <p14:modId xmlns:p14="http://schemas.microsoft.com/office/powerpoint/2010/main" val="1661610498"/>
              </p:ext>
            </p:extLst>
          </p:nvPr>
        </p:nvGraphicFramePr>
        <p:xfrm>
          <a:off x="102480" y="95149"/>
          <a:ext cx="8874372" cy="6193308"/>
        </p:xfrm>
        <a:graphic>
          <a:graphicData uri="http://schemas.openxmlformats.org/drawingml/2006/table">
            <a:tbl>
              <a:tblPr firstRow="1" firstCol="1" bandRow="1"/>
              <a:tblGrid>
                <a:gridCol w="2218593">
                  <a:extLst>
                    <a:ext uri="{9D8B030D-6E8A-4147-A177-3AD203B41FA5}">
                      <a16:colId xmlns:a16="http://schemas.microsoft.com/office/drawing/2014/main" val="2181665096"/>
                    </a:ext>
                  </a:extLst>
                </a:gridCol>
                <a:gridCol w="2218593">
                  <a:extLst>
                    <a:ext uri="{9D8B030D-6E8A-4147-A177-3AD203B41FA5}">
                      <a16:colId xmlns:a16="http://schemas.microsoft.com/office/drawing/2014/main" val="470566572"/>
                    </a:ext>
                  </a:extLst>
                </a:gridCol>
                <a:gridCol w="2218593">
                  <a:extLst>
                    <a:ext uri="{9D8B030D-6E8A-4147-A177-3AD203B41FA5}">
                      <a16:colId xmlns:a16="http://schemas.microsoft.com/office/drawing/2014/main" val="3877625429"/>
                    </a:ext>
                  </a:extLst>
                </a:gridCol>
                <a:gridCol w="2218593">
                  <a:extLst>
                    <a:ext uri="{9D8B030D-6E8A-4147-A177-3AD203B41FA5}">
                      <a16:colId xmlns:a16="http://schemas.microsoft.com/office/drawing/2014/main" val="2959236581"/>
                    </a:ext>
                  </a:extLst>
                </a:gridCol>
              </a:tblGrid>
              <a:tr h="197788">
                <a:tc>
                  <a:txBody>
                    <a:bodyPr/>
                    <a:lstStyle/>
                    <a:p>
                      <a:pPr marL="0" marR="0">
                        <a:spcBef>
                          <a:spcPts val="0"/>
                        </a:spcBef>
                        <a:spcAft>
                          <a:spcPts val="0"/>
                        </a:spcAft>
                      </a:pPr>
                      <a:r>
                        <a:rPr lang="en-US" sz="1600" b="1">
                          <a:effectLst/>
                          <a:latin typeface="Arial" panose="020B0604020202020204" pitchFamily="34" charset="0"/>
                          <a:ea typeface="Times New Roman" panose="02020603050405020304" pitchFamily="18" charset="0"/>
                        </a:rPr>
                        <a:t>PI</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DBDBD"/>
                    </a:solidFill>
                  </a:tcPr>
                </a:tc>
                <a:tc>
                  <a:txBody>
                    <a:bodyPr/>
                    <a:lstStyle/>
                    <a:p>
                      <a:pPr marL="0" marR="0">
                        <a:spcBef>
                          <a:spcPts val="0"/>
                        </a:spcBef>
                        <a:spcAft>
                          <a:spcPts val="0"/>
                        </a:spcAft>
                      </a:pPr>
                      <a:r>
                        <a:rPr lang="en-US" sz="1600" b="1">
                          <a:solidFill>
                            <a:srgbClr val="000000"/>
                          </a:solidFill>
                          <a:effectLst/>
                          <a:latin typeface="Arial" panose="020B0604020202020204" pitchFamily="34" charset="0"/>
                          <a:ea typeface="Times New Roman" panose="02020603050405020304" pitchFamily="18" charset="0"/>
                        </a:rPr>
                        <a:t>Target Nucleus</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DBDBD"/>
                    </a:solidFill>
                  </a:tcPr>
                </a:tc>
                <a:tc>
                  <a:txBody>
                    <a:bodyPr/>
                    <a:lstStyle/>
                    <a:p>
                      <a:pPr marL="0" marR="0">
                        <a:spcBef>
                          <a:spcPts val="0"/>
                        </a:spcBef>
                        <a:spcAft>
                          <a:spcPts val="0"/>
                        </a:spcAft>
                      </a:pPr>
                      <a:r>
                        <a:rPr lang="en-US" sz="1600" b="1">
                          <a:solidFill>
                            <a:srgbClr val="000000"/>
                          </a:solidFill>
                          <a:effectLst/>
                          <a:latin typeface="Arial" panose="020B0604020202020204" pitchFamily="34" charset="0"/>
                          <a:ea typeface="Times New Roman" panose="02020603050405020304" pitchFamily="18" charset="0"/>
                        </a:rPr>
                        <a:t>Primary beam</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DBDBD"/>
                    </a:solidFill>
                  </a:tcPr>
                </a:tc>
                <a:tc>
                  <a:txBody>
                    <a:bodyPr/>
                    <a:lstStyle/>
                    <a:p>
                      <a:pPr marL="0" marR="0">
                        <a:spcBef>
                          <a:spcPts val="0"/>
                        </a:spcBef>
                        <a:spcAft>
                          <a:spcPts val="0"/>
                        </a:spcAft>
                      </a:pPr>
                      <a:r>
                        <a:rPr lang="en-US" sz="1600" b="1">
                          <a:solidFill>
                            <a:srgbClr val="000000"/>
                          </a:solidFill>
                          <a:effectLst/>
                          <a:latin typeface="Arial" panose="020B0604020202020204" pitchFamily="34" charset="0"/>
                          <a:ea typeface="Times New Roman" panose="02020603050405020304" pitchFamily="18" charset="0"/>
                        </a:rPr>
                        <a:t>Instrument</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7B7B7"/>
                    </a:solidFill>
                  </a:tcPr>
                </a:tc>
                <a:extLst>
                  <a:ext uri="{0D108BD9-81ED-4DB2-BD59-A6C34878D82A}">
                    <a16:rowId xmlns:a16="http://schemas.microsoft.com/office/drawing/2014/main" val="3574485009"/>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M. Madurga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36Mg</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48Ca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4pi-Degai</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2E9"/>
                    </a:solidFill>
                  </a:tcPr>
                </a:tc>
                <a:extLst>
                  <a:ext uri="{0D108BD9-81ED-4DB2-BD59-A6C34878D82A}">
                    <a16:rowId xmlns:a16="http://schemas.microsoft.com/office/drawing/2014/main" val="3535103663"/>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A. Rogers</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Z=68-75 A~126</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208Pb</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4pi-Degai + XSiSi</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D9D2E9"/>
                    </a:solidFill>
                  </a:tcPr>
                </a:tc>
                <a:extLst>
                  <a:ext uri="{0D108BD9-81ED-4DB2-BD59-A6C34878D82A}">
                    <a16:rowId xmlns:a16="http://schemas.microsoft.com/office/drawing/2014/main" val="398667313"/>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R. Mahajan</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17Ne</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22Ne</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Gadget</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7E1CD"/>
                    </a:solidFill>
                  </a:tcPr>
                </a:tc>
                <a:extLst>
                  <a:ext uri="{0D108BD9-81ED-4DB2-BD59-A6C34878D82A}">
                    <a16:rowId xmlns:a16="http://schemas.microsoft.com/office/drawing/2014/main" val="4234587617"/>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J. Surbrook</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Beta-delayed Fission</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endParaRPr lang="en-US" sz="1600">
                        <a:effectLst/>
                        <a:latin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Gadget</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7E1CD"/>
                    </a:solidFill>
                  </a:tcPr>
                </a:tc>
                <a:extLst>
                  <a:ext uri="{0D108BD9-81ED-4DB2-BD59-A6C34878D82A}">
                    <a16:rowId xmlns:a16="http://schemas.microsoft.com/office/drawing/2014/main" val="1687625160"/>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C. Wrede</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20Mg</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28Si</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Gadget</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7E1CD"/>
                    </a:solidFill>
                  </a:tcPr>
                </a:tc>
                <a:extLst>
                  <a:ext uri="{0D108BD9-81ED-4DB2-BD59-A6C34878D82A}">
                    <a16:rowId xmlns:a16="http://schemas.microsoft.com/office/drawing/2014/main" val="2134771698"/>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M. Friedman</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27P</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28Si</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Gadget</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B7E1CD"/>
                    </a:solidFill>
                  </a:tcPr>
                </a:tc>
                <a:extLst>
                  <a:ext uri="{0D108BD9-81ED-4DB2-BD59-A6C34878D82A}">
                    <a16:rowId xmlns:a16="http://schemas.microsoft.com/office/drawing/2014/main" val="1359349279"/>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K. Rykaczewski</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82Cu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238U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MTAS</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6FA8DC"/>
                    </a:solidFill>
                  </a:tcPr>
                </a:tc>
                <a:extLst>
                  <a:ext uri="{0D108BD9-81ED-4DB2-BD59-A6C34878D82A}">
                    <a16:rowId xmlns:a16="http://schemas.microsoft.com/office/drawing/2014/main" val="1591426336"/>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 Lyons</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N=50 around 85As</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238U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MTAS</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6FA8DC"/>
                    </a:solidFill>
                  </a:tcPr>
                </a:tc>
                <a:extLst>
                  <a:ext uri="{0D108BD9-81ED-4DB2-BD59-A6C34878D82A}">
                    <a16:rowId xmlns:a16="http://schemas.microsoft.com/office/drawing/2014/main" val="3834496613"/>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R. Grzywacz</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82Cu </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238U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MTAS</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6FA8DC"/>
                    </a:solidFill>
                  </a:tcPr>
                </a:tc>
                <a:extLst>
                  <a:ext uri="{0D108BD9-81ED-4DB2-BD59-A6C34878D82A}">
                    <a16:rowId xmlns:a16="http://schemas.microsoft.com/office/drawing/2014/main" val="25056545"/>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A. Richard</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105,106Nb</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238U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MTAS</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6FA8DC"/>
                    </a:solidFill>
                  </a:tcPr>
                </a:tc>
                <a:extLst>
                  <a:ext uri="{0D108BD9-81ED-4DB2-BD59-A6C34878D82A}">
                    <a16:rowId xmlns:a16="http://schemas.microsoft.com/office/drawing/2014/main" val="446545879"/>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R. Grzywacz</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60Ca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82Se</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S3Hen</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2CC"/>
                    </a:solidFill>
                  </a:tcPr>
                </a:tc>
                <a:extLst>
                  <a:ext uri="{0D108BD9-81ED-4DB2-BD59-A6C34878D82A}">
                    <a16:rowId xmlns:a16="http://schemas.microsoft.com/office/drawing/2014/main" val="3532694653"/>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M. Madurga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31F+34Ne</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48Ca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S3Hen</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2CC"/>
                    </a:solidFill>
                  </a:tcPr>
                </a:tc>
                <a:extLst>
                  <a:ext uri="{0D108BD9-81ED-4DB2-BD59-A6C34878D82A}">
                    <a16:rowId xmlns:a16="http://schemas.microsoft.com/office/drawing/2014/main" val="1479276208"/>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R. Lubna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47,48S and 49-51Cl</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238U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S3Hen + standard</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2CC"/>
                    </a:solidFill>
                  </a:tcPr>
                </a:tc>
                <a:extLst>
                  <a:ext uri="{0D108BD9-81ED-4DB2-BD59-A6C34878D82A}">
                    <a16:rowId xmlns:a16="http://schemas.microsoft.com/office/drawing/2014/main" val="1266826231"/>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A. Estrade</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Z=68-75 A~126</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208Pb</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S3Hen</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2CC"/>
                    </a:solidFill>
                  </a:tcPr>
                </a:tc>
                <a:extLst>
                  <a:ext uri="{0D108BD9-81ED-4DB2-BD59-A6C34878D82A}">
                    <a16:rowId xmlns:a16="http://schemas.microsoft.com/office/drawing/2014/main" val="480505106"/>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Z. Xu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92-96Br</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238U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Standard</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4CCCC"/>
                    </a:solidFill>
                  </a:tcPr>
                </a:tc>
                <a:extLst>
                  <a:ext uri="{0D108BD9-81ED-4DB2-BD59-A6C34878D82A}">
                    <a16:rowId xmlns:a16="http://schemas.microsoft.com/office/drawing/2014/main" val="2345079682"/>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 Neupane</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24O</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48Ca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Standard</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4CCCC"/>
                    </a:solidFill>
                  </a:tcPr>
                </a:tc>
                <a:extLst>
                  <a:ext uri="{0D108BD9-81ED-4DB2-BD59-A6C34878D82A}">
                    <a16:rowId xmlns:a16="http://schemas.microsoft.com/office/drawing/2014/main" val="3260428837"/>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R. Lubna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N&gt;55 30&lt;Z&lt;35</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238U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Standard</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4CCCC"/>
                    </a:solidFill>
                  </a:tcPr>
                </a:tc>
                <a:extLst>
                  <a:ext uri="{0D108BD9-81ED-4DB2-BD59-A6C34878D82A}">
                    <a16:rowId xmlns:a16="http://schemas.microsoft.com/office/drawing/2014/main" val="159897019"/>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R. Lubna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44Si</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48Ca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Standard</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4CCCC"/>
                    </a:solidFill>
                  </a:tcPr>
                </a:tc>
                <a:extLst>
                  <a:ext uri="{0D108BD9-81ED-4DB2-BD59-A6C34878D82A}">
                    <a16:rowId xmlns:a16="http://schemas.microsoft.com/office/drawing/2014/main" val="1206364427"/>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H. Crawford</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40Mg</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48Ca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Standard + CeBr3</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4CCCC"/>
                    </a:solidFill>
                  </a:tcPr>
                </a:tc>
                <a:extLst>
                  <a:ext uri="{0D108BD9-81ED-4DB2-BD59-A6C34878D82A}">
                    <a16:rowId xmlns:a16="http://schemas.microsoft.com/office/drawing/2014/main" val="3913674828"/>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J. Wu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Z~40 N~70</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238U</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3F3F3"/>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Standard + XSiSi</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4CCCC"/>
                    </a:solidFill>
                  </a:tcPr>
                </a:tc>
                <a:extLst>
                  <a:ext uri="{0D108BD9-81ED-4DB2-BD59-A6C34878D82A}">
                    <a16:rowId xmlns:a16="http://schemas.microsoft.com/office/drawing/2014/main" val="235581942"/>
                  </a:ext>
                </a:extLst>
              </a:tr>
              <a:tr h="197788">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T. Gray</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32Na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rPr>
                        <a:t>48Ca</a:t>
                      </a:r>
                      <a:endParaRPr lang="en-US" sz="160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600" dirty="0">
                          <a:solidFill>
                            <a:srgbClr val="000000"/>
                          </a:solidFill>
                          <a:effectLst/>
                          <a:latin typeface="Arial" panose="020B0604020202020204" pitchFamily="34" charset="0"/>
                          <a:ea typeface="Times New Roman" panose="02020603050405020304" pitchFamily="18" charset="0"/>
                        </a:rPr>
                        <a:t>Standard</a:t>
                      </a:r>
                      <a:endParaRPr lang="en-US" sz="1600" dirty="0">
                        <a:effectLst/>
                        <a:latin typeface="Calibri" panose="020F0502020204030204" pitchFamily="34" charset="0"/>
                        <a:ea typeface="Times New Roman" panose="02020603050405020304" pitchFamily="18" charset="0"/>
                      </a:endParaRPr>
                    </a:p>
                  </a:txBody>
                  <a:tcPr marL="28255" marR="28255" marT="18837" marB="18837" anchor="b">
                    <a:lnL w="12700" cap="flat" cmpd="sng" algn="ctr">
                      <a:solidFill>
                        <a:srgbClr val="CCCCCC"/>
                      </a:solidFill>
                      <a:prstDash val="solid"/>
                      <a:round/>
                      <a:headEnd type="none" w="med" len="med"/>
                      <a:tailEnd type="none" w="med" len="med"/>
                    </a:lnL>
                    <a:lnR w="12700" cap="flat" cmpd="sng" algn="ctr">
                      <a:solidFill>
                        <a:srgbClr val="CCCCCC"/>
                      </a:solidFill>
                      <a:prstDash val="solid"/>
                      <a:round/>
                      <a:headEnd type="none" w="med" len="med"/>
                      <a:tailEnd type="none" w="med" len="med"/>
                    </a:lnR>
                    <a:lnT w="12700" cap="flat" cmpd="sng" algn="ctr">
                      <a:solidFill>
                        <a:srgbClr val="CCCCCC"/>
                      </a:solidFill>
                      <a:prstDash val="solid"/>
                      <a:round/>
                      <a:headEnd type="none" w="med" len="med"/>
                      <a:tailEnd type="none" w="med" len="med"/>
                    </a:lnT>
                    <a:lnB w="12700" cap="flat" cmpd="sng" algn="ctr">
                      <a:solidFill>
                        <a:srgbClr val="CCCCCC"/>
                      </a:solidFill>
                      <a:prstDash val="solid"/>
                      <a:round/>
                      <a:headEnd type="none" w="med" len="med"/>
                      <a:tailEnd type="none" w="med" len="med"/>
                    </a:lnB>
                    <a:solidFill>
                      <a:srgbClr val="F4CCCC"/>
                    </a:solidFill>
                  </a:tcPr>
                </a:tc>
                <a:extLst>
                  <a:ext uri="{0D108BD9-81ED-4DB2-BD59-A6C34878D82A}">
                    <a16:rowId xmlns:a16="http://schemas.microsoft.com/office/drawing/2014/main" val="4269745805"/>
                  </a:ext>
                </a:extLst>
              </a:tr>
            </a:tbl>
          </a:graphicData>
        </a:graphic>
      </p:graphicFrame>
    </p:spTree>
    <p:extLst>
      <p:ext uri="{BB962C8B-B14F-4D97-AF65-F5344CB8AC3E}">
        <p14:creationId xmlns:p14="http://schemas.microsoft.com/office/powerpoint/2010/main" val="4169435857"/>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A7CDADF-1A93-430A-A36D-F049F7B43C8A}"/>
              </a:ext>
            </a:extLst>
          </p:cNvPr>
          <p:cNvSpPr txBox="1"/>
          <p:nvPr/>
        </p:nvSpPr>
        <p:spPr>
          <a:xfrm>
            <a:off x="0" y="0"/>
            <a:ext cx="9144000" cy="7592143"/>
          </a:xfrm>
          <a:prstGeom prst="rect">
            <a:avLst/>
          </a:prstGeom>
          <a:noFill/>
        </p:spPr>
        <p:txBody>
          <a:bodyPr wrap="square">
            <a:spAutoFit/>
          </a:bodyPr>
          <a:lstStyle/>
          <a:p>
            <a:pPr marL="0" marR="0">
              <a:spcBef>
                <a:spcPts val="0"/>
              </a:spcBef>
              <a:spcAft>
                <a:spcPts val="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Hi,</a:t>
            </a:r>
            <a:endParaRPr lang="en-US" dirty="0">
              <a:effectLst/>
              <a:latin typeface="Aptos"/>
              <a:ea typeface="等线" panose="02010600030101010101" pitchFamily="2" charset="-122"/>
              <a:cs typeface="Calibri" panose="020F0502020204030204" pitchFamily="34" charset="0"/>
            </a:endParaRPr>
          </a:p>
          <a:p>
            <a:pPr marL="0" marR="0">
              <a:spcBef>
                <a:spcPts val="0"/>
              </a:spcBef>
              <a:spcAft>
                <a:spcPts val="0"/>
              </a:spcAft>
            </a:pPr>
            <a:r>
              <a:rPr lang="en-US" dirty="0">
                <a:effectLst/>
                <a:latin typeface="Aptos"/>
                <a:ea typeface="等线" panose="02010600030101010101" pitchFamily="2" charset="-122"/>
                <a:cs typeface="Calibri" panose="020F0502020204030204" pitchFamily="34" charset="0"/>
              </a:rPr>
              <a:t> </a:t>
            </a:r>
          </a:p>
          <a:p>
            <a:pPr marL="0" marR="0">
              <a:spcBef>
                <a:spcPts val="0"/>
              </a:spcBef>
              <a:spcAft>
                <a:spcPts val="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Thanks for your thoughtful feedback. I appreciate your insights, and I'm glad you found the updates interesting.</a:t>
            </a:r>
            <a:endParaRPr lang="en-US" dirty="0">
              <a:effectLst/>
              <a:latin typeface="Aptos"/>
              <a:ea typeface="等线" panose="02010600030101010101" pitchFamily="2" charset="-122"/>
              <a:cs typeface="Calibri" panose="020F0502020204030204" pitchFamily="34" charset="0"/>
            </a:endParaRPr>
          </a:p>
          <a:p>
            <a:pPr marL="0" marR="0">
              <a:spcBef>
                <a:spcPts val="0"/>
              </a:spcBef>
              <a:spcAft>
                <a:spcPts val="0"/>
              </a:spcAft>
            </a:pPr>
            <a:r>
              <a:rPr lang="en-US" dirty="0">
                <a:effectLst/>
                <a:latin typeface="Aptos"/>
                <a:ea typeface="等线" panose="02010600030101010101" pitchFamily="2" charset="-122"/>
                <a:cs typeface="Calibri" panose="020F0502020204030204" pitchFamily="34" charset="0"/>
              </a:rPr>
              <a:t> </a:t>
            </a:r>
          </a:p>
          <a:p>
            <a:pPr marL="0" marR="0">
              <a:spcBef>
                <a:spcPts val="0"/>
              </a:spcBef>
              <a:spcAft>
                <a:spcPts val="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To summarize the key points:</a:t>
            </a:r>
            <a:endParaRPr lang="en-US" dirty="0">
              <a:effectLst/>
              <a:latin typeface="Aptos"/>
              <a:ea typeface="等线" panose="02010600030101010101" pitchFamily="2" charset="-122"/>
              <a:cs typeface="Calibri" panose="020F0502020204030204" pitchFamily="34" charset="0"/>
            </a:endParaRPr>
          </a:p>
          <a:p>
            <a:pPr marL="0" marR="0">
              <a:spcBef>
                <a:spcPts val="0"/>
              </a:spcBef>
              <a:spcAft>
                <a:spcPts val="0"/>
              </a:spcAft>
            </a:pPr>
            <a:r>
              <a:rPr lang="en-US" dirty="0">
                <a:effectLst/>
                <a:latin typeface="Aptos"/>
                <a:ea typeface="等线" panose="02010600030101010101" pitchFamily="2" charset="-122"/>
                <a:cs typeface="Calibri" panose="020F0502020204030204" pitchFamily="34" charset="0"/>
              </a:rPr>
              <a:t> </a:t>
            </a:r>
          </a:p>
          <a:p>
            <a:pPr marL="0" marR="0">
              <a:spcBef>
                <a:spcPts val="0"/>
              </a:spcBef>
              <a:spcAft>
                <a:spcPts val="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 The upper limit for the relative intensity of a 5804 KeV gamma is 0.61% (relative to the 451 KeV gamma).</a:t>
            </a:r>
            <a:endParaRPr lang="en-US" dirty="0">
              <a:effectLst/>
              <a:latin typeface="Aptos"/>
              <a:ea typeface="等线" panose="02010600030101010101" pitchFamily="2" charset="-122"/>
              <a:cs typeface="Calibri" panose="020F0502020204030204" pitchFamily="34" charset="0"/>
            </a:endParaRPr>
          </a:p>
          <a:p>
            <a:pPr marL="0" marR="0">
              <a:spcBef>
                <a:spcPts val="0"/>
              </a:spcBef>
              <a:spcAft>
                <a:spcPts val="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 The upper limit for the relative intensity of a 7405 KeV gamma peak is 0.36%.</a:t>
            </a:r>
            <a:endParaRPr lang="en-US" dirty="0">
              <a:effectLst/>
              <a:latin typeface="Aptos"/>
              <a:ea typeface="等线" panose="02010600030101010101" pitchFamily="2" charset="-122"/>
              <a:cs typeface="Calibri" panose="020F0502020204030204" pitchFamily="34" charset="0"/>
            </a:endParaRPr>
          </a:p>
          <a:p>
            <a:pPr marL="0" marR="0">
              <a:spcBef>
                <a:spcPts val="0"/>
              </a:spcBef>
              <a:spcAft>
                <a:spcPts val="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 The obtained proton BR for the 7856 KeV state is 0.265 (33).</a:t>
            </a:r>
            <a:endParaRPr lang="en-US" dirty="0">
              <a:effectLst/>
              <a:latin typeface="Aptos"/>
              <a:ea typeface="等线" panose="02010600030101010101" pitchFamily="2" charset="-122"/>
              <a:cs typeface="Calibri" panose="020F0502020204030204" pitchFamily="34" charset="0"/>
            </a:endParaRPr>
          </a:p>
          <a:p>
            <a:pPr marL="0" marR="0">
              <a:spcBef>
                <a:spcPts val="0"/>
              </a:spcBef>
              <a:spcAft>
                <a:spcPts val="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 The preliminary upper limit for the proton BR from the 7803 KeV state is 0.0020, though further work is required for a more reliable result.</a:t>
            </a:r>
            <a:endParaRPr lang="en-US" dirty="0">
              <a:effectLst/>
              <a:latin typeface="Aptos"/>
              <a:ea typeface="等线" panose="02010600030101010101" pitchFamily="2" charset="-122"/>
              <a:cs typeface="Calibri" panose="020F0502020204030204" pitchFamily="34" charset="0"/>
            </a:endParaRPr>
          </a:p>
          <a:p>
            <a:pPr marL="0" marR="0">
              <a:spcBef>
                <a:spcPts val="0"/>
              </a:spcBef>
              <a:spcAft>
                <a:spcPts val="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 An alternative assignment for the observed 4188 KeV and the 5290 KeV gammas may explain the forbidden feeding into the 2357 KeV and 6240 KeV states.</a:t>
            </a:r>
            <a:endParaRPr lang="en-US" dirty="0">
              <a:effectLst/>
              <a:latin typeface="Aptos"/>
              <a:ea typeface="等线" panose="02010600030101010101" pitchFamily="2" charset="-122"/>
              <a:cs typeface="Calibri" panose="020F0502020204030204" pitchFamily="34" charset="0"/>
            </a:endParaRPr>
          </a:p>
          <a:p>
            <a:pPr marL="0" marR="0">
              <a:spcBef>
                <a:spcPts val="0"/>
              </a:spcBef>
              <a:spcAft>
                <a:spcPts val="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 A small portion of specific observed gammas could correspond to transitions from higher known states into negative parity states, potentially explaining other seemingly forbidden transitions.</a:t>
            </a:r>
            <a:endParaRPr lang="en-US" dirty="0">
              <a:effectLst/>
              <a:latin typeface="Aptos"/>
              <a:ea typeface="等线" panose="02010600030101010101" pitchFamily="2" charset="-122"/>
              <a:cs typeface="Calibri" panose="020F0502020204030204" pitchFamily="34" charset="0"/>
            </a:endParaRPr>
          </a:p>
          <a:p>
            <a:pPr marL="0" marR="0">
              <a:spcBef>
                <a:spcPts val="0"/>
              </a:spcBef>
              <a:spcAft>
                <a:spcPts val="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 The spectrum for E &gt; 8000 KeV is attached below.</a:t>
            </a:r>
            <a:endParaRPr lang="en-US" dirty="0">
              <a:effectLst/>
              <a:latin typeface="Aptos"/>
              <a:ea typeface="等线" panose="02010600030101010101" pitchFamily="2" charset="-122"/>
              <a:cs typeface="Calibri" panose="020F0502020204030204" pitchFamily="34" charset="0"/>
            </a:endParaRPr>
          </a:p>
          <a:p>
            <a:pPr marL="0" marR="0">
              <a:spcBef>
                <a:spcPts val="0"/>
              </a:spcBef>
              <a:spcAft>
                <a:spcPts val="0"/>
              </a:spcAft>
            </a:pPr>
            <a:r>
              <a:rPr lang="en-US" dirty="0">
                <a:effectLst/>
                <a:latin typeface="Aptos"/>
                <a:ea typeface="等线" panose="02010600030101010101" pitchFamily="2" charset="-122"/>
                <a:cs typeface="Calibri" panose="020F0502020204030204" pitchFamily="34" charset="0"/>
              </a:rPr>
              <a:t> </a:t>
            </a:r>
          </a:p>
          <a:p>
            <a:pPr marL="0" marR="0">
              <a:lnSpc>
                <a:spcPts val="1380"/>
              </a:lnSpc>
              <a:spcBef>
                <a:spcPts val="0"/>
              </a:spcBef>
              <a:spcAft>
                <a:spcPts val="80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Thank you again for your continued helpful feedback. If you have any further questions or comments, please feel free to let me know. I’m looking forward to meeting with both of you in a few days to discuss these topics and more in person. Below are more details in case you are interested in looking into them already.</a:t>
            </a:r>
            <a:endParaRPr lang="en-US" dirty="0">
              <a:effectLst/>
              <a:latin typeface="Aptos"/>
              <a:ea typeface="等线" panose="02010600030101010101" pitchFamily="2" charset="-122"/>
              <a:cs typeface="Calibri" panose="020F0502020204030204" pitchFamily="34" charset="0"/>
            </a:endParaRPr>
          </a:p>
          <a:p>
            <a:pPr marL="0" marR="0">
              <a:lnSpc>
                <a:spcPts val="1380"/>
              </a:lnSpc>
              <a:spcBef>
                <a:spcPts val="0"/>
              </a:spcBef>
              <a:spcAft>
                <a:spcPts val="800"/>
              </a:spcAft>
            </a:pPr>
            <a:r>
              <a:rPr lang="en-US" dirty="0">
                <a:effectLst/>
                <a:latin typeface="Aptos"/>
                <a:ea typeface="等线" panose="02010600030101010101" pitchFamily="2" charset="-122"/>
                <a:cs typeface="Calibri" panose="020F0502020204030204" pitchFamily="34" charset="0"/>
              </a:rPr>
              <a:t> </a:t>
            </a:r>
          </a:p>
          <a:p>
            <a:pPr marL="0" marR="0">
              <a:lnSpc>
                <a:spcPts val="1380"/>
              </a:lnSpc>
              <a:spcBef>
                <a:spcPts val="0"/>
              </a:spcBef>
              <a:spcAft>
                <a:spcPts val="80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See you soon!</a:t>
            </a:r>
            <a:endParaRPr lang="en-US" dirty="0">
              <a:effectLst/>
              <a:latin typeface="Aptos"/>
              <a:ea typeface="等线" panose="02010600030101010101" pitchFamily="2" charset="-122"/>
              <a:cs typeface="Calibri" panose="020F0502020204030204" pitchFamily="34" charset="0"/>
            </a:endParaRPr>
          </a:p>
          <a:p>
            <a:pPr marL="0" marR="0">
              <a:lnSpc>
                <a:spcPts val="1380"/>
              </a:lnSpc>
              <a:spcBef>
                <a:spcPts val="0"/>
              </a:spcBef>
              <a:spcAft>
                <a:spcPts val="80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Best,</a:t>
            </a:r>
            <a:endParaRPr lang="en-US" dirty="0">
              <a:effectLst/>
              <a:latin typeface="Aptos"/>
              <a:ea typeface="等线" panose="02010600030101010101" pitchFamily="2" charset="-122"/>
              <a:cs typeface="Calibri" panose="020F0502020204030204" pitchFamily="34" charset="0"/>
            </a:endParaRPr>
          </a:p>
          <a:p>
            <a:pPr marL="0" marR="0">
              <a:lnSpc>
                <a:spcPts val="1380"/>
              </a:lnSpc>
              <a:spcBef>
                <a:spcPts val="0"/>
              </a:spcBef>
              <a:spcAft>
                <a:spcPts val="800"/>
              </a:spcAft>
            </a:pPr>
            <a:r>
              <a:rPr lang="en-US" dirty="0">
                <a:solidFill>
                  <a:srgbClr val="000000"/>
                </a:solidFill>
                <a:effectLst/>
                <a:latin typeface="Arial" panose="020B0604020202020204" pitchFamily="34" charset="0"/>
                <a:ea typeface="等线" panose="02010600030101010101" pitchFamily="2" charset="-122"/>
                <a:cs typeface="Calibri" panose="020F0502020204030204" pitchFamily="34" charset="0"/>
              </a:rPr>
              <a:t>Itay</a:t>
            </a:r>
            <a:endParaRPr lang="en-US" dirty="0">
              <a:effectLst/>
              <a:latin typeface="Aptos"/>
              <a:ea typeface="等线" panose="02010600030101010101" pitchFamily="2" charset="-122"/>
              <a:cs typeface="Calibri" panose="020F0502020204030204" pitchFamily="34" charset="0"/>
            </a:endParaRPr>
          </a:p>
        </p:txBody>
      </p:sp>
    </p:spTree>
    <p:extLst>
      <p:ext uri="{BB962C8B-B14F-4D97-AF65-F5344CB8AC3E}">
        <p14:creationId xmlns:p14="http://schemas.microsoft.com/office/powerpoint/2010/main" val="4124857532"/>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372C1EE-782A-4C6D-B981-27C415577023}"/>
              </a:ext>
            </a:extLst>
          </p:cNvPr>
          <p:cNvSpPr txBox="1"/>
          <p:nvPr/>
        </p:nvSpPr>
        <p:spPr>
          <a:xfrm>
            <a:off x="0" y="0"/>
            <a:ext cx="9144000" cy="3970318"/>
          </a:xfrm>
          <a:prstGeom prst="rect">
            <a:avLst/>
          </a:prstGeom>
          <a:noFill/>
        </p:spPr>
        <p:txBody>
          <a:bodyPr wrap="square">
            <a:spAutoFit/>
          </a:bodyPr>
          <a:lstStyle/>
          <a:p>
            <a:pPr marL="0" marR="0">
              <a:spcBef>
                <a:spcPts val="0"/>
              </a:spcBef>
              <a:spcAft>
                <a:spcPts val="0"/>
              </a:spcAft>
            </a:pPr>
            <a:r>
              <a:rPr lang="en-US" sz="1800" dirty="0">
                <a:effectLst/>
                <a:latin typeface="Calibri" panose="020F0502020204030204" pitchFamily="34" charset="0"/>
                <a:ea typeface="等线" panose="02010600030101010101" pitchFamily="2" charset="-122"/>
              </a:rPr>
              <a:t>Thanks.</a:t>
            </a:r>
          </a:p>
          <a:p>
            <a:pPr marL="0" marR="0">
              <a:spcBef>
                <a:spcPts val="0"/>
              </a:spcBef>
              <a:spcAft>
                <a:spcPts val="0"/>
              </a:spcAft>
            </a:pPr>
            <a:r>
              <a:rPr lang="en-US" sz="1800" dirty="0">
                <a:effectLst/>
                <a:latin typeface="Calibri" panose="020F0502020204030204" pitchFamily="34" charset="0"/>
                <a:ea typeface="等线" panose="02010600030101010101" pitchFamily="2" charset="-122"/>
              </a:rPr>
              <a:t> </a:t>
            </a: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等线" panose="02010600030101010101" pitchFamily="2" charset="-122"/>
              </a:rPr>
              <a:t>It looks like your upper limits on those two gammas are not inconsistent with the previously measured finite branches so we should assume those still </a:t>
            </a:r>
            <a:r>
              <a:rPr lang="en-US" sz="1800" dirty="0" err="1">
                <a:effectLst/>
                <a:latin typeface="Calibri" panose="020F0502020204030204" pitchFamily="34" charset="0"/>
                <a:ea typeface="等线" panose="02010600030101010101" pitchFamily="2" charset="-122"/>
              </a:rPr>
              <a:t>exisit</a:t>
            </a:r>
            <a:r>
              <a:rPr lang="en-US" sz="1800" dirty="0">
                <a:effectLst/>
                <a:latin typeface="Calibri" panose="020F0502020204030204" pitchFamily="34" charset="0"/>
                <a:ea typeface="等线" panose="02010600030101010101" pitchFamily="2" charset="-122"/>
              </a:rPr>
              <a:t>.</a:t>
            </a: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等线" panose="02010600030101010101" pitchFamily="2" charset="-122"/>
              </a:rPr>
              <a:t>Yes, for the branching ratio, I think you need to include the gamma branches from previous work to get an accurate value. Now that you have a branching ratio and also a resonance strength from previous work, you can calculate the lifetime of the state. </a:t>
            </a: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等线" panose="02010600030101010101" pitchFamily="2" charset="-122"/>
              </a:rPr>
              <a:t>We can work on this some more.</a:t>
            </a: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等线" panose="02010600030101010101" pitchFamily="2" charset="-122"/>
              </a:rPr>
              <a:t>Interesting detective work. Are gamma-gamma coincidences sensitive enough to check this interpretation?</a:t>
            </a: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等线" panose="02010600030101010101" pitchFamily="2" charset="-122"/>
              </a:rPr>
              <a:t>Thanks – I guess there is not much new there. </a:t>
            </a:r>
          </a:p>
          <a:p>
            <a:pPr marL="0" marR="0">
              <a:spcBef>
                <a:spcPts val="0"/>
              </a:spcBef>
              <a:spcAft>
                <a:spcPts val="0"/>
              </a:spcAft>
            </a:pPr>
            <a:r>
              <a:rPr lang="en-US" sz="1800" dirty="0">
                <a:effectLst/>
                <a:latin typeface="Calibri" panose="020F0502020204030204" pitchFamily="34" charset="0"/>
                <a:ea typeface="等线" panose="02010600030101010101" pitchFamily="2" charset="-122"/>
              </a:rPr>
              <a:t> </a:t>
            </a:r>
          </a:p>
          <a:p>
            <a:pPr marL="0" marR="0">
              <a:spcBef>
                <a:spcPts val="0"/>
              </a:spcBef>
              <a:spcAft>
                <a:spcPts val="0"/>
              </a:spcAft>
            </a:pPr>
            <a:r>
              <a:rPr lang="en-US" sz="1800" dirty="0">
                <a:effectLst/>
                <a:latin typeface="Calibri" panose="020F0502020204030204" pitchFamily="34" charset="0"/>
                <a:ea typeface="等线" panose="02010600030101010101" pitchFamily="2" charset="-122"/>
              </a:rPr>
              <a:t>Safe travels, and I look forward to seeing you Monday. </a:t>
            </a:r>
          </a:p>
          <a:p>
            <a:pPr marL="0" marR="0">
              <a:spcBef>
                <a:spcPts val="0"/>
              </a:spcBef>
              <a:spcAft>
                <a:spcPts val="0"/>
              </a:spcAft>
            </a:pPr>
            <a:r>
              <a:rPr lang="en-US" altLang="zh-CN" dirty="0">
                <a:latin typeface="Calibri" panose="020F0502020204030204" pitchFamily="34" charset="0"/>
                <a:ea typeface="等线" panose="02010600030101010101" pitchFamily="2" charset="-122"/>
              </a:rPr>
              <a:t>Chris</a:t>
            </a:r>
            <a:endParaRPr lang="en-US" sz="1800" dirty="0">
              <a:effectLst/>
              <a:latin typeface="Calibri" panose="020F0502020204030204" pitchFamily="34" charset="0"/>
              <a:ea typeface="等线" panose="02010600030101010101" pitchFamily="2" charset="-122"/>
            </a:endParaRPr>
          </a:p>
        </p:txBody>
      </p:sp>
    </p:spTree>
    <p:extLst>
      <p:ext uri="{BB962C8B-B14F-4D97-AF65-F5344CB8AC3E}">
        <p14:creationId xmlns:p14="http://schemas.microsoft.com/office/powerpoint/2010/main" val="28209838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7000875" cy="4848225"/>
          </a:xfrm>
          <a:prstGeom prst="rect">
            <a:avLst/>
          </a:prstGeom>
        </p:spPr>
      </p:pic>
      <p:sp>
        <p:nvSpPr>
          <p:cNvPr id="3" name="Rectangle 2"/>
          <p:cNvSpPr/>
          <p:nvPr/>
        </p:nvSpPr>
        <p:spPr>
          <a:xfrm>
            <a:off x="0" y="4848225"/>
            <a:ext cx="9144000" cy="646331"/>
          </a:xfrm>
          <a:prstGeom prst="rect">
            <a:avLst/>
          </a:prstGeom>
        </p:spPr>
        <p:txBody>
          <a:bodyPr wrap="square">
            <a:spAutoFit/>
          </a:bodyPr>
          <a:lstStyle/>
          <a:p>
            <a:r>
              <a:rPr lang="en-US" dirty="0" err="1">
                <a:latin typeface="Times New Roman" panose="02020603050405020304" pitchFamily="18" charset="0"/>
                <a:cs typeface="Times New Roman" panose="02020603050405020304" pitchFamily="18" charset="0"/>
              </a:rPr>
              <a:t>TFile</a:t>
            </a:r>
            <a:r>
              <a:rPr lang="en-US" dirty="0">
                <a:latin typeface="Times New Roman" panose="02020603050405020304" pitchFamily="18" charset="0"/>
                <a:cs typeface="Times New Roman" panose="02020603050405020304" pitchFamily="18" charset="0"/>
              </a:rPr>
              <a:t> *_file0 = </a:t>
            </a:r>
            <a:r>
              <a:rPr lang="en-US" dirty="0" err="1">
                <a:latin typeface="Times New Roman" panose="02020603050405020304" pitchFamily="18" charset="0"/>
                <a:cs typeface="Times New Roman" panose="02020603050405020304" pitchFamily="18" charset="0"/>
              </a:rPr>
              <a:t>TFile</a:t>
            </a:r>
            <a:r>
              <a:rPr lang="en-US" dirty="0">
                <a:latin typeface="Times New Roman" panose="02020603050405020304" pitchFamily="18" charset="0"/>
                <a:cs typeface="Times New Roman" panose="02020603050405020304" pitchFamily="18" charset="0"/>
              </a:rPr>
              <a:t>::Open("D:/X/out/Moshe/secondAnalysis/protons-si25_final.root");</a:t>
            </a:r>
          </a:p>
          <a:p>
            <a:r>
              <a:rPr lang="en-US" dirty="0">
                <a:latin typeface="Times New Roman" panose="02020603050405020304" pitchFamily="18" charset="0"/>
                <a:cs typeface="Times New Roman" panose="02020603050405020304" pitchFamily="18" charset="0"/>
              </a:rPr>
              <a:t>coincidence2-&gt;Draw("</a:t>
            </a:r>
            <a:r>
              <a:rPr lang="en-US" dirty="0" err="1">
                <a:latin typeface="Times New Roman" panose="02020603050405020304" pitchFamily="18" charset="0"/>
                <a:cs typeface="Times New Roman" panose="02020603050405020304" pitchFamily="18" charset="0"/>
              </a:rPr>
              <a:t>colz</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5104429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8A63883-4E0B-43E9-937E-A96F1C0E42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4762"/>
            <a:ext cx="4240665"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9BF6769-7AD1-4F26-AED0-17ED6E0F8E72}"/>
              </a:ext>
            </a:extLst>
          </p:cNvPr>
          <p:cNvSpPr txBox="1"/>
          <p:nvPr/>
        </p:nvSpPr>
        <p:spPr>
          <a:xfrm>
            <a:off x="4245428" y="0"/>
            <a:ext cx="4898572" cy="923330"/>
          </a:xfrm>
          <a:prstGeom prst="rect">
            <a:avLst/>
          </a:prstGeom>
          <a:noFill/>
        </p:spPr>
        <p:txBody>
          <a:bodyPr wrap="square">
            <a:spAutoFit/>
          </a:bodyPr>
          <a:lstStyle/>
          <a:p>
            <a:r>
              <a:rPr lang="en-US" altLang="zh-CN" dirty="0">
                <a:effectLst/>
                <a:latin typeface="Times New Roman" panose="02020603050405020304" pitchFamily="18" charset="0"/>
                <a:cs typeface="Times New Roman" panose="02020603050405020304" pitchFamily="18" charset="0"/>
              </a:rPr>
              <a:t>See below a 1 second dynamics. The calculation is 3D but the beam symmetry is cylindrical and the spot is shown as 2D projection.</a:t>
            </a:r>
            <a:endParaRPr lang="zh-CN" altLang="en-US"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3086A2AE-DC39-40E3-AE7E-AD0CD2CE8B15}"/>
              </a:ext>
            </a:extLst>
          </p:cNvPr>
          <p:cNvSpPr txBox="1"/>
          <p:nvPr/>
        </p:nvSpPr>
        <p:spPr>
          <a:xfrm>
            <a:off x="4245427" y="1031467"/>
            <a:ext cx="4893809" cy="1631216"/>
          </a:xfrm>
          <a:prstGeom prst="rect">
            <a:avLst/>
          </a:prstGeom>
          <a:noFill/>
        </p:spPr>
        <p:txBody>
          <a:bodyPr wrap="square">
            <a:spAutoFit/>
          </a:bodyPr>
          <a:lstStyle/>
          <a:p>
            <a:r>
              <a:rPr lang="en-US" altLang="zh-CN" sz="2000" dirty="0">
                <a:solidFill>
                  <a:srgbClr val="008000"/>
                </a:solidFill>
                <a:latin typeface="Times New Roman" panose="02020603050405020304" pitchFamily="18" charset="0"/>
                <a:ea typeface="Tahoma" panose="020B0604030504040204" pitchFamily="34" charset="0"/>
                <a:cs typeface="Times New Roman" panose="02020603050405020304" pitchFamily="18" charset="0"/>
              </a:rPr>
              <a:t>Chris: </a:t>
            </a:r>
            <a:r>
              <a:rPr lang="zh-CN" altLang="en-US" sz="2000" dirty="0">
                <a:solidFill>
                  <a:srgbClr val="008000"/>
                </a:solidFill>
                <a:latin typeface="Times New Roman" panose="02020603050405020304" pitchFamily="18" charset="0"/>
                <a:cs typeface="Times New Roman" panose="02020603050405020304" pitchFamily="18" charset="0"/>
              </a:rPr>
              <a:t>At some point, we should mention that there is not much time for the beam atoms to diffuse around in the detector. Should also mention that there was very little drift of ions to the cathode. </a:t>
            </a:r>
          </a:p>
        </p:txBody>
      </p:sp>
      <p:sp>
        <p:nvSpPr>
          <p:cNvPr id="9" name="TextBox 8">
            <a:extLst>
              <a:ext uri="{FF2B5EF4-FFF2-40B4-BE49-F238E27FC236}">
                <a16:creationId xmlns:a16="http://schemas.microsoft.com/office/drawing/2014/main" id="{6C8AECC3-2264-4EB6-9EBA-83BD7B59058F}"/>
              </a:ext>
            </a:extLst>
          </p:cNvPr>
          <p:cNvSpPr txBox="1"/>
          <p:nvPr/>
        </p:nvSpPr>
        <p:spPr>
          <a:xfrm>
            <a:off x="4245427" y="6072442"/>
            <a:ext cx="4585062" cy="400110"/>
          </a:xfrm>
          <a:prstGeom prst="rect">
            <a:avLst/>
          </a:prstGeom>
          <a:noFill/>
        </p:spPr>
        <p:txBody>
          <a:bodyPr wrap="square">
            <a:spAutoFit/>
          </a:bodyPr>
          <a:lstStyle/>
          <a:p>
            <a:r>
              <a:rPr lang="en-US" altLang="zh-CN" sz="2000" dirty="0">
                <a:solidFill>
                  <a:srgbClr val="008000"/>
                </a:solidFill>
                <a:latin typeface="Times New Roman" panose="02020603050405020304" pitchFamily="18" charset="0"/>
                <a:cs typeface="Times New Roman" panose="02020603050405020304" pitchFamily="18" charset="0"/>
              </a:rPr>
              <a:t>Is a constant background term needed?</a:t>
            </a:r>
            <a:endParaRPr lang="zh-CN" altLang="en-US" sz="2000" dirty="0">
              <a:solidFill>
                <a:srgbClr val="008000"/>
              </a:solidFill>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1A9DDD77-1896-4E28-89BC-978254EBDA0E}"/>
              </a:ext>
            </a:extLst>
          </p:cNvPr>
          <p:cNvPicPr>
            <a:picLocks noChangeAspect="1"/>
          </p:cNvPicPr>
          <p:nvPr/>
        </p:nvPicPr>
        <p:blipFill>
          <a:blip r:embed="rId3"/>
          <a:stretch>
            <a:fillRect/>
          </a:stretch>
        </p:blipFill>
        <p:spPr>
          <a:xfrm>
            <a:off x="4311082" y="4551589"/>
            <a:ext cx="4762500" cy="628650"/>
          </a:xfrm>
          <a:prstGeom prst="rect">
            <a:avLst/>
          </a:prstGeom>
        </p:spPr>
      </p:pic>
    </p:spTree>
    <p:extLst>
      <p:ext uri="{BB962C8B-B14F-4D97-AF65-F5344CB8AC3E}">
        <p14:creationId xmlns:p14="http://schemas.microsoft.com/office/powerpoint/2010/main" val="27512985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524863"/>
          </a:xfrm>
          <a:prstGeom prst="rect">
            <a:avLst/>
          </a:prstGeom>
        </p:spPr>
        <p:txBody>
          <a:bodyPr wrap="square">
            <a:spAutoFit/>
          </a:bodyPr>
          <a:lstStyle/>
          <a:p>
            <a:r>
              <a:rPr lang="en-US" altLang="zh-CN" sz="1900" dirty="0">
                <a:latin typeface="Times New Roman" panose="02020603050405020304" pitchFamily="18" charset="0"/>
                <a:cs typeface="Times New Roman" panose="02020603050405020304" pitchFamily="18" charset="0"/>
              </a:rPr>
              <a:t>My Procedure:</a:t>
            </a:r>
          </a:p>
          <a:p>
            <a:endParaRPr lang="en-US" altLang="zh-CN" sz="1900" dirty="0">
              <a:latin typeface="Times New Roman" panose="02020603050405020304" pitchFamily="18" charset="0"/>
              <a:cs typeface="Times New Roman" panose="02020603050405020304" pitchFamily="18" charset="0"/>
            </a:endParaRPr>
          </a:p>
          <a:p>
            <a:r>
              <a:rPr lang="en-US" altLang="zh-CN" sz="1900" dirty="0">
                <a:latin typeface="Times New Roman" panose="02020603050405020304" pitchFamily="18" charset="0"/>
                <a:cs typeface="Times New Roman" panose="02020603050405020304" pitchFamily="18" charset="0"/>
              </a:rPr>
              <a:t>1) Gain matching (y = ax + b) </a:t>
            </a:r>
            <a:r>
              <a:rPr lang="en-US" sz="1900" dirty="0">
                <a:latin typeface="Times New Roman" panose="02020603050405020304" pitchFamily="18" charset="0"/>
                <a:cs typeface="Times New Roman" panose="02020603050405020304" pitchFamily="18" charset="0"/>
              </a:rPr>
              <a:t>using room background lines at 2614.511(10) and 1460.820(5) keV </a:t>
            </a:r>
            <a:r>
              <a:rPr lang="en-US" altLang="zh-CN" sz="1900" dirty="0">
                <a:latin typeface="Times New Roman" panose="02020603050405020304" pitchFamily="18" charset="0"/>
                <a:cs typeface="Times New Roman" panose="02020603050405020304" pitchFamily="18" charset="0"/>
              </a:rPr>
              <a:t>for each run and each SeGA.</a:t>
            </a:r>
          </a:p>
          <a:p>
            <a:endParaRPr lang="en-US" sz="1900" dirty="0">
              <a:latin typeface="Times New Roman" panose="02020603050405020304" pitchFamily="18" charset="0"/>
              <a:cs typeface="Times New Roman" panose="02020603050405020304" pitchFamily="18" charset="0"/>
            </a:endParaRPr>
          </a:p>
          <a:p>
            <a:r>
              <a:rPr lang="en-US" sz="1900" dirty="0">
                <a:latin typeface="Times New Roman" panose="02020603050405020304" pitchFamily="18" charset="0"/>
                <a:cs typeface="Times New Roman" panose="02020603050405020304" pitchFamily="18" charset="0"/>
              </a:rPr>
              <a:t>2) Energy calibration (z = cy + d) using </a:t>
            </a:r>
            <a:r>
              <a:rPr lang="en-US" sz="1900" i="1" dirty="0">
                <a:latin typeface="Times New Roman" panose="02020603050405020304" pitchFamily="18" charset="0"/>
                <a:cs typeface="Times New Roman" panose="02020603050405020304" pitchFamily="18" charset="0"/>
              </a:rPr>
              <a:t>γ</a:t>
            </a:r>
            <a:r>
              <a:rPr lang="en-US" sz="1900" dirty="0">
                <a:latin typeface="Times New Roman" panose="02020603050405020304" pitchFamily="18" charset="0"/>
                <a:cs typeface="Times New Roman" panose="02020603050405020304" pitchFamily="18" charset="0"/>
              </a:rPr>
              <a:t>-ray lines from </a:t>
            </a:r>
            <a:r>
              <a:rPr lang="en-US" sz="1900" baseline="30000" dirty="0">
                <a:latin typeface="Times New Roman" panose="02020603050405020304" pitchFamily="18" charset="0"/>
                <a:cs typeface="Times New Roman" panose="02020603050405020304" pitchFamily="18" charset="0"/>
              </a:rPr>
              <a:t>25</a:t>
            </a:r>
            <a:r>
              <a:rPr lang="en-US" sz="1900" dirty="0">
                <a:latin typeface="Times New Roman" panose="02020603050405020304" pitchFamily="18" charset="0"/>
                <a:cs typeface="Times New Roman" panose="02020603050405020304" pitchFamily="18" charset="0"/>
              </a:rPr>
              <a:t>Si(</a:t>
            </a:r>
            <a:r>
              <a:rPr lang="en-US" sz="1900" i="1" dirty="0">
                <a:latin typeface="Times New Roman" panose="02020603050405020304" pitchFamily="18" charset="0"/>
                <a:cs typeface="Times New Roman" panose="02020603050405020304" pitchFamily="18" charset="0"/>
              </a:rPr>
              <a:t>βγ</a:t>
            </a:r>
            <a:r>
              <a:rPr lang="en-US" sz="1900" dirty="0">
                <a:latin typeface="Times New Roman" panose="02020603050405020304" pitchFamily="18" charset="0"/>
                <a:cs typeface="Times New Roman" panose="02020603050405020304" pitchFamily="18" charset="0"/>
              </a:rPr>
              <a:t>) at energies 451.78(38), 493.18(45), 944.65(35), and 1612.69(38) keV </a:t>
            </a:r>
            <a:r>
              <a:rPr lang="en-US" altLang="zh-CN" sz="1900" dirty="0">
                <a:latin typeface="Times New Roman" panose="02020603050405020304" pitchFamily="18" charset="0"/>
                <a:cs typeface="Times New Roman" panose="02020603050405020304" pitchFamily="18" charset="0"/>
              </a:rPr>
              <a:t>for combined run and each SeGA.</a:t>
            </a:r>
          </a:p>
          <a:p>
            <a:endParaRPr lang="en-US" sz="1900" dirty="0">
              <a:latin typeface="Times New Roman" panose="02020603050405020304" pitchFamily="18" charset="0"/>
              <a:cs typeface="Times New Roman" panose="02020603050405020304" pitchFamily="18" charset="0"/>
            </a:endParaRPr>
          </a:p>
          <a:p>
            <a:r>
              <a:rPr lang="en-US" sz="1900" dirty="0">
                <a:solidFill>
                  <a:srgbClr val="000000"/>
                </a:solidFill>
                <a:latin typeface="Times New Roman" panose="02020603050405020304" pitchFamily="18" charset="0"/>
                <a:cs typeface="Times New Roman" panose="02020603050405020304" pitchFamily="18" charset="0"/>
              </a:rPr>
              <a:t>3) The original spectrum is converted to the final spectrum using </a:t>
            </a:r>
            <a:r>
              <a:rPr lang="en-US" sz="1900" dirty="0">
                <a:latin typeface="Times New Roman" panose="02020603050405020304" pitchFamily="18" charset="0"/>
                <a:cs typeface="Times New Roman" panose="02020603050405020304" pitchFamily="18" charset="0"/>
              </a:rPr>
              <a:t>z = (ac)x + (</a:t>
            </a:r>
            <a:r>
              <a:rPr lang="en-US" sz="1900" dirty="0" err="1">
                <a:latin typeface="Times New Roman" panose="02020603050405020304" pitchFamily="18" charset="0"/>
                <a:cs typeface="Times New Roman" panose="02020603050405020304" pitchFamily="18" charset="0"/>
              </a:rPr>
              <a:t>bc</a:t>
            </a:r>
            <a:r>
              <a:rPr lang="en-US" sz="1900" dirty="0">
                <a:latin typeface="Times New Roman" panose="02020603050405020304" pitchFamily="18" charset="0"/>
                <a:cs typeface="Times New Roman" panose="02020603050405020304" pitchFamily="18" charset="0"/>
              </a:rPr>
              <a:t> + d)</a:t>
            </a:r>
            <a:r>
              <a:rPr lang="en-US" sz="1900" dirty="0">
                <a:solidFill>
                  <a:srgbClr val="000000"/>
                </a:solidFill>
                <a:latin typeface="Times New Roman" panose="02020603050405020304" pitchFamily="18" charset="0"/>
                <a:cs typeface="Times New Roman" panose="02020603050405020304" pitchFamily="18" charset="0"/>
              </a:rPr>
              <a:t>. </a:t>
            </a:r>
            <a:r>
              <a:rPr lang="en-US" sz="1900" dirty="0">
                <a:latin typeface="Times New Roman" panose="02020603050405020304" pitchFamily="18" charset="0"/>
                <a:cs typeface="Times New Roman" panose="02020603050405020304" pitchFamily="18" charset="0"/>
              </a:rPr>
              <a:t>Two linear function is </a:t>
            </a:r>
            <a:r>
              <a:rPr lang="en-US" altLang="zh-CN" sz="1900" dirty="0">
                <a:latin typeface="Times New Roman" panose="02020603050405020304" pitchFamily="18" charset="0"/>
                <a:cs typeface="Times New Roman" panose="02020603050405020304" pitchFamily="18" charset="0"/>
              </a:rPr>
              <a:t>equivalent to </a:t>
            </a:r>
            <a:r>
              <a:rPr lang="en-US" sz="1900" dirty="0">
                <a:latin typeface="Times New Roman" panose="02020603050405020304" pitchFamily="18" charset="0"/>
                <a:cs typeface="Times New Roman" panose="02020603050405020304" pitchFamily="18" charset="0"/>
              </a:rPr>
              <a:t>one linear function actually.</a:t>
            </a:r>
            <a:endParaRPr lang="en-US" sz="1900" dirty="0">
              <a:solidFill>
                <a:srgbClr val="000000"/>
              </a:solidFill>
              <a:latin typeface="Times New Roman" panose="02020603050405020304" pitchFamily="18" charset="0"/>
              <a:cs typeface="Times New Roman" panose="02020603050405020304" pitchFamily="18" charset="0"/>
            </a:endParaRPr>
          </a:p>
          <a:p>
            <a:endParaRPr lang="en-US" sz="1900" dirty="0">
              <a:latin typeface="Times New Roman" panose="02020603050405020304" pitchFamily="18" charset="0"/>
              <a:cs typeface="Times New Roman" panose="02020603050405020304" pitchFamily="18" charset="0"/>
            </a:endParaRPr>
          </a:p>
          <a:p>
            <a:r>
              <a:rPr lang="en-US" sz="1900" dirty="0">
                <a:latin typeface="Times New Roman" panose="02020603050405020304" pitchFamily="18" charset="0"/>
                <a:cs typeface="Times New Roman" panose="02020603050405020304" pitchFamily="18" charset="0"/>
              </a:rPr>
              <a:t>4) Manually add 9 runs together, and extract </a:t>
            </a:r>
            <a:r>
              <a:rPr lang="en-US" altLang="zh-CN" sz="1900" i="1" dirty="0">
                <a:latin typeface="Times New Roman" panose="02020603050405020304" pitchFamily="18" charset="0"/>
                <a:cs typeface="Times New Roman" panose="02020603050405020304" pitchFamily="18" charset="0"/>
              </a:rPr>
              <a:t>σ</a:t>
            </a:r>
            <a:r>
              <a:rPr lang="en-US" altLang="zh-CN" sz="1900" dirty="0">
                <a:latin typeface="Times New Roman" panose="02020603050405020304" pitchFamily="18" charset="0"/>
                <a:cs typeface="Times New Roman" panose="02020603050405020304" pitchFamily="18" charset="0"/>
              </a:rPr>
              <a:t> and </a:t>
            </a:r>
            <a:r>
              <a:rPr lang="en-US" altLang="zh-CN" sz="1900" i="1" dirty="0">
                <a:latin typeface="Times New Roman" panose="02020603050405020304" pitchFamily="18" charset="0"/>
                <a:cs typeface="Times New Roman" panose="02020603050405020304" pitchFamily="18" charset="0"/>
              </a:rPr>
              <a:t>τ</a:t>
            </a:r>
            <a:r>
              <a:rPr lang="en-US" sz="1900" dirty="0">
                <a:latin typeface="Times New Roman" panose="02020603050405020304" pitchFamily="18" charset="0"/>
                <a:cs typeface="Times New Roman" panose="02020603050405020304" pitchFamily="18" charset="0"/>
              </a:rPr>
              <a:t> for by fitting </a:t>
            </a:r>
            <a:r>
              <a:rPr lang="en-US" sz="1900" dirty="0" err="1">
                <a:latin typeface="Times New Roman" panose="02020603050405020304" pitchFamily="18" charset="0"/>
                <a:cs typeface="Times New Roman" panose="02020603050405020304" pitchFamily="18" charset="0"/>
              </a:rPr>
              <a:t>unbroadened</a:t>
            </a:r>
            <a:r>
              <a:rPr lang="en-US" sz="1900" dirty="0">
                <a:latin typeface="Times New Roman" panose="02020603050405020304" pitchFamily="18" charset="0"/>
                <a:cs typeface="Times New Roman" panose="02020603050405020304" pitchFamily="18" charset="0"/>
              </a:rPr>
              <a:t> </a:t>
            </a:r>
            <a:r>
              <a:rPr lang="en-US" sz="1900" i="1" dirty="0">
                <a:latin typeface="Times New Roman" panose="02020603050405020304" pitchFamily="18" charset="0"/>
                <a:cs typeface="Times New Roman" panose="02020603050405020304" pitchFamily="18" charset="0"/>
              </a:rPr>
              <a:t>β</a:t>
            </a:r>
            <a:r>
              <a:rPr lang="en-US" sz="1900" dirty="0">
                <a:latin typeface="Times New Roman" panose="02020603050405020304" pitchFamily="18" charset="0"/>
                <a:cs typeface="Times New Roman" panose="02020603050405020304" pitchFamily="18" charset="0"/>
              </a:rPr>
              <a:t>-delayed </a:t>
            </a:r>
            <a:r>
              <a:rPr lang="en-US" sz="1900" i="1" dirty="0">
                <a:latin typeface="Times New Roman" panose="02020603050405020304" pitchFamily="18" charset="0"/>
                <a:cs typeface="Times New Roman" panose="02020603050405020304" pitchFamily="18" charset="0"/>
              </a:rPr>
              <a:t>γ</a:t>
            </a:r>
            <a:r>
              <a:rPr lang="en-US" sz="1900" dirty="0">
                <a:latin typeface="Times New Roman" panose="02020603050405020304" pitchFamily="18" charset="0"/>
                <a:cs typeface="Times New Roman" panose="02020603050405020304" pitchFamily="18" charset="0"/>
              </a:rPr>
              <a:t>-ray peaks with an exponentially modified Gaussian function </a:t>
            </a:r>
            <a:r>
              <a:rPr lang="en-US" altLang="zh-CN" sz="1900" dirty="0">
                <a:latin typeface="Times New Roman" panose="02020603050405020304" pitchFamily="18" charset="0"/>
                <a:cs typeface="Times New Roman" panose="02020603050405020304" pitchFamily="18" charset="0"/>
              </a:rPr>
              <a:t>for</a:t>
            </a:r>
            <a:r>
              <a:rPr lang="en-US" sz="1900" dirty="0">
                <a:latin typeface="Times New Roman" panose="02020603050405020304" pitchFamily="18" charset="0"/>
                <a:cs typeface="Times New Roman" panose="02020603050405020304" pitchFamily="18" charset="0"/>
              </a:rPr>
              <a:t> each SeGA detector.</a:t>
            </a:r>
            <a:endParaRPr lang="en-US" sz="1900" dirty="0">
              <a:solidFill>
                <a:srgbClr val="000000"/>
              </a:solidFill>
              <a:latin typeface="Times New Roman" panose="02020603050405020304" pitchFamily="18" charset="0"/>
              <a:cs typeface="Times New Roman" panose="02020603050405020304" pitchFamily="18" charset="0"/>
            </a:endParaRPr>
          </a:p>
          <a:p>
            <a:endParaRPr lang="en-US" sz="1900" dirty="0">
              <a:solidFill>
                <a:srgbClr val="000000"/>
              </a:solidFill>
              <a:latin typeface="Times New Roman" panose="02020603050405020304" pitchFamily="18" charset="0"/>
              <a:cs typeface="Times New Roman" panose="02020603050405020304" pitchFamily="18" charset="0"/>
            </a:endParaRPr>
          </a:p>
          <a:p>
            <a:r>
              <a:rPr lang="en-US" sz="1900" dirty="0">
                <a:latin typeface="Times New Roman" panose="02020603050405020304" pitchFamily="18" charset="0"/>
                <a:cs typeface="Times New Roman" panose="02020603050405020304" pitchFamily="18" charset="0"/>
              </a:rPr>
              <a:t>5) Manually add 12 SeGA histograms together to get a total </a:t>
            </a:r>
            <a:r>
              <a:rPr lang="en-US" sz="1900" dirty="0" err="1">
                <a:latin typeface="Times New Roman" panose="02020603050405020304" pitchFamily="18" charset="0"/>
                <a:cs typeface="Times New Roman" panose="02020603050405020304" pitchFamily="18" charset="0"/>
              </a:rPr>
              <a:t>ungated</a:t>
            </a:r>
            <a:r>
              <a:rPr lang="en-US" sz="1900" dirty="0">
                <a:latin typeface="Times New Roman" panose="02020603050405020304" pitchFamily="18" charset="0"/>
                <a:cs typeface="Times New Roman" panose="02020603050405020304" pitchFamily="18" charset="0"/>
              </a:rPr>
              <a:t> spectrum and a total gated spectrum.</a:t>
            </a:r>
          </a:p>
          <a:p>
            <a:endParaRPr lang="en-US" sz="1900" dirty="0">
              <a:solidFill>
                <a:srgbClr val="000000"/>
              </a:solidFill>
              <a:latin typeface="Times New Roman" panose="02020603050405020304" pitchFamily="18" charset="0"/>
              <a:cs typeface="Times New Roman" panose="02020603050405020304" pitchFamily="18" charset="0"/>
            </a:endParaRPr>
          </a:p>
          <a:p>
            <a:r>
              <a:rPr lang="en-US" sz="1900" dirty="0">
                <a:solidFill>
                  <a:srgbClr val="000000"/>
                </a:solidFill>
                <a:latin typeface="Times New Roman" panose="02020603050405020304" pitchFamily="18" charset="0"/>
                <a:cs typeface="Times New Roman" panose="02020603050405020304" pitchFamily="18" charset="0"/>
              </a:rPr>
              <a:t>6) Using the total spectrum to determine the final energy and area for each </a:t>
            </a:r>
            <a:r>
              <a:rPr lang="en-US" sz="1900" dirty="0" err="1">
                <a:solidFill>
                  <a:srgbClr val="000000"/>
                </a:solidFill>
                <a:latin typeface="Times New Roman" panose="02020603050405020304" pitchFamily="18" charset="0"/>
                <a:cs typeface="Times New Roman" panose="02020603050405020304" pitchFamily="18" charset="0"/>
              </a:rPr>
              <a:t>unbroadened</a:t>
            </a:r>
            <a:r>
              <a:rPr lang="en-US" sz="1900" dirty="0">
                <a:solidFill>
                  <a:srgbClr val="000000"/>
                </a:solidFill>
                <a:latin typeface="Times New Roman" panose="02020603050405020304" pitchFamily="18" charset="0"/>
                <a:cs typeface="Times New Roman" panose="02020603050405020304" pitchFamily="18" charset="0"/>
              </a:rPr>
              <a:t> peak.</a:t>
            </a:r>
          </a:p>
          <a:p>
            <a:endParaRPr lang="en-US" altLang="zh-CN" sz="1900" dirty="0">
              <a:solidFill>
                <a:srgbClr val="000000"/>
              </a:solidFill>
              <a:latin typeface="Times New Roman" panose="02020603050405020304" pitchFamily="18" charset="0"/>
              <a:cs typeface="Times New Roman" panose="02020603050405020304" pitchFamily="18" charset="0"/>
            </a:endParaRPr>
          </a:p>
          <a:p>
            <a:r>
              <a:rPr lang="en-US" altLang="zh-CN" sz="1900" dirty="0">
                <a:solidFill>
                  <a:srgbClr val="000000"/>
                </a:solidFill>
                <a:latin typeface="Times New Roman" panose="02020603050405020304" pitchFamily="18" charset="0"/>
                <a:cs typeface="Times New Roman" panose="02020603050405020304" pitchFamily="18" charset="0"/>
              </a:rPr>
              <a:t>7) Using the total spectrum to</a:t>
            </a:r>
            <a:r>
              <a:rPr lang="en-US" sz="1900" dirty="0">
                <a:solidFill>
                  <a:srgbClr val="000000"/>
                </a:solidFill>
                <a:latin typeface="Times New Roman" panose="02020603050405020304" pitchFamily="18" charset="0"/>
                <a:cs typeface="Times New Roman" panose="02020603050405020304" pitchFamily="18" charset="0"/>
              </a:rPr>
              <a:t> </a:t>
            </a:r>
            <a:r>
              <a:rPr lang="en-US" altLang="zh-CN" sz="1900" dirty="0">
                <a:solidFill>
                  <a:srgbClr val="000000"/>
                </a:solidFill>
                <a:latin typeface="Times New Roman" panose="02020603050405020304" pitchFamily="18" charset="0"/>
                <a:cs typeface="Times New Roman" panose="02020603050405020304" pitchFamily="18" charset="0"/>
              </a:rPr>
              <a:t>do the </a:t>
            </a:r>
            <a:r>
              <a:rPr lang="en-US" altLang="zh-CN" sz="1900" dirty="0" err="1">
                <a:solidFill>
                  <a:srgbClr val="000000"/>
                </a:solidFill>
                <a:latin typeface="Times New Roman" panose="02020603050405020304" pitchFamily="18" charset="0"/>
                <a:cs typeface="Times New Roman" panose="02020603050405020304" pitchFamily="18" charset="0"/>
              </a:rPr>
              <a:t>simu</a:t>
            </a:r>
            <a:r>
              <a:rPr lang="en-US" altLang="zh-CN" sz="1900" dirty="0">
                <a:solidFill>
                  <a:srgbClr val="000000"/>
                </a:solidFill>
                <a:latin typeface="Times New Roman" panose="02020603050405020304" pitchFamily="18" charset="0"/>
                <a:cs typeface="Times New Roman" panose="02020603050405020304" pitchFamily="18" charset="0"/>
              </a:rPr>
              <a:t>-data </a:t>
            </a:r>
            <a:r>
              <a:rPr lang="el-GR" altLang="zh-CN" sz="1900" dirty="0">
                <a:solidFill>
                  <a:srgbClr val="000000"/>
                </a:solidFill>
                <a:latin typeface="Times New Roman" panose="02020603050405020304" pitchFamily="18" charset="0"/>
                <a:cs typeface="Times New Roman" panose="02020603050405020304" pitchFamily="18" charset="0"/>
              </a:rPr>
              <a:t>χ</a:t>
            </a:r>
            <a:r>
              <a:rPr lang="el-GR" altLang="zh-CN" sz="1900" baseline="30000" dirty="0">
                <a:solidFill>
                  <a:srgbClr val="000000"/>
                </a:solidFill>
                <a:latin typeface="Times New Roman" panose="02020603050405020304" pitchFamily="18" charset="0"/>
                <a:cs typeface="Times New Roman" panose="02020603050405020304" pitchFamily="18" charset="0"/>
              </a:rPr>
              <a:t>2</a:t>
            </a:r>
            <a:r>
              <a:rPr lang="el-GR" altLang="zh-CN" sz="1900" dirty="0">
                <a:solidFill>
                  <a:srgbClr val="000000"/>
                </a:solidFill>
                <a:latin typeface="Times New Roman" panose="02020603050405020304" pitchFamily="18" charset="0"/>
                <a:cs typeface="Times New Roman" panose="02020603050405020304" pitchFamily="18" charset="0"/>
              </a:rPr>
              <a:t> </a:t>
            </a:r>
            <a:r>
              <a:rPr lang="en-US" altLang="zh-CN" sz="1900" dirty="0">
                <a:solidFill>
                  <a:srgbClr val="000000"/>
                </a:solidFill>
                <a:latin typeface="Times New Roman" panose="02020603050405020304" pitchFamily="18" charset="0"/>
                <a:cs typeface="Times New Roman" panose="02020603050405020304" pitchFamily="18" charset="0"/>
              </a:rPr>
              <a:t>minimization to determine the final energy and area for each broadened peak.</a:t>
            </a:r>
          </a:p>
        </p:txBody>
      </p:sp>
    </p:spTree>
    <p:extLst>
      <p:ext uri="{BB962C8B-B14F-4D97-AF65-F5344CB8AC3E}">
        <p14:creationId xmlns:p14="http://schemas.microsoft.com/office/powerpoint/2010/main" val="10924429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4801314"/>
          </a:xfrm>
          <a:prstGeom prst="rect">
            <a:avLst/>
          </a:prstGeom>
        </p:spPr>
        <p:txBody>
          <a:bodyPr wrap="square">
            <a:spAutoFit/>
          </a:bodyPr>
          <a:lstStyle/>
          <a:p>
            <a:r>
              <a:rPr lang="en-US" dirty="0" err="1">
                <a:solidFill>
                  <a:srgbClr val="000000"/>
                </a:solidFill>
                <a:latin typeface="Times New Roman" panose="02020603050405020304" pitchFamily="18" charset="0"/>
                <a:cs typeface="Times New Roman" panose="02020603050405020304" pitchFamily="18" charset="0"/>
              </a:rPr>
              <a:t>Comparison.C</a:t>
            </a:r>
            <a:endParaRPr lang="en-US" dirty="0">
              <a:solidFill>
                <a:srgbClr val="000000"/>
              </a:solidFill>
              <a:latin typeface="Times New Roman" panose="02020603050405020304" pitchFamily="18" charset="0"/>
              <a:cs typeface="Times New Roman" panose="02020603050405020304" pitchFamily="18" charset="0"/>
            </a:endParaRPr>
          </a:p>
          <a:p>
            <a:r>
              <a:rPr lang="en-US" dirty="0">
                <a:solidFill>
                  <a:srgbClr val="000000"/>
                </a:solidFill>
                <a:latin typeface="Times New Roman" panose="02020603050405020304" pitchFamily="18" charset="0"/>
                <a:cs typeface="Times New Roman" panose="02020603050405020304" pitchFamily="18" charset="0"/>
              </a:rPr>
              <a:t>Fix the range of SeGA spectra, and shift simulated spectra instead of simulating a lot of spectra before comparison (this is time-consuming) using </a:t>
            </a:r>
            <a:r>
              <a:rPr lang="en-US" dirty="0" err="1">
                <a:solidFill>
                  <a:srgbClr val="000000"/>
                </a:solidFill>
                <a:latin typeface="Times New Roman" panose="02020603050405020304" pitchFamily="18" charset="0"/>
                <a:cs typeface="Times New Roman" panose="02020603050405020304" pitchFamily="18" charset="0"/>
              </a:rPr>
              <a:t>GetBin</a:t>
            </a:r>
            <a:r>
              <a:rPr lang="en-US" altLang="zh-CN" dirty="0" err="1">
                <a:solidFill>
                  <a:srgbClr val="000000"/>
                </a:solidFill>
                <a:latin typeface="Times New Roman" panose="02020603050405020304" pitchFamily="18" charset="0"/>
                <a:cs typeface="Times New Roman" panose="02020603050405020304" pitchFamily="18" charset="0"/>
              </a:rPr>
              <a:t>Content</a:t>
            </a:r>
            <a:r>
              <a:rPr lang="en-US" altLang="zh-CN" dirty="0">
                <a:solidFill>
                  <a:srgbClr val="000000"/>
                </a:solidFill>
                <a:latin typeface="Times New Roman" panose="02020603050405020304" pitchFamily="18" charset="0"/>
                <a:cs typeface="Times New Roman" panose="02020603050405020304" pitchFamily="18" charset="0"/>
              </a:rPr>
              <a:t>, </a:t>
            </a:r>
            <a:r>
              <a:rPr lang="en-US" altLang="zh-CN" dirty="0" err="1">
                <a:solidFill>
                  <a:srgbClr val="000000"/>
                </a:solidFill>
                <a:latin typeface="Times New Roman" panose="02020603050405020304" pitchFamily="18" charset="0"/>
                <a:cs typeface="Times New Roman" panose="02020603050405020304" pitchFamily="18" charset="0"/>
              </a:rPr>
              <a:t>SetBinContent</a:t>
            </a:r>
            <a:r>
              <a:rPr lang="en-US" altLang="zh-CN" dirty="0">
                <a:solidFill>
                  <a:srgbClr val="000000"/>
                </a:solidFill>
                <a:latin typeface="Times New Roman" panose="02020603050405020304" pitchFamily="18" charset="0"/>
                <a:cs typeface="Times New Roman" panose="02020603050405020304" pitchFamily="18" charset="0"/>
              </a:rPr>
              <a:t>.</a:t>
            </a:r>
          </a:p>
          <a:p>
            <a:r>
              <a:rPr lang="en-US" dirty="0">
                <a:solidFill>
                  <a:srgbClr val="1C1E29"/>
                </a:solidFill>
                <a:latin typeface="Times New Roman" panose="02020603050405020304" pitchFamily="18" charset="0"/>
                <a:cs typeface="Times New Roman" panose="02020603050405020304" pitchFamily="18" charset="0"/>
              </a:rPr>
              <a:t>The gain-matching, calibration, response function characterization, efficiency normalization for each SeGA detector are treated individually.</a:t>
            </a:r>
            <a:endParaRPr lang="en-US" altLang="zh-CN" dirty="0">
              <a:solidFill>
                <a:srgbClr val="000000"/>
              </a:solidFill>
              <a:latin typeface="Times New Roman" panose="02020603050405020304" pitchFamily="18" charset="0"/>
              <a:cs typeface="Times New Roman" panose="02020603050405020304" pitchFamily="18" charset="0"/>
            </a:endParaRPr>
          </a:p>
          <a:p>
            <a:endParaRPr lang="en-US" dirty="0">
              <a:solidFill>
                <a:srgbClr val="000000"/>
              </a:solidFill>
              <a:latin typeface="Times New Roman" panose="02020603050405020304" pitchFamily="18" charset="0"/>
              <a:cs typeface="Times New Roman" panose="02020603050405020304" pitchFamily="18" charset="0"/>
            </a:endParaRPr>
          </a:p>
          <a:p>
            <a:r>
              <a:rPr lang="en-US" dirty="0">
                <a:solidFill>
                  <a:srgbClr val="000000"/>
                </a:solidFill>
                <a:latin typeface="Times New Roman" panose="02020603050405020304" pitchFamily="18" charset="0"/>
                <a:cs typeface="Times New Roman" panose="02020603050405020304" pitchFamily="18" charset="0"/>
              </a:rPr>
              <a:t>Brent: The exponential parameter (</a:t>
            </a:r>
            <a:r>
              <a:rPr lang="en-US" i="1" dirty="0">
                <a:solidFill>
                  <a:srgbClr val="000000"/>
                </a:solidFill>
                <a:latin typeface="Times New Roman" panose="02020603050405020304" pitchFamily="18" charset="0"/>
                <a:cs typeface="Times New Roman" panose="02020603050405020304" pitchFamily="18" charset="0"/>
              </a:rPr>
              <a:t>λ</a:t>
            </a:r>
            <a:r>
              <a:rPr lang="en-US" dirty="0">
                <a:solidFill>
                  <a:srgbClr val="000000"/>
                </a:solidFill>
                <a:latin typeface="Times New Roman" panose="02020603050405020304" pitchFamily="18" charset="0"/>
                <a:cs typeface="Times New Roman" panose="02020603050405020304" pitchFamily="18" charset="0"/>
              </a:rPr>
              <a:t>) was fixed to 0.7 as this fit the left side tail of the peak well at all energies in all detectors. It's not the case for 25Si and 23Al. So we </a:t>
            </a:r>
            <a:r>
              <a:rPr lang="en-US" altLang="zh-CN" dirty="0">
                <a:solidFill>
                  <a:srgbClr val="000000"/>
                </a:solidFill>
                <a:latin typeface="Times New Roman" panose="02020603050405020304" pitchFamily="18" charset="0"/>
                <a:cs typeface="Times New Roman" panose="02020603050405020304" pitchFamily="18" charset="0"/>
              </a:rPr>
              <a:t>vary</a:t>
            </a:r>
            <a:r>
              <a:rPr lang="en-US" dirty="0">
                <a:solidFill>
                  <a:srgbClr val="000000"/>
                </a:solidFill>
                <a:latin typeface="Times New Roman" panose="02020603050405020304" pitchFamily="18" charset="0"/>
                <a:cs typeface="Times New Roman" panose="02020603050405020304" pitchFamily="18" charset="0"/>
              </a:rPr>
              <a:t> </a:t>
            </a:r>
            <a:r>
              <a:rPr lang="en-US" altLang="zh-CN" i="1" dirty="0">
                <a:solidFill>
                  <a:srgbClr val="000000"/>
                </a:solidFill>
                <a:latin typeface="Times New Roman" panose="02020603050405020304" pitchFamily="18" charset="0"/>
                <a:cs typeface="Times New Roman" panose="02020603050405020304" pitchFamily="18" charset="0"/>
              </a:rPr>
              <a:t>τ</a:t>
            </a:r>
            <a:r>
              <a:rPr lang="en-US" altLang="zh-CN" dirty="0">
                <a:solidFill>
                  <a:srgbClr val="000000"/>
                </a:solidFill>
                <a:latin typeface="Times New Roman" panose="02020603050405020304" pitchFamily="18" charset="0"/>
                <a:cs typeface="Times New Roman" panose="02020603050405020304" pitchFamily="18" charset="0"/>
              </a:rPr>
              <a:t> as a function of energy.</a:t>
            </a:r>
            <a:endParaRPr lang="en-US" dirty="0">
              <a:solidFill>
                <a:srgbClr val="000000"/>
              </a:solidFill>
              <a:latin typeface="Times New Roman" panose="02020603050405020304" pitchFamily="18" charset="0"/>
              <a:cs typeface="Times New Roman" panose="02020603050405020304" pitchFamily="18" charset="0"/>
            </a:endParaRPr>
          </a:p>
          <a:p>
            <a:r>
              <a:rPr lang="en-US" dirty="0">
                <a:solidFill>
                  <a:srgbClr val="000000"/>
                </a:solidFill>
                <a:latin typeface="Times New Roman" panose="02020603050405020304" pitchFamily="18" charset="0"/>
                <a:cs typeface="Times New Roman" panose="02020603050405020304" pitchFamily="18" charset="0"/>
              </a:rPr>
              <a:t>Fitting range: always three peak widths</a:t>
            </a:r>
          </a:p>
          <a:p>
            <a:r>
              <a:rPr lang="en-US" dirty="0">
                <a:solidFill>
                  <a:srgbClr val="000000"/>
                </a:solidFill>
                <a:latin typeface="Times New Roman" panose="02020603050405020304" pitchFamily="18" charset="0"/>
                <a:cs typeface="Times New Roman" panose="02020603050405020304" pitchFamily="18" charset="0"/>
              </a:rPr>
              <a:t>Bin size: always 0.1-keV bin.</a:t>
            </a:r>
          </a:p>
          <a:p>
            <a:endParaRPr lang="en-US" dirty="0">
              <a:solidFill>
                <a:srgbClr val="000000"/>
              </a:solidFill>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y = ax + b gain matching</a:t>
            </a:r>
          </a:p>
          <a:p>
            <a:r>
              <a:rPr lang="en-US" dirty="0">
                <a:latin typeface="Times New Roman" panose="02020603050405020304" pitchFamily="18" charset="0"/>
                <a:cs typeface="Times New Roman" panose="02020603050405020304" pitchFamily="18" charset="0"/>
              </a:rPr>
              <a:t>z = cy + d calibration</a:t>
            </a:r>
          </a:p>
          <a:p>
            <a:r>
              <a:rPr lang="en-US" dirty="0">
                <a:latin typeface="Times New Roman" panose="02020603050405020304" pitchFamily="18" charset="0"/>
                <a:cs typeface="Times New Roman" panose="02020603050405020304" pitchFamily="18" charset="0"/>
              </a:rPr>
              <a:t>z = (ac)x + (</a:t>
            </a:r>
            <a:r>
              <a:rPr lang="en-US" dirty="0" err="1">
                <a:latin typeface="Times New Roman" panose="02020603050405020304" pitchFamily="18" charset="0"/>
                <a:cs typeface="Times New Roman" panose="02020603050405020304" pitchFamily="18" charset="0"/>
              </a:rPr>
              <a:t>bc</a:t>
            </a:r>
            <a:r>
              <a:rPr lang="en-US" dirty="0">
                <a:latin typeface="Times New Roman" panose="02020603050405020304" pitchFamily="18" charset="0"/>
                <a:cs typeface="Times New Roman" panose="02020603050405020304" pitchFamily="18" charset="0"/>
              </a:rPr>
              <a:t> + d) two linear function is </a:t>
            </a:r>
            <a:r>
              <a:rPr lang="en-US" altLang="zh-CN" dirty="0">
                <a:latin typeface="Times New Roman" panose="02020603050405020304" pitchFamily="18" charset="0"/>
                <a:cs typeface="Times New Roman" panose="02020603050405020304" pitchFamily="18" charset="0"/>
              </a:rPr>
              <a:t>equivalent to </a:t>
            </a:r>
            <a:r>
              <a:rPr lang="en-US" dirty="0">
                <a:latin typeface="Times New Roman" panose="02020603050405020304" pitchFamily="18" charset="0"/>
                <a:cs typeface="Times New Roman" panose="02020603050405020304" pitchFamily="18" charset="0"/>
              </a:rPr>
              <a:t>one linear function actually</a:t>
            </a:r>
          </a:p>
          <a:p>
            <a:r>
              <a:rPr lang="en-US" dirty="0">
                <a:solidFill>
                  <a:srgbClr val="000000"/>
                </a:solidFill>
                <a:latin typeface="Times New Roman" panose="02020603050405020304" pitchFamily="18" charset="0"/>
                <a:cs typeface="Times New Roman" panose="02020603050405020304" pitchFamily="18" charset="0"/>
              </a:rPr>
              <a:t>The original spectrum is converted to the final spectrum in one step, instead of in two steps (match, calibration).</a:t>
            </a:r>
          </a:p>
        </p:txBody>
      </p:sp>
    </p:spTree>
    <p:extLst>
      <p:ext uri="{BB962C8B-B14F-4D97-AF65-F5344CB8AC3E}">
        <p14:creationId xmlns:p14="http://schemas.microsoft.com/office/powerpoint/2010/main" val="22445433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9144000" cy="6001643"/>
          </a:xfrm>
          <a:prstGeom prst="rect">
            <a:avLst/>
          </a:prstGeom>
          <a:noFill/>
        </p:spPr>
        <p:txBody>
          <a:bodyPr wrap="square" rtlCol="0" anchor="t">
            <a:spAutoFit/>
          </a:bodyPr>
          <a:lstStyle/>
          <a:p>
            <a:pPr>
              <a:spcBef>
                <a:spcPts val="0"/>
              </a:spcBef>
              <a:spcAft>
                <a:spcPts val="0"/>
              </a:spcAft>
            </a:pPr>
            <a:r>
              <a:rPr lang="en-US" sz="2400" dirty="0">
                <a:solidFill>
                  <a:srgbClr val="1C1E29"/>
                </a:solidFill>
                <a:latin typeface="Times New Roman" panose="02020603050405020304" pitchFamily="18" charset="0"/>
                <a:cs typeface="Times New Roman" panose="02020603050405020304" pitchFamily="18" charset="0"/>
              </a:rPr>
              <a:t>Improvements:</a:t>
            </a:r>
          </a:p>
          <a:p>
            <a:pPr>
              <a:spcBef>
                <a:spcPts val="0"/>
              </a:spcBef>
              <a:spcAft>
                <a:spcPts val="0"/>
              </a:spcAft>
              <a:buFont typeface="+mj-lt"/>
              <a:buAutoNum type="arabicPeriod"/>
            </a:pPr>
            <a:r>
              <a:rPr lang="en-US" sz="2400" dirty="0">
                <a:solidFill>
                  <a:srgbClr val="1C1E29"/>
                </a:solidFill>
                <a:latin typeface="Times New Roman" panose="02020603050405020304" pitchFamily="18" charset="0"/>
                <a:cs typeface="Times New Roman" panose="02020603050405020304" pitchFamily="18" charset="0"/>
              </a:rPr>
              <a:t> Calibration using the maximum of each </a:t>
            </a:r>
            <a:r>
              <a:rPr lang="en-US" altLang="zh-CN" sz="2400" i="1" dirty="0">
                <a:solidFill>
                  <a:srgbClr val="1C1E29"/>
                </a:solidFill>
                <a:latin typeface="Times New Roman" panose="02020603050405020304" pitchFamily="18" charset="0"/>
                <a:cs typeface="Times New Roman" panose="02020603050405020304" pitchFamily="18" charset="0"/>
              </a:rPr>
              <a:t>γ</a:t>
            </a:r>
            <a:r>
              <a:rPr lang="en-US" altLang="zh-CN" sz="2400" dirty="0">
                <a:solidFill>
                  <a:srgbClr val="1C1E29"/>
                </a:solidFill>
                <a:latin typeface="Times New Roman" panose="02020603050405020304" pitchFamily="18" charset="0"/>
                <a:cs typeface="Times New Roman" panose="02020603050405020304" pitchFamily="18" charset="0"/>
              </a:rPr>
              <a:t>-ray </a:t>
            </a:r>
            <a:r>
              <a:rPr lang="en-US" sz="2400" dirty="0">
                <a:solidFill>
                  <a:srgbClr val="1C1E29"/>
                </a:solidFill>
                <a:latin typeface="Times New Roman" panose="02020603050405020304" pitchFamily="18" charset="0"/>
                <a:cs typeface="Times New Roman" panose="02020603050405020304" pitchFamily="18" charset="0"/>
              </a:rPr>
              <a:t>peak.</a:t>
            </a:r>
          </a:p>
          <a:p>
            <a:pPr>
              <a:spcBef>
                <a:spcPts val="0"/>
              </a:spcBef>
              <a:spcAft>
                <a:spcPts val="0"/>
              </a:spcAft>
              <a:buFont typeface="+mj-lt"/>
              <a:buAutoNum type="arabicPeriod"/>
            </a:pPr>
            <a:r>
              <a:rPr lang="en-US" sz="2400" dirty="0">
                <a:solidFill>
                  <a:srgbClr val="1C1E29"/>
                </a:solidFill>
                <a:latin typeface="Times New Roman" panose="02020603050405020304" pitchFamily="18" charset="0"/>
                <a:cs typeface="Times New Roman" panose="02020603050405020304" pitchFamily="18" charset="0"/>
              </a:rPr>
              <a:t> </a:t>
            </a:r>
            <a:r>
              <a:rPr lang="en-US" altLang="zh-CN" sz="2400" dirty="0">
                <a:solidFill>
                  <a:srgbClr val="1C1E29"/>
                </a:solidFill>
                <a:latin typeface="Times New Roman" panose="02020603050405020304" pitchFamily="18" charset="0"/>
                <a:cs typeface="Times New Roman" panose="02020603050405020304" pitchFamily="18" charset="0"/>
              </a:rPr>
              <a:t>Only the </a:t>
            </a:r>
            <a:r>
              <a:rPr lang="en-US" sz="2400" i="1" dirty="0">
                <a:solidFill>
                  <a:srgbClr val="1C1E29"/>
                </a:solidFill>
                <a:latin typeface="Times New Roman" panose="02020603050405020304" pitchFamily="18" charset="0"/>
                <a:cs typeface="Times New Roman" panose="02020603050405020304" pitchFamily="18" charset="0"/>
              </a:rPr>
              <a:t>β</a:t>
            </a:r>
            <a:r>
              <a:rPr lang="en-US" sz="2400" i="1" dirty="0" err="1">
                <a:solidFill>
                  <a:srgbClr val="1C1E29"/>
                </a:solidFill>
                <a:latin typeface="Times New Roman" panose="02020603050405020304" pitchFamily="18" charset="0"/>
                <a:cs typeface="Times New Roman" panose="02020603050405020304" pitchFamily="18" charset="0"/>
              </a:rPr>
              <a:t>γ</a:t>
            </a:r>
            <a:r>
              <a:rPr lang="en-US" sz="2400" dirty="0" err="1">
                <a:solidFill>
                  <a:srgbClr val="1C1E29"/>
                </a:solidFill>
                <a:latin typeface="Times New Roman" panose="02020603050405020304" pitchFamily="18" charset="0"/>
                <a:cs typeface="Times New Roman" panose="02020603050405020304" pitchFamily="18" charset="0"/>
              </a:rPr>
              <a:t>s</a:t>
            </a:r>
            <a:r>
              <a:rPr lang="en-US" sz="2400" dirty="0">
                <a:solidFill>
                  <a:srgbClr val="1C1E29"/>
                </a:solidFill>
                <a:latin typeface="Times New Roman" panose="02020603050405020304" pitchFamily="18" charset="0"/>
                <a:cs typeface="Times New Roman" panose="02020603050405020304" pitchFamily="18" charset="0"/>
              </a:rPr>
              <a:t> of </a:t>
            </a:r>
            <a:r>
              <a:rPr lang="en-US" sz="2400" baseline="30000" dirty="0">
                <a:solidFill>
                  <a:srgbClr val="1C1E29"/>
                </a:solidFill>
                <a:latin typeface="Times New Roman" panose="02020603050405020304" pitchFamily="18" charset="0"/>
                <a:cs typeface="Times New Roman" panose="02020603050405020304" pitchFamily="18" charset="0"/>
              </a:rPr>
              <a:t>25</a:t>
            </a:r>
            <a:r>
              <a:rPr lang="en-US" sz="2400" dirty="0">
                <a:solidFill>
                  <a:srgbClr val="1C1E29"/>
                </a:solidFill>
                <a:latin typeface="Times New Roman" panose="02020603050405020304" pitchFamily="18" charset="0"/>
                <a:cs typeface="Times New Roman" panose="02020603050405020304" pitchFamily="18" charset="0"/>
              </a:rPr>
              <a:t>Si are taken into account because </a:t>
            </a:r>
            <a:r>
              <a:rPr lang="en-US" sz="2400" baseline="30000" dirty="0">
                <a:solidFill>
                  <a:srgbClr val="1C1E29"/>
                </a:solidFill>
                <a:latin typeface="Times New Roman" panose="02020603050405020304" pitchFamily="18" charset="0"/>
                <a:cs typeface="Times New Roman" panose="02020603050405020304" pitchFamily="18" charset="0"/>
              </a:rPr>
              <a:t>23</a:t>
            </a:r>
            <a:r>
              <a:rPr lang="en-US" sz="2400" dirty="0">
                <a:solidFill>
                  <a:srgbClr val="1C1E29"/>
                </a:solidFill>
                <a:latin typeface="Times New Roman" panose="02020603050405020304" pitchFamily="18" charset="0"/>
                <a:cs typeface="Times New Roman" panose="02020603050405020304" pitchFamily="18" charset="0"/>
              </a:rPr>
              <a:t>Al </a:t>
            </a:r>
            <a:r>
              <a:rPr lang="en-US" sz="2400" i="1" dirty="0">
                <a:solidFill>
                  <a:srgbClr val="1C1E29"/>
                </a:solidFill>
                <a:latin typeface="Times New Roman" panose="02020603050405020304" pitchFamily="18" charset="0"/>
                <a:cs typeface="Times New Roman" panose="02020603050405020304" pitchFamily="18" charset="0"/>
              </a:rPr>
              <a:t>β</a:t>
            </a:r>
            <a:r>
              <a:rPr lang="en-US" sz="2400" i="1" dirty="0" err="1">
                <a:solidFill>
                  <a:srgbClr val="1C1E29"/>
                </a:solidFill>
                <a:latin typeface="Times New Roman" panose="02020603050405020304" pitchFamily="18" charset="0"/>
                <a:cs typeface="Times New Roman" panose="02020603050405020304" pitchFamily="18" charset="0"/>
              </a:rPr>
              <a:t>γ</a:t>
            </a:r>
            <a:r>
              <a:rPr lang="en-US" sz="2400" dirty="0" err="1">
                <a:solidFill>
                  <a:srgbClr val="1C1E29"/>
                </a:solidFill>
                <a:latin typeface="Times New Roman" panose="02020603050405020304" pitchFamily="18" charset="0"/>
                <a:cs typeface="Times New Roman" panose="02020603050405020304" pitchFamily="18" charset="0"/>
              </a:rPr>
              <a:t>s</a:t>
            </a:r>
            <a:r>
              <a:rPr lang="en-US" sz="2400" dirty="0">
                <a:solidFill>
                  <a:srgbClr val="1C1E29"/>
                </a:solidFill>
                <a:latin typeface="Times New Roman" panose="02020603050405020304" pitchFamily="18" charset="0"/>
                <a:cs typeface="Times New Roman" panose="02020603050405020304" pitchFamily="18" charset="0"/>
              </a:rPr>
              <a:t> seem to affect the </a:t>
            </a:r>
            <a:r>
              <a:rPr lang="en-US" altLang="zh-CN" sz="2400" dirty="0">
                <a:solidFill>
                  <a:srgbClr val="1C1E29"/>
                </a:solidFill>
                <a:latin typeface="Times New Roman" panose="02020603050405020304" pitchFamily="18" charset="0"/>
                <a:cs typeface="Times New Roman" panose="02020603050405020304" pitchFamily="18" charset="0"/>
              </a:rPr>
              <a:t>consistency of the </a:t>
            </a:r>
            <a:r>
              <a:rPr lang="en-US" sz="2400" dirty="0">
                <a:solidFill>
                  <a:srgbClr val="1C1E29"/>
                </a:solidFill>
                <a:latin typeface="Times New Roman" panose="02020603050405020304" pitchFamily="18" charset="0"/>
                <a:cs typeface="Times New Roman" panose="02020603050405020304" pitchFamily="18" charset="0"/>
              </a:rPr>
              <a:t>calibration.</a:t>
            </a:r>
          </a:p>
          <a:p>
            <a:pPr>
              <a:spcBef>
                <a:spcPts val="0"/>
              </a:spcBef>
              <a:spcAft>
                <a:spcPts val="0"/>
              </a:spcAft>
              <a:buFont typeface="+mj-lt"/>
              <a:buAutoNum type="arabicPeriod"/>
            </a:pPr>
            <a:r>
              <a:rPr lang="en-US" altLang="zh-CN" sz="2400" dirty="0">
                <a:solidFill>
                  <a:srgbClr val="1C1E29"/>
                </a:solidFill>
                <a:latin typeface="Times New Roman" panose="02020603050405020304" pitchFamily="18" charset="0"/>
                <a:cs typeface="Times New Roman" panose="02020603050405020304" pitchFamily="18" charset="0"/>
              </a:rPr>
              <a:t> Both </a:t>
            </a:r>
            <a:r>
              <a:rPr lang="en-US" sz="2400" i="1" dirty="0">
                <a:solidFill>
                  <a:srgbClr val="1C1E29"/>
                </a:solidFill>
                <a:latin typeface="Times New Roman" panose="02020603050405020304" pitchFamily="18" charset="0"/>
                <a:cs typeface="Times New Roman" panose="02020603050405020304" pitchFamily="18" charset="0"/>
              </a:rPr>
              <a:t>σ</a:t>
            </a:r>
            <a:r>
              <a:rPr lang="en-US" sz="2400" dirty="0">
                <a:solidFill>
                  <a:srgbClr val="1C1E29"/>
                </a:solidFill>
                <a:latin typeface="Times New Roman" panose="02020603050405020304" pitchFamily="18" charset="0"/>
                <a:cs typeface="Times New Roman" panose="02020603050405020304" pitchFamily="18" charset="0"/>
              </a:rPr>
              <a:t> and </a:t>
            </a:r>
            <a:r>
              <a:rPr lang="en-US" sz="2400" i="1" dirty="0">
                <a:solidFill>
                  <a:srgbClr val="1C1E29"/>
                </a:solidFill>
                <a:latin typeface="Times New Roman" panose="02020603050405020304" pitchFamily="18" charset="0"/>
                <a:cs typeface="Times New Roman" panose="02020603050405020304" pitchFamily="18" charset="0"/>
              </a:rPr>
              <a:t>τ</a:t>
            </a:r>
            <a:r>
              <a:rPr lang="en-US" sz="2400" dirty="0">
                <a:solidFill>
                  <a:srgbClr val="1C1E29"/>
                </a:solidFill>
                <a:latin typeface="Times New Roman" panose="02020603050405020304" pitchFamily="18" charset="0"/>
                <a:cs typeface="Times New Roman" panose="02020603050405020304" pitchFamily="18" charset="0"/>
              </a:rPr>
              <a:t> vary with energy.</a:t>
            </a:r>
          </a:p>
          <a:p>
            <a:pPr>
              <a:spcBef>
                <a:spcPts val="0"/>
              </a:spcBef>
              <a:spcAft>
                <a:spcPts val="0"/>
              </a:spcAft>
              <a:buFont typeface="+mj-lt"/>
              <a:buAutoNum type="arabicPeriod"/>
            </a:pPr>
            <a:r>
              <a:rPr lang="en-US" sz="2400" dirty="0">
                <a:solidFill>
                  <a:srgbClr val="1C1E29"/>
                </a:solidFill>
                <a:latin typeface="Times New Roman" panose="02020603050405020304" pitchFamily="18" charset="0"/>
                <a:cs typeface="Times New Roman" panose="02020603050405020304" pitchFamily="18" charset="0"/>
              </a:rPr>
              <a:t> Normalize the number of counts in each peak contributed by each detector in simulation and in uncertainty .</a:t>
            </a:r>
          </a:p>
          <a:p>
            <a:pPr>
              <a:buFont typeface="+mj-lt"/>
              <a:buAutoNum type="arabicPeriod"/>
            </a:pPr>
            <a:r>
              <a:rPr lang="en-US" sz="2400" dirty="0">
                <a:solidFill>
                  <a:srgbClr val="1C1E29"/>
                </a:solidFill>
                <a:latin typeface="Times New Roman" panose="02020603050405020304" pitchFamily="18" charset="0"/>
                <a:cs typeface="Times New Roman" panose="02020603050405020304" pitchFamily="18" charset="0"/>
              </a:rPr>
              <a:t> The gain-matching, calibration, response function characterization, efficiency normalization for each SeGA detector are treated individually.</a:t>
            </a:r>
          </a:p>
          <a:p>
            <a:pPr>
              <a:spcBef>
                <a:spcPts val="0"/>
              </a:spcBef>
              <a:spcAft>
                <a:spcPts val="0"/>
              </a:spcAft>
              <a:buFont typeface="+mj-lt"/>
              <a:buAutoNum type="arabicPeriod"/>
            </a:pPr>
            <a:r>
              <a:rPr lang="en-US" altLang="zh-CN" sz="2400" dirty="0">
                <a:solidFill>
                  <a:srgbClr val="1C1E29"/>
                </a:solidFill>
                <a:latin typeface="Times New Roman" panose="02020603050405020304" pitchFamily="18" charset="0"/>
                <a:cs typeface="Times New Roman" panose="02020603050405020304" pitchFamily="18" charset="0"/>
              </a:rPr>
              <a:t> All the </a:t>
            </a:r>
            <a:r>
              <a:rPr lang="en-US" altLang="zh-CN" sz="2400" i="1" dirty="0">
                <a:solidFill>
                  <a:srgbClr val="1C1E29"/>
                </a:solidFill>
                <a:latin typeface="Times New Roman" panose="02020603050405020304" pitchFamily="18" charset="0"/>
                <a:cs typeface="Times New Roman" panose="02020603050405020304" pitchFamily="18" charset="0"/>
              </a:rPr>
              <a:t>γ</a:t>
            </a:r>
            <a:r>
              <a:rPr lang="en-US" altLang="zh-CN" sz="2400" dirty="0">
                <a:solidFill>
                  <a:srgbClr val="1C1E29"/>
                </a:solidFill>
                <a:latin typeface="Times New Roman" panose="02020603050405020304" pitchFamily="18" charset="0"/>
                <a:cs typeface="Times New Roman" panose="02020603050405020304" pitchFamily="18" charset="0"/>
              </a:rPr>
              <a:t>-ray energies are reported in the laboratory frame and all the transition energies are reported in center-of-mass frame.</a:t>
            </a:r>
          </a:p>
          <a:p>
            <a:pPr>
              <a:spcBef>
                <a:spcPts val="0"/>
              </a:spcBef>
              <a:spcAft>
                <a:spcPts val="0"/>
              </a:spcAft>
              <a:buFont typeface="+mj-lt"/>
              <a:buAutoNum type="arabicPeriod"/>
            </a:pPr>
            <a:r>
              <a:rPr lang="en-US" sz="2400" dirty="0">
                <a:solidFill>
                  <a:srgbClr val="1C1E29"/>
                </a:solidFill>
                <a:latin typeface="Times New Roman" panose="02020603050405020304" pitchFamily="18" charset="0"/>
                <a:cs typeface="Times New Roman" panose="02020603050405020304" pitchFamily="18" charset="0"/>
              </a:rPr>
              <a:t> </a:t>
            </a:r>
            <a:r>
              <a:rPr lang="en-US" altLang="zh-CN" sz="2400" dirty="0">
                <a:solidFill>
                  <a:srgbClr val="1C1E29"/>
                </a:solidFill>
                <a:latin typeface="Times New Roman" panose="02020603050405020304" pitchFamily="18" charset="0"/>
                <a:cs typeface="Times New Roman" panose="02020603050405020304" pitchFamily="18" charset="0"/>
              </a:rPr>
              <a:t>The beam position is verified using counts in each SeGA detector. The contribution from </a:t>
            </a:r>
            <a:r>
              <a:rPr lang="en-US" altLang="zh-CN" sz="2400" baseline="30000" dirty="0">
                <a:solidFill>
                  <a:srgbClr val="1C1E29"/>
                </a:solidFill>
                <a:latin typeface="Times New Roman" panose="02020603050405020304" pitchFamily="18" charset="0"/>
                <a:cs typeface="Times New Roman" panose="02020603050405020304" pitchFamily="18" charset="0"/>
              </a:rPr>
              <a:t>25</a:t>
            </a:r>
            <a:r>
              <a:rPr lang="en-US" altLang="zh-CN" sz="2400" dirty="0">
                <a:solidFill>
                  <a:srgbClr val="1C1E29"/>
                </a:solidFill>
                <a:latin typeface="Times New Roman" panose="02020603050405020304" pitchFamily="18" charset="0"/>
                <a:cs typeface="Times New Roman" panose="02020603050405020304" pitchFamily="18" charset="0"/>
              </a:rPr>
              <a:t>Si stopped in the collimator should be negligible.</a:t>
            </a:r>
          </a:p>
          <a:p>
            <a:pPr>
              <a:spcBef>
                <a:spcPts val="0"/>
              </a:spcBef>
              <a:spcAft>
                <a:spcPts val="0"/>
              </a:spcAft>
              <a:buFont typeface="+mj-lt"/>
              <a:buAutoNum type="arabicPeriod"/>
            </a:pPr>
            <a:r>
              <a:rPr lang="en-US" altLang="zh-CN" sz="2400" dirty="0">
                <a:solidFill>
                  <a:srgbClr val="1C1E29"/>
                </a:solidFill>
                <a:latin typeface="Times New Roman" panose="02020603050405020304" pitchFamily="18" charset="0"/>
                <a:cs typeface="Times New Roman" panose="02020603050405020304" pitchFamily="18" charset="0"/>
              </a:rPr>
              <a:t> </a:t>
            </a:r>
            <a:r>
              <a:rPr lang="el-GR" altLang="zh-CN" sz="2400" dirty="0">
                <a:solidFill>
                  <a:srgbClr val="1C1E29"/>
                </a:solidFill>
                <a:latin typeface="Times New Roman" panose="02020603050405020304" pitchFamily="18" charset="0"/>
                <a:cs typeface="Times New Roman" panose="02020603050405020304" pitchFamily="18" charset="0"/>
              </a:rPr>
              <a:t>γγ</a:t>
            </a:r>
            <a:r>
              <a:rPr lang="en-US" altLang="zh-CN" sz="2400" dirty="0">
                <a:solidFill>
                  <a:srgbClr val="1C1E29"/>
                </a:solidFill>
                <a:latin typeface="Times New Roman" panose="02020603050405020304" pitchFamily="18" charset="0"/>
                <a:cs typeface="Times New Roman" panose="02020603050405020304" pitchFamily="18" charset="0"/>
              </a:rPr>
              <a:t>-summing effect is corrected for both </a:t>
            </a:r>
            <a:r>
              <a:rPr lang="el-GR" altLang="zh-CN" sz="2400" dirty="0">
                <a:solidFill>
                  <a:srgbClr val="1C1E29"/>
                </a:solidFill>
                <a:latin typeface="Times New Roman" panose="02020603050405020304" pitchFamily="18" charset="0"/>
                <a:cs typeface="Times New Roman" panose="02020603050405020304" pitchFamily="18" charset="0"/>
              </a:rPr>
              <a:t>γγ</a:t>
            </a:r>
            <a:r>
              <a:rPr lang="en-US" altLang="zh-CN" sz="2400" dirty="0">
                <a:solidFill>
                  <a:srgbClr val="1C1E29"/>
                </a:solidFill>
                <a:latin typeface="Times New Roman" panose="02020603050405020304" pitchFamily="18" charset="0"/>
                <a:cs typeface="Times New Roman" panose="02020603050405020304" pitchFamily="18" charset="0"/>
              </a:rPr>
              <a:t> summing in and out.</a:t>
            </a:r>
          </a:p>
          <a:p>
            <a:pPr>
              <a:spcBef>
                <a:spcPts val="0"/>
              </a:spcBef>
              <a:spcAft>
                <a:spcPts val="0"/>
              </a:spcAft>
              <a:buFont typeface="+mj-lt"/>
              <a:buAutoNum type="arabicPeriod"/>
            </a:pPr>
            <a:r>
              <a:rPr lang="en-US" sz="2400" dirty="0">
                <a:solidFill>
                  <a:srgbClr val="1C1E29"/>
                </a:solidFill>
                <a:effectLst/>
                <a:latin typeface="Times New Roman" panose="02020603050405020304" pitchFamily="18" charset="0"/>
                <a:cs typeface="Times New Roman" panose="02020603050405020304" pitchFamily="18" charset="0"/>
              </a:rPr>
              <a:t> The contaminant </a:t>
            </a:r>
            <a:r>
              <a:rPr lang="en-US" sz="2400" baseline="30000" dirty="0">
                <a:solidFill>
                  <a:srgbClr val="1C1E29"/>
                </a:solidFill>
                <a:effectLst/>
                <a:latin typeface="Times New Roman" panose="02020603050405020304" pitchFamily="18" charset="0"/>
                <a:cs typeface="Times New Roman" panose="02020603050405020304" pitchFamily="18" charset="0"/>
              </a:rPr>
              <a:t>24</a:t>
            </a:r>
            <a:r>
              <a:rPr lang="en-US" sz="2400" dirty="0">
                <a:solidFill>
                  <a:srgbClr val="1C1E29"/>
                </a:solidFill>
                <a:effectLst/>
                <a:latin typeface="Times New Roman" panose="02020603050405020304" pitchFamily="18" charset="0"/>
                <a:cs typeface="Times New Roman" panose="02020603050405020304" pitchFamily="18" charset="0"/>
              </a:rPr>
              <a:t>Al is corrected for both Doppler broadening and </a:t>
            </a:r>
            <a:r>
              <a:rPr lang="en-US" altLang="zh-CN" sz="2400" dirty="0">
                <a:solidFill>
                  <a:srgbClr val="1C1E29"/>
                </a:solidFill>
                <a:latin typeface="Times New Roman" panose="02020603050405020304" pitchFamily="18" charset="0"/>
                <a:cs typeface="Times New Roman" panose="02020603050405020304" pitchFamily="18" charset="0"/>
              </a:rPr>
              <a:t>γ-ray </a:t>
            </a:r>
            <a:r>
              <a:rPr lang="en-US" sz="2400" dirty="0">
                <a:solidFill>
                  <a:srgbClr val="1C1E29"/>
                </a:solidFill>
                <a:effectLst/>
                <a:latin typeface="Times New Roman" panose="02020603050405020304" pitchFamily="18" charset="0"/>
                <a:cs typeface="Times New Roman" panose="02020603050405020304" pitchFamily="18" charset="0"/>
              </a:rPr>
              <a:t>intensities.</a:t>
            </a:r>
          </a:p>
        </p:txBody>
      </p:sp>
    </p:spTree>
    <p:extLst>
      <p:ext uri="{BB962C8B-B14F-4D97-AF65-F5344CB8AC3E}">
        <p14:creationId xmlns:p14="http://schemas.microsoft.com/office/powerpoint/2010/main" val="32490707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2"/>
            <a:ext cx="4572000" cy="4555093"/>
          </a:xfrm>
          <a:prstGeom prst="rect">
            <a:avLst/>
          </a:prstGeom>
        </p:spPr>
        <p:txBody>
          <a:bodyPr>
            <a:spAutoFit/>
          </a:bodyPr>
          <a:lstStyle/>
          <a:p>
            <a:pPr>
              <a:spcBef>
                <a:spcPts val="0"/>
              </a:spcBef>
              <a:spcAft>
                <a:spcPts val="0"/>
              </a:spcAft>
            </a:pPr>
            <a:r>
              <a:rPr lang="en-US" sz="2000" dirty="0">
                <a:solidFill>
                  <a:srgbClr val="0000FF"/>
                </a:solidFill>
                <a:latin typeface="Times New Roman" panose="02020603050405020304" pitchFamily="18" charset="0"/>
                <a:cs typeface="Times New Roman" panose="02020603050405020304" pitchFamily="18" charset="0"/>
              </a:rPr>
              <a:t>Proton energies and intensities</a:t>
            </a:r>
          </a:p>
          <a:p>
            <a:pPr>
              <a:spcBef>
                <a:spcPts val="0"/>
              </a:spcBef>
              <a:spcAft>
                <a:spcPts val="0"/>
              </a:spcAft>
            </a:pPr>
            <a:r>
              <a:rPr lang="en-US" dirty="0">
                <a:solidFill>
                  <a:srgbClr val="1C1E29"/>
                </a:solidFill>
                <a:latin typeface="Times New Roman" panose="02020603050405020304" pitchFamily="18" charset="0"/>
                <a:cs typeface="Times New Roman" panose="02020603050405020304" pitchFamily="18" charset="0"/>
              </a:rPr>
              <a:t>[J. D. Robertson_PRC1993</a:t>
            </a:r>
          </a:p>
          <a:p>
            <a:pPr>
              <a:spcBef>
                <a:spcPts val="0"/>
              </a:spcBef>
              <a:spcAft>
                <a:spcPts val="0"/>
              </a:spcAft>
            </a:pPr>
            <a:r>
              <a:rPr lang="en-US" dirty="0">
                <a:solidFill>
                  <a:srgbClr val="1C1E29"/>
                </a:solidFill>
                <a:latin typeface="Times New Roman" panose="02020603050405020304" pitchFamily="18" charset="0"/>
                <a:cs typeface="Times New Roman" panose="02020603050405020304" pitchFamily="18" charset="0"/>
              </a:rPr>
              <a:t>J. C. Thomas_EPJA2004]</a:t>
            </a:r>
          </a:p>
          <a:p>
            <a:pPr>
              <a:spcBef>
                <a:spcPts val="0"/>
              </a:spcBef>
              <a:spcAft>
                <a:spcPts val="0"/>
              </a:spcAft>
            </a:pPr>
            <a:endParaRPr lang="en-US" sz="2000" dirty="0">
              <a:solidFill>
                <a:srgbClr val="1C1E29"/>
              </a:solidFill>
              <a:latin typeface="Times New Roman" panose="02020603050405020304" pitchFamily="18" charset="0"/>
              <a:cs typeface="Times New Roman" panose="02020603050405020304" pitchFamily="18" charset="0"/>
            </a:endParaRPr>
          </a:p>
          <a:p>
            <a:pPr>
              <a:spcBef>
                <a:spcPts val="0"/>
              </a:spcBef>
              <a:spcAft>
                <a:spcPts val="0"/>
              </a:spcAft>
            </a:pPr>
            <a:r>
              <a:rPr lang="en-US" sz="2000" dirty="0">
                <a:solidFill>
                  <a:srgbClr val="0000FF"/>
                </a:solidFill>
                <a:latin typeface="Times New Roman" panose="02020603050405020304" pitchFamily="18" charset="0"/>
                <a:cs typeface="Times New Roman" panose="02020603050405020304" pitchFamily="18" charset="0"/>
              </a:rPr>
              <a:t>Lifetimes</a:t>
            </a:r>
          </a:p>
          <a:p>
            <a:pPr>
              <a:spcBef>
                <a:spcPts val="0"/>
              </a:spcBef>
              <a:spcAft>
                <a:spcPts val="0"/>
              </a:spcAft>
            </a:pPr>
            <a:r>
              <a:rPr lang="en-US" dirty="0">
                <a:solidFill>
                  <a:srgbClr val="1C1E29"/>
                </a:solidFill>
                <a:latin typeface="Times New Roman" panose="02020603050405020304" pitchFamily="18" charset="0"/>
                <a:cs typeface="Times New Roman" panose="02020603050405020304" pitchFamily="18" charset="0"/>
              </a:rPr>
              <a:t>[R. B. Firestone_NDS2007]</a:t>
            </a:r>
          </a:p>
          <a:p>
            <a:pPr>
              <a:spcBef>
                <a:spcPts val="0"/>
              </a:spcBef>
              <a:spcAft>
                <a:spcPts val="0"/>
              </a:spcAft>
            </a:pPr>
            <a:endParaRPr lang="en-US" sz="2000" dirty="0">
              <a:solidFill>
                <a:srgbClr val="1C1E29"/>
              </a:solidFill>
              <a:latin typeface="Times New Roman" panose="02020603050405020304" pitchFamily="18" charset="0"/>
              <a:cs typeface="Times New Roman" panose="02020603050405020304" pitchFamily="18" charset="0"/>
            </a:endParaRPr>
          </a:p>
          <a:p>
            <a:pPr>
              <a:spcBef>
                <a:spcPts val="0"/>
              </a:spcBef>
              <a:spcAft>
                <a:spcPts val="0"/>
              </a:spcAft>
            </a:pPr>
            <a:r>
              <a:rPr lang="en-US" sz="2000" dirty="0">
                <a:solidFill>
                  <a:srgbClr val="0000FF"/>
                </a:solidFill>
                <a:latin typeface="Times New Roman" panose="02020603050405020304" pitchFamily="18" charset="0"/>
                <a:cs typeface="Times New Roman" panose="02020603050405020304" pitchFamily="18" charset="0"/>
              </a:rPr>
              <a:t>Stopping powers of P10 780 </a:t>
            </a:r>
            <a:r>
              <a:rPr lang="en-US" sz="2000" dirty="0" err="1">
                <a:solidFill>
                  <a:srgbClr val="0000FF"/>
                </a:solidFill>
                <a:latin typeface="Times New Roman" panose="02020603050405020304" pitchFamily="18" charset="0"/>
                <a:cs typeface="Times New Roman" panose="02020603050405020304" pitchFamily="18" charset="0"/>
              </a:rPr>
              <a:t>torr</a:t>
            </a:r>
            <a:endParaRPr lang="en-US" sz="2000" dirty="0">
              <a:solidFill>
                <a:srgbClr val="0000FF"/>
              </a:solidFill>
              <a:latin typeface="Times New Roman" panose="02020603050405020304" pitchFamily="18" charset="0"/>
              <a:cs typeface="Times New Roman" panose="02020603050405020304" pitchFamily="18" charset="0"/>
            </a:endParaRPr>
          </a:p>
          <a:p>
            <a:pPr>
              <a:spcBef>
                <a:spcPts val="0"/>
              </a:spcBef>
              <a:spcAft>
                <a:spcPts val="0"/>
              </a:spcAft>
            </a:pPr>
            <a:r>
              <a:rPr lang="en-US" dirty="0">
                <a:solidFill>
                  <a:srgbClr val="1C1E29"/>
                </a:solidFill>
                <a:latin typeface="Times New Roman" panose="02020603050405020304" pitchFamily="18" charset="0"/>
                <a:cs typeface="Times New Roman" panose="02020603050405020304" pitchFamily="18" charset="0"/>
              </a:rPr>
              <a:t>[SRIM J. F. Ziegler_NIMB2010]</a:t>
            </a:r>
          </a:p>
          <a:p>
            <a:pPr>
              <a:spcBef>
                <a:spcPts val="0"/>
              </a:spcBef>
              <a:spcAft>
                <a:spcPts val="0"/>
              </a:spcAft>
            </a:pPr>
            <a:endParaRPr lang="en-US" sz="2000" dirty="0">
              <a:solidFill>
                <a:srgbClr val="1C1E29"/>
              </a:solidFill>
              <a:latin typeface="Times New Roman" panose="02020603050405020304" pitchFamily="18" charset="0"/>
              <a:cs typeface="Times New Roman" panose="02020603050405020304" pitchFamily="18" charset="0"/>
            </a:endParaRPr>
          </a:p>
          <a:p>
            <a:pPr>
              <a:spcBef>
                <a:spcPts val="0"/>
              </a:spcBef>
              <a:spcAft>
                <a:spcPts val="0"/>
              </a:spcAft>
            </a:pPr>
            <a:r>
              <a:rPr lang="en-US" sz="2000" dirty="0">
                <a:solidFill>
                  <a:srgbClr val="0000FF"/>
                </a:solidFill>
                <a:latin typeface="Times New Roman" panose="02020603050405020304" pitchFamily="18" charset="0"/>
                <a:cs typeface="Times New Roman" panose="02020603050405020304" pitchFamily="18" charset="0"/>
              </a:rPr>
              <a:t>Angular correlations</a:t>
            </a:r>
          </a:p>
          <a:p>
            <a:pPr>
              <a:spcBef>
                <a:spcPts val="0"/>
              </a:spcBef>
              <a:spcAft>
                <a:spcPts val="0"/>
              </a:spcAft>
            </a:pPr>
            <a:r>
              <a:rPr lang="en-US" sz="2000" dirty="0">
                <a:solidFill>
                  <a:srgbClr val="1C1E29"/>
                </a:solidFill>
                <a:latin typeface="Times New Roman" panose="02020603050405020304" pitchFamily="18" charset="0"/>
                <a:cs typeface="Times New Roman" panose="02020603050405020304" pitchFamily="18" charset="0"/>
              </a:rPr>
              <a:t>[</a:t>
            </a:r>
            <a:r>
              <a:rPr lang="en-US" altLang="zh-CN" sz="2000" dirty="0">
                <a:solidFill>
                  <a:srgbClr val="1C1E29"/>
                </a:solidFill>
                <a:latin typeface="Times New Roman" panose="02020603050405020304" pitchFamily="18" charset="0"/>
                <a:cs typeface="Times New Roman" panose="02020603050405020304" pitchFamily="18" charset="0"/>
              </a:rPr>
              <a:t>isotropic for now</a:t>
            </a:r>
            <a:r>
              <a:rPr lang="en-US" sz="2000" dirty="0">
                <a:solidFill>
                  <a:srgbClr val="1C1E29"/>
                </a:solidFill>
                <a:latin typeface="Times New Roman" panose="02020603050405020304" pitchFamily="18" charset="0"/>
                <a:cs typeface="Times New Roman" panose="02020603050405020304" pitchFamily="18" charset="0"/>
              </a:rPr>
              <a:t>]</a:t>
            </a:r>
          </a:p>
          <a:p>
            <a:pPr>
              <a:spcBef>
                <a:spcPts val="0"/>
              </a:spcBef>
              <a:spcAft>
                <a:spcPts val="0"/>
              </a:spcAft>
            </a:pPr>
            <a:endParaRPr lang="en-US" sz="2000" dirty="0">
              <a:solidFill>
                <a:srgbClr val="1C1E29"/>
              </a:solidFill>
              <a:latin typeface="Times New Roman" panose="02020603050405020304" pitchFamily="18" charset="0"/>
              <a:cs typeface="Times New Roman" panose="02020603050405020304" pitchFamily="18" charset="0"/>
            </a:endParaRPr>
          </a:p>
          <a:p>
            <a:pPr>
              <a:spcBef>
                <a:spcPts val="0"/>
              </a:spcBef>
              <a:spcAft>
                <a:spcPts val="0"/>
              </a:spcAft>
            </a:pPr>
            <a:r>
              <a:rPr lang="en-US" sz="2000" dirty="0">
                <a:solidFill>
                  <a:srgbClr val="0000FF"/>
                </a:solidFill>
                <a:latin typeface="Times New Roman" panose="02020603050405020304" pitchFamily="18" charset="0"/>
                <a:cs typeface="Times New Roman" panose="02020603050405020304" pitchFamily="18" charset="0"/>
              </a:rPr>
              <a:t>Response functions</a:t>
            </a:r>
          </a:p>
          <a:p>
            <a:pPr>
              <a:spcBef>
                <a:spcPts val="0"/>
              </a:spcBef>
              <a:spcAft>
                <a:spcPts val="0"/>
              </a:spcAft>
            </a:pPr>
            <a:r>
              <a:rPr lang="en-US" dirty="0">
                <a:solidFill>
                  <a:srgbClr val="1C1E29"/>
                </a:solidFill>
                <a:latin typeface="Times New Roman" panose="02020603050405020304" pitchFamily="18" charset="0"/>
                <a:cs typeface="Times New Roman" panose="02020603050405020304" pitchFamily="18" charset="0"/>
              </a:rPr>
              <a:t>[E</a:t>
            </a:r>
            <a:r>
              <a:rPr lang="en-US" altLang="zh-CN" dirty="0">
                <a:solidFill>
                  <a:srgbClr val="1C1E29"/>
                </a:solidFill>
                <a:latin typeface="Times New Roman" panose="02020603050405020304" pitchFamily="18" charset="0"/>
                <a:cs typeface="Times New Roman" panose="02020603050405020304" pitchFamily="18" charset="0"/>
              </a:rPr>
              <a:t>ight </a:t>
            </a:r>
            <a:r>
              <a:rPr lang="en-US" dirty="0" err="1">
                <a:solidFill>
                  <a:srgbClr val="1C1E29"/>
                </a:solidFill>
                <a:latin typeface="Times New Roman" panose="02020603050405020304" pitchFamily="18" charset="0"/>
                <a:cs typeface="Times New Roman" panose="02020603050405020304" pitchFamily="18" charset="0"/>
              </a:rPr>
              <a:t>unbroadened</a:t>
            </a:r>
            <a:r>
              <a:rPr lang="en-US" dirty="0">
                <a:solidFill>
                  <a:srgbClr val="1C1E29"/>
                </a:solidFill>
                <a:latin typeface="Times New Roman" panose="02020603050405020304" pitchFamily="18" charset="0"/>
                <a:cs typeface="Times New Roman" panose="02020603050405020304" pitchFamily="18" charset="0"/>
              </a:rPr>
              <a:t> </a:t>
            </a:r>
            <a:r>
              <a:rPr lang="en-US" altLang="zh-CN" i="1" dirty="0">
                <a:solidFill>
                  <a:srgbClr val="1C1E29"/>
                </a:solidFill>
                <a:latin typeface="Times New Roman" panose="02020603050405020304" pitchFamily="18" charset="0"/>
                <a:cs typeface="Times New Roman" panose="02020603050405020304" pitchFamily="18" charset="0"/>
              </a:rPr>
              <a:t>βγ</a:t>
            </a:r>
            <a:r>
              <a:rPr lang="en-US" altLang="zh-CN" dirty="0">
                <a:solidFill>
                  <a:srgbClr val="1C1E29"/>
                </a:solidFill>
                <a:latin typeface="Times New Roman" panose="02020603050405020304" pitchFamily="18" charset="0"/>
                <a:cs typeface="Times New Roman" panose="02020603050405020304" pitchFamily="18" charset="0"/>
              </a:rPr>
              <a:t> peaks</a:t>
            </a:r>
            <a:r>
              <a:rPr lang="en-US" dirty="0">
                <a:solidFill>
                  <a:srgbClr val="1C1E29"/>
                </a:solidFill>
                <a:latin typeface="Times New Roman" panose="02020603050405020304" pitchFamily="18" charset="0"/>
                <a:cs typeface="Times New Roman" panose="02020603050405020304" pitchFamily="18" charset="0"/>
              </a:rPr>
              <a:t>]</a:t>
            </a:r>
          </a:p>
        </p:txBody>
      </p:sp>
      <p:sp>
        <p:nvSpPr>
          <p:cNvPr id="4" name="文本框 3"/>
          <p:cNvSpPr txBox="1"/>
          <p:nvPr/>
        </p:nvSpPr>
        <p:spPr>
          <a:xfrm>
            <a:off x="4964662" y="2016929"/>
            <a:ext cx="1758815" cy="523220"/>
          </a:xfrm>
          <a:prstGeom prst="rect">
            <a:avLst/>
          </a:prstGeom>
          <a:noFill/>
        </p:spPr>
        <p:txBody>
          <a:bodyPr wrap="none" rtlCol="0">
            <a:spAutoFit/>
          </a:bodyPr>
          <a:lstStyle/>
          <a:p>
            <a:pPr algn="ctr"/>
            <a:r>
              <a:rPr lang="en-US" sz="2800" dirty="0">
                <a:solidFill>
                  <a:srgbClr val="0000FF"/>
                </a:solidFill>
                <a:latin typeface="Times New Roman" panose="02020603050405020304" pitchFamily="18" charset="0"/>
                <a:cs typeface="Times New Roman" panose="02020603050405020304" pitchFamily="18" charset="0"/>
              </a:rPr>
              <a:t>Simulation</a:t>
            </a:r>
          </a:p>
        </p:txBody>
      </p:sp>
      <p:sp>
        <p:nvSpPr>
          <p:cNvPr id="5" name="文本框 4"/>
          <p:cNvSpPr txBox="1"/>
          <p:nvPr/>
        </p:nvSpPr>
        <p:spPr>
          <a:xfrm>
            <a:off x="5011852" y="5579742"/>
            <a:ext cx="861133" cy="523220"/>
          </a:xfrm>
          <a:prstGeom prst="rect">
            <a:avLst/>
          </a:prstGeom>
          <a:noFill/>
        </p:spPr>
        <p:txBody>
          <a:bodyPr wrap="none" rtlCol="0">
            <a:spAutoFit/>
          </a:bodyPr>
          <a:lstStyle/>
          <a:p>
            <a:pPr algn="ctr"/>
            <a:r>
              <a:rPr lang="en-US" sz="2800" dirty="0">
                <a:solidFill>
                  <a:srgbClr val="FF0000"/>
                </a:solidFill>
                <a:latin typeface="Times New Roman" panose="02020603050405020304" pitchFamily="18" charset="0"/>
                <a:cs typeface="Times New Roman" panose="02020603050405020304" pitchFamily="18" charset="0"/>
              </a:rPr>
              <a:t>Data</a:t>
            </a:r>
          </a:p>
        </p:txBody>
      </p:sp>
      <p:sp>
        <p:nvSpPr>
          <p:cNvPr id="6" name="右大括号 5"/>
          <p:cNvSpPr/>
          <p:nvPr/>
        </p:nvSpPr>
        <p:spPr>
          <a:xfrm>
            <a:off x="6577746" y="2016928"/>
            <a:ext cx="541477" cy="4086033"/>
          </a:xfrm>
          <a:prstGeom prst="rightBrace">
            <a:avLst/>
          </a:prstGeom>
          <a:ln>
            <a:solidFill>
              <a:srgbClr val="99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文本框 6"/>
          <p:cNvSpPr txBox="1"/>
          <p:nvPr/>
        </p:nvSpPr>
        <p:spPr>
          <a:xfrm>
            <a:off x="7135315" y="3787042"/>
            <a:ext cx="1980029" cy="830997"/>
          </a:xfrm>
          <a:prstGeom prst="rect">
            <a:avLst/>
          </a:prstGeom>
          <a:noFill/>
        </p:spPr>
        <p:txBody>
          <a:bodyPr wrap="none" rtlCol="0">
            <a:spAutoFit/>
          </a:bodyPr>
          <a:lstStyle/>
          <a:p>
            <a:pPr algn="ctr"/>
            <a:r>
              <a:rPr lang="en-US" altLang="zh-CN" sz="2800" dirty="0">
                <a:solidFill>
                  <a:srgbClr val="7030A0"/>
                </a:solidFill>
                <a:latin typeface="Times New Roman" panose="02020603050405020304" pitchFamily="18" charset="0"/>
                <a:cs typeface="Times New Roman" panose="02020603050405020304" pitchFamily="18" charset="0"/>
              </a:rPr>
              <a:t>Comparison</a:t>
            </a:r>
          </a:p>
          <a:p>
            <a:pPr algn="ctr"/>
            <a:r>
              <a:rPr lang="en-US" altLang="zh-CN" sz="2000" dirty="0">
                <a:latin typeface="Times New Roman" panose="02020603050405020304" pitchFamily="18" charset="0"/>
                <a:cs typeface="Times New Roman" panose="02020603050405020304" pitchFamily="18" charset="0"/>
              </a:rPr>
              <a:t>[χ</a:t>
            </a:r>
            <a:r>
              <a:rPr lang="en-US" altLang="zh-CN" sz="2000" baseline="30000" dirty="0">
                <a:latin typeface="Times New Roman" panose="02020603050405020304" pitchFamily="18" charset="0"/>
                <a:cs typeface="Times New Roman" panose="02020603050405020304" pitchFamily="18" charset="0"/>
              </a:rPr>
              <a:t>2</a:t>
            </a:r>
            <a:r>
              <a:rPr lang="en-US" altLang="zh-CN" sz="2000" dirty="0">
                <a:latin typeface="Times New Roman" panose="02020603050405020304" pitchFamily="18" charset="0"/>
                <a:cs typeface="Times New Roman" panose="02020603050405020304" pitchFamily="18" charset="0"/>
              </a:rPr>
              <a:t> minimization]</a:t>
            </a:r>
            <a:endParaRPr lang="en-US" sz="2000" dirty="0">
              <a:latin typeface="Times New Roman" panose="02020603050405020304" pitchFamily="18" charset="0"/>
              <a:cs typeface="Times New Roman" panose="02020603050405020304" pitchFamily="18" charset="0"/>
            </a:endParaRPr>
          </a:p>
        </p:txBody>
      </p:sp>
      <p:sp>
        <p:nvSpPr>
          <p:cNvPr id="3" name="右大括号 2"/>
          <p:cNvSpPr/>
          <p:nvPr/>
        </p:nvSpPr>
        <p:spPr>
          <a:xfrm>
            <a:off x="4368525" y="0"/>
            <a:ext cx="628650" cy="4551706"/>
          </a:xfrm>
          <a:prstGeom prst="rightBrace">
            <a:avLst/>
          </a:prstGeom>
          <a:ln>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右大括号 7"/>
          <p:cNvSpPr/>
          <p:nvPr/>
        </p:nvSpPr>
        <p:spPr>
          <a:xfrm>
            <a:off x="4368525" y="4906088"/>
            <a:ext cx="628650" cy="1870529"/>
          </a:xfrm>
          <a:prstGeom prst="rightBrace">
            <a:avLst/>
          </a:prstGeom>
          <a:ln>
            <a:solidFill>
              <a:srgbClr val="FF7C8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矩形 8"/>
          <p:cNvSpPr/>
          <p:nvPr/>
        </p:nvSpPr>
        <p:spPr>
          <a:xfrm>
            <a:off x="-1" y="4906088"/>
            <a:ext cx="4735629" cy="1569660"/>
          </a:xfrm>
          <a:prstGeom prst="rect">
            <a:avLst/>
          </a:prstGeom>
        </p:spPr>
        <p:txBody>
          <a:bodyPr wrap="square">
            <a:spAutoFit/>
          </a:bodyPr>
          <a:lstStyle/>
          <a:p>
            <a:pPr>
              <a:spcBef>
                <a:spcPts val="0"/>
              </a:spcBef>
              <a:spcAft>
                <a:spcPts val="0"/>
              </a:spcAft>
            </a:pPr>
            <a:r>
              <a:rPr lang="en-US" altLang="zh-CN" sz="2000" dirty="0" err="1">
                <a:solidFill>
                  <a:srgbClr val="FF0000"/>
                </a:solidFill>
                <a:latin typeface="Times New Roman" panose="02020603050405020304" pitchFamily="18" charset="0"/>
                <a:cs typeface="Times New Roman" panose="02020603050405020304" pitchFamily="18" charset="0"/>
              </a:rPr>
              <a:t>Ungated</a:t>
            </a:r>
            <a:r>
              <a:rPr lang="en-US" altLang="zh-CN" sz="2000" dirty="0">
                <a:solidFill>
                  <a:srgbClr val="FF0000"/>
                </a:solidFill>
                <a:latin typeface="Times New Roman" panose="02020603050405020304" pitchFamily="18" charset="0"/>
                <a:cs typeface="Times New Roman" panose="02020603050405020304" pitchFamily="18" charset="0"/>
              </a:rPr>
              <a:t> spectra</a:t>
            </a:r>
            <a:endParaRPr lang="en-US" sz="2000" dirty="0">
              <a:solidFill>
                <a:srgbClr val="FF0000"/>
              </a:solidFill>
              <a:latin typeface="Times New Roman" panose="02020603050405020304" pitchFamily="18" charset="0"/>
              <a:cs typeface="Times New Roman" panose="02020603050405020304" pitchFamily="18" charset="0"/>
            </a:endParaRPr>
          </a:p>
          <a:p>
            <a:pPr>
              <a:spcBef>
                <a:spcPts val="0"/>
              </a:spcBef>
              <a:spcAft>
                <a:spcPts val="0"/>
              </a:spcAft>
            </a:pPr>
            <a:r>
              <a:rPr lang="en-US" dirty="0">
                <a:solidFill>
                  <a:srgbClr val="1C1E29"/>
                </a:solidFill>
                <a:latin typeface="Times New Roman" panose="02020603050405020304" pitchFamily="18" charset="0"/>
                <a:cs typeface="Times New Roman" panose="02020603050405020304" pitchFamily="18" charset="0"/>
              </a:rPr>
              <a:t>[High statistics, potential collimator contribution]</a:t>
            </a:r>
          </a:p>
          <a:p>
            <a:pPr>
              <a:spcBef>
                <a:spcPts val="0"/>
              </a:spcBef>
              <a:spcAft>
                <a:spcPts val="0"/>
              </a:spcAft>
            </a:pPr>
            <a:endParaRPr lang="en-US" sz="2000" dirty="0">
              <a:solidFill>
                <a:srgbClr val="1C1E29"/>
              </a:solidFill>
              <a:latin typeface="Times New Roman" panose="02020603050405020304" pitchFamily="18" charset="0"/>
              <a:cs typeface="Times New Roman" panose="02020603050405020304" pitchFamily="18" charset="0"/>
            </a:endParaRPr>
          </a:p>
          <a:p>
            <a:pPr>
              <a:spcBef>
                <a:spcPts val="0"/>
              </a:spcBef>
              <a:spcAft>
                <a:spcPts val="0"/>
              </a:spcAft>
            </a:pPr>
            <a:r>
              <a:rPr lang="en-US" sz="2000" dirty="0">
                <a:solidFill>
                  <a:srgbClr val="FF0000"/>
                </a:solidFill>
                <a:latin typeface="Times New Roman" panose="02020603050405020304" pitchFamily="18" charset="0"/>
                <a:cs typeface="Times New Roman" panose="02020603050405020304" pitchFamily="18" charset="0"/>
              </a:rPr>
              <a:t>Gated spectra</a:t>
            </a:r>
          </a:p>
          <a:p>
            <a:pPr>
              <a:spcBef>
                <a:spcPts val="0"/>
              </a:spcBef>
              <a:spcAft>
                <a:spcPts val="0"/>
              </a:spcAft>
            </a:pPr>
            <a:r>
              <a:rPr lang="en-US" dirty="0">
                <a:solidFill>
                  <a:srgbClr val="1C1E29"/>
                </a:solidFill>
                <a:latin typeface="Times New Roman" panose="02020603050405020304" pitchFamily="18" charset="0"/>
                <a:cs typeface="Times New Roman" panose="02020603050405020304" pitchFamily="18" charset="0"/>
              </a:rPr>
              <a:t>[Low statistics, pure gas contribution]</a:t>
            </a:r>
          </a:p>
        </p:txBody>
      </p:sp>
    </p:spTree>
    <p:extLst>
      <p:ext uri="{BB962C8B-B14F-4D97-AF65-F5344CB8AC3E}">
        <p14:creationId xmlns:p14="http://schemas.microsoft.com/office/powerpoint/2010/main" val="32367397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694140"/>
          </a:xfrm>
          <a:prstGeom prst="rect">
            <a:avLst/>
          </a:prstGeom>
        </p:spPr>
        <p:txBody>
          <a:bodyPr wrap="square">
            <a:spAutoFit/>
          </a:bodyPr>
          <a:lstStyle/>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run-0123-all.root run-0123-00.root run-0123-01.root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run-0125-all.root run-0125-00.root run-0125-01.root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run-0127-all.root run-0127-00.root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run-0129-all.root run-0129-00.root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run-0131-all.root run-0131-00.root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run-0134-all.root run-0134-00.root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run-0136-all.root run-0136-00.root run-0136-01.root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run-0138-all.root run-0138-00.root run-0138-01.root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run-0140-all.root run-0140-00.root run-0140-01.root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a:latin typeface="Times New Roman" panose="02020603050405020304" pitchFamily="18" charset="0"/>
                <a:ea typeface="等线" panose="02010600030101010101" pitchFamily="2" charset="-122"/>
                <a:cs typeface="Times New Roman" panose="02020603050405020304" pitchFamily="18" charset="0"/>
              </a:rPr>
              <a:t> </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run-0176-all.root run-0176-00.root run-0176-01.root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run-0177-all.root run-0177-00.root run-0177-01.root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run-0178-all.root run-0178-00.root run-0178-01.root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run-0179-all.root run-0179-00.root run-0179-01.root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run-0180-all.root run-0180-00.root run-0180-01.root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run-0181-all.root run-0181-00.root run-0181-01.root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run-0182-all.root run-0182-00.root run-0182-01.root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run-0183-all.root run-0183-00.root run-0183-01.root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run-0184-all.root run-0184-00.root run-0184-01.root</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run-0185-all.root run-0185-00.root run-0185-01.root</a:t>
            </a:r>
          </a:p>
          <a:p>
            <a:pPr algn="just">
              <a:spcAft>
                <a:spcPts val="0"/>
              </a:spcAft>
            </a:pPr>
            <a:endParaRPr lang="en-US" sz="1300" kern="100" dirty="0">
              <a:latin typeface="Times New Roman" panose="02020603050405020304" pitchFamily="18" charset="0"/>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run-all_after_cali_25Si.root run-0123-all.root run-0125-all.root run-0127-all.root run-0129-all.root run-0131-all.root run-0134-all.root run-0136-all.root run-0138-all.root run-0140-all.root</a:t>
            </a:r>
          </a:p>
          <a:p>
            <a:pPr algn="just">
              <a:spcAft>
                <a:spcPts val="0"/>
              </a:spcAft>
            </a:pPr>
            <a:endParaRPr lang="en-US" sz="1300" kern="100" dirty="0">
              <a:latin typeface="Times New Roman" panose="02020603050405020304" pitchFamily="18" charset="0"/>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run-all_after_cali_23Al.root run-0176-all.root run-0177-all.root run-0178-all.root run-0179-all.root run-0180-all.root run-0181-all.root run-0182-all.root run-0183-all.root run-0184-all.root run-0185-all.root</a:t>
            </a:r>
          </a:p>
          <a:p>
            <a:pPr algn="just">
              <a:spcAft>
                <a:spcPts val="0"/>
              </a:spcAft>
            </a:pPr>
            <a:endParaRPr lang="en-US" sz="1300" kern="100" dirty="0">
              <a:latin typeface="Times New Roman" panose="02020603050405020304" pitchFamily="18" charset="0"/>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hadd</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all.root</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protons-1[23-40]*.root</a:t>
            </a: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all.root</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Times New Roman" panose="02020603050405020304" pitchFamily="18" charset="0"/>
              <a:ea typeface="等线" panose="02010600030101010101" pitchFamily="2" charset="-122"/>
              <a:cs typeface="Times New Roman" panose="02020603050405020304" pitchFamily="18" charset="0"/>
            </a:endParaRPr>
          </a:p>
          <a:p>
            <a:pPr algn="just">
              <a:spcAft>
                <a:spcPts val="0"/>
              </a:spcAft>
            </a:pPr>
            <a:endParaRPr lang="en-US" sz="1300" kern="100" dirty="0">
              <a:latin typeface="Times New Roman" panose="02020603050405020304" pitchFamily="18" charset="0"/>
              <a:ea typeface="等线" panose="02010600030101010101" pitchFamily="2" charset="-122"/>
              <a:cs typeface="Times New Roman" panose="02020603050405020304" pitchFamily="18" charset="0"/>
            </a:endParaRPr>
          </a:p>
          <a:p>
            <a:pPr algn="just">
              <a:spcAft>
                <a:spcPts val="0"/>
              </a:spcAft>
            </a:pPr>
            <a:r>
              <a:rPr lang="en-US" sz="1300" kern="100" dirty="0">
                <a:latin typeface="Times New Roman" panose="02020603050405020304" pitchFamily="18" charset="0"/>
                <a:ea typeface="等线" panose="02010600030101010101" pitchFamily="2" charset="-122"/>
                <a:cs typeface="Times New Roman" panose="02020603050405020304" pitchFamily="18" charset="0"/>
              </a:rPr>
              <a:t>g++ createProtonSpectra.cxx `root-</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config</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glibs</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`root-</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config</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cflags</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-o </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createProtonSpectra</a:t>
            </a:r>
            <a:endParaRPr lang="en-US" sz="1300" kern="100" dirty="0">
              <a:latin typeface="Times New Roman" panose="02020603050405020304" pitchFamily="18" charset="0"/>
              <a:ea typeface="等线" panose="02010600030101010101" pitchFamily="2" charset="-122"/>
              <a:cs typeface="Times New Roman" panose="02020603050405020304" pitchFamily="18" charset="0"/>
            </a:endParaRPr>
          </a:p>
          <a:p>
            <a:pPr algn="just"/>
            <a:r>
              <a:rPr lang="en-US" sz="1300" kern="100" dirty="0">
                <a:latin typeface="Times New Roman" panose="02020603050405020304" pitchFamily="18" charset="0"/>
                <a:ea typeface="等线" panose="02010600030101010101" pitchFamily="2" charset="-122"/>
                <a:cs typeface="Times New Roman" panose="02020603050405020304" pitchFamily="18" charset="0"/>
              </a:rPr>
              <a:t>g++ createProtonSpectra25Si.cxx `root-</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config</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glibs</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`root-</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config</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cflags</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-o createProtonSpectra25Si</a:t>
            </a:r>
          </a:p>
        </p:txBody>
      </p:sp>
      <p:sp>
        <p:nvSpPr>
          <p:cNvPr id="3" name="矩形 2"/>
          <p:cNvSpPr/>
          <p:nvPr/>
        </p:nvSpPr>
        <p:spPr>
          <a:xfrm>
            <a:off x="8282609" y="0"/>
            <a:ext cx="861391" cy="3970318"/>
          </a:xfrm>
          <a:prstGeom prst="rect">
            <a:avLst/>
          </a:prstGeom>
        </p:spPr>
        <p:txBody>
          <a:bodyPr wrap="square">
            <a:spAutoFit/>
          </a:bodyPr>
          <a:lstStyle/>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list.txt</a:t>
            </a: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123</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125</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127</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129</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131</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134</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136</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138</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140</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 </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176</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177</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178</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179</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180</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181</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182</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183</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184</a:t>
            </a:r>
            <a:endParaRPr lang="en-US" sz="12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200" kern="100" dirty="0">
                <a:latin typeface="Times New Roman" panose="02020603050405020304" pitchFamily="18" charset="0"/>
                <a:ea typeface="等线" panose="02010600030101010101" pitchFamily="2" charset="-122"/>
                <a:cs typeface="Times New Roman" panose="02020603050405020304" pitchFamily="18" charset="0"/>
              </a:rPr>
              <a:t>185</a:t>
            </a:r>
            <a:endParaRPr lang="en-US" sz="12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矩形 4"/>
          <p:cNvSpPr/>
          <p:nvPr/>
        </p:nvSpPr>
        <p:spPr>
          <a:xfrm>
            <a:off x="5274366" y="0"/>
            <a:ext cx="2663688" cy="4093428"/>
          </a:xfrm>
          <a:prstGeom prst="rect">
            <a:avLst/>
          </a:prstGeom>
        </p:spPr>
        <p:txBody>
          <a:bodyPr wrap="square">
            <a:spAutoFit/>
          </a:bodyPr>
          <a:lstStyle/>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run-0123-all.root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run-0125-all.root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run-0127-all.root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run-0129-all.root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run-0131-all.root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run-0134-all.root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run-0136-all.root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run-0138-all.root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run-0140-all.root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a:latin typeface="Times New Roman" panose="02020603050405020304" pitchFamily="18" charset="0"/>
                <a:ea typeface="等线" panose="02010600030101010101" pitchFamily="2" charset="-122"/>
                <a:cs typeface="Times New Roman" panose="02020603050405020304" pitchFamily="18" charset="0"/>
              </a:rPr>
              <a:t> </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run-0176-all.root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run-0177-all.root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run-0178-all.root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run-0179-all.root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run-0180-all.root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run-0181-all.root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run-0182-all.root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run-0183-all.root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run-0184-all.root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cp</a:t>
            </a:r>
            <a:r>
              <a:rPr lang="en-US" sz="1300" kern="100" dirty="0">
                <a:latin typeface="Times New Roman" panose="02020603050405020304" pitchFamily="18" charset="0"/>
                <a:ea typeface="等线" panose="02010600030101010101" pitchFamily="2" charset="-122"/>
                <a:cs typeface="Times New Roman" panose="02020603050405020304" pitchFamily="18" charset="0"/>
              </a:rPr>
              <a:t> -r run-0185-all.root /user/</a:t>
            </a:r>
            <a:r>
              <a:rPr lang="en-US" sz="1300" kern="100" dirty="0" err="1">
                <a:latin typeface="Times New Roman" panose="02020603050405020304" pitchFamily="18" charset="0"/>
                <a:ea typeface="等线" panose="02010600030101010101" pitchFamily="2" charset="-122"/>
                <a:cs typeface="Times New Roman" panose="02020603050405020304" pitchFamily="18" charset="0"/>
              </a:rPr>
              <a:t>sunli</a:t>
            </a:r>
            <a:endParaRPr lang="en-US" sz="13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226314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6266329" cy="5755422"/>
          </a:xfrm>
          <a:prstGeom prst="rect">
            <a:avLst/>
          </a:prstGeom>
        </p:spPr>
        <p:txBody>
          <a:bodyPr wrap="square">
            <a:spAutoFit/>
          </a:bodyPr>
          <a:lstStyle/>
          <a:p>
            <a:r>
              <a:rPr lang="en-US" sz="1600" dirty="0"/>
              <a:t>root -l C:\Si24\Si22peakcali\Comparison_1369_gated_Tho.C</a:t>
            </a:r>
          </a:p>
          <a:p>
            <a:r>
              <a:rPr lang="en-US" altLang="zh-CN" sz="1600" dirty="0"/>
              <a:t>Save as 1369.root</a:t>
            </a:r>
          </a:p>
          <a:p>
            <a:r>
              <a:rPr lang="en-US" sz="1600" dirty="0"/>
              <a:t>Double click 1369.root</a:t>
            </a:r>
          </a:p>
          <a:p>
            <a:r>
              <a:rPr lang="en-US" sz="1600" dirty="0"/>
              <a:t>Double click c1</a:t>
            </a:r>
          </a:p>
          <a:p>
            <a:r>
              <a:rPr lang="en-US" sz="1600" dirty="0" err="1"/>
              <a:t>hSega</a:t>
            </a:r>
            <a:r>
              <a:rPr lang="en-US" sz="1600" dirty="0"/>
              <a:t>-&gt;Print("all"); &gt;sega.txt</a:t>
            </a:r>
          </a:p>
          <a:p>
            <a:r>
              <a:rPr lang="en-US" sz="1600" dirty="0" err="1"/>
              <a:t>bkgshort</a:t>
            </a:r>
            <a:r>
              <a:rPr lang="en-US" sz="1600" dirty="0"/>
              <a:t>-&gt;Print("all"); &gt;bkgshort.txt</a:t>
            </a:r>
          </a:p>
          <a:p>
            <a:r>
              <a:rPr lang="en-US" sz="1600" b="1" dirty="0" err="1"/>
              <a:t>hFit</a:t>
            </a:r>
            <a:r>
              <a:rPr lang="en-US" sz="1600" b="1" dirty="0"/>
              <a:t>-&gt;Print("all"); &gt;hFit.txt</a:t>
            </a:r>
          </a:p>
          <a:p>
            <a:r>
              <a:rPr lang="en-US" sz="1600" b="1" dirty="0" err="1"/>
              <a:t>hResid</a:t>
            </a:r>
            <a:r>
              <a:rPr lang="en-US" sz="1600" b="1" dirty="0"/>
              <a:t>-&gt;Print("all"); &gt;hResid.txt</a:t>
            </a:r>
          </a:p>
          <a:p>
            <a:r>
              <a:rPr lang="en-US" sz="1600" b="1" dirty="0"/>
              <a:t>p0f2-&gt;Print("all"); &gt;p0f2.txt</a:t>
            </a:r>
          </a:p>
          <a:p>
            <a:r>
              <a:rPr lang="en-US" sz="1600" b="1" dirty="0"/>
              <a:t>p1f2-&gt;Print("all"); &gt;p1f2.txt</a:t>
            </a:r>
          </a:p>
          <a:p>
            <a:r>
              <a:rPr lang="en-US" sz="1600" dirty="0"/>
              <a:t>p2f2-&gt;Print("all"); &gt;p2f2.txt</a:t>
            </a:r>
          </a:p>
          <a:p>
            <a:r>
              <a:rPr lang="en-US" sz="1600" dirty="0"/>
              <a:t>p3f2-&gt;Print("all"); &gt;p3f2.txt</a:t>
            </a:r>
          </a:p>
          <a:p>
            <a:r>
              <a:rPr lang="en-US" sz="1600" dirty="0"/>
              <a:t>p4f2-&gt;Print("all"); &gt;p4f2.txt</a:t>
            </a:r>
          </a:p>
          <a:p>
            <a:r>
              <a:rPr lang="en-US" sz="1600" dirty="0"/>
              <a:t>p5f2-&gt;Print("all"); &gt;p5f2.txt</a:t>
            </a:r>
          </a:p>
          <a:p>
            <a:r>
              <a:rPr lang="en-US" sz="1600" dirty="0"/>
              <a:t>p6f2-&gt;Print("all"); &gt;p6f2.txt</a:t>
            </a:r>
          </a:p>
          <a:p>
            <a:r>
              <a:rPr lang="en-US" sz="1600" dirty="0"/>
              <a:t>p7f2-&gt;Print("all"); &gt;p7f2.txt</a:t>
            </a:r>
          </a:p>
          <a:p>
            <a:r>
              <a:rPr lang="en-US" sz="1600" dirty="0"/>
              <a:t>p8f2-&gt;Print("all"); &gt;p8f2.txt</a:t>
            </a:r>
          </a:p>
          <a:p>
            <a:r>
              <a:rPr lang="en-US" sz="1600" dirty="0"/>
              <a:t>p9f2-&gt;Print("all"); &gt;p9f2.txt</a:t>
            </a:r>
          </a:p>
          <a:p>
            <a:r>
              <a:rPr lang="en-US" sz="1600" dirty="0"/>
              <a:t>p10f2-&gt;Print("all"); &gt;p10f2.txt</a:t>
            </a:r>
          </a:p>
          <a:p>
            <a:r>
              <a:rPr lang="en-US" sz="1600" dirty="0"/>
              <a:t>p11f2-&gt;Print("all"); &gt;p11f2.txt</a:t>
            </a:r>
          </a:p>
          <a:p>
            <a:r>
              <a:rPr lang="en-US" sz="1600" dirty="0"/>
              <a:t>p12f2-&gt;Print("all"); &gt;p12f2.txt</a:t>
            </a:r>
          </a:p>
          <a:p>
            <a:r>
              <a:rPr lang="en-US" sz="1600" dirty="0"/>
              <a:t>p13f2-&gt;Print("all"); &gt;p13f2.txt</a:t>
            </a:r>
          </a:p>
          <a:p>
            <a:endParaRPr lang="en-US" sz="1600" dirty="0"/>
          </a:p>
        </p:txBody>
      </p:sp>
      <p:sp>
        <p:nvSpPr>
          <p:cNvPr id="4" name="Rectangle 3"/>
          <p:cNvSpPr/>
          <p:nvPr/>
        </p:nvSpPr>
        <p:spPr>
          <a:xfrm>
            <a:off x="4572000" y="876436"/>
            <a:ext cx="4572000" cy="3785652"/>
          </a:xfrm>
          <a:prstGeom prst="rect">
            <a:avLst/>
          </a:prstGeom>
        </p:spPr>
        <p:txBody>
          <a:bodyPr>
            <a:spAutoFit/>
          </a:bodyPr>
          <a:lstStyle/>
          <a:p>
            <a:r>
              <a:rPr lang="en-US" sz="1600" dirty="0"/>
              <a:t>/</a:t>
            </a:r>
            <a:r>
              <a:rPr lang="en-US" sz="1600" dirty="0" err="1"/>
              <a:t>mnt</a:t>
            </a:r>
            <a:r>
              <a:rPr lang="en-US" sz="1600" dirty="0"/>
              <a:t>/analysis/e17023/</a:t>
            </a:r>
            <a:r>
              <a:rPr lang="en-US" sz="1600" dirty="0" err="1"/>
              <a:t>jordan</a:t>
            </a:r>
            <a:r>
              <a:rPr lang="en-US" sz="1600" dirty="0"/>
              <a:t>/</a:t>
            </a:r>
            <a:r>
              <a:rPr lang="en-US" sz="1600" dirty="0" err="1"/>
              <a:t>aaron</a:t>
            </a:r>
            <a:r>
              <a:rPr lang="en-US" sz="1600" dirty="0"/>
              <a:t>/calibrated</a:t>
            </a:r>
          </a:p>
          <a:p>
            <a:r>
              <a:rPr lang="en-US" sz="1600" dirty="0" err="1"/>
              <a:t>hadd</a:t>
            </a:r>
            <a:r>
              <a:rPr lang="en-US" sz="1600" dirty="0"/>
              <a:t> protons-0123-all.root protons-0123-00.root protons-0123-01.root</a:t>
            </a:r>
          </a:p>
          <a:p>
            <a:r>
              <a:rPr lang="en-US" sz="1600" dirty="0" err="1"/>
              <a:t>hadd</a:t>
            </a:r>
            <a:r>
              <a:rPr lang="en-US" sz="1600" dirty="0"/>
              <a:t> protons-0125-all.root protons-0125-00.root protons-0125-01.root</a:t>
            </a:r>
          </a:p>
          <a:p>
            <a:r>
              <a:rPr lang="en-US" sz="1600" dirty="0" err="1"/>
              <a:t>hadd</a:t>
            </a:r>
            <a:r>
              <a:rPr lang="en-US" sz="1600" dirty="0"/>
              <a:t> protons-0127-all.root protons-0127-00.root</a:t>
            </a:r>
          </a:p>
          <a:p>
            <a:r>
              <a:rPr lang="en-US" sz="1600" dirty="0" err="1"/>
              <a:t>hadd</a:t>
            </a:r>
            <a:r>
              <a:rPr lang="en-US" sz="1600" dirty="0"/>
              <a:t> protons-0129-all.root protons-0129-00.root</a:t>
            </a:r>
          </a:p>
          <a:p>
            <a:r>
              <a:rPr lang="en-US" sz="1600" dirty="0" err="1"/>
              <a:t>hadd</a:t>
            </a:r>
            <a:r>
              <a:rPr lang="en-US" sz="1600" dirty="0"/>
              <a:t> protons-0131-all.root protons-0131-00.root</a:t>
            </a:r>
          </a:p>
          <a:p>
            <a:r>
              <a:rPr lang="en-US" sz="1600" dirty="0" err="1"/>
              <a:t>hadd</a:t>
            </a:r>
            <a:r>
              <a:rPr lang="en-US" sz="1600" dirty="0"/>
              <a:t> protons-0134-all.root protons-0134-00.root</a:t>
            </a:r>
          </a:p>
          <a:p>
            <a:r>
              <a:rPr lang="en-US" sz="1600" dirty="0" err="1"/>
              <a:t>hadd</a:t>
            </a:r>
            <a:r>
              <a:rPr lang="en-US" sz="1600" dirty="0"/>
              <a:t> protons-0136-all.root protons-0136-00.root protons-0136-01.root</a:t>
            </a:r>
          </a:p>
          <a:p>
            <a:r>
              <a:rPr lang="en-US" sz="1600" dirty="0" err="1"/>
              <a:t>hadd</a:t>
            </a:r>
            <a:r>
              <a:rPr lang="en-US" sz="1600" dirty="0"/>
              <a:t> protons-0138-all.root protons-0138-00.root protons-0138-01.root</a:t>
            </a:r>
          </a:p>
          <a:p>
            <a:r>
              <a:rPr lang="en-US" sz="1600" dirty="0" err="1"/>
              <a:t>hadd</a:t>
            </a:r>
            <a:r>
              <a:rPr lang="en-US" sz="1600" dirty="0"/>
              <a:t> protons-0140-all.root protons-0140-00.root protons-0140-01.root</a:t>
            </a:r>
          </a:p>
        </p:txBody>
      </p:sp>
    </p:spTree>
    <p:extLst>
      <p:ext uri="{BB962C8B-B14F-4D97-AF65-F5344CB8AC3E}">
        <p14:creationId xmlns:p14="http://schemas.microsoft.com/office/powerpoint/2010/main" val="1234287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740307"/>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4) ./extractSeveral.sh reads in </a:t>
            </a:r>
            <a:r>
              <a:rPr lang="en-US" dirty="0" err="1">
                <a:latin typeface="Times New Roman" panose="02020603050405020304" pitchFamily="18" charset="0"/>
                <a:cs typeface="Times New Roman" panose="02020603050405020304" pitchFamily="18" charset="0"/>
              </a:rPr>
              <a:t>runnumber</a:t>
            </a:r>
            <a:r>
              <a:rPr lang="en-US" dirty="0">
                <a:latin typeface="Times New Roman" panose="02020603050405020304" pitchFamily="18" charset="0"/>
                <a:cs typeface="Times New Roman" panose="02020603050405020304" pitchFamily="18" charset="0"/>
              </a:rPr>
              <a:t> from list.txt, is equivalent to extract_fullpath.sh = </a:t>
            </a:r>
            <a:r>
              <a:rPr lang="en-US" dirty="0" err="1">
                <a:latin typeface="Times New Roman" panose="02020603050405020304" pitchFamily="18" charset="0"/>
                <a:cs typeface="Times New Roman" panose="02020603050405020304" pitchFamily="18" charset="0"/>
              </a:rPr>
              <a:t>doAll.C</a:t>
            </a:r>
            <a:r>
              <a:rPr lang="en-US" dirty="0">
                <a:latin typeface="Times New Roman" panose="02020603050405020304" pitchFamily="18" charset="0"/>
                <a:cs typeface="Times New Roman" panose="02020603050405020304" pitchFamily="18" charset="0"/>
              </a:rPr>
              <a:t> attach file names for </a:t>
            </a:r>
            <a:r>
              <a:rPr lang="en-US" b="1" dirty="0">
                <a:latin typeface="Times New Roman" panose="02020603050405020304" pitchFamily="18" charset="0"/>
                <a:cs typeface="Times New Roman" panose="02020603050405020304" pitchFamily="18" charset="0"/>
              </a:rPr>
              <a:t>DDAStoROOT.cpp</a:t>
            </a:r>
            <a:r>
              <a:rPr lang="en-US" dirty="0">
                <a:latin typeface="Times New Roman" panose="02020603050405020304" pitchFamily="18" charset="0"/>
                <a:cs typeface="Times New Roman" panose="02020603050405020304" pitchFamily="18" charset="0"/>
              </a:rPr>
              <a:t>, DDAStoROOT.cpp (</a:t>
            </a:r>
            <a:r>
              <a:rPr lang="en-US" dirty="0" err="1">
                <a:latin typeface="Times New Roman" panose="02020603050405020304" pitchFamily="18" charset="0"/>
                <a:cs typeface="Times New Roman" panose="02020603050405020304" pitchFamily="18" charset="0"/>
              </a:rPr>
              <a:t>i</a:t>
            </a:r>
            <a:r>
              <a:rPr lang="en-US" dirty="0">
                <a:latin typeface="Times New Roman" panose="02020603050405020304" pitchFamily="18" charset="0"/>
                <a:cs typeface="Times New Roman" panose="02020603050405020304" pitchFamily="18" charset="0"/>
              </a:rPr>
              <a:t>==8 continue) read in calibration_run_01[23-40].dat</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to</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generate </a:t>
            </a:r>
            <a:r>
              <a:rPr lang="en-US" dirty="0">
                <a:latin typeface="Times New Roman" panose="02020603050405020304" pitchFamily="18" charset="0"/>
                <a:cs typeface="Times New Roman" panose="02020603050405020304" pitchFamily="18" charset="0"/>
              </a:rPr>
              <a:t>the </a:t>
            </a:r>
            <a:r>
              <a:rPr lang="en-US" dirty="0" err="1">
                <a:latin typeface="Times New Roman" panose="02020603050405020304" pitchFamily="18" charset="0"/>
                <a:cs typeface="Times New Roman" panose="02020603050405020304" pitchFamily="18" charset="0"/>
              </a:rPr>
              <a:t>ungated</a:t>
            </a:r>
            <a:r>
              <a:rPr lang="en-US" dirty="0">
                <a:latin typeface="Times New Roman" panose="02020603050405020304" pitchFamily="18" charset="0"/>
                <a:cs typeface="Times New Roman" panose="02020603050405020304" pitchFamily="18" charset="0"/>
              </a:rPr>
              <a:t> </a:t>
            </a:r>
            <a:r>
              <a:rPr lang="el-GR"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ray spectrum for each SeGA detector in /</a:t>
            </a:r>
            <a:r>
              <a:rPr lang="en-US" dirty="0" err="1">
                <a:latin typeface="Times New Roman" panose="02020603050405020304" pitchFamily="18" charset="0"/>
                <a:cs typeface="Times New Roman" panose="02020603050405020304" pitchFamily="18" charset="0"/>
              </a:rPr>
              <a:t>mnt</a:t>
            </a:r>
            <a:r>
              <a:rPr lang="en-US" dirty="0">
                <a:latin typeface="Times New Roman" panose="02020603050405020304" pitchFamily="18" charset="0"/>
                <a:cs typeface="Times New Roman" panose="02020603050405020304" pitchFamily="18" charset="0"/>
              </a:rPr>
              <a:t>/analysis/e17023/</a:t>
            </a:r>
            <a:r>
              <a:rPr lang="en-US" dirty="0" err="1">
                <a:latin typeface="Times New Roman" panose="02020603050405020304" pitchFamily="18" charset="0"/>
                <a:cs typeface="Times New Roman" panose="02020603050405020304" pitchFamily="18" charset="0"/>
              </a:rPr>
              <a:t>jordan</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aaron</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rootfiles</a:t>
            </a:r>
            <a:r>
              <a:rPr lang="en-US" dirty="0">
                <a:latin typeface="Times New Roman" panose="02020603050405020304" pitchFamily="18" charset="0"/>
                <a:cs typeface="Times New Roman" panose="02020603050405020304" pitchFamily="18" charset="0"/>
              </a:rPr>
              <a:t>/run-01[23-40]-00.root, run-01[23-40]-01.root. Then manually had 00,01.root on </a:t>
            </a:r>
            <a:r>
              <a:rPr lang="en-US" dirty="0" err="1">
                <a:latin typeface="Times New Roman" panose="02020603050405020304" pitchFamily="18" charset="0"/>
                <a:cs typeface="Times New Roman" panose="02020603050405020304" pitchFamily="18" charset="0"/>
              </a:rPr>
              <a:t>fishtank</a:t>
            </a:r>
            <a:r>
              <a:rPr lang="en-US" dirty="0">
                <a:latin typeface="Times New Roman" panose="02020603050405020304" pitchFamily="18" charset="0"/>
                <a:cs typeface="Times New Roman" panose="02020603050405020304" pitchFamily="18" charset="0"/>
              </a:rPr>
              <a:t> and </a:t>
            </a:r>
            <a:r>
              <a:rPr lang="en-US" dirty="0" err="1">
                <a:latin typeface="Times New Roman" panose="02020603050405020304" pitchFamily="18" charset="0"/>
                <a:cs typeface="Times New Roman" panose="02020603050405020304" pitchFamily="18" charset="0"/>
              </a:rPr>
              <a:t>hadd</a:t>
            </a:r>
            <a:r>
              <a:rPr lang="en-US" dirty="0">
                <a:latin typeface="Times New Roman" panose="02020603050405020304" pitchFamily="18" charset="0"/>
                <a:cs typeface="Times New Roman" panose="02020603050405020304" pitchFamily="18" charset="0"/>
              </a:rPr>
              <a:t> 9-all.root </a:t>
            </a:r>
            <a:r>
              <a:rPr lang="en-US" altLang="zh-CN" dirty="0">
                <a:latin typeface="Times New Roman" panose="02020603050405020304" pitchFamily="18" charset="0"/>
                <a:cs typeface="Times New Roman" panose="02020603050405020304" pitchFamily="18" charset="0"/>
              </a:rPr>
              <a:t>to get a </a:t>
            </a:r>
            <a:r>
              <a:rPr lang="en-US" dirty="0">
                <a:latin typeface="Times New Roman" panose="02020603050405020304" pitchFamily="18" charset="0"/>
                <a:cs typeface="Times New Roman" panose="02020603050405020304" pitchFamily="18" charset="0"/>
              </a:rPr>
              <a:t>X:/aaron/rootfiles/run-all_after_cali_25Si.root on my laptop. Then manually add 13 SeGA histograms in  run-all_after_cali_25Si.root together </a:t>
            </a:r>
            <a:r>
              <a:rPr lang="en-US" altLang="zh-CN" dirty="0">
                <a:latin typeface="Times New Roman" panose="02020603050405020304" pitchFamily="18" charset="0"/>
                <a:cs typeface="Times New Roman" panose="02020603050405020304" pitchFamily="18" charset="0"/>
              </a:rPr>
              <a:t>on my laptop </a:t>
            </a:r>
            <a:r>
              <a:rPr lang="en-US" dirty="0">
                <a:latin typeface="Times New Roman" panose="02020603050405020304" pitchFamily="18" charset="0"/>
                <a:cs typeface="Times New Roman" panose="02020603050405020304" pitchFamily="18" charset="0"/>
              </a:rPr>
              <a:t>to get a total </a:t>
            </a:r>
            <a:r>
              <a:rPr lang="en-US" dirty="0" err="1">
                <a:latin typeface="Times New Roman" panose="02020603050405020304" pitchFamily="18" charset="0"/>
                <a:cs typeface="Times New Roman" panose="02020603050405020304" pitchFamily="18" charset="0"/>
              </a:rPr>
              <a:t>ungated</a:t>
            </a:r>
            <a:r>
              <a:rPr lang="en-US" dirty="0">
                <a:latin typeface="Times New Roman" panose="02020603050405020304" pitchFamily="18" charset="0"/>
                <a:cs typeface="Times New Roman" panose="02020603050405020304" pitchFamily="18" charset="0"/>
              </a:rPr>
              <a:t> spectrum and save as D:/X/out/Si25/</a:t>
            </a:r>
            <a:r>
              <a:rPr lang="en-US" b="1" dirty="0">
                <a:latin typeface="Times New Roman" panose="02020603050405020304" pitchFamily="18" charset="0"/>
                <a:cs typeface="Times New Roman" panose="02020603050405020304" pitchFamily="18" charset="0"/>
              </a:rPr>
              <a:t>100eV-bin-ungated_sun_25Si.root</a:t>
            </a:r>
            <a:r>
              <a:rPr lang="en-US" dirty="0">
                <a:latin typeface="Times New Roman" panose="02020603050405020304" pitchFamily="18" charset="0"/>
                <a:cs typeface="Times New Roman" panose="02020603050405020304" pitchFamily="18" charset="0"/>
              </a:rPr>
              <a:t>.</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5) ./createSeveral.sh reads in </a:t>
            </a:r>
            <a:r>
              <a:rPr lang="en-US" dirty="0" err="1">
                <a:latin typeface="Times New Roman" panose="02020603050405020304" pitchFamily="18" charset="0"/>
                <a:cs typeface="Times New Roman" panose="02020603050405020304" pitchFamily="18" charset="0"/>
              </a:rPr>
              <a:t>runnumber</a:t>
            </a:r>
            <a:r>
              <a:rPr lang="en-US" dirty="0">
                <a:latin typeface="Times New Roman" panose="02020603050405020304" pitchFamily="18" charset="0"/>
                <a:cs typeface="Times New Roman" panose="02020603050405020304" pitchFamily="18" charset="0"/>
              </a:rPr>
              <a:t> from list.txt, is equivalent to use </a:t>
            </a:r>
            <a:r>
              <a:rPr lang="en-US" b="1" dirty="0">
                <a:latin typeface="Times New Roman" panose="02020603050405020304" pitchFamily="18" charset="0"/>
                <a:cs typeface="Times New Roman" panose="02020603050405020304" pitchFamily="18" charset="0"/>
              </a:rPr>
              <a:t>createProtonSpectra.cxx</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i</a:t>
            </a:r>
            <a:r>
              <a:rPr lang="en-US" dirty="0">
                <a:latin typeface="Times New Roman" panose="02020603050405020304" pitchFamily="18" charset="0"/>
                <a:cs typeface="Times New Roman" panose="02020603050405020304" pitchFamily="18" charset="0"/>
              </a:rPr>
              <a:t>=8||11||14||15 continue] to create the total proton spectrum and total gated </a:t>
            </a:r>
            <a:r>
              <a:rPr lang="en-US"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-ray spectrum using the existing /</a:t>
            </a:r>
            <a:r>
              <a:rPr lang="en-US" dirty="0" err="1">
                <a:latin typeface="Times New Roman" panose="02020603050405020304" pitchFamily="18" charset="0"/>
                <a:cs typeface="Times New Roman" panose="02020603050405020304" pitchFamily="18" charset="0"/>
              </a:rPr>
              <a:t>rootfiles</a:t>
            </a:r>
            <a:r>
              <a:rPr lang="en-US" dirty="0">
                <a:latin typeface="Times New Roman" panose="02020603050405020304" pitchFamily="18" charset="0"/>
                <a:cs typeface="Times New Roman" panose="02020603050405020304" pitchFamily="18" charset="0"/>
              </a:rPr>
              <a:t>/run-01[23-40]-00.root, run-01[23-40]-01.root generated by DDAStoROOT.cpp as </a:t>
            </a:r>
            <a:r>
              <a:rPr lang="en-US" altLang="zh-CN" dirty="0" err="1">
                <a:latin typeface="Times New Roman" panose="02020603050405020304" pitchFamily="18" charset="0"/>
                <a:cs typeface="Times New Roman" panose="02020603050405020304" pitchFamily="18" charset="0"/>
              </a:rPr>
              <a:t>infile</a:t>
            </a:r>
            <a:r>
              <a:rPr lang="en-US" altLang="zh-C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and the </a:t>
            </a:r>
            <a:r>
              <a:rPr lang="en-US" dirty="0" err="1">
                <a:latin typeface="Times New Roman" panose="02020603050405020304" pitchFamily="18" charset="0"/>
                <a:cs typeface="Times New Roman" panose="02020603050405020304" pitchFamily="18" charset="0"/>
              </a:rPr>
              <a:t>calibrationfile</a:t>
            </a:r>
            <a:r>
              <a:rPr lang="en-US" dirty="0">
                <a:latin typeface="Times New Roman" panose="02020603050405020304" pitchFamily="18" charset="0"/>
                <a:cs typeface="Times New Roman" panose="02020603050405020304" pitchFamily="18" charset="0"/>
              </a:rPr>
              <a:t> noCalibration.txt for proton spectra in Pads. Be careful! The last step of ./createSeveral.sh is </a:t>
            </a:r>
            <a:r>
              <a:rPr lang="en-US" dirty="0" err="1">
                <a:latin typeface="Times New Roman" panose="02020603050405020304" pitchFamily="18" charset="0"/>
                <a:cs typeface="Times New Roman" panose="02020603050405020304" pitchFamily="18" charset="0"/>
              </a:rPr>
              <a:t>hadd</a:t>
            </a:r>
            <a:r>
              <a:rPr lang="en-US" dirty="0">
                <a:latin typeface="Times New Roman" panose="02020603050405020304" pitchFamily="18" charset="0"/>
                <a:cs typeface="Times New Roman" panose="02020603050405020304" pitchFamily="18" charset="0"/>
              </a:rPr>
              <a:t> all protons*.root and doesn't separate 23Al or 25Si. I should delete </a:t>
            </a:r>
            <a:r>
              <a:rPr lang="en-US" dirty="0" err="1">
                <a:latin typeface="Times New Roman" panose="02020603050405020304" pitchFamily="18" charset="0"/>
                <a:cs typeface="Times New Roman" panose="02020603050405020304" pitchFamily="18" charset="0"/>
              </a:rPr>
              <a:t>all.root</a:t>
            </a:r>
            <a:r>
              <a:rPr lang="en-US" dirty="0">
                <a:latin typeface="Times New Roman" panose="02020603050405020304" pitchFamily="18" charset="0"/>
                <a:cs typeface="Times New Roman" panose="02020603050405020304" pitchFamily="18" charset="0"/>
              </a:rPr>
              <a:t> and use </a:t>
            </a:r>
            <a:r>
              <a:rPr lang="en-US" dirty="0" err="1">
                <a:latin typeface="Times New Roman" panose="02020603050405020304" pitchFamily="18" charset="0"/>
                <a:cs typeface="Times New Roman" panose="02020603050405020304" pitchFamily="18" charset="0"/>
              </a:rPr>
              <a:t>hadd</a:t>
            </a:r>
            <a:r>
              <a:rPr lang="en-US"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all.root</a:t>
            </a:r>
            <a:r>
              <a:rPr lang="en-US" altLang="zh-C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protons-1[23-40]*.root to generate a new </a:t>
            </a:r>
            <a:r>
              <a:rPr lang="en-US" dirty="0" err="1">
                <a:latin typeface="Times New Roman" panose="02020603050405020304" pitchFamily="18" charset="0"/>
                <a:cs typeface="Times New Roman" panose="02020603050405020304" pitchFamily="18" charset="0"/>
              </a:rPr>
              <a:t>all.root</a:t>
            </a:r>
            <a:r>
              <a:rPr lang="en-US" dirty="0">
                <a:latin typeface="Times New Roman" panose="02020603050405020304" pitchFamily="18" charset="0"/>
                <a:cs typeface="Times New Roman" panose="02020603050405020304" pitchFamily="18" charset="0"/>
              </a:rPr>
              <a:t>. This new </a:t>
            </a:r>
            <a:r>
              <a:rPr lang="en-US" dirty="0" err="1">
                <a:latin typeface="Times New Roman" panose="02020603050405020304" pitchFamily="18" charset="0"/>
                <a:cs typeface="Times New Roman" panose="02020603050405020304" pitchFamily="18" charset="0"/>
              </a:rPr>
              <a:t>all.root</a:t>
            </a:r>
            <a:r>
              <a:rPr lang="en-US" dirty="0">
                <a:latin typeface="Times New Roman" panose="02020603050405020304" pitchFamily="18" charset="0"/>
                <a:cs typeface="Times New Roman" panose="02020603050405020304" pitchFamily="18" charset="0"/>
              </a:rPr>
              <a:t> can be directly copied to my laptop and </a:t>
            </a:r>
            <a:r>
              <a:rPr lang="en-US" altLang="zh-CN" dirty="0">
                <a:latin typeface="Times New Roman" panose="02020603050405020304" pitchFamily="18" charset="0"/>
                <a:cs typeface="Times New Roman" panose="02020603050405020304" pitchFamily="18" charset="0"/>
              </a:rPr>
              <a:t>renamed to be</a:t>
            </a:r>
            <a:r>
              <a:rPr lang="en-US" dirty="0">
                <a:latin typeface="Times New Roman" panose="02020603050405020304" pitchFamily="18" charset="0"/>
                <a:cs typeface="Times New Roman" panose="02020603050405020304" pitchFamily="18" charset="0"/>
              </a:rPr>
              <a:t> D:/X/out/Si25/</a:t>
            </a:r>
            <a:r>
              <a:rPr lang="en-US" b="1" dirty="0">
                <a:latin typeface="Times New Roman" panose="02020603050405020304" pitchFamily="18" charset="0"/>
                <a:cs typeface="Times New Roman" panose="02020603050405020304" pitchFamily="18" charset="0"/>
              </a:rPr>
              <a:t>100eV-bin-gated_sun_25Si.root</a:t>
            </a:r>
            <a:r>
              <a:rPr lang="en-US" dirty="0">
                <a:latin typeface="Times New Roman" panose="02020603050405020304" pitchFamily="18" charset="0"/>
                <a:cs typeface="Times New Roman" panose="02020603050405020304" pitchFamily="18" charset="0"/>
              </a:rPr>
              <a:t>.</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6) Based on X:/aaron/rootfiles/run-all_after_cali_25Si.root and 23Al.root, an exponentially modified Gaussian function is used to model the response function for each SeGA detector and the </a:t>
            </a:r>
            <a:r>
              <a:rPr lang="en-US" altLang="zh-CN" dirty="0">
                <a:latin typeface="Times New Roman" panose="02020603050405020304" pitchFamily="18" charset="0"/>
                <a:cs typeface="Times New Roman" panose="02020603050405020304" pitchFamily="18" charset="0"/>
              </a:rPr>
              <a:t>parameters </a:t>
            </a:r>
            <a:r>
              <a:rPr lang="en-US" altLang="zh-CN" i="1" dirty="0">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 and </a:t>
            </a:r>
            <a:r>
              <a:rPr lang="en-US" altLang="zh-CN" i="1" dirty="0">
                <a:latin typeface="Times New Roman" panose="02020603050405020304" pitchFamily="18" charset="0"/>
                <a:cs typeface="Times New Roman" panose="02020603050405020304" pitchFamily="18" charset="0"/>
              </a:rPr>
              <a:t>σ</a:t>
            </a:r>
            <a:r>
              <a:rPr lang="en-US" altLang="zh-C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from the fit of these </a:t>
            </a:r>
            <a:r>
              <a:rPr lang="en-US"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 ray lines were extracted using </a:t>
            </a:r>
            <a:r>
              <a:rPr lang="en-US" b="1" dirty="0">
                <a:latin typeface="Times New Roman" panose="02020603050405020304" pitchFamily="18" charset="0"/>
                <a:cs typeface="Times New Roman" panose="02020603050405020304" pitchFamily="18" charset="0"/>
              </a:rPr>
              <a:t>Si25gausnerfcpol1_peakfit_response.C</a:t>
            </a:r>
            <a:r>
              <a:rPr lang="en-US" dirty="0">
                <a:latin typeface="Times New Roman" panose="02020603050405020304" pitchFamily="18" charset="0"/>
                <a:cs typeface="Times New Roman" panose="02020603050405020304" pitchFamily="18" charset="0"/>
              </a:rPr>
              <a:t> and stored in excel. Combine 12 </a:t>
            </a:r>
            <a:r>
              <a:rPr lang="en-US" altLang="zh-CN" i="1" dirty="0">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Δ</a:t>
            </a:r>
            <a:r>
              <a:rPr lang="en-US" altLang="zh-CN" i="1" dirty="0" err="1">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 and </a:t>
            </a:r>
            <a:r>
              <a:rPr lang="en-US" altLang="zh-CN" i="1" dirty="0">
                <a:latin typeface="Times New Roman" panose="02020603050405020304" pitchFamily="18" charset="0"/>
                <a:cs typeface="Times New Roman" panose="02020603050405020304" pitchFamily="18" charset="0"/>
              </a:rPr>
              <a:t>σ</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Δ</a:t>
            </a:r>
            <a:r>
              <a:rPr lang="en-US" altLang="zh-CN" i="1" dirty="0" err="1">
                <a:latin typeface="Times New Roman" panose="02020603050405020304" pitchFamily="18" charset="0"/>
                <a:cs typeface="Times New Roman" panose="02020603050405020304" pitchFamily="18" charset="0"/>
              </a:rPr>
              <a:t>σ</a:t>
            </a:r>
            <a:r>
              <a:rPr lang="en-US" altLang="zh-CN" dirty="0">
                <a:latin typeface="Times New Roman" panose="02020603050405020304" pitchFamily="18" charset="0"/>
                <a:cs typeface="Times New Roman" panose="02020603050405020304" pitchFamily="18" charset="0"/>
              </a:rPr>
              <a:t>) for 25Si and 23Al 8</a:t>
            </a:r>
            <a:r>
              <a:rPr lang="en-US" altLang="zh-CN" i="1" dirty="0">
                <a:latin typeface="Times New Roman" panose="02020603050405020304" pitchFamily="18" charset="0"/>
                <a:cs typeface="Times New Roman" panose="02020603050405020304" pitchFamily="18" charset="0"/>
              </a:rPr>
              <a:t> β</a:t>
            </a:r>
            <a:r>
              <a:rPr lang="en-US" altLang="zh-CN" i="1" dirty="0" err="1">
                <a:latin typeface="Times New Roman" panose="02020603050405020304" pitchFamily="18" charset="0"/>
                <a:cs typeface="Times New Roman" panose="02020603050405020304" pitchFamily="18" charset="0"/>
              </a:rPr>
              <a:t>γ</a:t>
            </a:r>
            <a:r>
              <a:rPr lang="en-US" altLang="zh-CN" dirty="0" err="1">
                <a:latin typeface="Times New Roman" panose="02020603050405020304" pitchFamily="18" charset="0"/>
                <a:cs typeface="Times New Roman" panose="02020603050405020304" pitchFamily="18" charset="0"/>
              </a:rPr>
              <a:t>s</a:t>
            </a:r>
            <a:r>
              <a:rPr lang="en-US" altLang="zh-CN" dirty="0">
                <a:latin typeface="Times New Roman" panose="02020603050405020304" pitchFamily="18" charset="0"/>
                <a:cs typeface="Times New Roman" panose="02020603050405020304" pitchFamily="18" charset="0"/>
              </a:rPr>
              <a:t> and store them in 12 </a:t>
            </a:r>
            <a:r>
              <a:rPr lang="en-US" dirty="0">
                <a:latin typeface="Times New Roman" panose="02020603050405020304" pitchFamily="18" charset="0"/>
                <a:cs typeface="Times New Roman" panose="02020603050405020304" pitchFamily="18" charset="0"/>
              </a:rPr>
              <a:t>.dat files</a:t>
            </a:r>
            <a:r>
              <a:rPr lang="en-US" altLang="zh-CN" dirty="0">
                <a:latin typeface="Times New Roman" panose="02020603050405020304" pitchFamily="18" charset="0"/>
                <a:cs typeface="Times New Roman" panose="02020603050405020304" pitchFamily="18" charset="0"/>
              </a:rPr>
              <a:t>. I found that </a:t>
            </a:r>
            <a:r>
              <a:rPr lang="en-US" altLang="zh-CN" i="1" dirty="0">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 and </a:t>
            </a:r>
            <a:r>
              <a:rPr lang="en-US" altLang="zh-CN" i="1" dirty="0">
                <a:latin typeface="Times New Roman" panose="02020603050405020304" pitchFamily="18" charset="0"/>
                <a:cs typeface="Times New Roman" panose="02020603050405020304" pitchFamily="18" charset="0"/>
              </a:rPr>
              <a:t>σ</a:t>
            </a:r>
            <a:r>
              <a:rPr lang="en-US" altLang="zh-CN" dirty="0">
                <a:latin typeface="Times New Roman" panose="02020603050405020304" pitchFamily="18" charset="0"/>
                <a:cs typeface="Times New Roman" panose="02020603050405020304" pitchFamily="18" charset="0"/>
              </a:rPr>
              <a:t> for room background </a:t>
            </a:r>
            <a:r>
              <a:rPr lang="en-US" i="1" dirty="0">
                <a:latin typeface="Times New Roman" panose="02020603050405020304" pitchFamily="18" charset="0"/>
                <a:cs typeface="Times New Roman" panose="02020603050405020304" pitchFamily="18" charset="0"/>
              </a:rPr>
              <a:t>γ</a:t>
            </a:r>
            <a:r>
              <a:rPr lang="en-US" dirty="0">
                <a:latin typeface="Times New Roman" panose="02020603050405020304" pitchFamily="18" charset="0"/>
                <a:cs typeface="Times New Roman" panose="02020603050405020304" pitchFamily="18" charset="0"/>
              </a:rPr>
              <a:t> ray</a:t>
            </a:r>
            <a:r>
              <a:rPr lang="en-US" altLang="zh-CN" dirty="0">
                <a:latin typeface="Times New Roman" panose="02020603050405020304" pitchFamily="18" charset="0"/>
                <a:cs typeface="Times New Roman" panose="02020603050405020304" pitchFamily="18" charset="0"/>
              </a:rPr>
              <a:t>s</a:t>
            </a:r>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are different from the </a:t>
            </a:r>
            <a:r>
              <a:rPr lang="en-US" altLang="zh-CN" i="1" dirty="0">
                <a:latin typeface="Times New Roman" panose="02020603050405020304" pitchFamily="18" charset="0"/>
                <a:cs typeface="Times New Roman" panose="02020603050405020304" pitchFamily="18" charset="0"/>
              </a:rPr>
              <a:t>βγ</a:t>
            </a:r>
            <a:r>
              <a:rPr lang="en-US" altLang="zh-CN" dirty="0">
                <a:latin typeface="Times New Roman" panose="02020603050405020304" pitchFamily="18" charset="0"/>
                <a:cs typeface="Times New Roman" panose="02020603050405020304" pitchFamily="18" charset="0"/>
              </a:rPr>
              <a:t>, so I eliminate them and only use the </a:t>
            </a:r>
            <a:r>
              <a:rPr lang="en-US" altLang="zh-CN" i="1" dirty="0">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 and </a:t>
            </a:r>
            <a:r>
              <a:rPr lang="en-US" altLang="zh-CN" i="1" dirty="0">
                <a:latin typeface="Times New Roman" panose="02020603050405020304" pitchFamily="18" charset="0"/>
                <a:cs typeface="Times New Roman" panose="02020603050405020304" pitchFamily="18" charset="0"/>
              </a:rPr>
              <a:t>σ</a:t>
            </a:r>
            <a:r>
              <a:rPr lang="en-US" altLang="zh-CN" dirty="0">
                <a:latin typeface="Times New Roman" panose="02020603050405020304" pitchFamily="18" charset="0"/>
                <a:cs typeface="Times New Roman" panose="02020603050405020304" pitchFamily="18" charset="0"/>
              </a:rPr>
              <a:t> for 8</a:t>
            </a:r>
            <a:r>
              <a:rPr lang="en-US" altLang="zh-CN" i="1" dirty="0">
                <a:latin typeface="Times New Roman" panose="02020603050405020304" pitchFamily="18" charset="0"/>
                <a:cs typeface="Times New Roman" panose="02020603050405020304" pitchFamily="18" charset="0"/>
              </a:rPr>
              <a:t> β</a:t>
            </a:r>
            <a:r>
              <a:rPr lang="en-US" altLang="zh-CN" i="1" dirty="0" err="1">
                <a:latin typeface="Times New Roman" panose="02020603050405020304" pitchFamily="18" charset="0"/>
                <a:cs typeface="Times New Roman" panose="02020603050405020304" pitchFamily="18" charset="0"/>
              </a:rPr>
              <a:t>γ</a:t>
            </a:r>
            <a:r>
              <a:rPr lang="en-US" altLang="zh-CN" dirty="0" err="1">
                <a:latin typeface="Times New Roman" panose="02020603050405020304" pitchFamily="18" charset="0"/>
                <a:cs typeface="Times New Roman" panose="02020603050405020304" pitchFamily="18" charset="0"/>
              </a:rPr>
              <a:t>s</a:t>
            </a:r>
            <a:r>
              <a:rPr lang="en-US" altLang="zh-CN"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2419369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4668254" cy="4524315"/>
          </a:xfrm>
          <a:prstGeom prst="rect">
            <a:avLst/>
          </a:prstGeom>
        </p:spPr>
        <p:txBody>
          <a:bodyPr wrap="square">
            <a:spAutoFit/>
          </a:bodyPr>
          <a:lstStyle/>
          <a:p>
            <a:r>
              <a:rPr lang="en-US" sz="1600" dirty="0"/>
              <a:t>root -l X:/aaron/rootfiles/run-all_after_cali_25Si.root</a:t>
            </a:r>
          </a:p>
          <a:p>
            <a:r>
              <a:rPr lang="en-US" sz="1600" dirty="0"/>
              <a:t>TH1D*h1=new TH1D(*SeGA_00);</a:t>
            </a:r>
          </a:p>
          <a:p>
            <a:r>
              <a:rPr lang="en-US" sz="1600" dirty="0"/>
              <a:t>h1-&gt;Add(h1,SeGA_01);h1-&gt;Draw();</a:t>
            </a:r>
          </a:p>
          <a:p>
            <a:r>
              <a:rPr lang="en-US" sz="1600" dirty="0"/>
              <a:t>h1-&gt;Add(h1,SeGA_02);h1-&gt;Draw();</a:t>
            </a:r>
          </a:p>
          <a:p>
            <a:r>
              <a:rPr lang="en-US" sz="1600" dirty="0"/>
              <a:t>h1-&gt;Add(h1,SeGA_03);h1-&gt;Draw();</a:t>
            </a:r>
          </a:p>
          <a:p>
            <a:r>
              <a:rPr lang="en-US" sz="1600" dirty="0"/>
              <a:t>h1-&gt;Add(h1,SeGA_04);h1-&gt;Draw();</a:t>
            </a:r>
          </a:p>
          <a:p>
            <a:r>
              <a:rPr lang="en-US" sz="1600" dirty="0"/>
              <a:t>h1-&gt;Add(h1,SeGA_05);h1-&gt;Draw();</a:t>
            </a:r>
          </a:p>
          <a:p>
            <a:r>
              <a:rPr lang="en-US" sz="1600" dirty="0"/>
              <a:t>h1-&gt;Add(h1,SeGA_06);h1-&gt;Draw();</a:t>
            </a:r>
          </a:p>
          <a:p>
            <a:r>
              <a:rPr lang="en-US" sz="1600" dirty="0"/>
              <a:t>h1-&gt;Add(h1,SeGA_07);h1-&gt;Draw();</a:t>
            </a:r>
          </a:p>
          <a:p>
            <a:r>
              <a:rPr lang="en-US" sz="1600" dirty="0"/>
              <a:t>h1-&gt;Add(h1,SeGA_08);h1-&gt;Draw();</a:t>
            </a:r>
          </a:p>
          <a:p>
            <a:r>
              <a:rPr lang="en-US" sz="1600" dirty="0"/>
              <a:t>h1-&gt;Add(h1,SeGA_09);h1-&gt;Draw();</a:t>
            </a:r>
          </a:p>
          <a:p>
            <a:r>
              <a:rPr lang="en-US" sz="1600" dirty="0"/>
              <a:t>h1-&gt;Add(h1,SeGA_10);h1-&gt;Draw();</a:t>
            </a:r>
          </a:p>
          <a:p>
            <a:r>
              <a:rPr lang="en-US" sz="1600" dirty="0"/>
              <a:t>h1-&gt;Add(h1,SeGA_12);h1-&gt;Draw();</a:t>
            </a:r>
          </a:p>
          <a:p>
            <a:r>
              <a:rPr lang="en-US" sz="1600" dirty="0"/>
              <a:t>h1-&gt;Add(h1,SeGA_13);h1-&gt;Draw();</a:t>
            </a:r>
          </a:p>
          <a:p>
            <a:r>
              <a:rPr lang="en-US" sz="1600" dirty="0" err="1"/>
              <a:t>TFile</a:t>
            </a:r>
            <a:r>
              <a:rPr lang="en-US" sz="1600" dirty="0"/>
              <a:t> *</a:t>
            </a:r>
            <a:r>
              <a:rPr lang="en-US" sz="1600" dirty="0" err="1"/>
              <a:t>fout</a:t>
            </a:r>
            <a:r>
              <a:rPr lang="en-US" sz="1600" dirty="0"/>
              <a:t> = new </a:t>
            </a:r>
            <a:r>
              <a:rPr lang="en-US" sz="1600" dirty="0" err="1"/>
              <a:t>TFile</a:t>
            </a:r>
            <a:r>
              <a:rPr lang="en-US" sz="1600" dirty="0"/>
              <a:t>("D:/X/out/Si25/100eV-bin-ungated_sun_25</a:t>
            </a:r>
            <a:r>
              <a:rPr lang="en-US" altLang="zh-CN" sz="1600" dirty="0"/>
              <a:t>Si</a:t>
            </a:r>
            <a:r>
              <a:rPr lang="en-US" sz="1600" dirty="0"/>
              <a:t>.root","RECREATE");</a:t>
            </a:r>
          </a:p>
          <a:p>
            <a:r>
              <a:rPr lang="en-US" sz="1600" dirty="0"/>
              <a:t>h1-&gt;Write();</a:t>
            </a:r>
          </a:p>
          <a:p>
            <a:r>
              <a:rPr lang="en-US" sz="1600" dirty="0" err="1"/>
              <a:t>fout</a:t>
            </a:r>
            <a:r>
              <a:rPr lang="en-US" sz="1600" dirty="0"/>
              <a:t>-&gt;Close();</a:t>
            </a:r>
          </a:p>
        </p:txBody>
      </p:sp>
      <p:sp>
        <p:nvSpPr>
          <p:cNvPr id="3" name="矩形 2"/>
          <p:cNvSpPr/>
          <p:nvPr/>
        </p:nvSpPr>
        <p:spPr>
          <a:xfrm>
            <a:off x="4668253" y="0"/>
            <a:ext cx="4475747" cy="5016758"/>
          </a:xfrm>
          <a:prstGeom prst="rect">
            <a:avLst/>
          </a:prstGeom>
        </p:spPr>
        <p:txBody>
          <a:bodyPr wrap="square">
            <a:spAutoFit/>
          </a:bodyPr>
          <a:lstStyle/>
          <a:p>
            <a:r>
              <a:rPr lang="en-US" sz="1600" dirty="0">
                <a:solidFill>
                  <a:schemeClr val="bg1">
                    <a:lumMod val="50000"/>
                  </a:schemeClr>
                </a:solidFill>
              </a:rPr>
              <a:t>root -l 100eV-bin-individual_gated_sun.root</a:t>
            </a:r>
          </a:p>
          <a:p>
            <a:r>
              <a:rPr lang="en-US" sz="1600" dirty="0">
                <a:solidFill>
                  <a:schemeClr val="bg1">
                    <a:lumMod val="50000"/>
                  </a:schemeClr>
                </a:solidFill>
              </a:rPr>
              <a:t>TH1D*h1=new TH1D(*gbCoincidences0);</a:t>
            </a:r>
          </a:p>
          <a:p>
            <a:r>
              <a:rPr lang="en-US" sz="1600" dirty="0">
                <a:solidFill>
                  <a:schemeClr val="bg1">
                    <a:lumMod val="50000"/>
                  </a:schemeClr>
                </a:solidFill>
              </a:rPr>
              <a:t>h1-&gt;Add(h1,gbCoincidences1);h1-&gt;Draw();</a:t>
            </a:r>
          </a:p>
          <a:p>
            <a:r>
              <a:rPr lang="en-US" sz="1600" dirty="0">
                <a:solidFill>
                  <a:schemeClr val="bg1">
                    <a:lumMod val="50000"/>
                  </a:schemeClr>
                </a:solidFill>
              </a:rPr>
              <a:t>h1-&gt;Add(h1,gbCoincidences2);h1-&gt;Draw();</a:t>
            </a:r>
          </a:p>
          <a:p>
            <a:r>
              <a:rPr lang="en-US" sz="1600" dirty="0">
                <a:solidFill>
                  <a:schemeClr val="bg1">
                    <a:lumMod val="50000"/>
                  </a:schemeClr>
                </a:solidFill>
              </a:rPr>
              <a:t>h1-&gt;Add(h1,gbCoincidences3);h1-&gt;Draw();</a:t>
            </a:r>
          </a:p>
          <a:p>
            <a:r>
              <a:rPr lang="en-US" sz="1600" dirty="0">
                <a:solidFill>
                  <a:schemeClr val="bg1">
                    <a:lumMod val="50000"/>
                  </a:schemeClr>
                </a:solidFill>
              </a:rPr>
              <a:t>h1-&gt;Add(h1,gbCoincidences4);h1-&gt;Draw();</a:t>
            </a:r>
          </a:p>
          <a:p>
            <a:r>
              <a:rPr lang="en-US" sz="1600" dirty="0">
                <a:solidFill>
                  <a:schemeClr val="bg1">
                    <a:lumMod val="50000"/>
                  </a:schemeClr>
                </a:solidFill>
              </a:rPr>
              <a:t>h1-&gt;Add(h1,gbCoincidences5);h1-&gt;Draw();</a:t>
            </a:r>
          </a:p>
          <a:p>
            <a:r>
              <a:rPr lang="en-US" sz="1600" dirty="0">
                <a:solidFill>
                  <a:schemeClr val="bg1">
                    <a:lumMod val="50000"/>
                  </a:schemeClr>
                </a:solidFill>
              </a:rPr>
              <a:t>h1-&gt;Add(h1,gbCoincidences6);h1-&gt;Draw();</a:t>
            </a:r>
          </a:p>
          <a:p>
            <a:r>
              <a:rPr lang="en-US" sz="1600" dirty="0">
                <a:solidFill>
                  <a:schemeClr val="bg1">
                    <a:lumMod val="50000"/>
                  </a:schemeClr>
                </a:solidFill>
              </a:rPr>
              <a:t>h1-&gt;Add(h1,gbCoincidences7);h1-&gt;Draw();</a:t>
            </a:r>
          </a:p>
          <a:p>
            <a:r>
              <a:rPr lang="en-US" sz="1600" dirty="0">
                <a:solidFill>
                  <a:schemeClr val="bg1">
                    <a:lumMod val="50000"/>
                  </a:schemeClr>
                </a:solidFill>
              </a:rPr>
              <a:t>h1-&gt;Add(h1,gbCoincidences9);h1-&gt;Draw();</a:t>
            </a:r>
          </a:p>
          <a:p>
            <a:r>
              <a:rPr lang="en-US" sz="1600" dirty="0">
                <a:solidFill>
                  <a:schemeClr val="bg1">
                    <a:lumMod val="50000"/>
                  </a:schemeClr>
                </a:solidFill>
              </a:rPr>
              <a:t>h1-&gt;Add(h1,gbCoincidences10);h1-&gt;Draw();</a:t>
            </a:r>
          </a:p>
          <a:p>
            <a:r>
              <a:rPr lang="en-US" sz="1600" dirty="0">
                <a:solidFill>
                  <a:schemeClr val="bg1">
                    <a:lumMod val="50000"/>
                  </a:schemeClr>
                </a:solidFill>
              </a:rPr>
              <a:t>//h1-&gt;Add(h1,gbCoincidences11);h1-&gt;Draw();</a:t>
            </a:r>
          </a:p>
          <a:p>
            <a:r>
              <a:rPr lang="en-US" sz="1600" dirty="0">
                <a:solidFill>
                  <a:schemeClr val="bg1">
                    <a:lumMod val="50000"/>
                  </a:schemeClr>
                </a:solidFill>
              </a:rPr>
              <a:t>h1-&gt;Add(h1,gbCoincidences12);h1-&gt;Draw();</a:t>
            </a:r>
          </a:p>
          <a:p>
            <a:r>
              <a:rPr lang="en-US" sz="1600" dirty="0">
                <a:solidFill>
                  <a:schemeClr val="bg1">
                    <a:lumMod val="50000"/>
                  </a:schemeClr>
                </a:solidFill>
              </a:rPr>
              <a:t>h1-&gt;Add(h1,gbCoincidences13);h1-&gt;Draw();</a:t>
            </a:r>
          </a:p>
          <a:p>
            <a:r>
              <a:rPr lang="en-US" sz="1600" dirty="0">
                <a:solidFill>
                  <a:schemeClr val="bg1">
                    <a:lumMod val="50000"/>
                  </a:schemeClr>
                </a:solidFill>
              </a:rPr>
              <a:t>//h1-&gt;Add(h1,gbCoincidences14);h1-&gt;Draw();</a:t>
            </a:r>
          </a:p>
          <a:p>
            <a:r>
              <a:rPr lang="en-US" sz="1600" dirty="0">
                <a:solidFill>
                  <a:schemeClr val="bg1">
                    <a:lumMod val="50000"/>
                  </a:schemeClr>
                </a:solidFill>
              </a:rPr>
              <a:t>//h1-&gt;Add(h1,gbCoincidences15);h1-&gt;Draw();</a:t>
            </a:r>
          </a:p>
          <a:p>
            <a:r>
              <a:rPr lang="en-US" sz="1600" dirty="0" err="1">
                <a:solidFill>
                  <a:schemeClr val="bg1">
                    <a:lumMod val="50000"/>
                  </a:schemeClr>
                </a:solidFill>
              </a:rPr>
              <a:t>TFile</a:t>
            </a:r>
            <a:r>
              <a:rPr lang="en-US" sz="1600" dirty="0">
                <a:solidFill>
                  <a:schemeClr val="bg1">
                    <a:lumMod val="50000"/>
                  </a:schemeClr>
                </a:solidFill>
              </a:rPr>
              <a:t> *</a:t>
            </a:r>
            <a:r>
              <a:rPr lang="en-US" sz="1600" dirty="0" err="1">
                <a:solidFill>
                  <a:schemeClr val="bg1">
                    <a:lumMod val="50000"/>
                  </a:schemeClr>
                </a:solidFill>
              </a:rPr>
              <a:t>fout</a:t>
            </a:r>
            <a:r>
              <a:rPr lang="en-US" sz="1600" dirty="0">
                <a:solidFill>
                  <a:schemeClr val="bg1">
                    <a:lumMod val="50000"/>
                  </a:schemeClr>
                </a:solidFill>
              </a:rPr>
              <a:t> = new </a:t>
            </a:r>
            <a:r>
              <a:rPr lang="en-US" sz="1600" dirty="0" err="1">
                <a:solidFill>
                  <a:schemeClr val="bg1">
                    <a:lumMod val="50000"/>
                  </a:schemeClr>
                </a:solidFill>
              </a:rPr>
              <a:t>TFile</a:t>
            </a:r>
            <a:r>
              <a:rPr lang="en-US" sz="1600" dirty="0">
                <a:solidFill>
                  <a:schemeClr val="bg1">
                    <a:lumMod val="50000"/>
                  </a:schemeClr>
                </a:solidFill>
              </a:rPr>
              <a:t>("D:/X/out/Si25/100eV-bin-gated_sun.root","RECREATE");</a:t>
            </a:r>
          </a:p>
          <a:p>
            <a:r>
              <a:rPr lang="en-US" sz="1600" dirty="0">
                <a:solidFill>
                  <a:schemeClr val="bg1">
                    <a:lumMod val="50000"/>
                  </a:schemeClr>
                </a:solidFill>
              </a:rPr>
              <a:t>h1-&gt;Write();</a:t>
            </a:r>
          </a:p>
          <a:p>
            <a:r>
              <a:rPr lang="en-US" sz="1600" dirty="0" err="1">
                <a:solidFill>
                  <a:schemeClr val="bg1">
                    <a:lumMod val="50000"/>
                  </a:schemeClr>
                </a:solidFill>
              </a:rPr>
              <a:t>fout</a:t>
            </a:r>
            <a:r>
              <a:rPr lang="en-US" sz="1600" dirty="0">
                <a:solidFill>
                  <a:schemeClr val="bg1">
                    <a:lumMod val="50000"/>
                  </a:schemeClr>
                </a:solidFill>
              </a:rPr>
              <a:t>-&gt;Close();</a:t>
            </a:r>
          </a:p>
        </p:txBody>
      </p:sp>
    </p:spTree>
    <p:extLst>
      <p:ext uri="{BB962C8B-B14F-4D97-AF65-F5344CB8AC3E}">
        <p14:creationId xmlns:p14="http://schemas.microsoft.com/office/powerpoint/2010/main" val="3402942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本框 1"/>
              <p:cNvSpPr txBox="1"/>
              <p:nvPr/>
            </p:nvSpPr>
            <p:spPr>
              <a:xfrm>
                <a:off x="1267" y="429970"/>
                <a:ext cx="5186869"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a:rPr lang="en-US" i="1">
                              <a:solidFill>
                                <a:srgbClr val="0000FF"/>
                              </a:solidFill>
                              <a:latin typeface="Cambria Math" panose="02040503050406030204" pitchFamily="18" charset="0"/>
                              <a:ea typeface="Cambria Math" panose="02040503050406030204" pitchFamily="18" charset="0"/>
                            </a:rPr>
                            <m:t>𝜎</m:t>
                          </m:r>
                          <m:r>
                            <m:rPr>
                              <m:nor/>
                            </m:rPr>
                            <a:rPr lang="en-US" dirty="0">
                              <a:solidFill>
                                <a:srgbClr val="0000FF"/>
                              </a:solidFill>
                            </a:rPr>
                            <m:t> </m:t>
                          </m:r>
                        </m:num>
                        <m:den>
                          <m:r>
                            <a:rPr lang="en-US" i="1">
                              <a:solidFill>
                                <a:srgbClr val="0000FF"/>
                              </a:solidFill>
                              <a:latin typeface="Cambria Math" panose="02040503050406030204" pitchFamily="18" charset="0"/>
                              <a:ea typeface="Cambria Math" panose="02040503050406030204" pitchFamily="18" charset="0"/>
                            </a:rPr>
                            <m:t>𝜆</m:t>
                          </m:r>
                        </m:den>
                      </m:f>
                      <m:rad>
                        <m:radPr>
                          <m:degHide m:val="on"/>
                          <m:ctrlPr>
                            <a:rPr lang="en-US" b="0" i="1" smtClean="0">
                              <a:solidFill>
                                <a:srgbClr val="0000FF"/>
                              </a:solidFill>
                              <a:latin typeface="Cambria Math" panose="02040503050406030204" pitchFamily="18" charset="0"/>
                            </a:rPr>
                          </m:ctrlPr>
                        </m:radPr>
                        <m:deg/>
                        <m:e>
                          <m:f>
                            <m:fPr>
                              <m:ctrlPr>
                                <a:rPr lang="en-US" b="0" i="1" smtClean="0">
                                  <a:solidFill>
                                    <a:srgbClr val="0000FF"/>
                                  </a:solidFill>
                                  <a:latin typeface="Cambria Math" panose="02040503050406030204" pitchFamily="18" charset="0"/>
                                </a:rPr>
                              </m:ctrlPr>
                            </m:fPr>
                            <m:num>
                              <m:r>
                                <a:rPr lang="en-US" b="0" i="1" smtClean="0">
                                  <a:solidFill>
                                    <a:srgbClr val="0000FF"/>
                                  </a:solidFill>
                                  <a:latin typeface="Cambria Math" panose="02040503050406030204" pitchFamily="18" charset="0"/>
                                  <a:ea typeface="Cambria Math" panose="02040503050406030204" pitchFamily="18" charset="0"/>
                                </a:rPr>
                                <m:t>𝜋</m:t>
                              </m:r>
                            </m:num>
                            <m:den>
                              <m:r>
                                <a:rPr lang="en-US" b="0" i="1" smtClean="0">
                                  <a:solidFill>
                                    <a:srgbClr val="0000FF"/>
                                  </a:solidFill>
                                  <a:latin typeface="Cambria Math" panose="02040503050406030204" pitchFamily="18" charset="0"/>
                                </a:rPr>
                                <m:t>2</m:t>
                              </m:r>
                            </m:den>
                          </m:f>
                        </m:e>
                      </m:rad>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i="1">
                                          <a:solidFill>
                                            <a:srgbClr val="FF0000"/>
                                          </a:solidFill>
                                          <a:latin typeface="Cambria Math" panose="02040503050406030204" pitchFamily="18" charset="0"/>
                                          <a:ea typeface="Cambria Math" panose="02040503050406030204" pitchFamily="18" charset="0"/>
                                        </a:rPr>
                                        <m:t>𝜆</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i="1">
                                  <a:solidFill>
                                    <a:srgbClr val="FF0000"/>
                                  </a:solidFill>
                                  <a:latin typeface="Cambria Math" panose="02040503050406030204" pitchFamily="18" charset="0"/>
                                  <a:ea typeface="Cambria Math" panose="02040503050406030204" pitchFamily="18" charset="0"/>
                                </a:rPr>
                                <m:t>𝜆</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zh-CN" altLang="en-US" i="1">
                                      <a:solidFill>
                                        <a:srgbClr val="FF0000"/>
                                      </a:solidFill>
                                      <a:latin typeface="Cambria Math" panose="02040503050406030204" pitchFamily="18" charset="0"/>
                                      <a:ea typeface="Cambria Math" panose="02040503050406030204" pitchFamily="18" charset="0"/>
                                    </a:rPr>
                                    <m:t>𝜆</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2" name="文本框 1"/>
              <p:cNvSpPr txBox="1">
                <a:spLocks noRot="1" noChangeAspect="1" noMove="1" noResize="1" noEditPoints="1" noAdjustHandles="1" noChangeArrowheads="1" noChangeShapeType="1" noTextEdit="1"/>
              </p:cNvSpPr>
              <p:nvPr/>
            </p:nvSpPr>
            <p:spPr>
              <a:xfrm>
                <a:off x="1267" y="429970"/>
                <a:ext cx="5186869" cy="616387"/>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文本框 2"/>
              <p:cNvSpPr txBox="1"/>
              <p:nvPr/>
            </p:nvSpPr>
            <p:spPr>
              <a:xfrm>
                <a:off x="4418284" y="2243509"/>
                <a:ext cx="4725716"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chemeClr val="bg1">
                                  <a:lumMod val="85000"/>
                                </a:schemeClr>
                              </a:solidFill>
                              <a:latin typeface="Cambria Math" panose="02040503050406030204" pitchFamily="18" charset="0"/>
                            </a:rPr>
                          </m:ctrlPr>
                        </m:fPr>
                        <m:num>
                          <m:r>
                            <a:rPr lang="en-US" i="1">
                              <a:solidFill>
                                <a:schemeClr val="bg1">
                                  <a:lumMod val="85000"/>
                                </a:schemeClr>
                              </a:solidFill>
                              <a:latin typeface="Cambria Math" panose="02040503050406030204" pitchFamily="18" charset="0"/>
                            </a:rPr>
                            <m:t>𝑁</m:t>
                          </m:r>
                          <m:r>
                            <m:rPr>
                              <m:nor/>
                            </m:rPr>
                            <a:rPr lang="en-US" dirty="0">
                              <a:solidFill>
                                <a:schemeClr val="bg1">
                                  <a:lumMod val="85000"/>
                                </a:schemeClr>
                              </a:solidFill>
                            </a:rPr>
                            <m:t> </m:t>
                          </m:r>
                        </m:num>
                        <m:den>
                          <m:r>
                            <a:rPr lang="en-US" b="0" i="1" dirty="0" smtClean="0">
                              <a:solidFill>
                                <a:schemeClr val="bg1">
                                  <a:lumMod val="85000"/>
                                </a:schemeClr>
                              </a:solidFill>
                              <a:latin typeface="Cambria Math" panose="02040503050406030204" pitchFamily="18" charset="0"/>
                            </a:rPr>
                            <m:t>2</m:t>
                          </m:r>
                          <m:r>
                            <a:rPr lang="en-US" b="0" i="1" dirty="0" smtClean="0">
                              <a:solidFill>
                                <a:schemeClr val="bg1">
                                  <a:lumMod val="85000"/>
                                </a:schemeClr>
                              </a:solidFill>
                              <a:latin typeface="Cambria Math" panose="02040503050406030204" pitchFamily="18" charset="0"/>
                              <a:ea typeface="Cambria Math" panose="02040503050406030204" pitchFamily="18" charset="0"/>
                            </a:rPr>
                            <m:t>𝜆</m:t>
                          </m:r>
                        </m:den>
                      </m:f>
                      <m:r>
                        <m:rPr>
                          <m:sty m:val="p"/>
                        </m:rPr>
                        <a:rPr lang="en-US" b="0" i="0" smtClean="0">
                          <a:solidFill>
                            <a:schemeClr val="bg1">
                              <a:lumMod val="85000"/>
                            </a:schemeClr>
                          </a:solidFill>
                          <a:latin typeface="Cambria Math" panose="02040503050406030204" pitchFamily="18" charset="0"/>
                        </a:rPr>
                        <m:t>exp</m:t>
                      </m:r>
                      <m:d>
                        <m:dPr>
                          <m:begChr m:val="["/>
                          <m:endChr m:val="]"/>
                          <m:ctrlPr>
                            <a:rPr lang="en-US" b="0" i="1" smtClean="0">
                              <a:solidFill>
                                <a:schemeClr val="bg1">
                                  <a:lumMod val="85000"/>
                                </a:schemeClr>
                              </a:solidFill>
                              <a:latin typeface="Cambria Math" panose="02040503050406030204" pitchFamily="18" charset="0"/>
                            </a:rPr>
                          </m:ctrlPr>
                        </m:dPr>
                        <m:e>
                          <m:f>
                            <m:fPr>
                              <m:ctrlPr>
                                <a:rPr lang="en-US" b="0" i="1" smtClean="0">
                                  <a:solidFill>
                                    <a:schemeClr val="bg1">
                                      <a:lumMod val="85000"/>
                                    </a:schemeClr>
                                  </a:solidFill>
                                  <a:latin typeface="Cambria Math" panose="02040503050406030204" pitchFamily="18" charset="0"/>
                                </a:rPr>
                              </m:ctrlPr>
                            </m:fPr>
                            <m:num>
                              <m:r>
                                <a:rPr lang="en-US" b="0" i="1" smtClean="0">
                                  <a:solidFill>
                                    <a:schemeClr val="bg1">
                                      <a:lumMod val="85000"/>
                                    </a:schemeClr>
                                  </a:solidFill>
                                  <a:latin typeface="Cambria Math" panose="02040503050406030204" pitchFamily="18" charset="0"/>
                                </a:rPr>
                                <m:t>1</m:t>
                              </m:r>
                            </m:num>
                            <m:den>
                              <m:r>
                                <a:rPr lang="en-US" b="0" i="1" smtClean="0">
                                  <a:solidFill>
                                    <a:schemeClr val="bg1">
                                      <a:lumMod val="85000"/>
                                    </a:schemeClr>
                                  </a:solidFill>
                                  <a:latin typeface="Cambria Math" panose="02040503050406030204" pitchFamily="18" charset="0"/>
                                </a:rPr>
                                <m:t>2</m:t>
                              </m:r>
                            </m:den>
                          </m:f>
                          <m:sSup>
                            <m:sSupPr>
                              <m:ctrlPr>
                                <a:rPr lang="en-US" b="0" i="1" smtClean="0">
                                  <a:solidFill>
                                    <a:schemeClr val="bg1">
                                      <a:lumMod val="85000"/>
                                    </a:schemeClr>
                                  </a:solidFill>
                                  <a:latin typeface="Cambria Math" panose="02040503050406030204" pitchFamily="18" charset="0"/>
                                </a:rPr>
                              </m:ctrlPr>
                            </m:sSupPr>
                            <m:e>
                              <m:d>
                                <m:dPr>
                                  <m:ctrlPr>
                                    <a:rPr lang="en-US" b="0" i="1" smtClean="0">
                                      <a:solidFill>
                                        <a:schemeClr val="bg1">
                                          <a:lumMod val="85000"/>
                                        </a:schemeClr>
                                      </a:solidFill>
                                      <a:latin typeface="Cambria Math" panose="02040503050406030204" pitchFamily="18" charset="0"/>
                                    </a:rPr>
                                  </m:ctrlPr>
                                </m:dPr>
                                <m:e>
                                  <m:f>
                                    <m:fPr>
                                      <m:ctrlPr>
                                        <a:rPr lang="en-US" b="0" i="1" smtClean="0">
                                          <a:solidFill>
                                            <a:schemeClr val="bg1">
                                              <a:lumMod val="85000"/>
                                            </a:schemeClr>
                                          </a:solidFill>
                                          <a:latin typeface="Cambria Math" panose="02040503050406030204" pitchFamily="18" charset="0"/>
                                        </a:rPr>
                                      </m:ctrlPr>
                                    </m:fPr>
                                    <m:num>
                                      <m:r>
                                        <a:rPr lang="en-US" b="0" i="1" smtClean="0">
                                          <a:solidFill>
                                            <a:schemeClr val="bg1">
                                              <a:lumMod val="85000"/>
                                            </a:schemeClr>
                                          </a:solidFill>
                                          <a:latin typeface="Cambria Math" panose="02040503050406030204" pitchFamily="18" charset="0"/>
                                          <a:ea typeface="Cambria Math" panose="02040503050406030204" pitchFamily="18" charset="0"/>
                                        </a:rPr>
                                        <m:t>𝜎</m:t>
                                      </m:r>
                                    </m:num>
                                    <m:den>
                                      <m:r>
                                        <a:rPr lang="en-US" i="1" dirty="0">
                                          <a:solidFill>
                                            <a:schemeClr val="bg1">
                                              <a:lumMod val="85000"/>
                                            </a:schemeClr>
                                          </a:solidFill>
                                          <a:latin typeface="Cambria Math" panose="02040503050406030204" pitchFamily="18" charset="0"/>
                                          <a:ea typeface="Cambria Math" panose="02040503050406030204" pitchFamily="18" charset="0"/>
                                        </a:rPr>
                                        <m:t>𝜆</m:t>
                                      </m:r>
                                    </m:den>
                                  </m:f>
                                </m:e>
                              </m:d>
                            </m:e>
                            <m:sup>
                              <m:r>
                                <a:rPr lang="en-US" b="0" i="1" smtClean="0">
                                  <a:solidFill>
                                    <a:schemeClr val="bg1">
                                      <a:lumMod val="85000"/>
                                    </a:schemeClr>
                                  </a:solidFill>
                                  <a:latin typeface="Cambria Math" panose="02040503050406030204" pitchFamily="18" charset="0"/>
                                </a:rPr>
                                <m:t>2</m:t>
                              </m:r>
                            </m:sup>
                          </m:sSup>
                          <m:r>
                            <a:rPr lang="en-US" b="0" i="1" smtClean="0">
                              <a:solidFill>
                                <a:schemeClr val="bg1">
                                  <a:lumMod val="85000"/>
                                </a:schemeClr>
                              </a:solidFill>
                              <a:latin typeface="Cambria Math" panose="02040503050406030204" pitchFamily="18" charset="0"/>
                            </a:rPr>
                            <m:t>+</m:t>
                          </m:r>
                          <m:f>
                            <m:fPr>
                              <m:ctrlPr>
                                <a:rPr lang="en-US" b="0" i="1" smtClean="0">
                                  <a:solidFill>
                                    <a:schemeClr val="bg1">
                                      <a:lumMod val="85000"/>
                                    </a:schemeClr>
                                  </a:solidFill>
                                  <a:latin typeface="Cambria Math" panose="02040503050406030204" pitchFamily="18" charset="0"/>
                                </a:rPr>
                              </m:ctrlPr>
                            </m:fPr>
                            <m:num>
                              <m:r>
                                <a:rPr lang="en-US" b="0" i="1" smtClean="0">
                                  <a:solidFill>
                                    <a:schemeClr val="bg1">
                                      <a:lumMod val="85000"/>
                                    </a:schemeClr>
                                  </a:solidFill>
                                  <a:latin typeface="Cambria Math" panose="02040503050406030204" pitchFamily="18" charset="0"/>
                                </a:rPr>
                                <m:t>𝑥</m:t>
                              </m:r>
                              <m:r>
                                <a:rPr lang="en-US" b="0" i="1" smtClean="0">
                                  <a:solidFill>
                                    <a:schemeClr val="bg1">
                                      <a:lumMod val="85000"/>
                                    </a:schemeClr>
                                  </a:solidFill>
                                  <a:latin typeface="Cambria Math" panose="02040503050406030204" pitchFamily="18" charset="0"/>
                                </a:rPr>
                                <m:t>−</m:t>
                              </m:r>
                              <m:r>
                                <a:rPr lang="en-US" b="0" i="1" smtClean="0">
                                  <a:solidFill>
                                    <a:schemeClr val="bg1">
                                      <a:lumMod val="85000"/>
                                    </a:schemeClr>
                                  </a:solidFill>
                                  <a:latin typeface="Cambria Math" panose="02040503050406030204" pitchFamily="18" charset="0"/>
                                  <a:ea typeface="Cambria Math" panose="02040503050406030204" pitchFamily="18" charset="0"/>
                                </a:rPr>
                                <m:t>𝜇</m:t>
                              </m:r>
                            </m:num>
                            <m:den>
                              <m:r>
                                <a:rPr lang="en-US" i="1" dirty="0">
                                  <a:solidFill>
                                    <a:schemeClr val="bg1">
                                      <a:lumMod val="85000"/>
                                    </a:schemeClr>
                                  </a:solidFill>
                                  <a:latin typeface="Cambria Math" panose="02040503050406030204" pitchFamily="18" charset="0"/>
                                  <a:ea typeface="Cambria Math" panose="02040503050406030204" pitchFamily="18" charset="0"/>
                                </a:rPr>
                                <m:t>𝜆</m:t>
                              </m:r>
                            </m:den>
                          </m:f>
                        </m:e>
                      </m:d>
                      <m:r>
                        <a:rPr lang="en-US" b="0" i="1" smtClean="0">
                          <a:solidFill>
                            <a:schemeClr val="bg1">
                              <a:lumMod val="85000"/>
                            </a:schemeClr>
                          </a:solidFill>
                          <a:latin typeface="Cambria Math" panose="02040503050406030204" pitchFamily="18" charset="0"/>
                          <a:ea typeface="Cambria Math" panose="02040503050406030204" pitchFamily="18" charset="0"/>
                        </a:rPr>
                        <m:t>×</m:t>
                      </m:r>
                      <m:r>
                        <m:rPr>
                          <m:sty m:val="p"/>
                        </m:rPr>
                        <a:rPr lang="en-US" altLang="zh-CN" i="1">
                          <a:solidFill>
                            <a:schemeClr val="bg1">
                              <a:lumMod val="85000"/>
                            </a:schemeClr>
                          </a:solidFill>
                          <a:latin typeface="Cambria Math" panose="02040503050406030204" pitchFamily="18" charset="0"/>
                          <a:ea typeface="Cambria Math" panose="02040503050406030204" pitchFamily="18" charset="0"/>
                        </a:rPr>
                        <m:t>erfc</m:t>
                      </m:r>
                      <m:d>
                        <m:dPr>
                          <m:begChr m:val="["/>
                          <m:endChr m:val="]"/>
                          <m:ctrlPr>
                            <a:rPr lang="en-US" altLang="zh-CN" i="1" smtClean="0">
                              <a:solidFill>
                                <a:schemeClr val="bg1">
                                  <a:lumMod val="85000"/>
                                </a:schemeClr>
                              </a:solidFill>
                              <a:latin typeface="Cambria Math" panose="02040503050406030204" pitchFamily="18" charset="0"/>
                              <a:ea typeface="Cambria Math" panose="02040503050406030204" pitchFamily="18" charset="0"/>
                            </a:rPr>
                          </m:ctrlPr>
                        </m:dPr>
                        <m:e>
                          <m:f>
                            <m:fPr>
                              <m:ctrlPr>
                                <a:rPr lang="en-US" altLang="zh-CN" i="1" smtClean="0">
                                  <a:solidFill>
                                    <a:schemeClr val="bg1">
                                      <a:lumMod val="85000"/>
                                    </a:schemeClr>
                                  </a:solidFill>
                                  <a:latin typeface="Cambria Math" panose="02040503050406030204" pitchFamily="18" charset="0"/>
                                  <a:ea typeface="Cambria Math" panose="02040503050406030204" pitchFamily="18" charset="0"/>
                                </a:rPr>
                              </m:ctrlPr>
                            </m:fPr>
                            <m:num>
                              <m:r>
                                <a:rPr lang="en-US" altLang="zh-CN" b="0" i="1" smtClean="0">
                                  <a:solidFill>
                                    <a:schemeClr val="bg1">
                                      <a:lumMod val="85000"/>
                                    </a:schemeClr>
                                  </a:solidFill>
                                  <a:latin typeface="Cambria Math" panose="02040503050406030204" pitchFamily="18" charset="0"/>
                                  <a:ea typeface="Cambria Math" panose="02040503050406030204" pitchFamily="18" charset="0"/>
                                </a:rPr>
                                <m:t>1</m:t>
                              </m:r>
                            </m:num>
                            <m:den>
                              <m:rad>
                                <m:radPr>
                                  <m:degHide m:val="on"/>
                                  <m:ctrlPr>
                                    <a:rPr lang="en-US" altLang="zh-CN" i="1" smtClean="0">
                                      <a:solidFill>
                                        <a:schemeClr val="bg1">
                                          <a:lumMod val="85000"/>
                                        </a:schemeClr>
                                      </a:solidFill>
                                      <a:latin typeface="Cambria Math" panose="02040503050406030204" pitchFamily="18" charset="0"/>
                                      <a:ea typeface="Cambria Math" panose="02040503050406030204" pitchFamily="18" charset="0"/>
                                    </a:rPr>
                                  </m:ctrlPr>
                                </m:radPr>
                                <m:deg/>
                                <m:e>
                                  <m:r>
                                    <a:rPr lang="en-US" altLang="zh-CN" b="0" i="1" smtClean="0">
                                      <a:solidFill>
                                        <a:schemeClr val="bg1">
                                          <a:lumMod val="85000"/>
                                        </a:schemeClr>
                                      </a:solidFill>
                                      <a:latin typeface="Cambria Math" panose="02040503050406030204" pitchFamily="18" charset="0"/>
                                      <a:ea typeface="Cambria Math" panose="02040503050406030204" pitchFamily="18" charset="0"/>
                                    </a:rPr>
                                    <m:t>2</m:t>
                                  </m:r>
                                </m:e>
                              </m:rad>
                            </m:den>
                          </m:f>
                          <m:d>
                            <m:dPr>
                              <m:ctrlPr>
                                <a:rPr lang="en-US" altLang="zh-CN" i="1" smtClean="0">
                                  <a:solidFill>
                                    <a:schemeClr val="bg1">
                                      <a:lumMod val="85000"/>
                                    </a:schemeClr>
                                  </a:solidFill>
                                  <a:latin typeface="Cambria Math" panose="02040503050406030204" pitchFamily="18" charset="0"/>
                                  <a:ea typeface="Cambria Math" panose="02040503050406030204" pitchFamily="18" charset="0"/>
                                </a:rPr>
                              </m:ctrlPr>
                            </m:dPr>
                            <m:e>
                              <m:f>
                                <m:fPr>
                                  <m:ctrlPr>
                                    <a:rPr lang="en-US" altLang="zh-CN" i="1" smtClean="0">
                                      <a:solidFill>
                                        <a:schemeClr val="bg1">
                                          <a:lumMod val="85000"/>
                                        </a:schemeClr>
                                      </a:solidFill>
                                      <a:latin typeface="Cambria Math" panose="02040503050406030204" pitchFamily="18" charset="0"/>
                                      <a:ea typeface="Cambria Math" panose="02040503050406030204" pitchFamily="18" charset="0"/>
                                    </a:rPr>
                                  </m:ctrlPr>
                                </m:fPr>
                                <m:num>
                                  <m:r>
                                    <a:rPr lang="zh-CN" altLang="en-US" i="1" smtClean="0">
                                      <a:solidFill>
                                        <a:schemeClr val="bg1">
                                          <a:lumMod val="85000"/>
                                        </a:schemeClr>
                                      </a:solidFill>
                                      <a:latin typeface="Cambria Math" panose="02040503050406030204" pitchFamily="18" charset="0"/>
                                      <a:ea typeface="Cambria Math" panose="02040503050406030204" pitchFamily="18" charset="0"/>
                                    </a:rPr>
                                    <m:t>𝜎</m:t>
                                  </m:r>
                                </m:num>
                                <m:den>
                                  <m:r>
                                    <a:rPr lang="en-US" i="1" dirty="0">
                                      <a:solidFill>
                                        <a:schemeClr val="bg1">
                                          <a:lumMod val="85000"/>
                                        </a:schemeClr>
                                      </a:solidFill>
                                      <a:latin typeface="Cambria Math" panose="02040503050406030204" pitchFamily="18" charset="0"/>
                                      <a:ea typeface="Cambria Math" panose="02040503050406030204" pitchFamily="18" charset="0"/>
                                    </a:rPr>
                                    <m:t>𝜆</m:t>
                                  </m:r>
                                </m:den>
                              </m:f>
                              <m:r>
                                <a:rPr lang="en-US" altLang="zh-CN" b="0" i="1" smtClean="0">
                                  <a:solidFill>
                                    <a:schemeClr val="bg1">
                                      <a:lumMod val="85000"/>
                                    </a:schemeClr>
                                  </a:solidFill>
                                  <a:latin typeface="Cambria Math" panose="02040503050406030204" pitchFamily="18" charset="0"/>
                                  <a:ea typeface="Cambria Math" panose="02040503050406030204" pitchFamily="18" charset="0"/>
                                </a:rPr>
                                <m:t>+</m:t>
                              </m:r>
                              <m:f>
                                <m:fPr>
                                  <m:ctrlPr>
                                    <a:rPr lang="en-US" altLang="zh-CN" b="0" i="1" smtClean="0">
                                      <a:solidFill>
                                        <a:schemeClr val="bg1">
                                          <a:lumMod val="85000"/>
                                        </a:schemeClr>
                                      </a:solidFill>
                                      <a:latin typeface="Cambria Math" panose="02040503050406030204" pitchFamily="18" charset="0"/>
                                      <a:ea typeface="Cambria Math" panose="02040503050406030204" pitchFamily="18" charset="0"/>
                                    </a:rPr>
                                  </m:ctrlPr>
                                </m:fPr>
                                <m:num>
                                  <m:r>
                                    <a:rPr lang="en-US" altLang="zh-CN" b="0" i="1" smtClean="0">
                                      <a:solidFill>
                                        <a:schemeClr val="bg1">
                                          <a:lumMod val="85000"/>
                                        </a:schemeClr>
                                      </a:solidFill>
                                      <a:latin typeface="Cambria Math" panose="02040503050406030204" pitchFamily="18" charset="0"/>
                                      <a:ea typeface="Cambria Math" panose="02040503050406030204" pitchFamily="18" charset="0"/>
                                    </a:rPr>
                                    <m:t>𝑥</m:t>
                                  </m:r>
                                  <m:r>
                                    <a:rPr lang="en-US" altLang="zh-CN" b="0" i="1" smtClean="0">
                                      <a:solidFill>
                                        <a:schemeClr val="bg1">
                                          <a:lumMod val="85000"/>
                                        </a:schemeClr>
                                      </a:solidFill>
                                      <a:latin typeface="Cambria Math" panose="02040503050406030204" pitchFamily="18" charset="0"/>
                                      <a:ea typeface="Cambria Math" panose="02040503050406030204" pitchFamily="18" charset="0"/>
                                    </a:rPr>
                                    <m:t>−</m:t>
                                  </m:r>
                                  <m:r>
                                    <a:rPr lang="zh-CN" altLang="en-US" b="0" i="1" smtClean="0">
                                      <a:solidFill>
                                        <a:schemeClr val="bg1">
                                          <a:lumMod val="85000"/>
                                        </a:schemeClr>
                                      </a:solidFill>
                                      <a:latin typeface="Cambria Math" panose="02040503050406030204" pitchFamily="18" charset="0"/>
                                      <a:ea typeface="Cambria Math" panose="02040503050406030204" pitchFamily="18" charset="0"/>
                                    </a:rPr>
                                    <m:t>𝜇</m:t>
                                  </m:r>
                                </m:num>
                                <m:den>
                                  <m:r>
                                    <a:rPr lang="zh-CN" altLang="en-US" b="0" i="1" smtClean="0">
                                      <a:solidFill>
                                        <a:schemeClr val="bg1">
                                          <a:lumMod val="85000"/>
                                        </a:schemeClr>
                                      </a:solidFill>
                                      <a:latin typeface="Cambria Math" panose="02040503050406030204" pitchFamily="18" charset="0"/>
                                      <a:ea typeface="Cambria Math" panose="02040503050406030204" pitchFamily="18" charset="0"/>
                                    </a:rPr>
                                    <m:t>𝜎</m:t>
                                  </m:r>
                                </m:den>
                              </m:f>
                            </m:e>
                          </m:d>
                        </m:e>
                      </m:d>
                    </m:oMath>
                  </m:oMathPara>
                </a14:m>
                <a:endParaRPr lang="en-US" dirty="0">
                  <a:solidFill>
                    <a:schemeClr val="bg1">
                      <a:lumMod val="85000"/>
                    </a:schemeClr>
                  </a:solidFill>
                </a:endParaRPr>
              </a:p>
            </p:txBody>
          </p:sp>
        </mc:Choice>
        <mc:Fallback xmlns="">
          <p:sp>
            <p:nvSpPr>
              <p:cNvPr id="3" name="文本框 2"/>
              <p:cNvSpPr txBox="1">
                <a:spLocks noRot="1" noChangeAspect="1" noMove="1" noResize="1" noEditPoints="1" noAdjustHandles="1" noChangeArrowheads="1" noChangeShapeType="1" noTextEdit="1"/>
              </p:cNvSpPr>
              <p:nvPr/>
            </p:nvSpPr>
            <p:spPr>
              <a:xfrm>
                <a:off x="4418284" y="2243509"/>
                <a:ext cx="4725716" cy="616387"/>
              </a:xfrm>
              <a:prstGeom prst="rect">
                <a:avLst/>
              </a:prstGeom>
              <a:blipFill rotWithShape="0">
                <a:blip r:embed="rId4"/>
                <a:stretch>
                  <a:fillRect b="-990"/>
                </a:stretch>
              </a:blipFill>
            </p:spPr>
            <p:txBody>
              <a:bodyPr/>
              <a:lstStyle/>
              <a:p>
                <a:r>
                  <a:rPr lang="en-US">
                    <a:noFill/>
                  </a:rPr>
                  <a:t> </a:t>
                </a:r>
              </a:p>
            </p:txBody>
          </p:sp>
        </mc:Fallback>
      </mc:AlternateContent>
      <p:sp>
        <p:nvSpPr>
          <p:cNvPr id="4" name="文本框 3"/>
          <p:cNvSpPr txBox="1"/>
          <p:nvPr/>
        </p:nvSpPr>
        <p:spPr>
          <a:xfrm>
            <a:off x="0" y="1106995"/>
            <a:ext cx="5288948" cy="369332"/>
          </a:xfrm>
          <a:prstGeom prst="rect">
            <a:avLst/>
          </a:prstGeom>
          <a:noFill/>
        </p:spPr>
        <p:txBody>
          <a:bodyPr wrap="none" rtlCol="0">
            <a:spAutoFit/>
          </a:bodyPr>
          <a:lstStyle/>
          <a:p>
            <a:r>
              <a:rPr lang="en-US" dirty="0"/>
              <a:t>Glassman_PLB2018,</a:t>
            </a:r>
            <a:r>
              <a:rPr lang="zh-CN" altLang="en-US" dirty="0"/>
              <a:t> </a:t>
            </a:r>
            <a:r>
              <a:rPr lang="en-US" altLang="zh-CN" dirty="0"/>
              <a:t>Sun_PRC2021. </a:t>
            </a:r>
            <a:r>
              <a:rPr lang="en-US" altLang="zh-CN"/>
              <a:t>Convenient to use.</a:t>
            </a:r>
            <a:endParaRPr lang="en-US" dirty="0"/>
          </a:p>
        </p:txBody>
      </p:sp>
      <p:sp>
        <p:nvSpPr>
          <p:cNvPr id="5" name="文本框 4"/>
          <p:cNvSpPr txBox="1"/>
          <p:nvPr/>
        </p:nvSpPr>
        <p:spPr>
          <a:xfrm>
            <a:off x="0" y="0"/>
            <a:ext cx="3631700" cy="369332"/>
          </a:xfrm>
          <a:prstGeom prst="rect">
            <a:avLst/>
          </a:prstGeom>
          <a:noFill/>
        </p:spPr>
        <p:txBody>
          <a:bodyPr wrap="none" rtlCol="0">
            <a:spAutoFit/>
          </a:bodyPr>
          <a:lstStyle/>
          <a:p>
            <a:r>
              <a:rPr lang="en-US" dirty="0"/>
              <a:t>Glassman_P</a:t>
            </a:r>
            <a:r>
              <a:rPr lang="en-US" altLang="zh-CN" dirty="0"/>
              <a:t>RC</a:t>
            </a:r>
            <a:r>
              <a:rPr lang="en-US" dirty="0"/>
              <a:t>2019 </a:t>
            </a:r>
            <a:r>
              <a:rPr lang="en-US" dirty="0" err="1"/>
              <a:t>Brent_</a:t>
            </a:r>
            <a:r>
              <a:rPr lang="en-US" altLang="zh-CN" dirty="0" err="1"/>
              <a:t>Doppler</a:t>
            </a:r>
            <a:r>
              <a:rPr lang="en-US" dirty="0" err="1"/>
              <a:t>.C</a:t>
            </a:r>
            <a:endParaRPr lang="en-US" dirty="0"/>
          </a:p>
        </p:txBody>
      </p:sp>
      <mc:AlternateContent xmlns:mc="http://schemas.openxmlformats.org/markup-compatibility/2006" xmlns:a14="http://schemas.microsoft.com/office/drawing/2010/main">
        <mc:Choice Requires="a14">
          <p:sp>
            <p:nvSpPr>
              <p:cNvPr id="6" name="文本框 5"/>
              <p:cNvSpPr txBox="1"/>
              <p:nvPr/>
            </p:nvSpPr>
            <p:spPr>
              <a:xfrm>
                <a:off x="0" y="4299720"/>
                <a:ext cx="5335371"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a:rPr lang="en-US" i="1" smtClean="0">
                              <a:solidFill>
                                <a:srgbClr val="0000FF"/>
                              </a:solidFill>
                              <a:latin typeface="Cambria Math" panose="02040503050406030204" pitchFamily="18" charset="0"/>
                              <a:ea typeface="Cambria Math" panose="02040503050406030204" pitchFamily="18" charset="0"/>
                            </a:rPr>
                            <m:t>𝜆</m:t>
                          </m:r>
                          <m:r>
                            <m:rPr>
                              <m:nor/>
                            </m:rPr>
                            <a:rPr lang="en-US" dirty="0">
                              <a:solidFill>
                                <a:srgbClr val="0000FF"/>
                              </a:solidFill>
                            </a:rPr>
                            <m:t> </m:t>
                          </m:r>
                        </m:num>
                        <m:den>
                          <m:r>
                            <a:rPr lang="en-US" b="0" i="1" dirty="0" smtClean="0">
                              <a:solidFill>
                                <a:srgbClr val="0000FF"/>
                              </a:solidFill>
                              <a:latin typeface="Cambria Math" panose="02040503050406030204" pitchFamily="18" charset="0"/>
                            </a:rPr>
                            <m:t>2</m:t>
                          </m:r>
                        </m:den>
                      </m:f>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i="1">
                                  <a:solidFill>
                                    <a:srgbClr val="FF0000"/>
                                  </a:solidFill>
                                  <a:latin typeface="Cambria Math" panose="02040503050406030204" pitchFamily="18" charset="0"/>
                                </a:rPr>
                              </m:ctrlPr>
                            </m:sSupPr>
                            <m:e>
                              <m:d>
                                <m:dPr>
                                  <m:ctrlPr>
                                    <a:rPr lang="en-US" i="1">
                                      <a:solidFill>
                                        <a:srgbClr val="FF0000"/>
                                      </a:solidFill>
                                      <a:latin typeface="Cambria Math" panose="02040503050406030204" pitchFamily="18" charset="0"/>
                                    </a:rPr>
                                  </m:ctrlPr>
                                </m:dPr>
                                <m:e>
                                  <m:r>
                                    <a:rPr lang="en-US" i="1">
                                      <a:solidFill>
                                        <a:srgbClr val="FF0000"/>
                                      </a:solidFill>
                                      <a:latin typeface="Cambria Math" panose="02040503050406030204" pitchFamily="18" charset="0"/>
                                      <a:ea typeface="Cambria Math" panose="02040503050406030204" pitchFamily="18" charset="0"/>
                                    </a:rPr>
                                    <m:t>𝜎</m:t>
                                  </m:r>
                                  <m:r>
                                    <a:rPr lang="en-US" i="1" dirty="0">
                                      <a:solidFill>
                                        <a:srgbClr val="FF0000"/>
                                      </a:solidFill>
                                      <a:latin typeface="Cambria Math" panose="02040503050406030204" pitchFamily="18" charset="0"/>
                                      <a:ea typeface="Cambria Math" panose="02040503050406030204" pitchFamily="18" charset="0"/>
                                    </a:rPr>
                                    <m:t>𝜆</m:t>
                                  </m:r>
                                </m:e>
                              </m:d>
                            </m:e>
                            <m:sup>
                              <m:r>
                                <a:rPr lang="en-US" i="1">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r>
                            <a:rPr lang="en-US" i="1" dirty="0">
                              <a:solidFill>
                                <a:srgbClr val="FF0000"/>
                              </a:solidFill>
                              <a:latin typeface="Cambria Math" panose="02040503050406030204" pitchFamily="18" charset="0"/>
                              <a:ea typeface="Cambria Math" panose="02040503050406030204" pitchFamily="18" charset="0"/>
                            </a:rPr>
                            <m:t>𝜆</m:t>
                          </m:r>
                          <m:d>
                            <m:dPr>
                              <m:ctrlPr>
                                <a:rPr lang="en-US" i="1" smtClean="0">
                                  <a:solidFill>
                                    <a:srgbClr val="FF0000"/>
                                  </a:solidFill>
                                  <a:latin typeface="Cambria Math" panose="02040503050406030204" pitchFamily="18" charset="0"/>
                                </a:rPr>
                              </m:ctrlPr>
                            </m:dPr>
                            <m:e>
                              <m:r>
                                <a:rPr lang="en-US" altLang="zh-CN" i="1">
                                  <a:solidFill>
                                    <a:srgbClr val="FF0000"/>
                                  </a:solidFill>
                                  <a:latin typeface="Cambria Math" panose="02040503050406030204" pitchFamily="18" charset="0"/>
                                  <a:ea typeface="Cambria Math" panose="02040503050406030204" pitchFamily="18" charset="0"/>
                                </a:rPr>
                                <m:t>𝑥</m:t>
                              </m:r>
                              <m:r>
                                <a:rPr lang="en-US" altLang="zh-CN" i="1">
                                  <a:solidFill>
                                    <a:srgbClr val="FF0000"/>
                                  </a:solidFill>
                                  <a:latin typeface="Cambria Math" panose="02040503050406030204" pitchFamily="18" charset="0"/>
                                  <a:ea typeface="Cambria Math" panose="02040503050406030204" pitchFamily="18" charset="0"/>
                                </a:rPr>
                                <m:t>−</m:t>
                              </m:r>
                              <m:r>
                                <a:rPr lang="en-US" i="1">
                                  <a:solidFill>
                                    <a:srgbClr val="FF0000"/>
                                  </a:solidFill>
                                  <a:latin typeface="Cambria Math" panose="02040503050406030204" pitchFamily="18" charset="0"/>
                                  <a:ea typeface="Cambria Math" panose="02040503050406030204" pitchFamily="18" charset="0"/>
                                </a:rPr>
                                <m:t>𝜇</m:t>
                              </m:r>
                            </m:e>
                          </m:d>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r>
                                <a:rPr lang="en-US" i="1">
                                  <a:solidFill>
                                    <a:srgbClr val="FF0000"/>
                                  </a:solidFill>
                                  <a:latin typeface="Cambria Math" panose="02040503050406030204" pitchFamily="18" charset="0"/>
                                  <a:ea typeface="Cambria Math" panose="02040503050406030204" pitchFamily="18" charset="0"/>
                                </a:rPr>
                                <m:t>𝜎</m:t>
                              </m:r>
                              <m:r>
                                <a:rPr lang="en-US" i="1" dirty="0">
                                  <a:solidFill>
                                    <a:srgbClr val="FF0000"/>
                                  </a:solidFill>
                                  <a:latin typeface="Cambria Math" panose="02040503050406030204" pitchFamily="18" charset="0"/>
                                  <a:ea typeface="Cambria Math" panose="02040503050406030204" pitchFamily="18" charset="0"/>
                                </a:rPr>
                                <m:t>𝜆</m:t>
                              </m:r>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i="1">
                                      <a:solidFill>
                                        <a:srgbClr val="FF0000"/>
                                      </a:solidFill>
                                      <a:latin typeface="Cambria Math" panose="02040503050406030204" pitchFamily="18" charset="0"/>
                                      <a:ea typeface="Cambria Math" panose="02040503050406030204" pitchFamily="18" charset="0"/>
                                    </a:rPr>
                                    <m:t>𝑥</m:t>
                                  </m:r>
                                  <m:r>
                                    <a:rPr lang="en-US" altLang="zh-CN" i="1">
                                      <a:solidFill>
                                        <a:srgbClr val="FF0000"/>
                                      </a:solidFill>
                                      <a:latin typeface="Cambria Math" panose="02040503050406030204" pitchFamily="18" charset="0"/>
                                      <a:ea typeface="Cambria Math" panose="02040503050406030204" pitchFamily="18" charset="0"/>
                                    </a:rPr>
                                    <m:t>−</m:t>
                                  </m:r>
                                  <m:r>
                                    <a:rPr lang="en-US" i="1">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6" name="文本框 5"/>
              <p:cNvSpPr txBox="1">
                <a:spLocks noRot="1" noChangeAspect="1" noMove="1" noResize="1" noEditPoints="1" noAdjustHandles="1" noChangeArrowheads="1" noChangeShapeType="1" noTextEdit="1"/>
              </p:cNvSpPr>
              <p:nvPr/>
            </p:nvSpPr>
            <p:spPr>
              <a:xfrm>
                <a:off x="0" y="4299720"/>
                <a:ext cx="5335371" cy="616387"/>
              </a:xfrm>
              <a:prstGeom prst="rect">
                <a:avLst/>
              </a:prstGeom>
              <a:blipFill rotWithShape="0">
                <a:blip r:embed="rId5"/>
                <a:stretch>
                  <a:fillRect b="-9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文本框 6"/>
              <p:cNvSpPr txBox="1"/>
              <p:nvPr/>
            </p:nvSpPr>
            <p:spPr>
              <a:xfrm>
                <a:off x="0" y="1541628"/>
                <a:ext cx="4725716"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m:rPr>
                              <m:nor/>
                            </m:rPr>
                            <a:rPr lang="en-US" dirty="0">
                              <a:solidFill>
                                <a:srgbClr val="0000FF"/>
                              </a:solidFill>
                            </a:rPr>
                            <m:t> </m:t>
                          </m:r>
                        </m:num>
                        <m:den>
                          <m:r>
                            <a:rPr lang="en-US" b="0" i="1" dirty="0" smtClean="0">
                              <a:solidFill>
                                <a:srgbClr val="0000FF"/>
                              </a:solidFill>
                              <a:latin typeface="Cambria Math" panose="02040503050406030204" pitchFamily="18" charset="0"/>
                            </a:rPr>
                            <m:t>2</m:t>
                          </m:r>
                          <m:r>
                            <a:rPr lang="en-US" b="0" i="1" dirty="0" smtClean="0">
                              <a:solidFill>
                                <a:srgbClr val="0000FF"/>
                              </a:solidFill>
                              <a:latin typeface="Cambria Math" panose="02040503050406030204" pitchFamily="18" charset="0"/>
                              <a:ea typeface="Cambria Math" panose="02040503050406030204" pitchFamily="18" charset="0"/>
                            </a:rPr>
                            <m:t>𝜏</m:t>
                          </m:r>
                        </m:den>
                      </m:f>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i="1" dirty="0"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i="1" dirty="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7" name="文本框 6"/>
              <p:cNvSpPr txBox="1">
                <a:spLocks noRot="1" noChangeAspect="1" noMove="1" noResize="1" noEditPoints="1" noAdjustHandles="1" noChangeArrowheads="1" noChangeShapeType="1" noTextEdit="1"/>
              </p:cNvSpPr>
              <p:nvPr/>
            </p:nvSpPr>
            <p:spPr>
              <a:xfrm>
                <a:off x="0" y="1541628"/>
                <a:ext cx="4725716" cy="616387"/>
              </a:xfrm>
              <a:prstGeom prst="rect">
                <a:avLst/>
              </a:prstGeom>
              <a:blipFill rotWithShape="0">
                <a:blip r:embed="rId6"/>
                <a:stretch>
                  <a:fillRect/>
                </a:stretch>
              </a:blipFill>
            </p:spPr>
            <p:txBody>
              <a:bodyPr/>
              <a:lstStyle/>
              <a:p>
                <a:r>
                  <a:rPr lang="en-US">
                    <a:noFill/>
                  </a:rPr>
                  <a:t> </a:t>
                </a:r>
              </a:p>
            </p:txBody>
          </p:sp>
        </mc:Fallback>
      </mc:AlternateContent>
      <p:sp>
        <p:nvSpPr>
          <p:cNvPr id="8" name="文本框 7"/>
          <p:cNvSpPr txBox="1"/>
          <p:nvPr/>
        </p:nvSpPr>
        <p:spPr>
          <a:xfrm>
            <a:off x="0" y="3810241"/>
            <a:ext cx="2076338" cy="369332"/>
          </a:xfrm>
          <a:prstGeom prst="rect">
            <a:avLst/>
          </a:prstGeom>
          <a:noFill/>
        </p:spPr>
        <p:txBody>
          <a:bodyPr wrap="none" rtlCol="0">
            <a:spAutoFit/>
          </a:bodyPr>
          <a:lstStyle/>
          <a:p>
            <a:r>
              <a:rPr lang="en-US" dirty="0"/>
              <a:t>Tamas </a:t>
            </a:r>
            <a:r>
              <a:rPr lang="en-US" dirty="0" err="1"/>
              <a:t>simpleEMG.C</a:t>
            </a:r>
            <a:endParaRPr lang="en-US" dirty="0"/>
          </a:p>
        </p:txBody>
      </p:sp>
      <mc:AlternateContent xmlns:mc="http://schemas.openxmlformats.org/markup-compatibility/2006" xmlns:a14="http://schemas.microsoft.com/office/drawing/2010/main">
        <mc:Choice Requires="a14">
          <p:sp>
            <p:nvSpPr>
              <p:cNvPr id="9" name="矩形 8"/>
              <p:cNvSpPr/>
              <p:nvPr/>
            </p:nvSpPr>
            <p:spPr>
              <a:xfrm>
                <a:off x="5752814" y="540448"/>
                <a:ext cx="1587742" cy="395429"/>
              </a:xfrm>
              <a:prstGeom prst="rect">
                <a:avLst/>
              </a:prstGeom>
            </p:spPr>
            <p:txBody>
              <a:bodyPr wrap="none">
                <a:spAutoFit/>
              </a:bodyPr>
              <a:lstStyle/>
              <a:p>
                <a:r>
                  <a:rPr lang="en-US" altLang="zh-CN" dirty="0">
                    <a:solidFill>
                      <a:srgbClr val="0000FF"/>
                    </a:solidFill>
                  </a:rPr>
                  <a:t>Area</a:t>
                </a:r>
                <a14:m>
                  <m:oMath xmlns:m="http://schemas.openxmlformats.org/officeDocument/2006/math">
                    <m:r>
                      <a:rPr lang="en-US" altLang="zh-CN" i="1">
                        <a:solidFill>
                          <a:srgbClr val="0000FF"/>
                        </a:solidFill>
                        <a:latin typeface="Cambria Math" panose="02040503050406030204" pitchFamily="18" charset="0"/>
                      </a:rPr>
                      <m:t>=</m:t>
                    </m:r>
                    <m:rad>
                      <m:radPr>
                        <m:degHide m:val="on"/>
                        <m:ctrlPr>
                          <a:rPr lang="en-US" i="1">
                            <a:solidFill>
                              <a:srgbClr val="0000FF"/>
                            </a:solidFill>
                            <a:latin typeface="Cambria Math" panose="02040503050406030204" pitchFamily="18" charset="0"/>
                          </a:rPr>
                        </m:ctrlPr>
                      </m:radPr>
                      <m:deg/>
                      <m:e>
                        <m:r>
                          <a:rPr lang="en-US" i="1">
                            <a:solidFill>
                              <a:srgbClr val="0000FF"/>
                            </a:solidFill>
                            <a:latin typeface="Cambria Math" panose="02040503050406030204" pitchFamily="18" charset="0"/>
                          </a:rPr>
                          <m:t>2</m:t>
                        </m:r>
                        <m:r>
                          <a:rPr lang="en-US" i="1">
                            <a:solidFill>
                              <a:srgbClr val="0000FF"/>
                            </a:solidFill>
                            <a:latin typeface="Cambria Math" panose="02040503050406030204" pitchFamily="18" charset="0"/>
                            <a:ea typeface="Cambria Math" panose="02040503050406030204" pitchFamily="18" charset="0"/>
                          </a:rPr>
                          <m:t>𝜋</m:t>
                        </m:r>
                      </m:e>
                    </m:rad>
                    <m:r>
                      <a:rPr lang="en-US" i="1">
                        <a:solidFill>
                          <a:srgbClr val="0000FF"/>
                        </a:solidFill>
                        <a:latin typeface="Cambria Math" panose="02040503050406030204" pitchFamily="18" charset="0"/>
                      </a:rPr>
                      <m:t>𝑁</m:t>
                    </m:r>
                    <m:r>
                      <a:rPr lang="en-US" i="1">
                        <a:solidFill>
                          <a:srgbClr val="0000FF"/>
                        </a:solidFill>
                        <a:latin typeface="Cambria Math" panose="02040503050406030204" pitchFamily="18" charset="0"/>
                        <a:ea typeface="Cambria Math" panose="02040503050406030204" pitchFamily="18" charset="0"/>
                      </a:rPr>
                      <m:t>𝜎</m:t>
                    </m:r>
                  </m:oMath>
                </a14:m>
                <a:endParaRPr lang="en-US" dirty="0"/>
              </a:p>
            </p:txBody>
          </p:sp>
        </mc:Choice>
        <mc:Fallback xmlns="">
          <p:sp>
            <p:nvSpPr>
              <p:cNvPr id="9" name="矩形 8"/>
              <p:cNvSpPr>
                <a:spLocks noRot="1" noChangeAspect="1" noMove="1" noResize="1" noEditPoints="1" noAdjustHandles="1" noChangeArrowheads="1" noChangeShapeType="1" noTextEdit="1"/>
              </p:cNvSpPr>
              <p:nvPr/>
            </p:nvSpPr>
            <p:spPr>
              <a:xfrm>
                <a:off x="5752814" y="540448"/>
                <a:ext cx="1587742" cy="395429"/>
              </a:xfrm>
              <a:prstGeom prst="rect">
                <a:avLst/>
              </a:prstGeom>
              <a:blipFill rotWithShape="0">
                <a:blip r:embed="rId7"/>
                <a:stretch>
                  <a:fillRect l="-3462" t="-1538" b="-246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5752814" y="1652106"/>
                <a:ext cx="1032077" cy="369332"/>
              </a:xfrm>
              <a:prstGeom prst="rect">
                <a:avLst/>
              </a:prstGeom>
            </p:spPr>
            <p:txBody>
              <a:bodyPr wrap="none">
                <a:spAutoFit/>
              </a:bodyPr>
              <a:lstStyle/>
              <a:p>
                <a:r>
                  <a:rPr lang="en-US" altLang="zh-CN" dirty="0">
                    <a:solidFill>
                      <a:srgbClr val="0000FF"/>
                    </a:solidFill>
                  </a:rPr>
                  <a:t>Area</a:t>
                </a:r>
                <a14:m>
                  <m:oMath xmlns:m="http://schemas.openxmlformats.org/officeDocument/2006/math">
                    <m:r>
                      <a:rPr lang="en-US" altLang="zh-CN" i="1">
                        <a:solidFill>
                          <a:srgbClr val="0000FF"/>
                        </a:solidFill>
                        <a:latin typeface="Cambria Math" panose="02040503050406030204" pitchFamily="18" charset="0"/>
                      </a:rPr>
                      <m:t>=</m:t>
                    </m:r>
                    <m:r>
                      <a:rPr lang="en-US" i="1">
                        <a:solidFill>
                          <a:srgbClr val="0000FF"/>
                        </a:solidFill>
                        <a:latin typeface="Cambria Math" panose="02040503050406030204" pitchFamily="18" charset="0"/>
                      </a:rPr>
                      <m:t>𝑁</m:t>
                    </m:r>
                  </m:oMath>
                </a14:m>
                <a:endParaRPr lang="en-US" dirty="0"/>
              </a:p>
            </p:txBody>
          </p:sp>
        </mc:Choice>
        <mc:Fallback xmlns="">
          <p:sp>
            <p:nvSpPr>
              <p:cNvPr id="10" name="矩形 9"/>
              <p:cNvSpPr>
                <a:spLocks noRot="1" noChangeAspect="1" noMove="1" noResize="1" noEditPoints="1" noAdjustHandles="1" noChangeArrowheads="1" noChangeShapeType="1" noTextEdit="1"/>
              </p:cNvSpPr>
              <p:nvPr/>
            </p:nvSpPr>
            <p:spPr>
              <a:xfrm>
                <a:off x="5752814" y="1652106"/>
                <a:ext cx="1032077" cy="369332"/>
              </a:xfrm>
              <a:prstGeom prst="rect">
                <a:avLst/>
              </a:prstGeom>
              <a:blipFill rotWithShape="0">
                <a:blip r:embed="rId8"/>
                <a:stretch>
                  <a:fillRect l="-5325" t="-8197" b="-24590"/>
                </a:stretch>
              </a:blipFill>
            </p:spPr>
            <p:txBody>
              <a:bodyPr/>
              <a:lstStyle/>
              <a:p>
                <a:r>
                  <a:rPr lang="en-US">
                    <a:noFill/>
                  </a:rPr>
                  <a:t> </a:t>
                </a:r>
              </a:p>
            </p:txBody>
          </p:sp>
        </mc:Fallback>
      </mc:AlternateContent>
      <p:sp>
        <p:nvSpPr>
          <p:cNvPr id="11" name="矩形 10"/>
          <p:cNvSpPr/>
          <p:nvPr/>
        </p:nvSpPr>
        <p:spPr>
          <a:xfrm>
            <a:off x="208433" y="6113259"/>
            <a:ext cx="5544381" cy="584775"/>
          </a:xfrm>
          <a:prstGeom prst="rect">
            <a:avLst/>
          </a:prstGeom>
        </p:spPr>
        <p:txBody>
          <a:bodyPr wrap="square">
            <a:spAutoFit/>
          </a:bodyPr>
          <a:lstStyle/>
          <a:p>
            <a:r>
              <a:rPr lang="en-US" altLang="zh-CN" sz="3200" i="1" dirty="0">
                <a:latin typeface="Times New Roman" panose="02020603050405020304" pitchFamily="18" charset="0"/>
                <a:ea typeface="Tahoma" panose="020B0604030504040204" pitchFamily="34" charset="0"/>
                <a:cs typeface="Times New Roman" panose="02020603050405020304" pitchFamily="18" charset="0"/>
              </a:rPr>
              <a:t>τ</a:t>
            </a:r>
            <a:r>
              <a:rPr lang="en-US" altLang="zh-CN" sz="3200" baseline="-25000" dirty="0">
                <a:latin typeface="Times New Roman" panose="02020603050405020304" pitchFamily="18" charset="0"/>
                <a:ea typeface="Tahoma" panose="020B0604030504040204" pitchFamily="34" charset="0"/>
                <a:cs typeface="Times New Roman" panose="02020603050405020304" pitchFamily="18" charset="0"/>
              </a:rPr>
              <a:t>Brent2018</a:t>
            </a:r>
            <a:r>
              <a:rPr lang="en-US" altLang="zh-CN" sz="3200" dirty="0">
                <a:latin typeface="Times New Roman" panose="02020603050405020304" pitchFamily="18" charset="0"/>
                <a:ea typeface="Tahoma" panose="020B0604030504040204" pitchFamily="34" charset="0"/>
                <a:cs typeface="Times New Roman" panose="02020603050405020304" pitchFamily="18" charset="0"/>
              </a:rPr>
              <a:t> =</a:t>
            </a:r>
            <a:r>
              <a:rPr lang="zh-CN" altLang="en-US" sz="3200"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3200" i="1" dirty="0">
                <a:latin typeface="Times New Roman" panose="02020603050405020304" pitchFamily="18" charset="0"/>
                <a:ea typeface="Tahoma" panose="020B0604030504040204" pitchFamily="34" charset="0"/>
                <a:cs typeface="Times New Roman" panose="02020603050405020304" pitchFamily="18" charset="0"/>
              </a:rPr>
              <a:t>λ</a:t>
            </a:r>
            <a:r>
              <a:rPr lang="en-US" altLang="zh-CN" sz="3200" baseline="-25000" dirty="0">
                <a:latin typeface="Times New Roman" panose="02020603050405020304" pitchFamily="18" charset="0"/>
                <a:ea typeface="Tahoma" panose="020B0604030504040204" pitchFamily="34" charset="0"/>
                <a:cs typeface="Times New Roman" panose="02020603050405020304" pitchFamily="18" charset="0"/>
              </a:rPr>
              <a:t>Brent2019</a:t>
            </a:r>
            <a:r>
              <a:rPr lang="en-US" altLang="zh-CN" sz="3200" dirty="0">
                <a:latin typeface="Times New Roman" panose="02020603050405020304" pitchFamily="18" charset="0"/>
                <a:ea typeface="Tahoma" panose="020B0604030504040204" pitchFamily="34" charset="0"/>
                <a:cs typeface="Times New Roman" panose="02020603050405020304" pitchFamily="18" charset="0"/>
              </a:rPr>
              <a:t> = 1/</a:t>
            </a:r>
            <a:r>
              <a:rPr lang="en-US" altLang="zh-CN" sz="3200" i="1" dirty="0" err="1">
                <a:latin typeface="Times New Roman" panose="02020603050405020304" pitchFamily="18" charset="0"/>
                <a:ea typeface="Tahoma" panose="020B0604030504040204" pitchFamily="34" charset="0"/>
                <a:cs typeface="Times New Roman" panose="02020603050405020304" pitchFamily="18" charset="0"/>
              </a:rPr>
              <a:t>λ</a:t>
            </a:r>
            <a:r>
              <a:rPr lang="en-US" altLang="zh-CN" sz="3200" baseline="-25000" dirty="0" err="1">
                <a:latin typeface="Times New Roman" panose="02020603050405020304" pitchFamily="18" charset="0"/>
                <a:ea typeface="Tahoma" panose="020B0604030504040204" pitchFamily="34" charset="0"/>
                <a:cs typeface="Times New Roman" panose="02020603050405020304" pitchFamily="18" charset="0"/>
              </a:rPr>
              <a:t>Tamas</a:t>
            </a:r>
            <a:endParaRPr lang="en-US" sz="3200" baseline="-25000"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12" name="TextBox 11"/>
          <p:cNvSpPr txBox="1"/>
          <p:nvPr/>
        </p:nvSpPr>
        <p:spPr>
          <a:xfrm>
            <a:off x="5640411" y="4423247"/>
            <a:ext cx="170014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High-energy tail</a:t>
            </a:r>
            <a:endParaRPr 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3" name="文本框 5"/>
              <p:cNvSpPr txBox="1"/>
              <p:nvPr/>
            </p:nvSpPr>
            <p:spPr>
              <a:xfrm>
                <a:off x="0" y="5144725"/>
                <a:ext cx="5330562"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solidFill>
                                <a:srgbClr val="0000FF"/>
                              </a:solidFill>
                              <a:latin typeface="Cambria Math" panose="02040503050406030204" pitchFamily="18" charset="0"/>
                            </a:rPr>
                          </m:ctrlPr>
                        </m:fPr>
                        <m:num>
                          <m:r>
                            <a:rPr lang="en-US" b="0" i="1">
                              <a:solidFill>
                                <a:srgbClr val="0000FF"/>
                              </a:solidFill>
                              <a:latin typeface="Cambria Math" panose="02040503050406030204" pitchFamily="18" charset="0"/>
                            </a:rPr>
                            <m:t>𝑁</m:t>
                          </m:r>
                          <m:r>
                            <a:rPr lang="en-US" b="0" i="1" smtClean="0">
                              <a:solidFill>
                                <a:srgbClr val="0000FF"/>
                              </a:solidFill>
                              <a:latin typeface="Cambria Math" panose="02040503050406030204" pitchFamily="18" charset="0"/>
                              <a:ea typeface="Cambria Math" panose="02040503050406030204" pitchFamily="18" charset="0"/>
                            </a:rPr>
                            <m:t>𝜆</m:t>
                          </m:r>
                          <m:r>
                            <m:rPr>
                              <m:nor/>
                            </m:rPr>
                            <a:rPr lang="en-US" dirty="0">
                              <a:solidFill>
                                <a:srgbClr val="0000FF"/>
                              </a:solidFill>
                            </a:rPr>
                            <m:t> </m:t>
                          </m:r>
                        </m:num>
                        <m:den>
                          <m:r>
                            <a:rPr lang="en-US" b="0" i="1" dirty="0" smtClean="0">
                              <a:solidFill>
                                <a:srgbClr val="0000FF"/>
                              </a:solidFill>
                              <a:latin typeface="Cambria Math" panose="02040503050406030204" pitchFamily="18" charset="0"/>
                            </a:rPr>
                            <m:t>2</m:t>
                          </m:r>
                        </m:den>
                      </m:f>
                      <m:r>
                        <m:rPr>
                          <m:sty m:val="p"/>
                        </m:rPr>
                        <a:rPr lang="en-US" b="0" i="0" smtClean="0">
                          <a:solidFill>
                            <a:srgbClr val="FF0000"/>
                          </a:solidFill>
                          <a:latin typeface="Cambria Math" panose="02040503050406030204" pitchFamily="18" charset="0"/>
                        </a:rPr>
                        <m:t>exp</m:t>
                      </m:r>
                      <m:d>
                        <m:dPr>
                          <m:begChr m:val="["/>
                          <m:endChr m:val="]"/>
                          <m:ctrlPr>
                            <a:rPr lang="en-US" i="1" smtClean="0">
                              <a:solidFill>
                                <a:srgbClr val="FF0000"/>
                              </a:solidFill>
                              <a:latin typeface="Cambria Math" panose="02040503050406030204" pitchFamily="18" charset="0"/>
                            </a:rPr>
                          </m:ctrlPr>
                        </m:dPr>
                        <m:e>
                          <m:f>
                            <m:fPr>
                              <m:ctrlPr>
                                <a:rPr lang="en-US"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i="1">
                                  <a:solidFill>
                                    <a:srgbClr val="FF0000"/>
                                  </a:solidFill>
                                  <a:latin typeface="Cambria Math" panose="02040503050406030204" pitchFamily="18" charset="0"/>
                                </a:rPr>
                              </m:ctrlPr>
                            </m:sSupPr>
                            <m:e>
                              <m:d>
                                <m:dPr>
                                  <m:ctrlPr>
                                    <a:rPr lang="en-US" i="1">
                                      <a:solidFill>
                                        <a:srgbClr val="FF0000"/>
                                      </a:solidFill>
                                      <a:latin typeface="Cambria Math" panose="02040503050406030204" pitchFamily="18" charset="0"/>
                                    </a:rPr>
                                  </m:ctrlPr>
                                </m:dPr>
                                <m:e>
                                  <m:r>
                                    <a:rPr lang="en-US" b="0" i="1">
                                      <a:solidFill>
                                        <a:srgbClr val="FF0000"/>
                                      </a:solidFill>
                                      <a:latin typeface="Cambria Math" panose="02040503050406030204" pitchFamily="18" charset="0"/>
                                      <a:ea typeface="Cambria Math" panose="02040503050406030204" pitchFamily="18" charset="0"/>
                                    </a:rPr>
                                    <m:t>𝜎</m:t>
                                  </m:r>
                                  <m:r>
                                    <a:rPr lang="en-US" b="0" i="1" dirty="0">
                                      <a:solidFill>
                                        <a:srgbClr val="FF0000"/>
                                      </a:solidFill>
                                      <a:latin typeface="Cambria Math" panose="02040503050406030204" pitchFamily="18" charset="0"/>
                                      <a:ea typeface="Cambria Math" panose="02040503050406030204" pitchFamily="18" charset="0"/>
                                    </a:rPr>
                                    <m:t>𝜆</m:t>
                                  </m:r>
                                </m:e>
                              </m:d>
                            </m:e>
                            <m:sup>
                              <m:r>
                                <a:rPr lang="en-US" b="0" i="1">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r>
                            <a:rPr lang="en-US" b="0" i="1" dirty="0">
                              <a:solidFill>
                                <a:srgbClr val="FF0000"/>
                              </a:solidFill>
                              <a:latin typeface="Cambria Math" panose="02040503050406030204" pitchFamily="18" charset="0"/>
                              <a:ea typeface="Cambria Math" panose="02040503050406030204" pitchFamily="18" charset="0"/>
                            </a:rPr>
                            <m:t>𝜆</m:t>
                          </m:r>
                          <m:d>
                            <m:dPr>
                              <m:ctrlPr>
                                <a:rPr lang="en-US" i="1">
                                  <a:solidFill>
                                    <a:srgbClr val="FF0000"/>
                                  </a:solidFill>
                                  <a:latin typeface="Cambria Math" panose="02040503050406030204" pitchFamily="18" charset="0"/>
                                </a:rPr>
                              </m:ctrlPr>
                            </m:dPr>
                            <m:e>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en-US" b="0" i="1">
                                  <a:solidFill>
                                    <a:srgbClr val="FF0000"/>
                                  </a:solidFill>
                                  <a:latin typeface="Cambria Math" panose="02040503050406030204" pitchFamily="18" charset="0"/>
                                  <a:ea typeface="Cambria Math" panose="02040503050406030204" pitchFamily="18" charset="0"/>
                                </a:rPr>
                                <m:t>𝜇</m:t>
                              </m:r>
                            </m:e>
                          </m:d>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b="0" i="0">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r>
                                <a:rPr lang="en-US" b="0" i="1">
                                  <a:solidFill>
                                    <a:srgbClr val="FF0000"/>
                                  </a:solidFill>
                                  <a:latin typeface="Cambria Math" panose="02040503050406030204" pitchFamily="18" charset="0"/>
                                  <a:ea typeface="Cambria Math" panose="02040503050406030204" pitchFamily="18" charset="0"/>
                                </a:rPr>
                                <m:t>𝜎</m:t>
                              </m:r>
                              <m:r>
                                <a:rPr lang="en-US" b="0" i="1" dirty="0">
                                  <a:solidFill>
                                    <a:srgbClr val="FF0000"/>
                                  </a:solidFill>
                                  <a:latin typeface="Cambria Math" panose="02040503050406030204" pitchFamily="18" charset="0"/>
                                  <a:ea typeface="Cambria Math" panose="02040503050406030204" pitchFamily="18" charset="0"/>
                                </a:rPr>
                                <m:t>𝜆</m:t>
                              </m:r>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a:solidFill>
                                        <a:srgbClr val="FF0000"/>
                                      </a:solidFill>
                                      <a:latin typeface="Cambria Math" panose="02040503050406030204" pitchFamily="18" charset="0"/>
                                      <a:ea typeface="Cambria Math" panose="02040503050406030204" pitchFamily="18" charset="0"/>
                                    </a:rPr>
                                    <m:t>𝑥</m:t>
                                  </m:r>
                                  <m:r>
                                    <a:rPr lang="en-US" b="0" i="1">
                                      <a:solidFill>
                                        <a:srgbClr val="FF0000"/>
                                      </a:solidFill>
                                      <a:latin typeface="Cambria Math" panose="02040503050406030204" pitchFamily="18" charset="0"/>
                                    </a:rPr>
                                    <m:t>−</m:t>
                                  </m:r>
                                  <m:r>
                                    <a:rPr lang="en-US" b="0" i="1">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13" name="文本框 5"/>
              <p:cNvSpPr txBox="1">
                <a:spLocks noRot="1" noChangeAspect="1" noMove="1" noResize="1" noEditPoints="1" noAdjustHandles="1" noChangeArrowheads="1" noChangeShapeType="1" noTextEdit="1"/>
              </p:cNvSpPr>
              <p:nvPr/>
            </p:nvSpPr>
            <p:spPr>
              <a:xfrm>
                <a:off x="0" y="5144725"/>
                <a:ext cx="5330562" cy="616387"/>
              </a:xfrm>
              <a:prstGeom prst="rect">
                <a:avLst/>
              </a:prstGeom>
              <a:blipFill rotWithShape="0">
                <a:blip r:embed="rId9"/>
                <a:stretch>
                  <a:fillRect b="-990"/>
                </a:stretch>
              </a:blipFill>
            </p:spPr>
            <p:txBody>
              <a:bodyPr/>
              <a:lstStyle/>
              <a:p>
                <a:r>
                  <a:rPr lang="en-US">
                    <a:noFill/>
                  </a:rPr>
                  <a:t> </a:t>
                </a:r>
              </a:p>
            </p:txBody>
          </p:sp>
        </mc:Fallback>
      </mc:AlternateContent>
      <p:sp>
        <p:nvSpPr>
          <p:cNvPr id="14" name="TextBox 13"/>
          <p:cNvSpPr txBox="1"/>
          <p:nvPr/>
        </p:nvSpPr>
        <p:spPr>
          <a:xfrm>
            <a:off x="5640411" y="5268252"/>
            <a:ext cx="170014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Low-energy tail</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86982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473CAB6-9F48-48B4-B273-65F437F83210}"/>
              </a:ext>
            </a:extLst>
          </p:cNvPr>
          <p:cNvPicPr>
            <a:picLocks noChangeAspect="1"/>
          </p:cNvPicPr>
          <p:nvPr/>
        </p:nvPicPr>
        <p:blipFill>
          <a:blip r:embed="rId2"/>
          <a:stretch>
            <a:fillRect/>
          </a:stretch>
        </p:blipFill>
        <p:spPr>
          <a:xfrm>
            <a:off x="0" y="0"/>
            <a:ext cx="6359395" cy="6858000"/>
          </a:xfrm>
          <a:prstGeom prst="rect">
            <a:avLst/>
          </a:prstGeom>
        </p:spPr>
      </p:pic>
      <p:sp>
        <p:nvSpPr>
          <p:cNvPr id="5" name="TextBox 4">
            <a:extLst>
              <a:ext uri="{FF2B5EF4-FFF2-40B4-BE49-F238E27FC236}">
                <a16:creationId xmlns:a16="http://schemas.microsoft.com/office/drawing/2014/main" id="{17394CD6-4BC4-482D-B5B0-523D92EF50C6}"/>
              </a:ext>
            </a:extLst>
          </p:cNvPr>
          <p:cNvSpPr txBox="1"/>
          <p:nvPr/>
        </p:nvSpPr>
        <p:spPr>
          <a:xfrm>
            <a:off x="6359395" y="5657671"/>
            <a:ext cx="2784605" cy="1200329"/>
          </a:xfrm>
          <a:prstGeom prst="rect">
            <a:avLst/>
          </a:prstGeom>
          <a:noFill/>
        </p:spPr>
        <p:txBody>
          <a:bodyPr wrap="square">
            <a:spAutoFit/>
          </a:bodyPr>
          <a:lstStyle/>
          <a:p>
            <a:r>
              <a:rPr lang="en-US" dirty="0"/>
              <a:t>Figure 12.25 Detailed shape of an observed peak from a Ge(Li) detector. (From Meyer et al.67) </a:t>
            </a:r>
          </a:p>
        </p:txBody>
      </p:sp>
    </p:spTree>
    <p:extLst>
      <p:ext uri="{BB962C8B-B14F-4D97-AF65-F5344CB8AC3E}">
        <p14:creationId xmlns:p14="http://schemas.microsoft.com/office/powerpoint/2010/main" val="27464097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844830"/>
          </a:xfrm>
          <a:prstGeom prst="rect">
            <a:avLst/>
          </a:prstGeom>
        </p:spPr>
      </p:pic>
      <mc:AlternateContent xmlns:mc="http://schemas.openxmlformats.org/markup-compatibility/2006" xmlns:a14="http://schemas.microsoft.com/office/drawing/2010/main">
        <mc:Choice Requires="a14">
          <p:sp>
            <p:nvSpPr>
              <p:cNvPr id="3" name="矩形 2"/>
              <p:cNvSpPr/>
              <p:nvPr/>
            </p:nvSpPr>
            <p:spPr>
              <a:xfrm>
                <a:off x="0" y="6040769"/>
                <a:ext cx="8352692" cy="763158"/>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uncertainties were inflated by multiplying them by a scaling factor of </a:t>
                </a:r>
                <a14:m>
                  <m:oMath xmlns:m="http://schemas.openxmlformats.org/officeDocument/2006/math">
                    <m:rad>
                      <m:radPr>
                        <m:degHide m:val="on"/>
                        <m:ctrlPr>
                          <a:rPr lang="en-US" altLang="zh-CN" i="1" smtClean="0">
                            <a:latin typeface="Cambria Math" panose="02040503050406030204" pitchFamily="18" charset="0"/>
                            <a:cs typeface="Times New Roman" panose="02020603050405020304" pitchFamily="18" charset="0"/>
                          </a:rPr>
                        </m:ctrlPr>
                      </m:radPr>
                      <m:deg/>
                      <m:e>
                        <m:f>
                          <m:fPr>
                            <m:type m:val="lin"/>
                            <m:ctrlPr>
                              <a:rPr lang="en-US" altLang="zh-CN" i="1" smtClean="0">
                                <a:latin typeface="Cambria Math" panose="02040503050406030204" pitchFamily="18" charset="0"/>
                                <a:cs typeface="Times New Roman" panose="02020603050405020304" pitchFamily="18" charset="0"/>
                              </a:rPr>
                            </m:ctrlPr>
                          </m:fPr>
                          <m:num>
                            <m:sSup>
                              <m:sSupPr>
                                <m:ctrlPr>
                                  <a:rPr lang="en-US" altLang="zh-CN" i="1" smtClean="0">
                                    <a:latin typeface="Cambria Math" panose="02040503050406030204" pitchFamily="18" charset="0"/>
                                    <a:cs typeface="Times New Roman" panose="02020603050405020304" pitchFamily="18" charset="0"/>
                                  </a:rPr>
                                </m:ctrlPr>
                              </m:sSupPr>
                              <m:e>
                                <m:r>
                                  <a:rPr lang="zh-CN" altLang="en-US" i="1" smtClean="0">
                                    <a:latin typeface="Cambria Math" panose="02040503050406030204" pitchFamily="18" charset="0"/>
                                    <a:cs typeface="Times New Roman" panose="02020603050405020304" pitchFamily="18" charset="0"/>
                                  </a:rPr>
                                  <m:t>𝜒</m:t>
                                </m:r>
                              </m:e>
                              <m:sup>
                                <m:r>
                                  <a:rPr lang="en-US" altLang="zh-CN" b="0" i="1" smtClean="0">
                                    <a:latin typeface="Cambria Math" panose="02040503050406030204" pitchFamily="18" charset="0"/>
                                    <a:cs typeface="Times New Roman" panose="02020603050405020304" pitchFamily="18" charset="0"/>
                                  </a:rPr>
                                  <m:t>2</m:t>
                                </m:r>
                              </m:sup>
                            </m:sSup>
                          </m:num>
                          <m:den>
                            <m:r>
                              <m:rPr>
                                <m:sty m:val="p"/>
                              </m:rPr>
                              <a:rPr lang="en-US" altLang="zh-CN" i="1">
                                <a:latin typeface="Cambria Math" panose="02040503050406030204" pitchFamily="18" charset="0"/>
                                <a:cs typeface="Times New Roman" panose="02020603050405020304" pitchFamily="18" charset="0"/>
                              </a:rPr>
                              <m:t>ndf</m:t>
                            </m:r>
                          </m:den>
                        </m:f>
                      </m:e>
                    </m:rad>
                  </m:oMath>
                </a14:m>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If the </a:t>
                </a:r>
                <a14:m>
                  <m:oMath xmlns:m="http://schemas.openxmlformats.org/officeDocument/2006/math">
                    <m:rad>
                      <m:radPr>
                        <m:degHide m:val="on"/>
                        <m:ctrlPr>
                          <a:rPr lang="en-US" altLang="zh-CN" i="1">
                            <a:latin typeface="Cambria Math" panose="02040503050406030204" pitchFamily="18" charset="0"/>
                            <a:cs typeface="Times New Roman" panose="02020603050405020304" pitchFamily="18" charset="0"/>
                          </a:rPr>
                        </m:ctrlPr>
                      </m:radPr>
                      <m:deg/>
                      <m:e>
                        <m:f>
                          <m:fPr>
                            <m:type m:val="lin"/>
                            <m:ctrlPr>
                              <a:rPr lang="en-US" altLang="zh-CN" i="1">
                                <a:latin typeface="Cambria Math" panose="02040503050406030204" pitchFamily="18" charset="0"/>
                                <a:cs typeface="Times New Roman" panose="02020603050405020304" pitchFamily="18" charset="0"/>
                              </a:rPr>
                            </m:ctrlPr>
                          </m:fPr>
                          <m:num>
                            <m:sSup>
                              <m:sSupPr>
                                <m:ctrlPr>
                                  <a:rPr lang="en-US" altLang="zh-CN" i="1">
                                    <a:latin typeface="Cambria Math" panose="02040503050406030204" pitchFamily="18" charset="0"/>
                                    <a:cs typeface="Times New Roman" panose="02020603050405020304" pitchFamily="18" charset="0"/>
                                  </a:rPr>
                                </m:ctrlPr>
                              </m:sSupPr>
                              <m:e>
                                <m:r>
                                  <a:rPr lang="zh-CN" altLang="en-US" i="1">
                                    <a:latin typeface="Cambria Math" panose="02040503050406030204" pitchFamily="18" charset="0"/>
                                    <a:cs typeface="Times New Roman" panose="02020603050405020304" pitchFamily="18" charset="0"/>
                                  </a:rPr>
                                  <m:t>𝜒</m:t>
                                </m:r>
                              </m:e>
                              <m:sup>
                                <m:r>
                                  <a:rPr lang="en-US" altLang="zh-CN" i="1">
                                    <a:latin typeface="Cambria Math" panose="02040503050406030204" pitchFamily="18" charset="0"/>
                                    <a:cs typeface="Times New Roman" panose="02020603050405020304" pitchFamily="18" charset="0"/>
                                  </a:rPr>
                                  <m:t>2</m:t>
                                </m:r>
                              </m:sup>
                            </m:sSup>
                          </m:num>
                          <m:den>
                            <m:r>
                              <m:rPr>
                                <m:sty m:val="p"/>
                              </m:rPr>
                              <a:rPr lang="en-US" altLang="zh-CN" i="1">
                                <a:latin typeface="Cambria Math" panose="02040503050406030204" pitchFamily="18" charset="0"/>
                                <a:cs typeface="Times New Roman" panose="02020603050405020304" pitchFamily="18" charset="0"/>
                              </a:rPr>
                              <m:t>ndf</m:t>
                            </m:r>
                          </m:den>
                        </m:f>
                      </m:e>
                    </m:rad>
                  </m:oMath>
                </a14:m>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is less than 1, then don't multiply this.</a:t>
                </a:r>
                <a:endParaRPr lang="en-US" dirty="0">
                  <a:latin typeface="Times New Roman" panose="02020603050405020304" pitchFamily="18" charset="0"/>
                  <a:cs typeface="Times New Roman" panose="02020603050405020304" pitchFamily="18" charset="0"/>
                </a:endParaRPr>
              </a:p>
            </p:txBody>
          </p:sp>
        </mc:Choice>
        <mc:Fallback xmlns="">
          <p:sp>
            <p:nvSpPr>
              <p:cNvPr id="3" name="矩形 2"/>
              <p:cNvSpPr>
                <a:spLocks noRot="1" noChangeAspect="1" noMove="1" noResize="1" noEditPoints="1" noAdjustHandles="1" noChangeArrowheads="1" noChangeShapeType="1" noTextEdit="1"/>
              </p:cNvSpPr>
              <p:nvPr/>
            </p:nvSpPr>
            <p:spPr>
              <a:xfrm>
                <a:off x="0" y="6040769"/>
                <a:ext cx="8352692" cy="763158"/>
              </a:xfrm>
              <a:prstGeom prst="rect">
                <a:avLst/>
              </a:prstGeom>
              <a:blipFill rotWithShape="0">
                <a:blip r:embed="rId3"/>
                <a:stretch>
                  <a:fillRect l="-584" t="-49600" b="-85600"/>
                </a:stretch>
              </a:blipFill>
            </p:spPr>
            <p:txBody>
              <a:bodyPr/>
              <a:lstStyle/>
              <a:p>
                <a:r>
                  <a:rPr lang="en-US">
                    <a:noFill/>
                  </a:rPr>
                  <a:t> </a:t>
                </a:r>
              </a:p>
            </p:txBody>
          </p:sp>
        </mc:Fallback>
      </mc:AlternateContent>
      <p:cxnSp>
        <p:nvCxnSpPr>
          <p:cNvPr id="6" name="直接箭头连接符 5"/>
          <p:cNvCxnSpPr/>
          <p:nvPr/>
        </p:nvCxnSpPr>
        <p:spPr>
          <a:xfrm>
            <a:off x="6044665" y="1347536"/>
            <a:ext cx="0" cy="2030931"/>
          </a:xfrm>
          <a:prstGeom prst="straightConnector1">
            <a:avLst/>
          </a:prstGeom>
          <a:ln>
            <a:solidFill>
              <a:srgbClr val="008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6044665" y="1925054"/>
            <a:ext cx="0" cy="885523"/>
          </a:xfrm>
          <a:prstGeom prst="straightConnector1">
            <a:avLst/>
          </a:prstGeom>
          <a:ln>
            <a:solidFill>
              <a:srgbClr val="0000FF"/>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63708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4366667" cy="3420000"/>
          </a:xfrm>
          <a:prstGeom prst="rect">
            <a:avLst/>
          </a:prstGeom>
        </p:spPr>
      </p:pic>
      <p:pic>
        <p:nvPicPr>
          <p:cNvPr id="3" name="图片 2"/>
          <p:cNvPicPr>
            <a:picLocks noChangeAspect="1"/>
          </p:cNvPicPr>
          <p:nvPr/>
        </p:nvPicPr>
        <p:blipFill>
          <a:blip r:embed="rId3"/>
          <a:stretch>
            <a:fillRect/>
          </a:stretch>
        </p:blipFill>
        <p:spPr>
          <a:xfrm>
            <a:off x="45012" y="3420000"/>
            <a:ext cx="4276643" cy="3420000"/>
          </a:xfrm>
          <a:prstGeom prst="rect">
            <a:avLst/>
          </a:prstGeom>
        </p:spPr>
      </p:pic>
      <p:pic>
        <p:nvPicPr>
          <p:cNvPr id="4" name="图片 3"/>
          <p:cNvPicPr>
            <a:picLocks noChangeAspect="1"/>
          </p:cNvPicPr>
          <p:nvPr/>
        </p:nvPicPr>
        <p:blipFill>
          <a:blip r:embed="rId4"/>
          <a:stretch>
            <a:fillRect/>
          </a:stretch>
        </p:blipFill>
        <p:spPr>
          <a:xfrm>
            <a:off x="4366666" y="3420000"/>
            <a:ext cx="4201140" cy="3420000"/>
          </a:xfrm>
          <a:prstGeom prst="rect">
            <a:avLst/>
          </a:prstGeom>
        </p:spPr>
      </p:pic>
      <p:pic>
        <p:nvPicPr>
          <p:cNvPr id="5" name="图片 4"/>
          <p:cNvPicPr>
            <a:picLocks noChangeAspect="1"/>
          </p:cNvPicPr>
          <p:nvPr/>
        </p:nvPicPr>
        <p:blipFill rotWithShape="1">
          <a:blip r:embed="rId5"/>
          <a:srcRect t="7604"/>
          <a:stretch/>
        </p:blipFill>
        <p:spPr>
          <a:xfrm>
            <a:off x="4321655" y="260058"/>
            <a:ext cx="4210739" cy="3159941"/>
          </a:xfrm>
          <a:prstGeom prst="rect">
            <a:avLst/>
          </a:prstGeom>
        </p:spPr>
      </p:pic>
      <p:sp>
        <p:nvSpPr>
          <p:cNvPr id="6" name="文本框 5"/>
          <p:cNvSpPr txBox="1"/>
          <p:nvPr/>
        </p:nvSpPr>
        <p:spPr>
          <a:xfrm>
            <a:off x="469784" y="362700"/>
            <a:ext cx="957313" cy="1477328"/>
          </a:xfrm>
          <a:prstGeom prst="rect">
            <a:avLst/>
          </a:prstGeom>
          <a:noFill/>
        </p:spPr>
        <p:txBody>
          <a:bodyPr wrap="none" rtlCol="0">
            <a:spAutoFit/>
          </a:bodyPr>
          <a:lstStyle/>
          <a:p>
            <a:r>
              <a:rPr lang="en-US" dirty="0"/>
              <a:t>SeGA1</a:t>
            </a:r>
          </a:p>
          <a:p>
            <a:r>
              <a:rPr lang="en-US" dirty="0">
                <a:solidFill>
                  <a:srgbClr val="FF0000"/>
                </a:solidFill>
              </a:rPr>
              <a:t>Run 123</a:t>
            </a:r>
          </a:p>
          <a:p>
            <a:r>
              <a:rPr lang="en-US" dirty="0">
                <a:solidFill>
                  <a:schemeClr val="accent6"/>
                </a:solidFill>
              </a:rPr>
              <a:t>Run 129</a:t>
            </a:r>
          </a:p>
          <a:p>
            <a:r>
              <a:rPr lang="en-US" dirty="0">
                <a:solidFill>
                  <a:srgbClr val="0000FF"/>
                </a:solidFill>
              </a:rPr>
              <a:t>Run 134</a:t>
            </a:r>
          </a:p>
          <a:p>
            <a:r>
              <a:rPr lang="en-US" dirty="0">
                <a:solidFill>
                  <a:srgbClr val="FF00FF"/>
                </a:solidFill>
              </a:rPr>
              <a:t>Run 140</a:t>
            </a:r>
          </a:p>
        </p:txBody>
      </p:sp>
      <p:sp>
        <p:nvSpPr>
          <p:cNvPr id="7" name="文本框 6"/>
          <p:cNvSpPr txBox="1"/>
          <p:nvPr/>
        </p:nvSpPr>
        <p:spPr>
          <a:xfrm>
            <a:off x="469784" y="3782700"/>
            <a:ext cx="957313" cy="1477328"/>
          </a:xfrm>
          <a:prstGeom prst="rect">
            <a:avLst/>
          </a:prstGeom>
          <a:noFill/>
        </p:spPr>
        <p:txBody>
          <a:bodyPr wrap="none" rtlCol="0">
            <a:spAutoFit/>
          </a:bodyPr>
          <a:lstStyle/>
          <a:p>
            <a:r>
              <a:rPr lang="en-US" dirty="0"/>
              <a:t>SeGA1</a:t>
            </a:r>
          </a:p>
          <a:p>
            <a:r>
              <a:rPr lang="en-US" dirty="0">
                <a:solidFill>
                  <a:srgbClr val="FF0000"/>
                </a:solidFill>
              </a:rPr>
              <a:t>Run 123</a:t>
            </a:r>
          </a:p>
          <a:p>
            <a:r>
              <a:rPr lang="en-US" dirty="0">
                <a:solidFill>
                  <a:schemeClr val="accent6"/>
                </a:solidFill>
              </a:rPr>
              <a:t>Run 129</a:t>
            </a:r>
          </a:p>
          <a:p>
            <a:r>
              <a:rPr lang="en-US" dirty="0">
                <a:solidFill>
                  <a:srgbClr val="0000FF"/>
                </a:solidFill>
              </a:rPr>
              <a:t>Run 134</a:t>
            </a:r>
          </a:p>
          <a:p>
            <a:r>
              <a:rPr lang="en-US" dirty="0">
                <a:solidFill>
                  <a:srgbClr val="FF00FF"/>
                </a:solidFill>
              </a:rPr>
              <a:t>Run 140</a:t>
            </a:r>
          </a:p>
        </p:txBody>
      </p:sp>
      <p:sp>
        <p:nvSpPr>
          <p:cNvPr id="8" name="文本框 7"/>
          <p:cNvSpPr txBox="1"/>
          <p:nvPr/>
        </p:nvSpPr>
        <p:spPr>
          <a:xfrm>
            <a:off x="3508653" y="362700"/>
            <a:ext cx="583814" cy="369332"/>
          </a:xfrm>
          <a:prstGeom prst="rect">
            <a:avLst/>
          </a:prstGeom>
          <a:noFill/>
        </p:spPr>
        <p:txBody>
          <a:bodyPr wrap="none" rtlCol="0">
            <a:spAutoFit/>
          </a:bodyPr>
          <a:lstStyle/>
          <a:p>
            <a:r>
              <a:rPr lang="en-US" dirty="0"/>
              <a:t>Raw</a:t>
            </a:r>
          </a:p>
        </p:txBody>
      </p:sp>
      <p:sp>
        <p:nvSpPr>
          <p:cNvPr id="9" name="文本框 8"/>
          <p:cNvSpPr txBox="1"/>
          <p:nvPr/>
        </p:nvSpPr>
        <p:spPr>
          <a:xfrm>
            <a:off x="2753542" y="3782700"/>
            <a:ext cx="1510222" cy="369332"/>
          </a:xfrm>
          <a:prstGeom prst="rect">
            <a:avLst/>
          </a:prstGeom>
          <a:noFill/>
        </p:spPr>
        <p:txBody>
          <a:bodyPr wrap="none" rtlCol="0">
            <a:spAutoFit/>
          </a:bodyPr>
          <a:lstStyle/>
          <a:p>
            <a:r>
              <a:rPr lang="en-US" altLang="zh-CN" dirty="0"/>
              <a:t>G</a:t>
            </a:r>
            <a:r>
              <a:rPr lang="en-US" dirty="0"/>
              <a:t>ain-matched</a:t>
            </a:r>
          </a:p>
        </p:txBody>
      </p:sp>
      <p:sp>
        <p:nvSpPr>
          <p:cNvPr id="10" name="文本框 9"/>
          <p:cNvSpPr txBox="1"/>
          <p:nvPr/>
        </p:nvSpPr>
        <p:spPr>
          <a:xfrm>
            <a:off x="7425890" y="3782700"/>
            <a:ext cx="1141916" cy="369332"/>
          </a:xfrm>
          <a:prstGeom prst="rect">
            <a:avLst/>
          </a:prstGeom>
          <a:noFill/>
        </p:spPr>
        <p:txBody>
          <a:bodyPr wrap="none" rtlCol="0">
            <a:spAutoFit/>
          </a:bodyPr>
          <a:lstStyle/>
          <a:p>
            <a:r>
              <a:rPr lang="en-US" altLang="zh-CN" dirty="0"/>
              <a:t>Calibrated</a:t>
            </a:r>
            <a:endParaRPr lang="en-US" dirty="0"/>
          </a:p>
        </p:txBody>
      </p:sp>
      <p:sp>
        <p:nvSpPr>
          <p:cNvPr id="11" name="文本框 10"/>
          <p:cNvSpPr txBox="1"/>
          <p:nvPr/>
        </p:nvSpPr>
        <p:spPr>
          <a:xfrm>
            <a:off x="4836449" y="3782700"/>
            <a:ext cx="957313" cy="1477328"/>
          </a:xfrm>
          <a:prstGeom prst="rect">
            <a:avLst/>
          </a:prstGeom>
          <a:noFill/>
        </p:spPr>
        <p:txBody>
          <a:bodyPr wrap="none" rtlCol="0">
            <a:spAutoFit/>
          </a:bodyPr>
          <a:lstStyle/>
          <a:p>
            <a:r>
              <a:rPr lang="en-US" dirty="0"/>
              <a:t>SeGA1</a:t>
            </a:r>
          </a:p>
          <a:p>
            <a:r>
              <a:rPr lang="en-US" dirty="0">
                <a:solidFill>
                  <a:srgbClr val="FF0000"/>
                </a:solidFill>
              </a:rPr>
              <a:t>Run 123</a:t>
            </a:r>
          </a:p>
          <a:p>
            <a:r>
              <a:rPr lang="en-US" dirty="0">
                <a:solidFill>
                  <a:schemeClr val="accent6"/>
                </a:solidFill>
              </a:rPr>
              <a:t>Run 129</a:t>
            </a:r>
          </a:p>
          <a:p>
            <a:r>
              <a:rPr lang="en-US" dirty="0">
                <a:solidFill>
                  <a:srgbClr val="0000FF"/>
                </a:solidFill>
              </a:rPr>
              <a:t>Run 134</a:t>
            </a:r>
          </a:p>
          <a:p>
            <a:r>
              <a:rPr lang="en-US" dirty="0">
                <a:solidFill>
                  <a:srgbClr val="FF00FF"/>
                </a:solidFill>
              </a:rPr>
              <a:t>Run 140</a:t>
            </a:r>
          </a:p>
        </p:txBody>
      </p:sp>
      <p:sp>
        <p:nvSpPr>
          <p:cNvPr id="12" name="文本框 11"/>
          <p:cNvSpPr txBox="1"/>
          <p:nvPr/>
        </p:nvSpPr>
        <p:spPr>
          <a:xfrm>
            <a:off x="4836448" y="460660"/>
            <a:ext cx="822661" cy="1477328"/>
          </a:xfrm>
          <a:prstGeom prst="rect">
            <a:avLst/>
          </a:prstGeom>
          <a:noFill/>
        </p:spPr>
        <p:txBody>
          <a:bodyPr wrap="none" rtlCol="0">
            <a:spAutoFit/>
          </a:bodyPr>
          <a:lstStyle/>
          <a:p>
            <a:r>
              <a:rPr lang="en-US" dirty="0"/>
              <a:t>Run all</a:t>
            </a:r>
          </a:p>
          <a:p>
            <a:r>
              <a:rPr lang="en-US" dirty="0">
                <a:solidFill>
                  <a:srgbClr val="FF0000"/>
                </a:solidFill>
              </a:rPr>
              <a:t>SeGA1</a:t>
            </a:r>
          </a:p>
          <a:p>
            <a:r>
              <a:rPr lang="en-US" dirty="0">
                <a:solidFill>
                  <a:schemeClr val="accent6"/>
                </a:solidFill>
              </a:rPr>
              <a:t>SeGA2</a:t>
            </a:r>
          </a:p>
          <a:p>
            <a:r>
              <a:rPr lang="en-US" dirty="0">
                <a:solidFill>
                  <a:srgbClr val="0000FF"/>
                </a:solidFill>
              </a:rPr>
              <a:t>SeGA3</a:t>
            </a:r>
          </a:p>
          <a:p>
            <a:r>
              <a:rPr lang="en-US" dirty="0">
                <a:solidFill>
                  <a:srgbClr val="FF00FF"/>
                </a:solidFill>
              </a:rPr>
              <a:t>SeGA4</a:t>
            </a:r>
          </a:p>
        </p:txBody>
      </p:sp>
      <p:sp>
        <p:nvSpPr>
          <p:cNvPr id="13" name="下箭头 12"/>
          <p:cNvSpPr/>
          <p:nvPr/>
        </p:nvSpPr>
        <p:spPr>
          <a:xfrm>
            <a:off x="2870129" y="3419999"/>
            <a:ext cx="169835" cy="3428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下箭头 13"/>
          <p:cNvSpPr/>
          <p:nvPr/>
        </p:nvSpPr>
        <p:spPr>
          <a:xfrm rot="-5400000">
            <a:off x="4386153" y="4991843"/>
            <a:ext cx="169835" cy="3428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下箭头 14"/>
          <p:cNvSpPr/>
          <p:nvPr/>
        </p:nvSpPr>
        <p:spPr>
          <a:xfrm rot="10800000">
            <a:off x="5726057" y="3439826"/>
            <a:ext cx="169835" cy="3428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文本框 15"/>
          <p:cNvSpPr txBox="1"/>
          <p:nvPr/>
        </p:nvSpPr>
        <p:spPr>
          <a:xfrm>
            <a:off x="6726053" y="362700"/>
            <a:ext cx="1806585" cy="369332"/>
          </a:xfrm>
          <a:prstGeom prst="rect">
            <a:avLst/>
          </a:prstGeom>
          <a:noFill/>
        </p:spPr>
        <p:txBody>
          <a:bodyPr wrap="none" rtlCol="0">
            <a:spAutoFit/>
          </a:bodyPr>
          <a:lstStyle/>
          <a:p>
            <a:r>
              <a:rPr lang="en-US" altLang="zh-CN" dirty="0"/>
              <a:t>All-run-combined</a:t>
            </a:r>
            <a:endParaRPr lang="en-US" dirty="0"/>
          </a:p>
        </p:txBody>
      </p:sp>
      <p:sp>
        <p:nvSpPr>
          <p:cNvPr id="17" name="下箭头 16"/>
          <p:cNvSpPr/>
          <p:nvPr/>
        </p:nvSpPr>
        <p:spPr>
          <a:xfrm rot="-5400000">
            <a:off x="4386154" y="1538562"/>
            <a:ext cx="169835" cy="342874"/>
          </a:xfrm>
          <a:prstGeom prst="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92087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8999"/>
            <a:ext cx="9144000" cy="4380459"/>
          </a:xfrm>
          <a:prstGeom prst="rect">
            <a:avLst/>
          </a:prstGeom>
        </p:spPr>
      </p:pic>
      <mc:AlternateContent xmlns:mc="http://schemas.openxmlformats.org/markup-compatibility/2006" xmlns:a14="http://schemas.microsoft.com/office/drawing/2010/main">
        <mc:Choice Requires="a14">
          <p:sp>
            <p:nvSpPr>
              <p:cNvPr id="3" name="文本框 2"/>
              <p:cNvSpPr txBox="1"/>
              <p:nvPr/>
            </p:nvSpPr>
            <p:spPr>
              <a:xfrm>
                <a:off x="3957131" y="6241613"/>
                <a:ext cx="5186869"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a:rPr lang="en-US" i="1">
                              <a:solidFill>
                                <a:srgbClr val="0000FF"/>
                              </a:solidFill>
                              <a:latin typeface="Cambria Math" panose="02040503050406030204" pitchFamily="18" charset="0"/>
                              <a:ea typeface="Cambria Math" panose="02040503050406030204" pitchFamily="18" charset="0"/>
                            </a:rPr>
                            <m:t>𝜎</m:t>
                          </m:r>
                          <m:r>
                            <m:rPr>
                              <m:nor/>
                            </m:rPr>
                            <a:rPr lang="en-US" dirty="0">
                              <a:solidFill>
                                <a:srgbClr val="0000FF"/>
                              </a:solidFill>
                            </a:rPr>
                            <m:t> </m:t>
                          </m:r>
                        </m:num>
                        <m:den>
                          <m:r>
                            <a:rPr lang="en-US" b="0" i="1" smtClean="0">
                              <a:solidFill>
                                <a:srgbClr val="0000FF"/>
                              </a:solidFill>
                              <a:latin typeface="Cambria Math" panose="02040503050406030204" pitchFamily="18" charset="0"/>
                              <a:ea typeface="Cambria Math" panose="02040503050406030204" pitchFamily="18" charset="0"/>
                            </a:rPr>
                            <m:t>𝜏</m:t>
                          </m:r>
                        </m:den>
                      </m:f>
                      <m:rad>
                        <m:radPr>
                          <m:degHide m:val="on"/>
                          <m:ctrlPr>
                            <a:rPr lang="en-US" b="0" i="1" smtClean="0">
                              <a:solidFill>
                                <a:srgbClr val="0000FF"/>
                              </a:solidFill>
                              <a:latin typeface="Cambria Math" panose="02040503050406030204" pitchFamily="18" charset="0"/>
                            </a:rPr>
                          </m:ctrlPr>
                        </m:radPr>
                        <m:deg/>
                        <m:e>
                          <m:f>
                            <m:fPr>
                              <m:ctrlPr>
                                <a:rPr lang="en-US" b="0" i="1" smtClean="0">
                                  <a:solidFill>
                                    <a:srgbClr val="0000FF"/>
                                  </a:solidFill>
                                  <a:latin typeface="Cambria Math" panose="02040503050406030204" pitchFamily="18" charset="0"/>
                                </a:rPr>
                              </m:ctrlPr>
                            </m:fPr>
                            <m:num>
                              <m:r>
                                <a:rPr lang="en-US" b="0" i="1" smtClean="0">
                                  <a:solidFill>
                                    <a:srgbClr val="0000FF"/>
                                  </a:solidFill>
                                  <a:latin typeface="Cambria Math" panose="02040503050406030204" pitchFamily="18" charset="0"/>
                                  <a:ea typeface="Cambria Math" panose="02040503050406030204" pitchFamily="18" charset="0"/>
                                </a:rPr>
                                <m:t>𝜋</m:t>
                              </m:r>
                            </m:num>
                            <m:den>
                              <m:r>
                                <a:rPr lang="en-US" b="0" i="1" smtClean="0">
                                  <a:solidFill>
                                    <a:srgbClr val="0000FF"/>
                                  </a:solidFill>
                                  <a:latin typeface="Cambria Math" panose="02040503050406030204" pitchFamily="18" charset="0"/>
                                </a:rPr>
                                <m:t>2</m:t>
                              </m:r>
                            </m:den>
                          </m:f>
                        </m:e>
                      </m:rad>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b="0" i="1"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b="0" i="1" smtClean="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zh-CN" altLang="en-US" i="1" smtClean="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3" name="文本框 2"/>
              <p:cNvSpPr txBox="1">
                <a:spLocks noRot="1" noChangeAspect="1" noMove="1" noResize="1" noEditPoints="1" noAdjustHandles="1" noChangeArrowheads="1" noChangeShapeType="1" noTextEdit="1"/>
              </p:cNvSpPr>
              <p:nvPr/>
            </p:nvSpPr>
            <p:spPr>
              <a:xfrm>
                <a:off x="3957131" y="6241613"/>
                <a:ext cx="5186869" cy="616387"/>
              </a:xfrm>
              <a:prstGeom prst="rect">
                <a:avLst/>
              </a:prstGeom>
              <a:blipFill rotWithShape="0">
                <a:blip r:embed="rId3"/>
                <a:stretch>
                  <a:fillRect/>
                </a:stretch>
              </a:blipFill>
            </p:spPr>
            <p:txBody>
              <a:bodyPr/>
              <a:lstStyle/>
              <a:p>
                <a:r>
                  <a:rPr lang="en-US">
                    <a:noFill/>
                  </a:rPr>
                  <a:t> </a:t>
                </a:r>
              </a:p>
            </p:txBody>
          </p:sp>
        </mc:Fallback>
      </mc:AlternateContent>
      <p:sp>
        <p:nvSpPr>
          <p:cNvPr id="4" name="文本框 3"/>
          <p:cNvSpPr txBox="1"/>
          <p:nvPr/>
        </p:nvSpPr>
        <p:spPr>
          <a:xfrm>
            <a:off x="1098652" y="144586"/>
            <a:ext cx="2704266" cy="369332"/>
          </a:xfrm>
          <a:prstGeom prst="rect">
            <a:avLst/>
          </a:prstGeom>
          <a:noFill/>
        </p:spPr>
        <p:txBody>
          <a:bodyPr wrap="none" rtlCol="0">
            <a:spAutoFit/>
          </a:bodyPr>
          <a:lstStyle/>
          <a:p>
            <a:r>
              <a:rPr lang="en-US" altLang="zh-CN" dirty="0"/>
              <a:t>All-run-All-SeGA-combined</a:t>
            </a:r>
            <a:endParaRPr lang="en-US" dirty="0"/>
          </a:p>
        </p:txBody>
      </p:sp>
    </p:spTree>
    <p:extLst>
      <p:ext uri="{BB962C8B-B14F-4D97-AF65-F5344CB8AC3E}">
        <p14:creationId xmlns:p14="http://schemas.microsoft.com/office/powerpoint/2010/main" val="39263593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617105" y="2263523"/>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17105" y="196554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1191" y="1420416"/>
            <a:ext cx="1202573"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4238.24(3)</a:t>
            </a:r>
          </a:p>
        </p:txBody>
      </p:sp>
      <p:cxnSp>
        <p:nvCxnSpPr>
          <p:cNvPr id="8" name="直接连接符 7"/>
          <p:cNvCxnSpPr/>
          <p:nvPr/>
        </p:nvCxnSpPr>
        <p:spPr>
          <a:xfrm>
            <a:off x="1617105" y="4299314"/>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617105" y="5379761"/>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57" idx="1"/>
          </p:cNvCxnSpPr>
          <p:nvPr/>
        </p:nvCxnSpPr>
        <p:spPr>
          <a:xfrm>
            <a:off x="5024651" y="6478043"/>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890060" y="1965546"/>
            <a:ext cx="0" cy="3414215"/>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977736" y="2263523"/>
            <a:ext cx="0" cy="2035791"/>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2433898" y="1965546"/>
            <a:ext cx="0" cy="2333768"/>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521574" y="4299314"/>
            <a:ext cx="0" cy="1080447"/>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5020" y="2121239"/>
            <a:ext cx="143661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4122.889(12)</a:t>
            </a:r>
          </a:p>
        </p:txBody>
      </p:sp>
      <p:sp>
        <p:nvSpPr>
          <p:cNvPr id="28" name="文本框 27"/>
          <p:cNvSpPr txBox="1"/>
          <p:nvPr/>
        </p:nvSpPr>
        <p:spPr>
          <a:xfrm>
            <a:off x="-25020" y="4101001"/>
            <a:ext cx="131959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1368.672(5)</a:t>
            </a:r>
          </a:p>
        </p:txBody>
      </p:sp>
      <p:sp>
        <p:nvSpPr>
          <p:cNvPr id="29" name="文本框 28"/>
          <p:cNvSpPr txBox="1"/>
          <p:nvPr/>
        </p:nvSpPr>
        <p:spPr>
          <a:xfrm>
            <a:off x="1443784" y="5051373"/>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30" name="文本框 29"/>
          <p:cNvSpPr txBox="1"/>
          <p:nvPr/>
        </p:nvSpPr>
        <p:spPr>
          <a:xfrm>
            <a:off x="1443784" y="3979310"/>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31" name="文本框 30"/>
          <p:cNvSpPr txBox="1"/>
          <p:nvPr/>
        </p:nvSpPr>
        <p:spPr>
          <a:xfrm>
            <a:off x="1443784" y="195547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32" name="文本框 31"/>
          <p:cNvSpPr txBox="1"/>
          <p:nvPr/>
        </p:nvSpPr>
        <p:spPr>
          <a:xfrm>
            <a:off x="1443784" y="1627215"/>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254515" y="5400202"/>
            <a:ext cx="9044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24</a:t>
            </a:r>
            <a:r>
              <a:rPr lang="en-US" altLang="zh-CN" dirty="0">
                <a:latin typeface="Times New Roman" panose="02020603050405020304" pitchFamily="18" charset="0"/>
                <a:cs typeface="Times New Roman" panose="02020603050405020304" pitchFamily="18" charset="0"/>
              </a:rPr>
              <a:t>Mg+</a:t>
            </a:r>
            <a:r>
              <a:rPr lang="en-US" altLang="zh-CN" i="1" dirty="0">
                <a:latin typeface="Times New Roman" panose="02020603050405020304" pitchFamily="18" charset="0"/>
                <a:cs typeface="Times New Roman" panose="02020603050405020304" pitchFamily="18" charset="0"/>
              </a:rPr>
              <a:t>p</a:t>
            </a:r>
            <a:endParaRPr lang="en-US" i="1"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5381769" y="6478043"/>
            <a:ext cx="569387"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p:txBody>
      </p:sp>
      <p:sp>
        <p:nvSpPr>
          <p:cNvPr id="36" name="文本框 35"/>
          <p:cNvSpPr txBox="1"/>
          <p:nvPr/>
        </p:nvSpPr>
        <p:spPr>
          <a:xfrm>
            <a:off x="7635901" y="133908"/>
            <a:ext cx="5309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endParaRPr lang="en-US"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5024651" y="4116680"/>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002900" y="3049221"/>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024651" y="699574"/>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024651" y="101517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8507103" y="-50758"/>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42" name="文本框 41"/>
          <p:cNvSpPr txBox="1"/>
          <p:nvPr/>
        </p:nvSpPr>
        <p:spPr>
          <a:xfrm rot="10800000">
            <a:off x="1494485" y="2670232"/>
            <a:ext cx="461665" cy="1426031"/>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4237.96(6) </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3" name="文本框 42"/>
          <p:cNvSpPr txBox="1"/>
          <p:nvPr/>
        </p:nvSpPr>
        <p:spPr>
          <a:xfrm rot="10800000">
            <a:off x="2058912" y="2310743"/>
            <a:ext cx="461665" cy="1863652"/>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2869.50(6)</a:t>
            </a:r>
            <a:r>
              <a:rPr lang="en-US" altLang="zh-CN" i="1" dirty="0">
                <a:solidFill>
                  <a:srgbClr val="0000CC"/>
                </a:solidFill>
                <a:latin typeface="Times New Roman" panose="02020603050405020304" pitchFamily="18" charset="0"/>
                <a:cs typeface="Times New Roman" panose="02020603050405020304" pitchFamily="18" charset="0"/>
              </a:rPr>
              <a:t> M</a:t>
            </a:r>
            <a:r>
              <a:rPr lang="en-US" altLang="zh-CN" dirty="0">
                <a:solidFill>
                  <a:srgbClr val="0000CC"/>
                </a:solidFill>
                <a:latin typeface="Times New Roman" panose="02020603050405020304" pitchFamily="18" charset="0"/>
                <a:cs typeface="Times New Roman" panose="02020603050405020304" pitchFamily="18" charset="0"/>
              </a:rPr>
              <a:t>1+</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4" name="文本框 43"/>
          <p:cNvSpPr txBox="1"/>
          <p:nvPr/>
        </p:nvSpPr>
        <p:spPr>
          <a:xfrm rot="10800000">
            <a:off x="2602749" y="2369898"/>
            <a:ext cx="461665" cy="1648272"/>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2754.007(11) </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5" name="文本框 44"/>
          <p:cNvSpPr txBox="1"/>
          <p:nvPr/>
        </p:nvSpPr>
        <p:spPr>
          <a:xfrm rot="10800000">
            <a:off x="3127946" y="3830591"/>
            <a:ext cx="461665" cy="154144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1368.626(5) </a:t>
            </a:r>
            <a:r>
              <a:rPr lang="en-US" i="1" dirty="0">
                <a:solidFill>
                  <a:srgbClr val="0000CC"/>
                </a:solidFill>
                <a:latin typeface="Times New Roman" panose="02020603050405020304" pitchFamily="18" charset="0"/>
                <a:cs typeface="Times New Roman" panose="02020603050405020304" pitchFamily="18" charset="0"/>
              </a:rPr>
              <a:t>E</a:t>
            </a:r>
            <a:r>
              <a:rPr lang="en-US" dirty="0">
                <a:solidFill>
                  <a:srgbClr val="0000CC"/>
                </a:solidFill>
                <a:latin typeface="Times New Roman" panose="02020603050405020304" pitchFamily="18" charset="0"/>
                <a:cs typeface="Times New Roman" panose="02020603050405020304" pitchFamily="18" charset="0"/>
              </a:rPr>
              <a:t>2</a:t>
            </a:r>
          </a:p>
        </p:txBody>
      </p:sp>
      <p:cxnSp>
        <p:nvCxnSpPr>
          <p:cNvPr id="49" name="直接箭头连接符 48"/>
          <p:cNvCxnSpPr/>
          <p:nvPr/>
        </p:nvCxnSpPr>
        <p:spPr>
          <a:xfrm flipH="1">
            <a:off x="3778757" y="1015178"/>
            <a:ext cx="1241966" cy="124196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H="1">
            <a:off x="3777106" y="687591"/>
            <a:ext cx="1265465" cy="126546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H="1">
            <a:off x="3777105" y="3039696"/>
            <a:ext cx="1247546" cy="124754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a:off x="3777106" y="4124868"/>
            <a:ext cx="1247545" cy="124754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6266597" y="514908"/>
            <a:ext cx="106311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p>
        </p:txBody>
      </p:sp>
      <p:sp>
        <p:nvSpPr>
          <p:cNvPr id="57" name="文本框 56"/>
          <p:cNvSpPr txBox="1"/>
          <p:nvPr/>
        </p:nvSpPr>
        <p:spPr>
          <a:xfrm>
            <a:off x="6804791" y="6293377"/>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58" name="文本框 57"/>
          <p:cNvSpPr txBox="1"/>
          <p:nvPr/>
        </p:nvSpPr>
        <p:spPr>
          <a:xfrm>
            <a:off x="6298045" y="3915668"/>
            <a:ext cx="106311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61" name="文本框 60"/>
              <p:cNvSpPr txBox="1"/>
              <p:nvPr/>
            </p:nvSpPr>
            <p:spPr>
              <a:xfrm rot="-2700000">
                <a:off x="4222946" y="4701036"/>
                <a:ext cx="60272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2</m:t>
                      </m:r>
                    </m:oMath>
                  </m:oMathPara>
                </a14:m>
                <a:endParaRPr lang="en-US" dirty="0">
                  <a:solidFill>
                    <a:srgbClr val="C00000"/>
                  </a:solidFill>
                </a:endParaRPr>
              </a:p>
            </p:txBody>
          </p:sp>
        </mc:Choice>
        <mc:Fallback xmlns="">
          <p:sp>
            <p:nvSpPr>
              <p:cNvPr id="61" name="文本框 60"/>
              <p:cNvSpPr txBox="1">
                <a:spLocks noRot="1" noChangeAspect="1" noMove="1" noResize="1" noEditPoints="1" noAdjustHandles="1" noChangeArrowheads="1" noChangeShapeType="1" noTextEdit="1"/>
              </p:cNvSpPr>
              <p:nvPr/>
            </p:nvSpPr>
            <p:spPr>
              <a:xfrm rot="-2700000">
                <a:off x="4222946" y="4701036"/>
                <a:ext cx="602729" cy="276999"/>
              </a:xfrm>
              <a:prstGeom prst="rect">
                <a:avLst/>
              </a:prstGeom>
              <a:blipFill rotWithShape="0">
                <a:blip r:embed="rId3"/>
                <a:stretch>
                  <a:fillRect l="-4854" t="-3883" r="-6796" b="-8738"/>
                </a:stretch>
              </a:blipFill>
            </p:spPr>
            <p:txBody>
              <a:bodyPr/>
              <a:lstStyle/>
              <a:p>
                <a:r>
                  <a:rPr lang="en-US">
                    <a:noFill/>
                  </a:rPr>
                  <a:t> </a:t>
                </a:r>
              </a:p>
            </p:txBody>
          </p:sp>
        </mc:Fallback>
      </mc:AlternateContent>
      <p:sp>
        <p:nvSpPr>
          <p:cNvPr id="68" name="文本框 67"/>
          <p:cNvSpPr txBox="1"/>
          <p:nvPr/>
        </p:nvSpPr>
        <p:spPr>
          <a:xfrm>
            <a:off x="6266597" y="2867943"/>
            <a:ext cx="106311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5/2</a:t>
            </a:r>
            <a:r>
              <a:rPr lang="en-US" b="1" baseline="30000" dirty="0">
                <a:latin typeface="Times New Roman" panose="02020603050405020304" pitchFamily="18" charset="0"/>
                <a:cs typeface="Times New Roman" panose="02020603050405020304" pitchFamily="18" charset="0"/>
              </a:rPr>
              <a:t>+</a:t>
            </a:r>
          </a:p>
        </p:txBody>
      </p:sp>
      <p:sp>
        <p:nvSpPr>
          <p:cNvPr id="69" name="文本框 68"/>
          <p:cNvSpPr txBox="1"/>
          <p:nvPr/>
        </p:nvSpPr>
        <p:spPr>
          <a:xfrm>
            <a:off x="6266597" y="828648"/>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7/2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70" name="文本框 69"/>
              <p:cNvSpPr txBox="1"/>
              <p:nvPr/>
            </p:nvSpPr>
            <p:spPr>
              <a:xfrm rot="-2700000">
                <a:off x="4134780" y="3595094"/>
                <a:ext cx="77905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0,2</m:t>
                      </m:r>
                    </m:oMath>
                  </m:oMathPara>
                </a14:m>
                <a:endParaRPr lang="en-US" dirty="0">
                  <a:solidFill>
                    <a:srgbClr val="C00000"/>
                  </a:solidFill>
                </a:endParaRPr>
              </a:p>
            </p:txBody>
          </p:sp>
        </mc:Choice>
        <mc:Fallback xmlns="">
          <p:sp>
            <p:nvSpPr>
              <p:cNvPr id="70" name="文本框 69"/>
              <p:cNvSpPr txBox="1">
                <a:spLocks noRot="1" noChangeAspect="1" noMove="1" noResize="1" noEditPoints="1" noAdjustHandles="1" noChangeArrowheads="1" noChangeShapeType="1" noTextEdit="1"/>
              </p:cNvSpPr>
              <p:nvPr/>
            </p:nvSpPr>
            <p:spPr>
              <a:xfrm rot="-2700000">
                <a:off x="4134780" y="3595094"/>
                <a:ext cx="779059" cy="276999"/>
              </a:xfrm>
              <a:prstGeom prst="rect">
                <a:avLst/>
              </a:prstGeom>
              <a:blipFill rotWithShape="0">
                <a:blip r:embed="rId4"/>
                <a:stretch>
                  <a:fillRect l="-4032" t="-3252" r="-6452" b="-65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文本框 70"/>
              <p:cNvSpPr txBox="1"/>
              <p:nvPr/>
            </p:nvSpPr>
            <p:spPr>
              <a:xfrm rot="-2700000">
                <a:off x="4133792" y="1575590"/>
                <a:ext cx="77905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0,2</m:t>
                      </m:r>
                    </m:oMath>
                  </m:oMathPara>
                </a14:m>
                <a:endParaRPr lang="en-US" dirty="0">
                  <a:solidFill>
                    <a:srgbClr val="C00000"/>
                  </a:solidFill>
                </a:endParaRPr>
              </a:p>
            </p:txBody>
          </p:sp>
        </mc:Choice>
        <mc:Fallback xmlns="">
          <p:sp>
            <p:nvSpPr>
              <p:cNvPr id="71" name="文本框 70"/>
              <p:cNvSpPr txBox="1">
                <a:spLocks noRot="1" noChangeAspect="1" noMove="1" noResize="1" noEditPoints="1" noAdjustHandles="1" noChangeArrowheads="1" noChangeShapeType="1" noTextEdit="1"/>
              </p:cNvSpPr>
              <p:nvPr/>
            </p:nvSpPr>
            <p:spPr>
              <a:xfrm rot="-2700000">
                <a:off x="4133792" y="1575590"/>
                <a:ext cx="779059" cy="276999"/>
              </a:xfrm>
              <a:prstGeom prst="rect">
                <a:avLst/>
              </a:prstGeom>
              <a:blipFill rotWithShape="0">
                <a:blip r:embed="rId5"/>
                <a:stretch>
                  <a:fillRect l="-4032" t="-3226" r="-5645" b="-64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文本框 71"/>
              <p:cNvSpPr txBox="1"/>
              <p:nvPr/>
            </p:nvSpPr>
            <p:spPr>
              <a:xfrm rot="-2700000">
                <a:off x="4134780" y="897298"/>
                <a:ext cx="77905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0,2</m:t>
                      </m:r>
                    </m:oMath>
                  </m:oMathPara>
                </a14:m>
                <a:endParaRPr lang="en-US" dirty="0">
                  <a:solidFill>
                    <a:srgbClr val="C00000"/>
                  </a:solidFill>
                </a:endParaRPr>
              </a:p>
            </p:txBody>
          </p:sp>
        </mc:Choice>
        <mc:Fallback xmlns="">
          <p:sp>
            <p:nvSpPr>
              <p:cNvPr id="72" name="文本框 71"/>
              <p:cNvSpPr txBox="1">
                <a:spLocks noRot="1" noChangeAspect="1" noMove="1" noResize="1" noEditPoints="1" noAdjustHandles="1" noChangeArrowheads="1" noChangeShapeType="1" noTextEdit="1"/>
              </p:cNvSpPr>
              <p:nvPr/>
            </p:nvSpPr>
            <p:spPr>
              <a:xfrm rot="-2700000">
                <a:off x="4134780" y="897298"/>
                <a:ext cx="779059" cy="276999"/>
              </a:xfrm>
              <a:prstGeom prst="rect">
                <a:avLst/>
              </a:prstGeom>
              <a:blipFill rotWithShape="0">
                <a:blip r:embed="rId6"/>
                <a:stretch>
                  <a:fillRect l="-4032" t="-3226" r="-6452" b="-6452"/>
                </a:stretch>
              </a:blipFill>
            </p:spPr>
            <p:txBody>
              <a:bodyPr/>
              <a:lstStyle/>
              <a:p>
                <a:r>
                  <a:rPr lang="en-US">
                    <a:noFill/>
                  </a:rPr>
                  <a:t> </a:t>
                </a:r>
              </a:p>
            </p:txBody>
          </p:sp>
        </mc:Fallback>
      </mc:AlternateContent>
      <p:sp>
        <p:nvSpPr>
          <p:cNvPr id="73" name="文本框 72"/>
          <p:cNvSpPr txBox="1"/>
          <p:nvPr/>
        </p:nvSpPr>
        <p:spPr>
          <a:xfrm>
            <a:off x="41191" y="2413590"/>
            <a:ext cx="1479892"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22(2) fs</a:t>
            </a:r>
          </a:p>
        </p:txBody>
      </p:sp>
      <p:sp>
        <p:nvSpPr>
          <p:cNvPr id="74" name="文本框 73"/>
          <p:cNvSpPr txBox="1"/>
          <p:nvPr/>
        </p:nvSpPr>
        <p:spPr>
          <a:xfrm>
            <a:off x="27856" y="1698826"/>
            <a:ext cx="1492716"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41(4) fs</a:t>
            </a:r>
          </a:p>
        </p:txBody>
      </p:sp>
      <p:sp>
        <p:nvSpPr>
          <p:cNvPr id="75" name="文本框 74"/>
          <p:cNvSpPr txBox="1"/>
          <p:nvPr/>
        </p:nvSpPr>
        <p:spPr>
          <a:xfrm>
            <a:off x="41191" y="4398706"/>
            <a:ext cx="1691489"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1.33(6) </a:t>
            </a:r>
            <a:r>
              <a:rPr lang="en-US" dirty="0" err="1">
                <a:latin typeface="Times New Roman" panose="02020603050405020304" pitchFamily="18" charset="0"/>
                <a:cs typeface="Times New Roman" panose="02020603050405020304" pitchFamily="18" charset="0"/>
              </a:rPr>
              <a:t>ps</a:t>
            </a:r>
            <a:endParaRPr lang="en-US" dirty="0">
              <a:latin typeface="Times New Roman" panose="02020603050405020304" pitchFamily="18" charset="0"/>
              <a:cs typeface="Times New Roman" panose="02020603050405020304" pitchFamily="18" charset="0"/>
            </a:endParaRPr>
          </a:p>
        </p:txBody>
      </p:sp>
      <p:cxnSp>
        <p:nvCxnSpPr>
          <p:cNvPr id="47" name="直接箭头连接符 46"/>
          <p:cNvCxnSpPr/>
          <p:nvPr/>
        </p:nvCxnSpPr>
        <p:spPr>
          <a:xfrm>
            <a:off x="5283423" y="4748642"/>
            <a:ext cx="0" cy="1714794"/>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rot="10800000">
            <a:off x="4901657" y="4636722"/>
            <a:ext cx="461665" cy="1748236"/>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1612.4(5) </a:t>
            </a:r>
            <a:r>
              <a:rPr lang="en-US" i="1" dirty="0">
                <a:solidFill>
                  <a:srgbClr val="7030A0"/>
                </a:solidFill>
                <a:latin typeface="Times New Roman" panose="02020603050405020304" pitchFamily="18" charset="0"/>
                <a:cs typeface="Times New Roman" panose="02020603050405020304" pitchFamily="18" charset="0"/>
              </a:rPr>
              <a:t>M</a:t>
            </a:r>
            <a:r>
              <a:rPr lang="en-US" dirty="0">
                <a:solidFill>
                  <a:srgbClr val="7030A0"/>
                </a:solidFill>
                <a:latin typeface="Times New Roman" panose="02020603050405020304" pitchFamily="18" charset="0"/>
                <a:cs typeface="Times New Roman" panose="02020603050405020304" pitchFamily="18" charset="0"/>
              </a:rPr>
              <a:t>1+</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50" name="直接箭头连接符 49"/>
          <p:cNvCxnSpPr/>
          <p:nvPr/>
        </p:nvCxnSpPr>
        <p:spPr>
          <a:xfrm>
            <a:off x="5593912" y="4748641"/>
            <a:ext cx="0" cy="1714794"/>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rot="10800000">
            <a:off x="5212146" y="4694430"/>
            <a:ext cx="461665" cy="1632819"/>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944.9(5) </a:t>
            </a:r>
            <a:r>
              <a:rPr lang="en-US" i="1" dirty="0">
                <a:solidFill>
                  <a:srgbClr val="7030A0"/>
                </a:solidFill>
                <a:latin typeface="Times New Roman" panose="02020603050405020304" pitchFamily="18" charset="0"/>
                <a:cs typeface="Times New Roman" panose="02020603050405020304" pitchFamily="18" charset="0"/>
              </a:rPr>
              <a:t>M</a:t>
            </a:r>
            <a:r>
              <a:rPr lang="en-US" dirty="0">
                <a:solidFill>
                  <a:srgbClr val="7030A0"/>
                </a:solidFill>
                <a:latin typeface="Times New Roman" panose="02020603050405020304" pitchFamily="18" charset="0"/>
                <a:cs typeface="Times New Roman" panose="02020603050405020304" pitchFamily="18" charset="0"/>
              </a:rPr>
              <a:t>1+</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59" name="直接箭头连接符 58"/>
          <p:cNvCxnSpPr/>
          <p:nvPr/>
        </p:nvCxnSpPr>
        <p:spPr>
          <a:xfrm>
            <a:off x="6188138" y="4380788"/>
            <a:ext cx="0" cy="1714794"/>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rot="10800000">
            <a:off x="6302551" y="4963393"/>
            <a:ext cx="461665" cy="1195199"/>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451.7(5) </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62" name="直接箭头连接符 61"/>
          <p:cNvCxnSpPr/>
          <p:nvPr/>
        </p:nvCxnSpPr>
        <p:spPr>
          <a:xfrm>
            <a:off x="6673727" y="4760168"/>
            <a:ext cx="0" cy="1714794"/>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0800000">
            <a:off x="5807921" y="4370255"/>
            <a:ext cx="461665" cy="1632819"/>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493.3(7) </a:t>
            </a:r>
            <a:r>
              <a:rPr lang="en-US" i="1" dirty="0">
                <a:solidFill>
                  <a:srgbClr val="7030A0"/>
                </a:solidFill>
                <a:latin typeface="Times New Roman" panose="02020603050405020304" pitchFamily="18" charset="0"/>
                <a:cs typeface="Times New Roman" panose="02020603050405020304" pitchFamily="18" charset="0"/>
              </a:rPr>
              <a:t>M</a:t>
            </a:r>
            <a:r>
              <a:rPr lang="en-US" dirty="0">
                <a:solidFill>
                  <a:srgbClr val="7030A0"/>
                </a:solidFill>
                <a:latin typeface="Times New Roman" panose="02020603050405020304" pitchFamily="18" charset="0"/>
                <a:cs typeface="Times New Roman" panose="02020603050405020304" pitchFamily="18" charset="0"/>
              </a:rPr>
              <a:t>1+</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2" name="文本框 1"/>
          <p:cNvSpPr txBox="1"/>
          <p:nvPr/>
        </p:nvSpPr>
        <p:spPr>
          <a:xfrm rot="10800000">
            <a:off x="1659227" y="1117263"/>
            <a:ext cx="461665" cy="804066"/>
          </a:xfrm>
          <a:prstGeom prst="rect">
            <a:avLst/>
          </a:prstGeom>
          <a:noFill/>
        </p:spPr>
        <p:txBody>
          <a:bodyPr vert="eaVert"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78.93%</a:t>
            </a:r>
            <a:endParaRPr lang="en-US" dirty="0">
              <a:solidFill>
                <a:srgbClr val="0000FF"/>
              </a:solidFill>
              <a:latin typeface="Times New Roman" panose="02020603050405020304" pitchFamily="18" charset="0"/>
              <a:cs typeface="Times New Roman" panose="02020603050405020304" pitchFamily="18" charset="0"/>
            </a:endParaRPr>
          </a:p>
        </p:txBody>
      </p:sp>
      <p:sp>
        <p:nvSpPr>
          <p:cNvPr id="63" name="文本框 62"/>
          <p:cNvSpPr txBox="1"/>
          <p:nvPr/>
        </p:nvSpPr>
        <p:spPr>
          <a:xfrm rot="10800000">
            <a:off x="2196869" y="1113916"/>
            <a:ext cx="461665" cy="804066"/>
          </a:xfrm>
          <a:prstGeom prst="rect">
            <a:avLst/>
          </a:prstGeom>
          <a:noFill/>
        </p:spPr>
        <p:txBody>
          <a:bodyPr vert="eaVert"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21.07%</a:t>
            </a:r>
            <a:endParaRPr lang="en-US"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83546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nvSpPr>
        <p:spPr>
          <a:xfrm rot="10800000">
            <a:off x="6264863" y="4963393"/>
            <a:ext cx="461665" cy="1195199"/>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451.7(5) </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48" name="文本框 47"/>
          <p:cNvSpPr txBox="1"/>
          <p:nvPr/>
        </p:nvSpPr>
        <p:spPr>
          <a:xfrm rot="10800000">
            <a:off x="4950841" y="2989641"/>
            <a:ext cx="461665" cy="1748236"/>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1612.4(5) </a:t>
            </a:r>
            <a:r>
              <a:rPr lang="en-US" i="1" dirty="0">
                <a:solidFill>
                  <a:srgbClr val="7030A0"/>
                </a:solidFill>
                <a:latin typeface="Times New Roman" panose="02020603050405020304" pitchFamily="18" charset="0"/>
                <a:cs typeface="Times New Roman" panose="02020603050405020304" pitchFamily="18" charset="0"/>
              </a:rPr>
              <a:t>M</a:t>
            </a:r>
            <a:r>
              <a:rPr lang="en-US" dirty="0">
                <a:solidFill>
                  <a:srgbClr val="7030A0"/>
                </a:solidFill>
                <a:latin typeface="Times New Roman" panose="02020603050405020304" pitchFamily="18" charset="0"/>
                <a:cs typeface="Times New Roman" panose="02020603050405020304" pitchFamily="18" charset="0"/>
              </a:rPr>
              <a:t>1+</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51" name="文本框 50"/>
          <p:cNvSpPr txBox="1"/>
          <p:nvPr/>
        </p:nvSpPr>
        <p:spPr>
          <a:xfrm rot="10800000">
            <a:off x="5622650" y="3942848"/>
            <a:ext cx="461665" cy="1632819"/>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944.9(5) </a:t>
            </a:r>
            <a:r>
              <a:rPr lang="en-US" i="1" dirty="0">
                <a:solidFill>
                  <a:srgbClr val="7030A0"/>
                </a:solidFill>
                <a:latin typeface="Times New Roman" panose="02020603050405020304" pitchFamily="18" charset="0"/>
                <a:cs typeface="Times New Roman" panose="02020603050405020304" pitchFamily="18" charset="0"/>
              </a:rPr>
              <a:t>M</a:t>
            </a:r>
            <a:r>
              <a:rPr lang="en-US" dirty="0">
                <a:solidFill>
                  <a:srgbClr val="7030A0"/>
                </a:solidFill>
                <a:latin typeface="Times New Roman" panose="02020603050405020304" pitchFamily="18" charset="0"/>
                <a:cs typeface="Times New Roman" panose="02020603050405020304" pitchFamily="18" charset="0"/>
              </a:rPr>
              <a:t>1+</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64" name="文本框 63"/>
          <p:cNvSpPr txBox="1"/>
          <p:nvPr/>
        </p:nvSpPr>
        <p:spPr>
          <a:xfrm rot="10800000">
            <a:off x="6272845" y="3014181"/>
            <a:ext cx="461665" cy="1632819"/>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493.3(7) </a:t>
            </a:r>
            <a:r>
              <a:rPr lang="en-US" i="1" dirty="0">
                <a:solidFill>
                  <a:srgbClr val="7030A0"/>
                </a:solidFill>
                <a:latin typeface="Times New Roman" panose="02020603050405020304" pitchFamily="18" charset="0"/>
                <a:cs typeface="Times New Roman" panose="02020603050405020304" pitchFamily="18" charset="0"/>
              </a:rPr>
              <a:t>M</a:t>
            </a:r>
            <a:r>
              <a:rPr lang="en-US" dirty="0">
                <a:solidFill>
                  <a:srgbClr val="7030A0"/>
                </a:solidFill>
                <a:latin typeface="Times New Roman" panose="02020603050405020304" pitchFamily="18" charset="0"/>
                <a:cs typeface="Times New Roman" panose="02020603050405020304" pitchFamily="18" charset="0"/>
              </a:rPr>
              <a:t>1+</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3" name="直接连接符 2"/>
          <p:cNvCxnSpPr/>
          <p:nvPr/>
        </p:nvCxnSpPr>
        <p:spPr>
          <a:xfrm>
            <a:off x="1617105" y="2263523"/>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17105" y="196554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1191" y="1420416"/>
            <a:ext cx="1202573"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4238.24(3)</a:t>
            </a:r>
          </a:p>
        </p:txBody>
      </p:sp>
      <p:cxnSp>
        <p:nvCxnSpPr>
          <p:cNvPr id="8" name="直接连接符 7"/>
          <p:cNvCxnSpPr/>
          <p:nvPr/>
        </p:nvCxnSpPr>
        <p:spPr>
          <a:xfrm>
            <a:off x="1617105" y="4299314"/>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617105" y="5379761"/>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75451" y="6478043"/>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890060" y="1965546"/>
            <a:ext cx="0" cy="3414215"/>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977736" y="2263523"/>
            <a:ext cx="0" cy="2035791"/>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2433898" y="1965546"/>
            <a:ext cx="0" cy="2333768"/>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521574" y="4299314"/>
            <a:ext cx="0" cy="1080447"/>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5020" y="2121239"/>
            <a:ext cx="143661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4122.889(12)</a:t>
            </a:r>
          </a:p>
        </p:txBody>
      </p:sp>
      <p:sp>
        <p:nvSpPr>
          <p:cNvPr id="28" name="文本框 27"/>
          <p:cNvSpPr txBox="1"/>
          <p:nvPr/>
        </p:nvSpPr>
        <p:spPr>
          <a:xfrm>
            <a:off x="-25020" y="4101001"/>
            <a:ext cx="131959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1368.672(5)</a:t>
            </a:r>
          </a:p>
        </p:txBody>
      </p:sp>
      <p:sp>
        <p:nvSpPr>
          <p:cNvPr id="29" name="文本框 28"/>
          <p:cNvSpPr txBox="1"/>
          <p:nvPr/>
        </p:nvSpPr>
        <p:spPr>
          <a:xfrm>
            <a:off x="1443784" y="5051373"/>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30" name="文本框 29"/>
          <p:cNvSpPr txBox="1"/>
          <p:nvPr/>
        </p:nvSpPr>
        <p:spPr>
          <a:xfrm>
            <a:off x="1443784" y="3979310"/>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31" name="文本框 30"/>
          <p:cNvSpPr txBox="1"/>
          <p:nvPr/>
        </p:nvSpPr>
        <p:spPr>
          <a:xfrm>
            <a:off x="1443784" y="195547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32" name="文本框 31"/>
          <p:cNvSpPr txBox="1"/>
          <p:nvPr/>
        </p:nvSpPr>
        <p:spPr>
          <a:xfrm>
            <a:off x="1443784" y="1627215"/>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254515" y="5400202"/>
            <a:ext cx="9044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24</a:t>
            </a:r>
            <a:r>
              <a:rPr lang="en-US" altLang="zh-CN" dirty="0">
                <a:latin typeface="Times New Roman" panose="02020603050405020304" pitchFamily="18" charset="0"/>
                <a:cs typeface="Times New Roman" panose="02020603050405020304" pitchFamily="18" charset="0"/>
              </a:rPr>
              <a:t>Mg+</a:t>
            </a:r>
            <a:r>
              <a:rPr lang="en-US" altLang="zh-CN" i="1" dirty="0">
                <a:latin typeface="Times New Roman" panose="02020603050405020304" pitchFamily="18" charset="0"/>
                <a:cs typeface="Times New Roman" panose="02020603050405020304" pitchFamily="18" charset="0"/>
              </a:rPr>
              <a:t>p</a:t>
            </a:r>
            <a:endParaRPr lang="en-US" i="1"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5432569" y="6478043"/>
            <a:ext cx="569387"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p:txBody>
      </p:sp>
      <p:sp>
        <p:nvSpPr>
          <p:cNvPr id="36" name="文本框 35"/>
          <p:cNvSpPr txBox="1"/>
          <p:nvPr/>
        </p:nvSpPr>
        <p:spPr>
          <a:xfrm>
            <a:off x="7635901" y="133908"/>
            <a:ext cx="5309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endParaRPr lang="en-US" dirty="0">
              <a:latin typeface="Times New Roman" panose="02020603050405020304" pitchFamily="18" charset="0"/>
              <a:cs typeface="Times New Roman" panose="02020603050405020304" pitchFamily="18" charset="0"/>
            </a:endParaRPr>
          </a:p>
        </p:txBody>
      </p:sp>
      <p:cxnSp>
        <p:nvCxnSpPr>
          <p:cNvPr id="40" name="直接连接符 39"/>
          <p:cNvCxnSpPr/>
          <p:nvPr/>
        </p:nvCxnSpPr>
        <p:spPr>
          <a:xfrm>
            <a:off x="5024651" y="1015178"/>
            <a:ext cx="15595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8507103" y="-50758"/>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42" name="文本框 41"/>
          <p:cNvSpPr txBox="1"/>
          <p:nvPr/>
        </p:nvSpPr>
        <p:spPr>
          <a:xfrm rot="10800000">
            <a:off x="1494485" y="2670232"/>
            <a:ext cx="461665" cy="1426031"/>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4237.96(6) </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3" name="文本框 42"/>
          <p:cNvSpPr txBox="1"/>
          <p:nvPr/>
        </p:nvSpPr>
        <p:spPr>
          <a:xfrm rot="10800000">
            <a:off x="2058912" y="2310743"/>
            <a:ext cx="461665" cy="1863652"/>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2869.50(6)</a:t>
            </a:r>
            <a:r>
              <a:rPr lang="en-US" altLang="zh-CN" i="1" dirty="0">
                <a:solidFill>
                  <a:srgbClr val="0000CC"/>
                </a:solidFill>
                <a:latin typeface="Times New Roman" panose="02020603050405020304" pitchFamily="18" charset="0"/>
                <a:cs typeface="Times New Roman" panose="02020603050405020304" pitchFamily="18" charset="0"/>
              </a:rPr>
              <a:t> M</a:t>
            </a:r>
            <a:r>
              <a:rPr lang="en-US" altLang="zh-CN" dirty="0">
                <a:solidFill>
                  <a:srgbClr val="0000CC"/>
                </a:solidFill>
                <a:latin typeface="Times New Roman" panose="02020603050405020304" pitchFamily="18" charset="0"/>
                <a:cs typeface="Times New Roman" panose="02020603050405020304" pitchFamily="18" charset="0"/>
              </a:rPr>
              <a:t>1+</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4" name="文本框 43"/>
          <p:cNvSpPr txBox="1"/>
          <p:nvPr/>
        </p:nvSpPr>
        <p:spPr>
          <a:xfrm rot="10800000">
            <a:off x="2602749" y="2369898"/>
            <a:ext cx="461665" cy="1648272"/>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2754.007(11) </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5" name="文本框 44"/>
          <p:cNvSpPr txBox="1"/>
          <p:nvPr/>
        </p:nvSpPr>
        <p:spPr>
          <a:xfrm rot="10800000">
            <a:off x="3127946" y="3830591"/>
            <a:ext cx="461665" cy="154144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1368.626(5) </a:t>
            </a:r>
            <a:r>
              <a:rPr lang="en-US" i="1" dirty="0">
                <a:solidFill>
                  <a:srgbClr val="0000CC"/>
                </a:solidFill>
                <a:latin typeface="Times New Roman" panose="02020603050405020304" pitchFamily="18" charset="0"/>
                <a:cs typeface="Times New Roman" panose="02020603050405020304" pitchFamily="18" charset="0"/>
              </a:rPr>
              <a:t>E</a:t>
            </a:r>
            <a:r>
              <a:rPr lang="en-US" dirty="0">
                <a:solidFill>
                  <a:srgbClr val="0000CC"/>
                </a:solidFill>
                <a:latin typeface="Times New Roman" panose="02020603050405020304" pitchFamily="18" charset="0"/>
                <a:cs typeface="Times New Roman" panose="02020603050405020304" pitchFamily="18" charset="0"/>
              </a:rPr>
              <a:t>2</a:t>
            </a:r>
          </a:p>
        </p:txBody>
      </p:sp>
      <p:cxnSp>
        <p:nvCxnSpPr>
          <p:cNvPr id="49" name="直接箭头连接符 48"/>
          <p:cNvCxnSpPr/>
          <p:nvPr/>
        </p:nvCxnSpPr>
        <p:spPr>
          <a:xfrm flipH="1">
            <a:off x="3778757" y="1015178"/>
            <a:ext cx="1241966" cy="124196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H="1">
            <a:off x="3777107" y="1015178"/>
            <a:ext cx="1225793" cy="93788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H="1">
            <a:off x="3777105" y="1015178"/>
            <a:ext cx="1243618" cy="3272066"/>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a:off x="3777107" y="1015178"/>
            <a:ext cx="1243616" cy="435723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797441" y="6293377"/>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61" name="文本框 60"/>
              <p:cNvSpPr txBox="1"/>
              <p:nvPr/>
            </p:nvSpPr>
            <p:spPr>
              <a:xfrm rot="17108042">
                <a:off x="3454718" y="4079481"/>
                <a:ext cx="1657505" cy="276999"/>
              </a:xfrm>
              <a:prstGeom prst="rect">
                <a:avLst/>
              </a:prstGeom>
              <a:noFill/>
            </p:spPr>
            <p:txBody>
              <a:bodyPr wrap="none" lIns="0" tIns="0" rIns="0" bIns="0" rtlCol="0">
                <a:spAutoFit/>
              </a:bodyPr>
              <a:lstStyle/>
              <a:p>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2</m:t>
                    </m:r>
                  </m:oMath>
                </a14:m>
                <a:r>
                  <a:rPr lang="en-US" dirty="0">
                    <a:solidFill>
                      <a:srgbClr val="C00000"/>
                    </a:solidFill>
                  </a:rPr>
                  <a:t>   2.39(20)%</a:t>
                </a:r>
              </a:p>
            </p:txBody>
          </p:sp>
        </mc:Choice>
        <mc:Fallback xmlns="">
          <p:sp>
            <p:nvSpPr>
              <p:cNvPr id="61" name="文本框 60"/>
              <p:cNvSpPr txBox="1">
                <a:spLocks noRot="1" noChangeAspect="1" noMove="1" noResize="1" noEditPoints="1" noAdjustHandles="1" noChangeArrowheads="1" noChangeShapeType="1" noTextEdit="1"/>
              </p:cNvSpPr>
              <p:nvPr/>
            </p:nvSpPr>
            <p:spPr>
              <a:xfrm rot="17108042">
                <a:off x="3454718" y="4079481"/>
                <a:ext cx="1657505" cy="276999"/>
              </a:xfrm>
              <a:prstGeom prst="rect">
                <a:avLst/>
              </a:prstGeom>
              <a:blipFill rotWithShape="0">
                <a:blip r:embed="rId3"/>
                <a:stretch>
                  <a:fillRect l="-2586" t="-8696" r="-23276" b="-4710"/>
                </a:stretch>
              </a:blipFill>
            </p:spPr>
            <p:txBody>
              <a:bodyPr/>
              <a:lstStyle/>
              <a:p>
                <a:r>
                  <a:rPr lang="en-US">
                    <a:noFill/>
                  </a:rPr>
                  <a:t> </a:t>
                </a:r>
              </a:p>
            </p:txBody>
          </p:sp>
        </mc:Fallback>
      </mc:AlternateContent>
      <p:sp>
        <p:nvSpPr>
          <p:cNvPr id="69" name="文本框 68"/>
          <p:cNvSpPr txBox="1"/>
          <p:nvPr/>
        </p:nvSpPr>
        <p:spPr>
          <a:xfrm>
            <a:off x="6609497" y="828648"/>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70" name="文本框 69"/>
              <p:cNvSpPr txBox="1"/>
              <p:nvPr/>
            </p:nvSpPr>
            <p:spPr>
              <a:xfrm rot="17412669">
                <a:off x="3156762" y="3118012"/>
                <a:ext cx="1657505" cy="276999"/>
              </a:xfrm>
              <a:prstGeom prst="rect">
                <a:avLst/>
              </a:prstGeom>
              <a:noFill/>
            </p:spPr>
            <p:txBody>
              <a:bodyPr wrap="none" lIns="0" tIns="0" rIns="0" bIns="0" rtlCol="0">
                <a:spAutoFit/>
              </a:bodyPr>
              <a:lstStyle/>
              <a:p>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0</m:t>
                    </m:r>
                  </m:oMath>
                </a14:m>
                <a:r>
                  <a:rPr lang="en-US" dirty="0">
                    <a:solidFill>
                      <a:srgbClr val="C00000"/>
                    </a:solidFill>
                  </a:rPr>
                  <a:t>   9.54(66)%</a:t>
                </a:r>
              </a:p>
            </p:txBody>
          </p:sp>
        </mc:Choice>
        <mc:Fallback xmlns="">
          <p:sp>
            <p:nvSpPr>
              <p:cNvPr id="70" name="文本框 69"/>
              <p:cNvSpPr txBox="1">
                <a:spLocks noRot="1" noChangeAspect="1" noMove="1" noResize="1" noEditPoints="1" noAdjustHandles="1" noChangeArrowheads="1" noChangeShapeType="1" noTextEdit="1"/>
              </p:cNvSpPr>
              <p:nvPr/>
            </p:nvSpPr>
            <p:spPr>
              <a:xfrm rot="17412669">
                <a:off x="3156762" y="3118012"/>
                <a:ext cx="1657505" cy="276999"/>
              </a:xfrm>
              <a:prstGeom prst="rect">
                <a:avLst/>
              </a:prstGeom>
              <a:blipFill rotWithShape="0">
                <a:blip r:embed="rId4"/>
                <a:stretch>
                  <a:fillRect l="-2174" t="-9191" r="-20290" b="-51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文本框 70"/>
              <p:cNvSpPr txBox="1"/>
              <p:nvPr/>
            </p:nvSpPr>
            <p:spPr>
              <a:xfrm rot="-2700000">
                <a:off x="3390082" y="1891218"/>
                <a:ext cx="1657505" cy="276999"/>
              </a:xfrm>
              <a:prstGeom prst="rect">
                <a:avLst/>
              </a:prstGeom>
              <a:noFill/>
            </p:spPr>
            <p:txBody>
              <a:bodyPr wrap="none" lIns="0" tIns="0" rIns="0" bIns="0" rtlCol="0">
                <a:spAutoFit/>
              </a:bodyPr>
              <a:lstStyle/>
              <a:p>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2</m:t>
                    </m:r>
                  </m:oMath>
                </a14:m>
                <a:r>
                  <a:rPr lang="en-US" dirty="0">
                    <a:solidFill>
                      <a:srgbClr val="C00000"/>
                    </a:solidFill>
                  </a:rPr>
                  <a:t>   0.48(14)%</a:t>
                </a:r>
              </a:p>
            </p:txBody>
          </p:sp>
        </mc:Choice>
        <mc:Fallback xmlns="">
          <p:sp>
            <p:nvSpPr>
              <p:cNvPr id="71" name="文本框 70"/>
              <p:cNvSpPr txBox="1">
                <a:spLocks noRot="1" noChangeAspect="1" noMove="1" noResize="1" noEditPoints="1" noAdjustHandles="1" noChangeArrowheads="1" noChangeShapeType="1" noTextEdit="1"/>
              </p:cNvSpPr>
              <p:nvPr/>
            </p:nvSpPr>
            <p:spPr>
              <a:xfrm rot="-2700000">
                <a:off x="3390082" y="1891218"/>
                <a:ext cx="1657505" cy="276999"/>
              </a:xfrm>
              <a:prstGeom prst="rect">
                <a:avLst/>
              </a:prstGeom>
              <a:blipFill rotWithShape="0">
                <a:blip r:embed="rId5"/>
                <a:stretch>
                  <a:fillRect l="-3540" t="-10619" r="-13717" b="-48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文本框 71"/>
              <p:cNvSpPr txBox="1"/>
              <p:nvPr/>
            </p:nvSpPr>
            <p:spPr>
              <a:xfrm rot="19350248">
                <a:off x="3380863" y="1227906"/>
                <a:ext cx="1710405" cy="276999"/>
              </a:xfrm>
              <a:prstGeom prst="rect">
                <a:avLst/>
              </a:prstGeom>
              <a:noFill/>
            </p:spPr>
            <p:txBody>
              <a:bodyPr wrap="none" lIns="0" tIns="0" rIns="0" bIns="0" rtlCol="0">
                <a:spAutoFit/>
              </a:bodyPr>
              <a:lstStyle/>
              <a:p>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0</m:t>
                    </m:r>
                  </m:oMath>
                </a14:m>
                <a:r>
                  <a:rPr lang="en-US" dirty="0">
                    <a:solidFill>
                      <a:srgbClr val="C00000"/>
                    </a:solidFill>
                  </a:rPr>
                  <a:t>    0.41(11)%</a:t>
                </a:r>
              </a:p>
            </p:txBody>
          </p:sp>
        </mc:Choice>
        <mc:Fallback xmlns="">
          <p:sp>
            <p:nvSpPr>
              <p:cNvPr id="72" name="文本框 71"/>
              <p:cNvSpPr txBox="1">
                <a:spLocks noRot="1" noChangeAspect="1" noMove="1" noResize="1" noEditPoints="1" noAdjustHandles="1" noChangeArrowheads="1" noChangeShapeType="1" noTextEdit="1"/>
              </p:cNvSpPr>
              <p:nvPr/>
            </p:nvSpPr>
            <p:spPr>
              <a:xfrm rot="19350248">
                <a:off x="3380863" y="1227906"/>
                <a:ext cx="1710405" cy="276999"/>
              </a:xfrm>
              <a:prstGeom prst="rect">
                <a:avLst/>
              </a:prstGeom>
              <a:blipFill rotWithShape="0">
                <a:blip r:embed="rId6"/>
                <a:stretch>
                  <a:fillRect l="-3968" t="-11058" r="-11905" b="-5288"/>
                </a:stretch>
              </a:blipFill>
            </p:spPr>
            <p:txBody>
              <a:bodyPr/>
              <a:lstStyle/>
              <a:p>
                <a:r>
                  <a:rPr lang="en-US">
                    <a:noFill/>
                  </a:rPr>
                  <a:t> </a:t>
                </a:r>
              </a:p>
            </p:txBody>
          </p:sp>
        </mc:Fallback>
      </mc:AlternateContent>
      <p:sp>
        <p:nvSpPr>
          <p:cNvPr id="73" name="文本框 72"/>
          <p:cNvSpPr txBox="1"/>
          <p:nvPr/>
        </p:nvSpPr>
        <p:spPr>
          <a:xfrm>
            <a:off x="41191" y="2413590"/>
            <a:ext cx="1479892"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22(2) fs</a:t>
            </a:r>
          </a:p>
        </p:txBody>
      </p:sp>
      <p:sp>
        <p:nvSpPr>
          <p:cNvPr id="74" name="文本框 73"/>
          <p:cNvSpPr txBox="1"/>
          <p:nvPr/>
        </p:nvSpPr>
        <p:spPr>
          <a:xfrm>
            <a:off x="27856" y="1698826"/>
            <a:ext cx="1492716"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41(4) fs</a:t>
            </a:r>
          </a:p>
        </p:txBody>
      </p:sp>
      <p:sp>
        <p:nvSpPr>
          <p:cNvPr id="75" name="文本框 74"/>
          <p:cNvSpPr txBox="1"/>
          <p:nvPr/>
        </p:nvSpPr>
        <p:spPr>
          <a:xfrm>
            <a:off x="41191" y="4398706"/>
            <a:ext cx="1691489"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1.33(6) </a:t>
            </a:r>
            <a:r>
              <a:rPr lang="en-US" dirty="0" err="1">
                <a:latin typeface="Times New Roman" panose="02020603050405020304" pitchFamily="18" charset="0"/>
                <a:cs typeface="Times New Roman" panose="02020603050405020304" pitchFamily="18" charset="0"/>
              </a:rPr>
              <a:t>ps</a:t>
            </a:r>
            <a:endParaRPr lang="en-US" dirty="0">
              <a:latin typeface="Times New Roman" panose="02020603050405020304" pitchFamily="18" charset="0"/>
              <a:cs typeface="Times New Roman" panose="02020603050405020304" pitchFamily="18" charset="0"/>
            </a:endParaRPr>
          </a:p>
        </p:txBody>
      </p:sp>
      <p:cxnSp>
        <p:nvCxnSpPr>
          <p:cNvPr id="47" name="直接箭头连接符 46"/>
          <p:cNvCxnSpPr/>
          <p:nvPr/>
        </p:nvCxnSpPr>
        <p:spPr>
          <a:xfrm>
            <a:off x="5334223" y="2490571"/>
            <a:ext cx="0" cy="3972865"/>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6001956" y="3019137"/>
            <a:ext cx="0" cy="3438721"/>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6653062" y="3015189"/>
            <a:ext cx="0" cy="1714794"/>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6655703" y="4733771"/>
            <a:ext cx="0" cy="1741191"/>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3823118" y="5199365"/>
            <a:ext cx="1088760"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2271.6(5)</a:t>
            </a:r>
          </a:p>
        </p:txBody>
      </p:sp>
      <p:sp>
        <p:nvSpPr>
          <p:cNvPr id="14" name="矩形 13"/>
          <p:cNvSpPr/>
          <p:nvPr/>
        </p:nvSpPr>
        <p:spPr>
          <a:xfrm>
            <a:off x="7250123" y="828863"/>
            <a:ext cx="910827"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7901(2)</a:t>
            </a:r>
          </a:p>
        </p:txBody>
      </p:sp>
      <p:sp>
        <p:nvSpPr>
          <p:cNvPr id="52" name="文本框 51"/>
          <p:cNvSpPr txBox="1"/>
          <p:nvPr/>
        </p:nvSpPr>
        <p:spPr>
          <a:xfrm rot="10800000">
            <a:off x="1659227" y="1117263"/>
            <a:ext cx="461665" cy="804066"/>
          </a:xfrm>
          <a:prstGeom prst="rect">
            <a:avLst/>
          </a:prstGeom>
          <a:noFill/>
        </p:spPr>
        <p:txBody>
          <a:bodyPr vert="eaVert"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78.93%</a:t>
            </a:r>
            <a:endParaRPr lang="en-US" dirty="0">
              <a:solidFill>
                <a:srgbClr val="0000FF"/>
              </a:solidFill>
              <a:latin typeface="Times New Roman" panose="02020603050405020304" pitchFamily="18" charset="0"/>
              <a:cs typeface="Times New Roman" panose="02020603050405020304" pitchFamily="18" charset="0"/>
            </a:endParaRPr>
          </a:p>
        </p:txBody>
      </p:sp>
      <p:sp>
        <p:nvSpPr>
          <p:cNvPr id="56" name="文本框 55"/>
          <p:cNvSpPr txBox="1"/>
          <p:nvPr/>
        </p:nvSpPr>
        <p:spPr>
          <a:xfrm rot="10800000">
            <a:off x="2196869" y="1113916"/>
            <a:ext cx="461665" cy="804066"/>
          </a:xfrm>
          <a:prstGeom prst="rect">
            <a:avLst/>
          </a:prstGeom>
          <a:noFill/>
        </p:spPr>
        <p:txBody>
          <a:bodyPr vert="eaVert"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21.07%</a:t>
            </a:r>
            <a:endParaRPr lang="en-US" dirty="0">
              <a:solidFill>
                <a:srgbClr val="0000FF"/>
              </a:solidFill>
              <a:latin typeface="Times New Roman" panose="02020603050405020304" pitchFamily="18" charset="0"/>
              <a:cs typeface="Times New Roman" panose="02020603050405020304" pitchFamily="18" charset="0"/>
            </a:endParaRPr>
          </a:p>
        </p:txBody>
      </p:sp>
      <p:cxnSp>
        <p:nvCxnSpPr>
          <p:cNvPr id="63" name="直接连接符 62"/>
          <p:cNvCxnSpPr/>
          <p:nvPr/>
        </p:nvCxnSpPr>
        <p:spPr>
          <a:xfrm>
            <a:off x="5033026" y="3002934"/>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020723" y="2490571"/>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033026" y="4733771"/>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47181" y="4562256"/>
            <a:ext cx="96853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451.7(5)</a:t>
            </a:r>
            <a:endParaRPr lang="zh-CN" altLang="en-US" dirty="0">
              <a:latin typeface="Times New Roman" panose="02020603050405020304" pitchFamily="18" charset="0"/>
              <a:cs typeface="Times New Roman" panose="02020603050405020304" pitchFamily="18" charset="0"/>
            </a:endParaRPr>
          </a:p>
        </p:txBody>
      </p:sp>
      <p:sp>
        <p:nvSpPr>
          <p:cNvPr id="58" name="文本框 56"/>
          <p:cNvSpPr txBox="1"/>
          <p:nvPr/>
        </p:nvSpPr>
        <p:spPr>
          <a:xfrm>
            <a:off x="6758073" y="4555823"/>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1/2</a:t>
            </a:r>
            <a:r>
              <a:rPr lang="en-US" baseline="30000" dirty="0">
                <a:latin typeface="Times New Roman" panose="02020603050405020304" pitchFamily="18" charset="0"/>
                <a:cs typeface="Times New Roman" panose="02020603050405020304" pitchFamily="18" charset="0"/>
              </a:rPr>
              <a:t>+</a:t>
            </a:r>
          </a:p>
        </p:txBody>
      </p:sp>
      <p:sp>
        <p:nvSpPr>
          <p:cNvPr id="67" name="文本框 56"/>
          <p:cNvSpPr txBox="1"/>
          <p:nvPr/>
        </p:nvSpPr>
        <p:spPr>
          <a:xfrm>
            <a:off x="6777323" y="2815077"/>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p>
        </p:txBody>
      </p:sp>
      <p:sp>
        <p:nvSpPr>
          <p:cNvPr id="68" name="文本框 56"/>
          <p:cNvSpPr txBox="1"/>
          <p:nvPr/>
        </p:nvSpPr>
        <p:spPr>
          <a:xfrm>
            <a:off x="6757338" y="2298154"/>
            <a:ext cx="720069"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(7/2)</a:t>
            </a:r>
            <a:r>
              <a:rPr lang="en-US" baseline="30000" dirty="0">
                <a:latin typeface="Times New Roman" panose="02020603050405020304" pitchFamily="18" charset="0"/>
                <a:cs typeface="Times New Roman" panose="02020603050405020304" pitchFamily="18" charset="0"/>
              </a:rPr>
              <a:t>+</a:t>
            </a:r>
          </a:p>
        </p:txBody>
      </p:sp>
      <p:sp>
        <p:nvSpPr>
          <p:cNvPr id="76" name="TextBox 75"/>
          <p:cNvSpPr txBox="1"/>
          <p:nvPr/>
        </p:nvSpPr>
        <p:spPr>
          <a:xfrm>
            <a:off x="7364730" y="2815924"/>
            <a:ext cx="96853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944.9(5)</a:t>
            </a:r>
            <a:endParaRPr lang="zh-CN" altLang="en-US" dirty="0">
              <a:latin typeface="Times New Roman" panose="02020603050405020304" pitchFamily="18" charset="0"/>
              <a:cs typeface="Times New Roman" panose="02020603050405020304" pitchFamily="18" charset="0"/>
            </a:endParaRPr>
          </a:p>
        </p:txBody>
      </p:sp>
      <p:sp>
        <p:nvSpPr>
          <p:cNvPr id="77" name="TextBox 76"/>
          <p:cNvSpPr txBox="1"/>
          <p:nvPr/>
        </p:nvSpPr>
        <p:spPr>
          <a:xfrm>
            <a:off x="7364730" y="2316626"/>
            <a:ext cx="1088760"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1612.5(5)</a:t>
            </a:r>
            <a:endParaRPr lang="zh-CN" altLang="en-US"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14011" y="-1633"/>
            <a:ext cx="783676" cy="369332"/>
          </a:xfrm>
          <a:prstGeom prst="rect">
            <a:avLst/>
          </a:prstGeom>
          <a:noFill/>
        </p:spPr>
        <p:txBody>
          <a:bodyPr wrap="none" rtlCol="0">
            <a:spAutoFit/>
          </a:bodyPr>
          <a:lstStyle/>
          <a:p>
            <a:r>
              <a:rPr lang="en-US" altLang="zh-CN" dirty="0"/>
              <a:t>NuDat</a:t>
            </a:r>
            <a:endParaRPr lang="en-US" dirty="0"/>
          </a:p>
        </p:txBody>
      </p:sp>
    </p:spTree>
    <p:extLst>
      <p:ext uri="{BB962C8B-B14F-4D97-AF65-F5344CB8AC3E}">
        <p14:creationId xmlns:p14="http://schemas.microsoft.com/office/powerpoint/2010/main" val="29306435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nvSpPr>
        <p:spPr>
          <a:xfrm rot="10800000">
            <a:off x="6264863" y="4732561"/>
            <a:ext cx="461665" cy="1656864"/>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451.547(533) </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48" name="文本框 47"/>
          <p:cNvSpPr txBox="1"/>
          <p:nvPr/>
        </p:nvSpPr>
        <p:spPr>
          <a:xfrm rot="10800000">
            <a:off x="4950841" y="2545867"/>
            <a:ext cx="461665" cy="2209900"/>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1612.430(668) </a:t>
            </a:r>
            <a:r>
              <a:rPr lang="en-US" i="1" dirty="0">
                <a:solidFill>
                  <a:srgbClr val="7030A0"/>
                </a:solidFill>
                <a:latin typeface="Times New Roman" panose="02020603050405020304" pitchFamily="18" charset="0"/>
                <a:cs typeface="Times New Roman" panose="02020603050405020304" pitchFamily="18" charset="0"/>
              </a:rPr>
              <a:t>M</a:t>
            </a:r>
            <a:r>
              <a:rPr lang="en-US" dirty="0">
                <a:solidFill>
                  <a:srgbClr val="7030A0"/>
                </a:solidFill>
                <a:latin typeface="Times New Roman" panose="02020603050405020304" pitchFamily="18" charset="0"/>
                <a:cs typeface="Times New Roman" panose="02020603050405020304" pitchFamily="18" charset="0"/>
              </a:rPr>
              <a:t>1+</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51" name="文本框 50"/>
          <p:cNvSpPr txBox="1"/>
          <p:nvPr/>
        </p:nvSpPr>
        <p:spPr>
          <a:xfrm rot="10800000">
            <a:off x="5622650" y="3937484"/>
            <a:ext cx="461665" cy="2094484"/>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945.182(382) </a:t>
            </a:r>
            <a:r>
              <a:rPr lang="en-US" i="1" dirty="0">
                <a:solidFill>
                  <a:srgbClr val="7030A0"/>
                </a:solidFill>
                <a:latin typeface="Times New Roman" panose="02020603050405020304" pitchFamily="18" charset="0"/>
                <a:cs typeface="Times New Roman" panose="02020603050405020304" pitchFamily="18" charset="0"/>
              </a:rPr>
              <a:t>M</a:t>
            </a:r>
            <a:r>
              <a:rPr lang="en-US" dirty="0">
                <a:solidFill>
                  <a:srgbClr val="7030A0"/>
                </a:solidFill>
                <a:latin typeface="Times New Roman" panose="02020603050405020304" pitchFamily="18" charset="0"/>
                <a:cs typeface="Times New Roman" panose="02020603050405020304" pitchFamily="18" charset="0"/>
              </a:rPr>
              <a:t>1+</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64" name="文本框 63"/>
          <p:cNvSpPr txBox="1"/>
          <p:nvPr/>
        </p:nvSpPr>
        <p:spPr>
          <a:xfrm rot="10800000">
            <a:off x="6272845" y="2545355"/>
            <a:ext cx="461665" cy="2094484"/>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492.982(510) </a:t>
            </a:r>
            <a:r>
              <a:rPr lang="en-US" i="1" dirty="0">
                <a:solidFill>
                  <a:srgbClr val="7030A0"/>
                </a:solidFill>
                <a:latin typeface="Times New Roman" panose="02020603050405020304" pitchFamily="18" charset="0"/>
                <a:cs typeface="Times New Roman" panose="02020603050405020304" pitchFamily="18" charset="0"/>
              </a:rPr>
              <a:t>M</a:t>
            </a:r>
            <a:r>
              <a:rPr lang="en-US" dirty="0">
                <a:solidFill>
                  <a:srgbClr val="7030A0"/>
                </a:solidFill>
                <a:latin typeface="Times New Roman" panose="02020603050405020304" pitchFamily="18" charset="0"/>
                <a:cs typeface="Times New Roman" panose="02020603050405020304" pitchFamily="18" charset="0"/>
              </a:rPr>
              <a:t>1+</a:t>
            </a:r>
            <a:r>
              <a:rPr lang="en-US" altLang="zh-CN" i="1" dirty="0">
                <a:solidFill>
                  <a:srgbClr val="7030A0"/>
                </a:solidFill>
                <a:latin typeface="Times New Roman" panose="02020603050405020304" pitchFamily="18" charset="0"/>
                <a:cs typeface="Times New Roman" panose="02020603050405020304" pitchFamily="18" charset="0"/>
              </a:rPr>
              <a:t>E</a:t>
            </a:r>
            <a:r>
              <a:rPr lang="en-US" altLang="zh-CN" dirty="0">
                <a:solidFill>
                  <a:srgbClr val="7030A0"/>
                </a:solidFill>
                <a:latin typeface="Times New Roman" panose="02020603050405020304" pitchFamily="18" charset="0"/>
                <a:cs typeface="Times New Roman" panose="02020603050405020304" pitchFamily="18" charset="0"/>
              </a:rPr>
              <a:t>2</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3" name="直接连接符 2"/>
          <p:cNvCxnSpPr/>
          <p:nvPr/>
        </p:nvCxnSpPr>
        <p:spPr>
          <a:xfrm>
            <a:off x="1617105" y="2263523"/>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17105" y="196554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022" y="1406014"/>
            <a:ext cx="155042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4238.618(151)</a:t>
            </a:r>
          </a:p>
        </p:txBody>
      </p:sp>
      <p:cxnSp>
        <p:nvCxnSpPr>
          <p:cNvPr id="8" name="直接连接符 7"/>
          <p:cNvCxnSpPr/>
          <p:nvPr/>
        </p:nvCxnSpPr>
        <p:spPr>
          <a:xfrm>
            <a:off x="1617105" y="4299314"/>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617105" y="5379761"/>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75451" y="6478043"/>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890060" y="1965546"/>
            <a:ext cx="0" cy="3414215"/>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977736" y="2263523"/>
            <a:ext cx="0" cy="2035791"/>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2433898" y="1965546"/>
            <a:ext cx="0" cy="2333768"/>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521574" y="4299314"/>
            <a:ext cx="0" cy="1080447"/>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690" y="2121239"/>
            <a:ext cx="155042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4123.863(160)</a:t>
            </a:r>
          </a:p>
        </p:txBody>
      </p:sp>
      <p:sp>
        <p:nvSpPr>
          <p:cNvPr id="28" name="文本框 27"/>
          <p:cNvSpPr txBox="1"/>
          <p:nvPr/>
        </p:nvSpPr>
        <p:spPr>
          <a:xfrm>
            <a:off x="2690" y="4101001"/>
            <a:ext cx="155042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1369.767(526)</a:t>
            </a:r>
          </a:p>
        </p:txBody>
      </p:sp>
      <p:sp>
        <p:nvSpPr>
          <p:cNvPr id="29" name="文本框 28"/>
          <p:cNvSpPr txBox="1"/>
          <p:nvPr/>
        </p:nvSpPr>
        <p:spPr>
          <a:xfrm>
            <a:off x="1443784" y="5051373"/>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30" name="文本框 29"/>
          <p:cNvSpPr txBox="1"/>
          <p:nvPr/>
        </p:nvSpPr>
        <p:spPr>
          <a:xfrm>
            <a:off x="1443784" y="3979310"/>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31" name="文本框 30"/>
          <p:cNvSpPr txBox="1"/>
          <p:nvPr/>
        </p:nvSpPr>
        <p:spPr>
          <a:xfrm>
            <a:off x="1443784" y="195547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32" name="文本框 31"/>
          <p:cNvSpPr txBox="1"/>
          <p:nvPr/>
        </p:nvSpPr>
        <p:spPr>
          <a:xfrm>
            <a:off x="1443784" y="1627215"/>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254515" y="5400202"/>
            <a:ext cx="9044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24</a:t>
            </a:r>
            <a:r>
              <a:rPr lang="en-US" altLang="zh-CN" dirty="0">
                <a:latin typeface="Times New Roman" panose="02020603050405020304" pitchFamily="18" charset="0"/>
                <a:cs typeface="Times New Roman" panose="02020603050405020304" pitchFamily="18" charset="0"/>
              </a:rPr>
              <a:t>Mg+</a:t>
            </a:r>
            <a:r>
              <a:rPr lang="en-US" altLang="zh-CN" i="1" dirty="0">
                <a:latin typeface="Times New Roman" panose="02020603050405020304" pitchFamily="18" charset="0"/>
                <a:cs typeface="Times New Roman" panose="02020603050405020304" pitchFamily="18" charset="0"/>
              </a:rPr>
              <a:t>p</a:t>
            </a:r>
            <a:endParaRPr lang="en-US" i="1"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5432569" y="6478043"/>
            <a:ext cx="569387"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p:txBody>
      </p:sp>
      <p:sp>
        <p:nvSpPr>
          <p:cNvPr id="36" name="文本框 35"/>
          <p:cNvSpPr txBox="1"/>
          <p:nvPr/>
        </p:nvSpPr>
        <p:spPr>
          <a:xfrm>
            <a:off x="7635901" y="133908"/>
            <a:ext cx="5309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endParaRPr lang="en-US" dirty="0">
              <a:latin typeface="Times New Roman" panose="02020603050405020304" pitchFamily="18" charset="0"/>
              <a:cs typeface="Times New Roman" panose="02020603050405020304" pitchFamily="18" charset="0"/>
            </a:endParaRPr>
          </a:p>
        </p:txBody>
      </p:sp>
      <p:cxnSp>
        <p:nvCxnSpPr>
          <p:cNvPr id="40" name="直接连接符 39"/>
          <p:cNvCxnSpPr/>
          <p:nvPr/>
        </p:nvCxnSpPr>
        <p:spPr>
          <a:xfrm>
            <a:off x="5024651" y="1015178"/>
            <a:ext cx="15595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8507103" y="-50758"/>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42" name="文本框 41"/>
          <p:cNvSpPr txBox="1"/>
          <p:nvPr/>
        </p:nvSpPr>
        <p:spPr>
          <a:xfrm rot="10800000">
            <a:off x="1494485" y="2251510"/>
            <a:ext cx="461665" cy="1887696"/>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4237.516(2809) </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3" name="文本框 42"/>
          <p:cNvSpPr txBox="1"/>
          <p:nvPr/>
        </p:nvSpPr>
        <p:spPr>
          <a:xfrm rot="10800000">
            <a:off x="2058912" y="2042333"/>
            <a:ext cx="461665" cy="2325317"/>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2869.953(1717)</a:t>
            </a:r>
            <a:r>
              <a:rPr lang="en-US" altLang="zh-CN" i="1" dirty="0">
                <a:solidFill>
                  <a:srgbClr val="0000CC"/>
                </a:solidFill>
                <a:latin typeface="Times New Roman" panose="02020603050405020304" pitchFamily="18" charset="0"/>
                <a:cs typeface="Times New Roman" panose="02020603050405020304" pitchFamily="18" charset="0"/>
              </a:rPr>
              <a:t> M</a:t>
            </a:r>
            <a:r>
              <a:rPr lang="en-US" altLang="zh-CN" dirty="0">
                <a:solidFill>
                  <a:srgbClr val="0000CC"/>
                </a:solidFill>
                <a:latin typeface="Times New Roman" panose="02020603050405020304" pitchFamily="18" charset="0"/>
                <a:cs typeface="Times New Roman" panose="02020603050405020304" pitchFamily="18" charset="0"/>
              </a:rPr>
              <a:t>1+</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4" name="文本框 43"/>
          <p:cNvSpPr txBox="1"/>
          <p:nvPr/>
        </p:nvSpPr>
        <p:spPr>
          <a:xfrm rot="10800000">
            <a:off x="2602749" y="2250186"/>
            <a:ext cx="461665" cy="1887696"/>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2753.927(1507) </a:t>
            </a:r>
            <a:r>
              <a:rPr lang="en-US" altLang="zh-CN" i="1" dirty="0">
                <a:solidFill>
                  <a:srgbClr val="0000CC"/>
                </a:solidFill>
                <a:latin typeface="Times New Roman" panose="02020603050405020304" pitchFamily="18" charset="0"/>
                <a:cs typeface="Times New Roman" panose="02020603050405020304" pitchFamily="18" charset="0"/>
              </a:rPr>
              <a:t>E</a:t>
            </a:r>
            <a:r>
              <a:rPr lang="en-US" altLang="zh-CN" dirty="0">
                <a:solidFill>
                  <a:srgbClr val="0000CC"/>
                </a:solidFill>
                <a:latin typeface="Times New Roman" panose="02020603050405020304" pitchFamily="18" charset="0"/>
                <a:cs typeface="Times New Roman" panose="02020603050405020304" pitchFamily="18" charset="0"/>
              </a:rPr>
              <a:t>2</a:t>
            </a:r>
            <a:endParaRPr lang="en-US" dirty="0">
              <a:solidFill>
                <a:srgbClr val="0000CC"/>
              </a:solidFill>
              <a:latin typeface="Times New Roman" panose="02020603050405020304" pitchFamily="18" charset="0"/>
              <a:cs typeface="Times New Roman" panose="02020603050405020304" pitchFamily="18" charset="0"/>
            </a:endParaRPr>
          </a:p>
        </p:txBody>
      </p:sp>
      <p:sp>
        <p:nvSpPr>
          <p:cNvPr id="45" name="文本框 44"/>
          <p:cNvSpPr txBox="1"/>
          <p:nvPr/>
        </p:nvSpPr>
        <p:spPr>
          <a:xfrm rot="10800000">
            <a:off x="3127946" y="3614967"/>
            <a:ext cx="461665" cy="1772280"/>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1368.725(526) </a:t>
            </a:r>
            <a:r>
              <a:rPr lang="en-US" i="1" dirty="0">
                <a:solidFill>
                  <a:srgbClr val="0000CC"/>
                </a:solidFill>
                <a:latin typeface="Times New Roman" panose="02020603050405020304" pitchFamily="18" charset="0"/>
                <a:cs typeface="Times New Roman" panose="02020603050405020304" pitchFamily="18" charset="0"/>
              </a:rPr>
              <a:t>E</a:t>
            </a:r>
            <a:r>
              <a:rPr lang="en-US" dirty="0">
                <a:solidFill>
                  <a:srgbClr val="0000CC"/>
                </a:solidFill>
                <a:latin typeface="Times New Roman" panose="02020603050405020304" pitchFamily="18" charset="0"/>
                <a:cs typeface="Times New Roman" panose="02020603050405020304" pitchFamily="18" charset="0"/>
              </a:rPr>
              <a:t>2</a:t>
            </a:r>
          </a:p>
        </p:txBody>
      </p:sp>
      <p:cxnSp>
        <p:nvCxnSpPr>
          <p:cNvPr id="49" name="直接箭头连接符 48"/>
          <p:cNvCxnSpPr/>
          <p:nvPr/>
        </p:nvCxnSpPr>
        <p:spPr>
          <a:xfrm flipH="1">
            <a:off x="3778757" y="1015178"/>
            <a:ext cx="1241966" cy="124196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H="1">
            <a:off x="3777107" y="1015178"/>
            <a:ext cx="1225793" cy="93788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H="1">
            <a:off x="3777105" y="1015178"/>
            <a:ext cx="1243618" cy="3272066"/>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a:off x="3777107" y="1015178"/>
            <a:ext cx="1243616" cy="435723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797441" y="6293377"/>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61" name="文本框 60"/>
              <p:cNvSpPr txBox="1"/>
              <p:nvPr/>
            </p:nvSpPr>
            <p:spPr>
              <a:xfrm rot="17108042">
                <a:off x="3454718" y="4079481"/>
                <a:ext cx="1657505" cy="276999"/>
              </a:xfrm>
              <a:prstGeom prst="rect">
                <a:avLst/>
              </a:prstGeom>
              <a:noFill/>
            </p:spPr>
            <p:txBody>
              <a:bodyPr wrap="none" lIns="0" tIns="0" rIns="0" bIns="0" rtlCol="0">
                <a:spAutoFit/>
              </a:bodyPr>
              <a:lstStyle/>
              <a:p>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2</m:t>
                    </m:r>
                  </m:oMath>
                </a14:m>
                <a:r>
                  <a:rPr lang="en-US" dirty="0">
                    <a:solidFill>
                      <a:srgbClr val="C00000"/>
                    </a:solidFill>
                  </a:rPr>
                  <a:t>   2.39(20)%</a:t>
                </a:r>
              </a:p>
            </p:txBody>
          </p:sp>
        </mc:Choice>
        <mc:Fallback xmlns="">
          <p:sp>
            <p:nvSpPr>
              <p:cNvPr id="61" name="文本框 60"/>
              <p:cNvSpPr txBox="1">
                <a:spLocks noRot="1" noChangeAspect="1" noMove="1" noResize="1" noEditPoints="1" noAdjustHandles="1" noChangeArrowheads="1" noChangeShapeType="1" noTextEdit="1"/>
              </p:cNvSpPr>
              <p:nvPr/>
            </p:nvSpPr>
            <p:spPr>
              <a:xfrm rot="17108042">
                <a:off x="3454718" y="4079481"/>
                <a:ext cx="1657505" cy="276999"/>
              </a:xfrm>
              <a:prstGeom prst="rect">
                <a:avLst/>
              </a:prstGeom>
              <a:blipFill rotWithShape="0">
                <a:blip r:embed="rId3"/>
                <a:stretch>
                  <a:fillRect l="-2586" t="-8696" r="-23276" b="-4710"/>
                </a:stretch>
              </a:blipFill>
            </p:spPr>
            <p:txBody>
              <a:bodyPr/>
              <a:lstStyle/>
              <a:p>
                <a:r>
                  <a:rPr lang="en-US">
                    <a:noFill/>
                  </a:rPr>
                  <a:t> </a:t>
                </a:r>
              </a:p>
            </p:txBody>
          </p:sp>
        </mc:Fallback>
      </mc:AlternateContent>
      <p:sp>
        <p:nvSpPr>
          <p:cNvPr id="69" name="文本框 68"/>
          <p:cNvSpPr txBox="1"/>
          <p:nvPr/>
        </p:nvSpPr>
        <p:spPr>
          <a:xfrm>
            <a:off x="6609497" y="828648"/>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70" name="文本框 69"/>
              <p:cNvSpPr txBox="1"/>
              <p:nvPr/>
            </p:nvSpPr>
            <p:spPr>
              <a:xfrm rot="17412669">
                <a:off x="3156762" y="3118012"/>
                <a:ext cx="1657505" cy="276999"/>
              </a:xfrm>
              <a:prstGeom prst="rect">
                <a:avLst/>
              </a:prstGeom>
              <a:noFill/>
            </p:spPr>
            <p:txBody>
              <a:bodyPr wrap="none" lIns="0" tIns="0" rIns="0" bIns="0" rtlCol="0">
                <a:spAutoFit/>
              </a:bodyPr>
              <a:lstStyle/>
              <a:p>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0</m:t>
                    </m:r>
                  </m:oMath>
                </a14:m>
                <a:r>
                  <a:rPr lang="en-US" dirty="0">
                    <a:solidFill>
                      <a:srgbClr val="C00000"/>
                    </a:solidFill>
                  </a:rPr>
                  <a:t>   9.54(66)%</a:t>
                </a:r>
              </a:p>
            </p:txBody>
          </p:sp>
        </mc:Choice>
        <mc:Fallback xmlns="">
          <p:sp>
            <p:nvSpPr>
              <p:cNvPr id="70" name="文本框 69"/>
              <p:cNvSpPr txBox="1">
                <a:spLocks noRot="1" noChangeAspect="1" noMove="1" noResize="1" noEditPoints="1" noAdjustHandles="1" noChangeArrowheads="1" noChangeShapeType="1" noTextEdit="1"/>
              </p:cNvSpPr>
              <p:nvPr/>
            </p:nvSpPr>
            <p:spPr>
              <a:xfrm rot="17412669">
                <a:off x="3156762" y="3118012"/>
                <a:ext cx="1657505" cy="276999"/>
              </a:xfrm>
              <a:prstGeom prst="rect">
                <a:avLst/>
              </a:prstGeom>
              <a:blipFill rotWithShape="0">
                <a:blip r:embed="rId4"/>
                <a:stretch>
                  <a:fillRect l="-2174" t="-9191" r="-20290" b="-51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文本框 70"/>
              <p:cNvSpPr txBox="1"/>
              <p:nvPr/>
            </p:nvSpPr>
            <p:spPr>
              <a:xfrm rot="-2700000">
                <a:off x="3390082" y="1891218"/>
                <a:ext cx="1657505" cy="276999"/>
              </a:xfrm>
              <a:prstGeom prst="rect">
                <a:avLst/>
              </a:prstGeom>
              <a:noFill/>
            </p:spPr>
            <p:txBody>
              <a:bodyPr wrap="none" lIns="0" tIns="0" rIns="0" bIns="0" rtlCol="0">
                <a:spAutoFit/>
              </a:bodyPr>
              <a:lstStyle/>
              <a:p>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2</m:t>
                    </m:r>
                  </m:oMath>
                </a14:m>
                <a:r>
                  <a:rPr lang="en-US" dirty="0">
                    <a:solidFill>
                      <a:srgbClr val="C00000"/>
                    </a:solidFill>
                  </a:rPr>
                  <a:t>   0.48(14)%</a:t>
                </a:r>
              </a:p>
            </p:txBody>
          </p:sp>
        </mc:Choice>
        <mc:Fallback xmlns="">
          <p:sp>
            <p:nvSpPr>
              <p:cNvPr id="71" name="文本框 70"/>
              <p:cNvSpPr txBox="1">
                <a:spLocks noRot="1" noChangeAspect="1" noMove="1" noResize="1" noEditPoints="1" noAdjustHandles="1" noChangeArrowheads="1" noChangeShapeType="1" noTextEdit="1"/>
              </p:cNvSpPr>
              <p:nvPr/>
            </p:nvSpPr>
            <p:spPr>
              <a:xfrm rot="-2700000">
                <a:off x="3390082" y="1891218"/>
                <a:ext cx="1657505" cy="276999"/>
              </a:xfrm>
              <a:prstGeom prst="rect">
                <a:avLst/>
              </a:prstGeom>
              <a:blipFill rotWithShape="0">
                <a:blip r:embed="rId5"/>
                <a:stretch>
                  <a:fillRect l="-3540" t="-10619" r="-13717" b="-48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文本框 71"/>
              <p:cNvSpPr txBox="1"/>
              <p:nvPr/>
            </p:nvSpPr>
            <p:spPr>
              <a:xfrm rot="19350248">
                <a:off x="3380863" y="1227906"/>
                <a:ext cx="1710405" cy="276999"/>
              </a:xfrm>
              <a:prstGeom prst="rect">
                <a:avLst/>
              </a:prstGeom>
              <a:noFill/>
            </p:spPr>
            <p:txBody>
              <a:bodyPr wrap="none" lIns="0" tIns="0" rIns="0" bIns="0" rtlCol="0">
                <a:spAutoFit/>
              </a:bodyPr>
              <a:lstStyle/>
              <a:p>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ℓ</m:t>
                    </m:r>
                    <m:r>
                      <a:rPr lang="en-US" i="1" smtClean="0">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0</m:t>
                    </m:r>
                  </m:oMath>
                </a14:m>
                <a:r>
                  <a:rPr lang="en-US" dirty="0">
                    <a:solidFill>
                      <a:srgbClr val="C00000"/>
                    </a:solidFill>
                  </a:rPr>
                  <a:t>    0.41(11)%</a:t>
                </a:r>
              </a:p>
            </p:txBody>
          </p:sp>
        </mc:Choice>
        <mc:Fallback xmlns="">
          <p:sp>
            <p:nvSpPr>
              <p:cNvPr id="72" name="文本框 71"/>
              <p:cNvSpPr txBox="1">
                <a:spLocks noRot="1" noChangeAspect="1" noMove="1" noResize="1" noEditPoints="1" noAdjustHandles="1" noChangeArrowheads="1" noChangeShapeType="1" noTextEdit="1"/>
              </p:cNvSpPr>
              <p:nvPr/>
            </p:nvSpPr>
            <p:spPr>
              <a:xfrm rot="19350248">
                <a:off x="3380863" y="1227906"/>
                <a:ext cx="1710405" cy="276999"/>
              </a:xfrm>
              <a:prstGeom prst="rect">
                <a:avLst/>
              </a:prstGeom>
              <a:blipFill rotWithShape="0">
                <a:blip r:embed="rId6"/>
                <a:stretch>
                  <a:fillRect l="-3968" t="-11058" r="-11905" b="-5288"/>
                </a:stretch>
              </a:blipFill>
            </p:spPr>
            <p:txBody>
              <a:bodyPr/>
              <a:lstStyle/>
              <a:p>
                <a:r>
                  <a:rPr lang="en-US">
                    <a:noFill/>
                  </a:rPr>
                  <a:t> </a:t>
                </a:r>
              </a:p>
            </p:txBody>
          </p:sp>
        </mc:Fallback>
      </mc:AlternateContent>
      <p:sp>
        <p:nvSpPr>
          <p:cNvPr id="73" name="文本框 72"/>
          <p:cNvSpPr txBox="1"/>
          <p:nvPr/>
        </p:nvSpPr>
        <p:spPr>
          <a:xfrm>
            <a:off x="41191" y="2413590"/>
            <a:ext cx="1479892"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22(2) fs</a:t>
            </a:r>
          </a:p>
        </p:txBody>
      </p:sp>
      <p:sp>
        <p:nvSpPr>
          <p:cNvPr id="74" name="文本框 73"/>
          <p:cNvSpPr txBox="1"/>
          <p:nvPr/>
        </p:nvSpPr>
        <p:spPr>
          <a:xfrm>
            <a:off x="27856" y="1698826"/>
            <a:ext cx="1492716"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41(4) fs</a:t>
            </a:r>
          </a:p>
        </p:txBody>
      </p:sp>
      <p:sp>
        <p:nvSpPr>
          <p:cNvPr id="75" name="文本框 74"/>
          <p:cNvSpPr txBox="1"/>
          <p:nvPr/>
        </p:nvSpPr>
        <p:spPr>
          <a:xfrm>
            <a:off x="41191" y="4398706"/>
            <a:ext cx="1691489"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baseline="-25000" dirty="0">
                <a:latin typeface="Times New Roman" panose="02020603050405020304" pitchFamily="18" charset="0"/>
                <a:cs typeface="Times New Roman" panose="02020603050405020304" pitchFamily="18" charset="0"/>
              </a:rPr>
              <a:t>1/2</a:t>
            </a:r>
            <a:r>
              <a:rPr lang="en-US" dirty="0">
                <a:latin typeface="Times New Roman" panose="02020603050405020304" pitchFamily="18" charset="0"/>
                <a:cs typeface="Times New Roman" panose="02020603050405020304" pitchFamily="18" charset="0"/>
              </a:rPr>
              <a:t> = 1.33(6) </a:t>
            </a:r>
            <a:r>
              <a:rPr lang="en-US" dirty="0" err="1">
                <a:latin typeface="Times New Roman" panose="02020603050405020304" pitchFamily="18" charset="0"/>
                <a:cs typeface="Times New Roman" panose="02020603050405020304" pitchFamily="18" charset="0"/>
              </a:rPr>
              <a:t>ps</a:t>
            </a:r>
            <a:endParaRPr lang="en-US" dirty="0">
              <a:latin typeface="Times New Roman" panose="02020603050405020304" pitchFamily="18" charset="0"/>
              <a:cs typeface="Times New Roman" panose="02020603050405020304" pitchFamily="18" charset="0"/>
            </a:endParaRPr>
          </a:p>
        </p:txBody>
      </p:sp>
      <p:cxnSp>
        <p:nvCxnSpPr>
          <p:cNvPr id="47" name="直接箭头连接符 46"/>
          <p:cNvCxnSpPr/>
          <p:nvPr/>
        </p:nvCxnSpPr>
        <p:spPr>
          <a:xfrm>
            <a:off x="5334223" y="2490571"/>
            <a:ext cx="0" cy="3972865"/>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6001956" y="3019137"/>
            <a:ext cx="0" cy="3438721"/>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6653062" y="3015189"/>
            <a:ext cx="0" cy="1714794"/>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6655703" y="4733771"/>
            <a:ext cx="0" cy="1741191"/>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3823118" y="5199365"/>
            <a:ext cx="1088760"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2271.6(5)</a:t>
            </a:r>
          </a:p>
        </p:txBody>
      </p:sp>
      <p:sp>
        <p:nvSpPr>
          <p:cNvPr id="52" name="文本框 51"/>
          <p:cNvSpPr txBox="1"/>
          <p:nvPr/>
        </p:nvSpPr>
        <p:spPr>
          <a:xfrm rot="10800000">
            <a:off x="1659227" y="1117263"/>
            <a:ext cx="461665" cy="804066"/>
          </a:xfrm>
          <a:prstGeom prst="rect">
            <a:avLst/>
          </a:prstGeom>
          <a:noFill/>
        </p:spPr>
        <p:txBody>
          <a:bodyPr vert="eaVert"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78.93%</a:t>
            </a:r>
            <a:endParaRPr lang="en-US" dirty="0">
              <a:solidFill>
                <a:srgbClr val="0000FF"/>
              </a:solidFill>
              <a:latin typeface="Times New Roman" panose="02020603050405020304" pitchFamily="18" charset="0"/>
              <a:cs typeface="Times New Roman" panose="02020603050405020304" pitchFamily="18" charset="0"/>
            </a:endParaRPr>
          </a:p>
        </p:txBody>
      </p:sp>
      <p:sp>
        <p:nvSpPr>
          <p:cNvPr id="56" name="文本框 55"/>
          <p:cNvSpPr txBox="1"/>
          <p:nvPr/>
        </p:nvSpPr>
        <p:spPr>
          <a:xfrm rot="10800000">
            <a:off x="2196869" y="1113916"/>
            <a:ext cx="461665" cy="804066"/>
          </a:xfrm>
          <a:prstGeom prst="rect">
            <a:avLst/>
          </a:prstGeom>
          <a:noFill/>
        </p:spPr>
        <p:txBody>
          <a:bodyPr vert="eaVert" wrap="none" rtlCol="0">
            <a:spAutoFit/>
          </a:bodyPr>
          <a:lstStyle/>
          <a:p>
            <a:r>
              <a:rPr lang="en-US" altLang="zh-CN" dirty="0">
                <a:solidFill>
                  <a:srgbClr val="0000FF"/>
                </a:solidFill>
                <a:latin typeface="Times New Roman" panose="02020603050405020304" pitchFamily="18" charset="0"/>
                <a:cs typeface="Times New Roman" panose="02020603050405020304" pitchFamily="18" charset="0"/>
              </a:rPr>
              <a:t>21.07%</a:t>
            </a:r>
            <a:endParaRPr lang="en-US" dirty="0">
              <a:solidFill>
                <a:srgbClr val="0000FF"/>
              </a:solidFill>
              <a:latin typeface="Times New Roman" panose="02020603050405020304" pitchFamily="18" charset="0"/>
              <a:cs typeface="Times New Roman" panose="02020603050405020304" pitchFamily="18" charset="0"/>
            </a:endParaRPr>
          </a:p>
        </p:txBody>
      </p:sp>
      <p:cxnSp>
        <p:nvCxnSpPr>
          <p:cNvPr id="63" name="直接连接符 62"/>
          <p:cNvCxnSpPr/>
          <p:nvPr/>
        </p:nvCxnSpPr>
        <p:spPr>
          <a:xfrm>
            <a:off x="5033026" y="3002934"/>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020723" y="2490571"/>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033026" y="4733771"/>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47181" y="4562256"/>
            <a:ext cx="1435008"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451.551(533)</a:t>
            </a:r>
            <a:endParaRPr lang="zh-CN" altLang="en-US" dirty="0">
              <a:latin typeface="Times New Roman" panose="02020603050405020304" pitchFamily="18" charset="0"/>
              <a:cs typeface="Times New Roman" panose="02020603050405020304" pitchFamily="18" charset="0"/>
            </a:endParaRPr>
          </a:p>
        </p:txBody>
      </p:sp>
      <p:sp>
        <p:nvSpPr>
          <p:cNvPr id="58" name="文本框 56"/>
          <p:cNvSpPr txBox="1"/>
          <p:nvPr/>
        </p:nvSpPr>
        <p:spPr>
          <a:xfrm>
            <a:off x="6758073" y="4555823"/>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1/2</a:t>
            </a:r>
            <a:r>
              <a:rPr lang="en-US" baseline="30000" dirty="0">
                <a:latin typeface="Times New Roman" panose="02020603050405020304" pitchFamily="18" charset="0"/>
                <a:cs typeface="Times New Roman" panose="02020603050405020304" pitchFamily="18" charset="0"/>
              </a:rPr>
              <a:t>+</a:t>
            </a:r>
          </a:p>
        </p:txBody>
      </p:sp>
      <p:sp>
        <p:nvSpPr>
          <p:cNvPr id="67" name="文本框 56"/>
          <p:cNvSpPr txBox="1"/>
          <p:nvPr/>
        </p:nvSpPr>
        <p:spPr>
          <a:xfrm>
            <a:off x="6777323" y="2815077"/>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p>
        </p:txBody>
      </p:sp>
      <p:sp>
        <p:nvSpPr>
          <p:cNvPr id="68" name="文本框 56"/>
          <p:cNvSpPr txBox="1"/>
          <p:nvPr/>
        </p:nvSpPr>
        <p:spPr>
          <a:xfrm>
            <a:off x="6757338" y="2298154"/>
            <a:ext cx="720069"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(7/2)</a:t>
            </a:r>
            <a:r>
              <a:rPr lang="en-US" baseline="30000" dirty="0">
                <a:latin typeface="Times New Roman" panose="02020603050405020304" pitchFamily="18" charset="0"/>
                <a:cs typeface="Times New Roman" panose="02020603050405020304" pitchFamily="18" charset="0"/>
              </a:rPr>
              <a:t>+</a:t>
            </a:r>
          </a:p>
        </p:txBody>
      </p:sp>
      <p:sp>
        <p:nvSpPr>
          <p:cNvPr id="76" name="TextBox 75"/>
          <p:cNvSpPr txBox="1"/>
          <p:nvPr/>
        </p:nvSpPr>
        <p:spPr>
          <a:xfrm>
            <a:off x="7364730" y="2815924"/>
            <a:ext cx="1435008"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945.061(339)</a:t>
            </a:r>
            <a:endParaRPr lang="zh-CN" altLang="en-US" dirty="0">
              <a:latin typeface="Times New Roman" panose="02020603050405020304" pitchFamily="18" charset="0"/>
              <a:cs typeface="Times New Roman" panose="02020603050405020304" pitchFamily="18" charset="0"/>
            </a:endParaRPr>
          </a:p>
        </p:txBody>
      </p:sp>
      <p:sp>
        <p:nvSpPr>
          <p:cNvPr id="77" name="TextBox 76"/>
          <p:cNvSpPr txBox="1"/>
          <p:nvPr/>
        </p:nvSpPr>
        <p:spPr>
          <a:xfrm>
            <a:off x="7364730" y="2316626"/>
            <a:ext cx="1550424"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1612.486(668)</a:t>
            </a:r>
            <a:endParaRPr lang="zh-CN" altLang="en-US" dirty="0">
              <a:latin typeface="Times New Roman" panose="02020603050405020304" pitchFamily="18" charset="0"/>
              <a:cs typeface="Times New Roman" panose="02020603050405020304" pitchFamily="18" charset="0"/>
            </a:endParaRPr>
          </a:p>
        </p:txBody>
      </p:sp>
      <p:sp>
        <p:nvSpPr>
          <p:cNvPr id="78" name="文本框 77"/>
          <p:cNvSpPr txBox="1"/>
          <p:nvPr/>
        </p:nvSpPr>
        <p:spPr>
          <a:xfrm>
            <a:off x="14011" y="-1633"/>
            <a:ext cx="976549" cy="369332"/>
          </a:xfrm>
          <a:prstGeom prst="rect">
            <a:avLst/>
          </a:prstGeom>
          <a:noFill/>
        </p:spPr>
        <p:txBody>
          <a:bodyPr wrap="none" rtlCol="0">
            <a:spAutoFit/>
          </a:bodyPr>
          <a:lstStyle/>
          <a:p>
            <a:r>
              <a:rPr lang="en-US" altLang="zh-CN" dirty="0"/>
              <a:t>GADGET</a:t>
            </a:r>
            <a:endParaRPr lang="en-US" dirty="0"/>
          </a:p>
        </p:txBody>
      </p:sp>
    </p:spTree>
    <p:extLst>
      <p:ext uri="{BB962C8B-B14F-4D97-AF65-F5344CB8AC3E}">
        <p14:creationId xmlns:p14="http://schemas.microsoft.com/office/powerpoint/2010/main" val="35466253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nvSpPr>
        <p:spPr>
          <a:xfrm rot="10800000">
            <a:off x="4749056" y="3551766"/>
            <a:ext cx="461665" cy="553998"/>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7902</a:t>
            </a:r>
          </a:p>
        </p:txBody>
      </p:sp>
      <p:cxnSp>
        <p:nvCxnSpPr>
          <p:cNvPr id="3" name="直接连接符 2"/>
          <p:cNvCxnSpPr/>
          <p:nvPr/>
        </p:nvCxnSpPr>
        <p:spPr>
          <a:xfrm>
            <a:off x="992660" y="2994032"/>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92660" y="268947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7753" y="2499872"/>
            <a:ext cx="64633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4238</a:t>
            </a:r>
          </a:p>
        </p:txBody>
      </p:sp>
      <p:cxnSp>
        <p:nvCxnSpPr>
          <p:cNvPr id="8" name="直接连接符 7"/>
          <p:cNvCxnSpPr/>
          <p:nvPr/>
        </p:nvCxnSpPr>
        <p:spPr>
          <a:xfrm>
            <a:off x="992660" y="423642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92660" y="508714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77878" y="6478043"/>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265615" y="2702862"/>
            <a:ext cx="0" cy="2384287"/>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353291" y="2994032"/>
            <a:ext cx="0" cy="1242394"/>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1809453" y="2689479"/>
            <a:ext cx="0" cy="1497619"/>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2897129" y="4236426"/>
            <a:ext cx="0" cy="850723"/>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17753" y="2841494"/>
            <a:ext cx="64633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4123</a:t>
            </a:r>
          </a:p>
        </p:txBody>
      </p:sp>
      <p:sp>
        <p:nvSpPr>
          <p:cNvPr id="28" name="文本框 27"/>
          <p:cNvSpPr txBox="1"/>
          <p:nvPr/>
        </p:nvSpPr>
        <p:spPr>
          <a:xfrm>
            <a:off x="117753" y="4002432"/>
            <a:ext cx="64633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1369</a:t>
            </a:r>
          </a:p>
        </p:txBody>
      </p:sp>
      <p:sp>
        <p:nvSpPr>
          <p:cNvPr id="29" name="文本框 28"/>
          <p:cNvSpPr txBox="1"/>
          <p:nvPr/>
        </p:nvSpPr>
        <p:spPr>
          <a:xfrm>
            <a:off x="718680" y="4866223"/>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30" name="文本框 29"/>
          <p:cNvSpPr txBox="1"/>
          <p:nvPr/>
        </p:nvSpPr>
        <p:spPr>
          <a:xfrm>
            <a:off x="718680" y="4002432"/>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31" name="文本框 30"/>
          <p:cNvSpPr txBox="1"/>
          <p:nvPr/>
        </p:nvSpPr>
        <p:spPr>
          <a:xfrm>
            <a:off x="718680" y="2766952"/>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32" name="文本框 31"/>
          <p:cNvSpPr txBox="1"/>
          <p:nvPr/>
        </p:nvSpPr>
        <p:spPr>
          <a:xfrm>
            <a:off x="718680" y="247648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591059" y="5211796"/>
            <a:ext cx="982961" cy="400110"/>
          </a:xfrm>
          <a:prstGeom prst="rect">
            <a:avLst/>
          </a:prstGeom>
          <a:noFill/>
        </p:spPr>
        <p:txBody>
          <a:bodyPr wrap="none" rtlCol="0">
            <a:spAutoFit/>
          </a:bodyPr>
          <a:lstStyle/>
          <a:p>
            <a:r>
              <a:rPr lang="en-US" sz="2000" baseline="30000" dirty="0">
                <a:latin typeface="Times New Roman" panose="02020603050405020304" pitchFamily="18" charset="0"/>
                <a:cs typeface="Times New Roman" panose="02020603050405020304" pitchFamily="18" charset="0"/>
              </a:rPr>
              <a:t>24</a:t>
            </a:r>
            <a:r>
              <a:rPr lang="en-US" altLang="zh-CN" sz="2000" dirty="0">
                <a:latin typeface="Times New Roman" panose="02020603050405020304" pitchFamily="18" charset="0"/>
                <a:cs typeface="Times New Roman" panose="02020603050405020304" pitchFamily="18" charset="0"/>
              </a:rPr>
              <a:t>Mg+</a:t>
            </a:r>
            <a:r>
              <a:rPr lang="en-US" altLang="zh-CN" sz="2000" i="1" dirty="0">
                <a:latin typeface="Times New Roman" panose="02020603050405020304" pitchFamily="18" charset="0"/>
                <a:cs typeface="Times New Roman" panose="02020603050405020304" pitchFamily="18" charset="0"/>
              </a:rPr>
              <a:t>p</a:t>
            </a:r>
            <a:endParaRPr lang="en-US" sz="2000" i="1"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5476205" y="6492651"/>
            <a:ext cx="611065" cy="400110"/>
          </a:xfrm>
          <a:prstGeom prst="rect">
            <a:avLst/>
          </a:prstGeom>
          <a:noFill/>
        </p:spPr>
        <p:txBody>
          <a:bodyPr wrap="none" rtlCol="0">
            <a:spAutoFit/>
          </a:bodyPr>
          <a:lstStyle/>
          <a:p>
            <a:r>
              <a:rPr lang="en-US" sz="2000" baseline="30000" dirty="0">
                <a:latin typeface="Times New Roman" panose="02020603050405020304" pitchFamily="18" charset="0"/>
                <a:cs typeface="Times New Roman" panose="02020603050405020304" pitchFamily="18" charset="0"/>
              </a:rPr>
              <a:t>25</a:t>
            </a:r>
            <a:r>
              <a:rPr lang="en-US" sz="2000" dirty="0">
                <a:latin typeface="Times New Roman" panose="02020603050405020304" pitchFamily="18" charset="0"/>
                <a:cs typeface="Times New Roman" panose="02020603050405020304" pitchFamily="18" charset="0"/>
              </a:rPr>
              <a:t>Al</a:t>
            </a:r>
          </a:p>
        </p:txBody>
      </p:sp>
      <p:sp>
        <p:nvSpPr>
          <p:cNvPr id="36" name="文本框 35"/>
          <p:cNvSpPr txBox="1"/>
          <p:nvPr/>
        </p:nvSpPr>
        <p:spPr>
          <a:xfrm>
            <a:off x="7635901" y="133908"/>
            <a:ext cx="567784" cy="400110"/>
          </a:xfrm>
          <a:prstGeom prst="rect">
            <a:avLst/>
          </a:prstGeom>
          <a:noFill/>
        </p:spPr>
        <p:txBody>
          <a:bodyPr wrap="none" rtlCol="0">
            <a:spAutoFit/>
          </a:bodyPr>
          <a:lstStyle/>
          <a:p>
            <a:r>
              <a:rPr lang="en-US"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a:t>
            </a:r>
            <a:endParaRPr lang="en-US" sz="2000" dirty="0">
              <a:latin typeface="Times New Roman" panose="02020603050405020304" pitchFamily="18" charset="0"/>
              <a:cs typeface="Times New Roman" panose="02020603050405020304" pitchFamily="18" charset="0"/>
            </a:endParaRPr>
          </a:p>
        </p:txBody>
      </p:sp>
      <p:sp>
        <p:nvSpPr>
          <p:cNvPr id="41" name="文本框 40"/>
          <p:cNvSpPr txBox="1"/>
          <p:nvPr/>
        </p:nvSpPr>
        <p:spPr>
          <a:xfrm>
            <a:off x="8507103" y="-50758"/>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42" name="文本框 41"/>
          <p:cNvSpPr txBox="1"/>
          <p:nvPr/>
        </p:nvSpPr>
        <p:spPr>
          <a:xfrm rot="10800000">
            <a:off x="879618" y="3377514"/>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4238</a:t>
            </a:r>
          </a:p>
        </p:txBody>
      </p:sp>
      <p:sp>
        <p:nvSpPr>
          <p:cNvPr id="43" name="文本框 42"/>
          <p:cNvSpPr txBox="1"/>
          <p:nvPr/>
        </p:nvSpPr>
        <p:spPr>
          <a:xfrm rot="10800000">
            <a:off x="1434260" y="3161289"/>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2870</a:t>
            </a:r>
          </a:p>
        </p:txBody>
      </p:sp>
      <p:sp>
        <p:nvSpPr>
          <p:cNvPr id="44" name="文本框 43"/>
          <p:cNvSpPr txBox="1"/>
          <p:nvPr/>
        </p:nvSpPr>
        <p:spPr>
          <a:xfrm rot="10800000">
            <a:off x="1950452" y="3210826"/>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2754</a:t>
            </a:r>
          </a:p>
        </p:txBody>
      </p:sp>
      <p:sp>
        <p:nvSpPr>
          <p:cNvPr id="45" name="文本框 44"/>
          <p:cNvSpPr txBox="1"/>
          <p:nvPr/>
        </p:nvSpPr>
        <p:spPr>
          <a:xfrm rot="10800000">
            <a:off x="2509614" y="4342523"/>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1369</a:t>
            </a:r>
          </a:p>
        </p:txBody>
      </p:sp>
      <p:cxnSp>
        <p:nvCxnSpPr>
          <p:cNvPr id="49" name="直接箭头连接符 48"/>
          <p:cNvCxnSpPr/>
          <p:nvPr/>
        </p:nvCxnSpPr>
        <p:spPr>
          <a:xfrm flipH="1">
            <a:off x="3177134" y="1647691"/>
            <a:ext cx="1486165" cy="1346340"/>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H="1">
            <a:off x="3188962" y="1647691"/>
            <a:ext cx="1474337" cy="1036847"/>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H="1">
            <a:off x="3149124" y="1647692"/>
            <a:ext cx="1514175" cy="2588733"/>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a:off x="3177136" y="1647692"/>
            <a:ext cx="1498912" cy="347056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649099" y="6296631"/>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61" name="文本框 60"/>
              <p:cNvSpPr txBox="1"/>
              <p:nvPr/>
            </p:nvSpPr>
            <p:spPr>
              <a:xfrm rot="17608556">
                <a:off x="3220920" y="3959742"/>
                <a:ext cx="117179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i="1" smtClean="0">
                          <a:solidFill>
                            <a:srgbClr val="C00000"/>
                          </a:solidFill>
                          <a:latin typeface="Cambria Math" panose="02040503050406030204" pitchFamily="18" charset="0"/>
                          <a:cs typeface="Times New Roman" panose="02020603050405020304" pitchFamily="18" charset="0"/>
                        </a:rPr>
                        <m:t>5631</m:t>
                      </m:r>
                      <m:r>
                        <a:rPr lang="en-US" altLang="zh-CN" b="0" i="1" smtClean="0">
                          <a:solidFill>
                            <a:srgbClr val="C00000"/>
                          </a:solidFill>
                          <a:latin typeface="Cambria Math" panose="02040503050406030204" pitchFamily="18" charset="0"/>
                          <a:cs typeface="Times New Roman" panose="02020603050405020304" pitchFamily="18" charset="0"/>
                        </a:rPr>
                        <m:t> </m:t>
                      </m:r>
                      <m:r>
                        <a:rPr lang="en-US" altLang="zh-CN"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ℓ</m:t>
                      </m:r>
                      <m:r>
                        <a:rPr lang="en-US" altLang="zh-CN" i="1">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2</m:t>
                      </m:r>
                    </m:oMath>
                  </m:oMathPara>
                </a14:m>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61" name="文本框 60"/>
              <p:cNvSpPr txBox="1">
                <a:spLocks noRot="1" noChangeAspect="1" noMove="1" noResize="1" noEditPoints="1" noAdjustHandles="1" noChangeArrowheads="1" noChangeShapeType="1" noTextEdit="1"/>
              </p:cNvSpPr>
              <p:nvPr/>
            </p:nvSpPr>
            <p:spPr>
              <a:xfrm rot="17608556">
                <a:off x="3220920" y="3959742"/>
                <a:ext cx="1171795" cy="276999"/>
              </a:xfrm>
              <a:prstGeom prst="rect">
                <a:avLst/>
              </a:prstGeom>
              <a:blipFill rotWithShape="0">
                <a:blip r:embed="rId3"/>
                <a:stretch>
                  <a:fillRect l="-840" t="-3077" r="-5042" b="-4103"/>
                </a:stretch>
              </a:blipFill>
            </p:spPr>
            <p:txBody>
              <a:bodyPr/>
              <a:lstStyle/>
              <a:p>
                <a:r>
                  <a:rPr lang="en-US">
                    <a:noFill/>
                  </a:rPr>
                  <a:t> </a:t>
                </a:r>
              </a:p>
            </p:txBody>
          </p:sp>
        </mc:Fallback>
      </mc:AlternateContent>
      <p:sp>
        <p:nvSpPr>
          <p:cNvPr id="69" name="文本框 68"/>
          <p:cNvSpPr txBox="1"/>
          <p:nvPr/>
        </p:nvSpPr>
        <p:spPr>
          <a:xfrm>
            <a:off x="6658717" y="1463025"/>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70" name="文本框 69"/>
              <p:cNvSpPr txBox="1"/>
              <p:nvPr/>
            </p:nvSpPr>
            <p:spPr>
              <a:xfrm rot="17985523">
                <a:off x="2767927" y="3323912"/>
                <a:ext cx="134812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i="1" smtClean="0">
                          <a:solidFill>
                            <a:srgbClr val="C00000"/>
                          </a:solidFill>
                          <a:latin typeface="Cambria Math" panose="02040503050406030204" pitchFamily="18" charset="0"/>
                          <a:cs typeface="Times New Roman" panose="02020603050405020304" pitchFamily="18" charset="0"/>
                        </a:rPr>
                        <m:t>4262</m:t>
                      </m:r>
                      <m:r>
                        <a:rPr lang="en-US" altLang="zh-CN" b="0" i="1" smtClean="0">
                          <a:solidFill>
                            <a:srgbClr val="C00000"/>
                          </a:solidFill>
                          <a:latin typeface="Cambria Math" panose="02040503050406030204" pitchFamily="18" charset="0"/>
                          <a:cs typeface="Times New Roman" panose="02020603050405020304" pitchFamily="18" charset="0"/>
                        </a:rPr>
                        <m:t> </m:t>
                      </m:r>
                      <m:r>
                        <a:rPr lang="en-US" altLang="zh-CN"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ℓ</m:t>
                      </m:r>
                      <m:r>
                        <a:rPr lang="en-US" altLang="zh-CN" i="1">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b="0" i="0"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0,2</m:t>
                      </m:r>
                    </m:oMath>
                  </m:oMathPara>
                </a14:m>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70" name="文本框 69"/>
              <p:cNvSpPr txBox="1">
                <a:spLocks noRot="1" noChangeAspect="1" noMove="1" noResize="1" noEditPoints="1" noAdjustHandles="1" noChangeArrowheads="1" noChangeShapeType="1" noTextEdit="1"/>
              </p:cNvSpPr>
              <p:nvPr/>
            </p:nvSpPr>
            <p:spPr>
              <a:xfrm rot="17985523">
                <a:off x="2767927" y="3323912"/>
                <a:ext cx="1348126" cy="276999"/>
              </a:xfrm>
              <a:prstGeom prst="rect">
                <a:avLst/>
              </a:prstGeom>
              <a:blipFill rotWithShape="0">
                <a:blip r:embed="rId4"/>
                <a:stretch>
                  <a:fillRect l="-667" t="-2315" r="-4667" b="-37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文本框 70"/>
              <p:cNvSpPr txBox="1"/>
              <p:nvPr/>
            </p:nvSpPr>
            <p:spPr>
              <a:xfrm rot="19091257">
                <a:off x="3162273" y="2484916"/>
                <a:ext cx="1229504" cy="276999"/>
              </a:xfrm>
              <a:prstGeom prst="rect">
                <a:avLst/>
              </a:prstGeom>
              <a:noFill/>
            </p:spPr>
            <p:txBody>
              <a:bodyPr wrap="none" lIns="0" tIns="0" rIns="0" bIns="0" rtlCol="0">
                <a:spAutoFit/>
              </a:bodyPr>
              <a:lstStyle/>
              <a:p>
                <a14:m>
                  <m:oMath xmlns:m="http://schemas.openxmlformats.org/officeDocument/2006/math">
                    <m:r>
                      <a:rPr lang="en-US" altLang="zh-CN" i="1" smtClean="0">
                        <a:solidFill>
                          <a:srgbClr val="C00000"/>
                        </a:solidFill>
                        <a:latin typeface="Cambria Math" panose="02040503050406030204" pitchFamily="18" charset="0"/>
                        <a:ea typeface="Cambria Math" panose="02040503050406030204" pitchFamily="18" charset="0"/>
                      </a:rPr>
                      <m:t>1</m:t>
                    </m:r>
                    <m:r>
                      <a:rPr lang="en-US" altLang="zh-CN" b="0" i="1" smtClean="0">
                        <a:solidFill>
                          <a:srgbClr val="C00000"/>
                        </a:solidFill>
                        <a:latin typeface="Cambria Math" panose="02040503050406030204" pitchFamily="18" charset="0"/>
                        <a:ea typeface="Cambria Math" panose="02040503050406030204" pitchFamily="18" charset="0"/>
                      </a:rPr>
                      <m:t>508 ℓ</m:t>
                    </m:r>
                    <m:r>
                      <a:rPr lang="en-US" altLang="zh-CN" i="1">
                        <a:solidFill>
                          <a:srgbClr val="C00000"/>
                        </a:solidFill>
                        <a:latin typeface="Cambria Math" panose="02040503050406030204" pitchFamily="18" charset="0"/>
                        <a:ea typeface="Cambria Math" panose="02040503050406030204" pitchFamily="18" charset="0"/>
                      </a:rPr>
                      <m:t>=</m:t>
                    </m:r>
                    <m:r>
                      <a:rPr lang="en-US" altLang="zh-CN" b="0" i="1" smtClean="0">
                        <a:solidFill>
                          <a:srgbClr val="C00000"/>
                        </a:solidFill>
                        <a:latin typeface="Cambria Math" panose="02040503050406030204" pitchFamily="18" charset="0"/>
                        <a:ea typeface="Cambria Math" panose="02040503050406030204" pitchFamily="18" charset="0"/>
                      </a:rPr>
                      <m:t>2</m:t>
                    </m:r>
                  </m:oMath>
                </a14:m>
                <a:r>
                  <a:rPr lang="en-US" altLang="zh-CN" dirty="0">
                    <a:solidFill>
                      <a:srgbClr val="C00000"/>
                    </a:solidFill>
                    <a:latin typeface="Times New Roman" panose="02020603050405020304" pitchFamily="18" charset="0"/>
                    <a:cs typeface="Times New Roman" panose="02020603050405020304" pitchFamily="18" charset="0"/>
                  </a:rPr>
                  <a:t>  </a:t>
                </a:r>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71" name="文本框 70"/>
              <p:cNvSpPr txBox="1">
                <a:spLocks noRot="1" noChangeAspect="1" noMove="1" noResize="1" noEditPoints="1" noAdjustHandles="1" noChangeArrowheads="1" noChangeShapeType="1" noTextEdit="1"/>
              </p:cNvSpPr>
              <p:nvPr/>
            </p:nvSpPr>
            <p:spPr>
              <a:xfrm rot="19091257">
                <a:off x="3162273" y="2484916"/>
                <a:ext cx="1229504" cy="276999"/>
              </a:xfrm>
              <a:prstGeom prst="rect">
                <a:avLst/>
              </a:prstGeom>
              <a:blipFill rotWithShape="0">
                <a:blip r:embed="rId5"/>
                <a:stretch>
                  <a:fillRect l="-4420" b="-65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文本框 71"/>
              <p:cNvSpPr txBox="1"/>
              <p:nvPr/>
            </p:nvSpPr>
            <p:spPr>
              <a:xfrm rot="19441250">
                <a:off x="3043346" y="1993964"/>
                <a:ext cx="134812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i="1" smtClean="0">
                          <a:solidFill>
                            <a:srgbClr val="C00000"/>
                          </a:solidFill>
                          <a:latin typeface="Cambria Math" panose="02040503050406030204" pitchFamily="18" charset="0"/>
                          <a:ea typeface="Cambria Math" panose="02040503050406030204" pitchFamily="18" charset="0"/>
                        </a:rPr>
                        <m:t>1</m:t>
                      </m:r>
                      <m:r>
                        <a:rPr lang="en-US" altLang="zh-CN" b="0" i="1" smtClean="0">
                          <a:solidFill>
                            <a:srgbClr val="C00000"/>
                          </a:solidFill>
                          <a:latin typeface="Cambria Math" panose="02040503050406030204" pitchFamily="18" charset="0"/>
                          <a:ea typeface="Cambria Math" panose="02040503050406030204" pitchFamily="18" charset="0"/>
                        </a:rPr>
                        <m:t>393 ℓ</m:t>
                      </m:r>
                      <m:r>
                        <a:rPr lang="en-US" altLang="zh-CN" i="1">
                          <a:solidFill>
                            <a:srgbClr val="C00000"/>
                          </a:solidFill>
                          <a:latin typeface="Cambria Math" panose="02040503050406030204" pitchFamily="18" charset="0"/>
                          <a:ea typeface="Cambria Math" panose="02040503050406030204" pitchFamily="18" charset="0"/>
                        </a:rPr>
                        <m:t>=</m:t>
                      </m:r>
                      <m:r>
                        <a:rPr lang="en-US" altLang="zh-CN" b="0" i="1" smtClean="0">
                          <a:solidFill>
                            <a:srgbClr val="C00000"/>
                          </a:solidFill>
                          <a:latin typeface="Cambria Math" panose="02040503050406030204" pitchFamily="18" charset="0"/>
                          <a:ea typeface="Cambria Math" panose="02040503050406030204" pitchFamily="18" charset="0"/>
                        </a:rPr>
                        <m:t>0,2</m:t>
                      </m:r>
                    </m:oMath>
                  </m:oMathPara>
                </a14:m>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72" name="文本框 71"/>
              <p:cNvSpPr txBox="1">
                <a:spLocks noRot="1" noChangeAspect="1" noMove="1" noResize="1" noEditPoints="1" noAdjustHandles="1" noChangeArrowheads="1" noChangeShapeType="1" noTextEdit="1"/>
              </p:cNvSpPr>
              <p:nvPr/>
            </p:nvSpPr>
            <p:spPr>
              <a:xfrm rot="19441250">
                <a:off x="3043346" y="1993964"/>
                <a:ext cx="1348126" cy="276999"/>
              </a:xfrm>
              <a:prstGeom prst="rect">
                <a:avLst/>
              </a:prstGeom>
              <a:blipFill rotWithShape="0">
                <a:blip r:embed="rId6"/>
                <a:stretch>
                  <a:fillRect l="-1449" t="-1190" r="-4348" b="-4167"/>
                </a:stretch>
              </a:blipFill>
            </p:spPr>
            <p:txBody>
              <a:bodyPr/>
              <a:lstStyle/>
              <a:p>
                <a:r>
                  <a:rPr lang="en-US">
                    <a:noFill/>
                  </a:rPr>
                  <a:t> </a:t>
                </a:r>
              </a:p>
            </p:txBody>
          </p:sp>
        </mc:Fallback>
      </mc:AlternateContent>
      <p:cxnSp>
        <p:nvCxnSpPr>
          <p:cNvPr id="47" name="直接箭头连接符 46"/>
          <p:cNvCxnSpPr/>
          <p:nvPr/>
        </p:nvCxnSpPr>
        <p:spPr>
          <a:xfrm>
            <a:off x="5170593" y="1647692"/>
            <a:ext cx="0" cy="4815744"/>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5628556" y="1647692"/>
            <a:ext cx="0" cy="4276858"/>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6120411" y="1647692"/>
            <a:ext cx="0" cy="3839455"/>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3333898" y="4900971"/>
            <a:ext cx="1083951" cy="369332"/>
          </a:xfrm>
          <a:prstGeom prst="rect">
            <a:avLst/>
          </a:prstGeom>
        </p:spPr>
        <p:txBody>
          <a:bodyPr wrap="none">
            <a:spAutoFit/>
          </a:bodyPr>
          <a:lstStyle/>
          <a:p>
            <a:r>
              <a:rPr lang="en-US" altLang="zh-CN" i="1" dirty="0">
                <a:solidFill>
                  <a:srgbClr val="C00000"/>
                </a:solidFill>
                <a:latin typeface="Times New Roman" panose="02020603050405020304" pitchFamily="18" charset="0"/>
                <a:cs typeface="Times New Roman" panose="02020603050405020304" pitchFamily="18" charset="0"/>
              </a:rPr>
              <a:t>S</a:t>
            </a:r>
            <a:r>
              <a:rPr lang="en-US" altLang="zh-CN" i="1" baseline="-25000"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 = </a:t>
            </a:r>
            <a:r>
              <a:rPr lang="en-US" dirty="0">
                <a:solidFill>
                  <a:srgbClr val="C00000"/>
                </a:solidFill>
                <a:latin typeface="Times New Roman" panose="02020603050405020304" pitchFamily="18" charset="0"/>
                <a:cs typeface="Times New Roman" panose="02020603050405020304" pitchFamily="18" charset="0"/>
              </a:rPr>
              <a:t>2271</a:t>
            </a:r>
          </a:p>
        </p:txBody>
      </p:sp>
      <p:sp>
        <p:nvSpPr>
          <p:cNvPr id="14" name="矩形 13"/>
          <p:cNvSpPr/>
          <p:nvPr/>
        </p:nvSpPr>
        <p:spPr>
          <a:xfrm>
            <a:off x="7241593" y="1453615"/>
            <a:ext cx="1204176"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7902.0(14)</a:t>
            </a:r>
          </a:p>
        </p:txBody>
      </p:sp>
      <p:cxnSp>
        <p:nvCxnSpPr>
          <p:cNvPr id="63" name="直接连接符 62"/>
          <p:cNvCxnSpPr/>
          <p:nvPr/>
        </p:nvCxnSpPr>
        <p:spPr>
          <a:xfrm>
            <a:off x="4677878" y="5942984"/>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677878" y="5487147"/>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677878" y="6221471"/>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30557" y="6025477"/>
            <a:ext cx="53091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452</a:t>
            </a:r>
            <a:endParaRPr lang="zh-CN" altLang="en-US" dirty="0">
              <a:latin typeface="Times New Roman" panose="02020603050405020304" pitchFamily="18" charset="0"/>
              <a:cs typeface="Times New Roman" panose="02020603050405020304" pitchFamily="18" charset="0"/>
            </a:endParaRPr>
          </a:p>
        </p:txBody>
      </p:sp>
      <p:sp>
        <p:nvSpPr>
          <p:cNvPr id="58" name="文本框 56"/>
          <p:cNvSpPr txBox="1"/>
          <p:nvPr/>
        </p:nvSpPr>
        <p:spPr>
          <a:xfrm>
            <a:off x="6658717" y="6019044"/>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1/2</a:t>
            </a:r>
            <a:r>
              <a:rPr lang="en-US" baseline="30000" dirty="0">
                <a:latin typeface="Times New Roman" panose="02020603050405020304" pitchFamily="18" charset="0"/>
                <a:cs typeface="Times New Roman" panose="02020603050405020304" pitchFamily="18" charset="0"/>
              </a:rPr>
              <a:t>+</a:t>
            </a:r>
          </a:p>
        </p:txBody>
      </p:sp>
      <p:sp>
        <p:nvSpPr>
          <p:cNvPr id="67" name="文本框 56"/>
          <p:cNvSpPr txBox="1"/>
          <p:nvPr/>
        </p:nvSpPr>
        <p:spPr>
          <a:xfrm>
            <a:off x="6658717" y="5741037"/>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p>
        </p:txBody>
      </p:sp>
      <p:sp>
        <p:nvSpPr>
          <p:cNvPr id="68" name="文本框 56"/>
          <p:cNvSpPr txBox="1"/>
          <p:nvPr/>
        </p:nvSpPr>
        <p:spPr>
          <a:xfrm>
            <a:off x="6658717" y="5264613"/>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7/2</a:t>
            </a:r>
            <a:r>
              <a:rPr lang="en-US" baseline="30000" dirty="0">
                <a:latin typeface="Times New Roman" panose="02020603050405020304" pitchFamily="18" charset="0"/>
                <a:cs typeface="Times New Roman" panose="02020603050405020304" pitchFamily="18" charset="0"/>
              </a:rPr>
              <a:t>+</a:t>
            </a:r>
          </a:p>
        </p:txBody>
      </p:sp>
      <p:sp>
        <p:nvSpPr>
          <p:cNvPr id="76" name="TextBox 75"/>
          <p:cNvSpPr txBox="1"/>
          <p:nvPr/>
        </p:nvSpPr>
        <p:spPr>
          <a:xfrm>
            <a:off x="7330557" y="5741884"/>
            <a:ext cx="53091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945</a:t>
            </a:r>
            <a:endParaRPr lang="zh-CN" altLang="en-US" dirty="0">
              <a:latin typeface="Times New Roman" panose="02020603050405020304" pitchFamily="18" charset="0"/>
              <a:cs typeface="Times New Roman" panose="02020603050405020304" pitchFamily="18" charset="0"/>
            </a:endParaRPr>
          </a:p>
        </p:txBody>
      </p:sp>
      <p:sp>
        <p:nvSpPr>
          <p:cNvPr id="77" name="TextBox 76"/>
          <p:cNvSpPr txBox="1"/>
          <p:nvPr/>
        </p:nvSpPr>
        <p:spPr>
          <a:xfrm>
            <a:off x="7215141" y="5264613"/>
            <a:ext cx="646331"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1612</a:t>
            </a:r>
            <a:endParaRPr lang="zh-CN" altLang="en-US" dirty="0">
              <a:latin typeface="Times New Roman" panose="02020603050405020304" pitchFamily="18" charset="0"/>
              <a:cs typeface="Times New Roman" panose="02020603050405020304" pitchFamily="18" charset="0"/>
            </a:endParaRPr>
          </a:p>
        </p:txBody>
      </p:sp>
      <p:sp>
        <p:nvSpPr>
          <p:cNvPr id="78" name="文本框 77"/>
          <p:cNvSpPr txBox="1"/>
          <p:nvPr/>
        </p:nvSpPr>
        <p:spPr>
          <a:xfrm rot="10800000">
            <a:off x="5264456" y="2933827"/>
            <a:ext cx="461665" cy="553998"/>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6955</a:t>
            </a:r>
          </a:p>
        </p:txBody>
      </p:sp>
      <p:sp>
        <p:nvSpPr>
          <p:cNvPr id="79" name="文本框 78"/>
          <p:cNvSpPr txBox="1"/>
          <p:nvPr/>
        </p:nvSpPr>
        <p:spPr>
          <a:xfrm rot="10800000">
            <a:off x="5730361" y="2226454"/>
            <a:ext cx="461665" cy="553998"/>
          </a:xfrm>
          <a:prstGeom prst="rect">
            <a:avLst/>
          </a:prstGeom>
          <a:noFill/>
        </p:spPr>
        <p:txBody>
          <a:bodyPr vert="eaVert"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6289</a:t>
            </a:r>
          </a:p>
        </p:txBody>
      </p:sp>
      <p:cxnSp>
        <p:nvCxnSpPr>
          <p:cNvPr id="80" name="直接箭头连接符 79"/>
          <p:cNvCxnSpPr/>
          <p:nvPr/>
        </p:nvCxnSpPr>
        <p:spPr>
          <a:xfrm flipH="1">
            <a:off x="6694054" y="138469"/>
            <a:ext cx="571105" cy="498274"/>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1" name="直接连接符 64"/>
          <p:cNvCxnSpPr/>
          <p:nvPr/>
        </p:nvCxnSpPr>
        <p:spPr>
          <a:xfrm>
            <a:off x="4677878" y="1647692"/>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5355401" y="1259926"/>
            <a:ext cx="1340432" cy="369332"/>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T</a:t>
            </a:r>
            <a:r>
              <a:rPr lang="en-US" dirty="0">
                <a:latin typeface="Times New Roman" panose="02020603050405020304" pitchFamily="18" charset="0"/>
                <a:cs typeface="Times New Roman" panose="02020603050405020304" pitchFamily="18" charset="0"/>
              </a:rPr>
              <a:t> = 3/2  IAS</a:t>
            </a:r>
          </a:p>
        </p:txBody>
      </p:sp>
    </p:spTree>
    <p:extLst>
      <p:ext uri="{BB962C8B-B14F-4D97-AF65-F5344CB8AC3E}">
        <p14:creationId xmlns:p14="http://schemas.microsoft.com/office/powerpoint/2010/main" val="2145487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463308"/>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7) Parameterize </a:t>
            </a:r>
            <a:r>
              <a:rPr lang="en-US" altLang="zh-CN" i="1" dirty="0">
                <a:latin typeface="Times New Roman" panose="02020603050405020304" pitchFamily="18" charset="0"/>
                <a:cs typeface="Times New Roman" panose="02020603050405020304" pitchFamily="18" charset="0"/>
              </a:rPr>
              <a:t>σ</a:t>
            </a:r>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and </a:t>
            </a:r>
            <a:r>
              <a:rPr lang="en-US" altLang="zh-CN" i="1" dirty="0">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as a function of energy using </a:t>
            </a:r>
            <a:r>
              <a:rPr lang="en-US" b="1" dirty="0">
                <a:latin typeface="Times New Roman" panose="02020603050405020304" pitchFamily="18" charset="0"/>
                <a:cs typeface="Times New Roman" panose="02020603050405020304" pitchFamily="18" charset="0"/>
              </a:rPr>
              <a:t>graphpol12fit_band_sigmatau.C</a:t>
            </a:r>
            <a:r>
              <a:rPr lang="en-US" dirty="0">
                <a:latin typeface="Times New Roman" panose="02020603050405020304" pitchFamily="18" charset="0"/>
                <a:cs typeface="Times New Roman" panose="02020603050405020304" pitchFamily="18" charset="0"/>
              </a:rPr>
              <a:t> to extract formal parameters to characterize </a:t>
            </a:r>
            <a:r>
              <a:rPr lang="en-US" altLang="zh-CN" i="1" dirty="0">
                <a:latin typeface="Times New Roman" panose="02020603050405020304" pitchFamily="18" charset="0"/>
                <a:cs typeface="Times New Roman" panose="02020603050405020304" pitchFamily="18" charset="0"/>
              </a:rPr>
              <a:t>σ</a:t>
            </a:r>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and </a:t>
            </a:r>
            <a:r>
              <a:rPr lang="en-US" altLang="zh-CN" i="1" dirty="0">
                <a:latin typeface="Times New Roman" panose="02020603050405020304" pitchFamily="18" charset="0"/>
                <a:cs typeface="Times New Roman" panose="02020603050405020304" pitchFamily="18" charset="0"/>
              </a:rPr>
              <a:t>τ</a:t>
            </a:r>
            <a:r>
              <a:rPr lang="en-US" altLang="zh-C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from linear and </a:t>
            </a:r>
            <a:r>
              <a:rPr lang="en-US" dirty="0" err="1">
                <a:latin typeface="Times New Roman" panose="02020603050405020304" pitchFamily="18" charset="0"/>
                <a:cs typeface="Times New Roman" panose="02020603050405020304" pitchFamily="18" charset="0"/>
              </a:rPr>
              <a:t>sqrt+const</a:t>
            </a:r>
            <a:r>
              <a:rPr lang="en-US" dirty="0">
                <a:latin typeface="Times New Roman" panose="02020603050405020304" pitchFamily="18" charset="0"/>
                <a:cs typeface="Times New Roman" panose="02020603050405020304" pitchFamily="18" charset="0"/>
              </a:rPr>
              <a:t> fitting, respectively. This parameterization will be stored and implemented in the </a:t>
            </a:r>
            <a:r>
              <a:rPr lang="en-US" b="1" dirty="0">
                <a:latin typeface="Times New Roman" panose="02020603050405020304" pitchFamily="18" charset="0"/>
                <a:cs typeface="Times New Roman" panose="02020603050405020304" pitchFamily="18" charset="0"/>
              </a:rPr>
              <a:t>Doppler.cpp</a:t>
            </a:r>
            <a:r>
              <a:rPr lang="en-US" dirty="0">
                <a:latin typeface="Times New Roman" panose="02020603050405020304" pitchFamily="18" charset="0"/>
                <a:cs typeface="Times New Roman" panose="02020603050405020304" pitchFamily="18" charset="0"/>
              </a:rPr>
              <a:t> to mimic the SeGA detectors' response.</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8) Each detector has a slightly different contribution to the total number of counts in the peak depending on efficiency and the </a:t>
            </a:r>
            <a:r>
              <a:rPr lang="en-US" b="1" dirty="0">
                <a:latin typeface="Times New Roman" panose="02020603050405020304" pitchFamily="18" charset="0"/>
                <a:cs typeface="Times New Roman" panose="02020603050405020304" pitchFamily="18" charset="0"/>
              </a:rPr>
              <a:t>Si25_relative_counts.C</a:t>
            </a:r>
            <a:r>
              <a:rPr lang="en-US" dirty="0">
                <a:latin typeface="Times New Roman" panose="02020603050405020304" pitchFamily="18" charset="0"/>
                <a:cs typeface="Times New Roman" panose="02020603050405020304" pitchFamily="18" charset="0"/>
              </a:rPr>
              <a:t> is used to estimate the relative counts in each Doppler broadened peak and stored in Doppler.cpp. The simulation will reflect this by normalizing the number of counts simulated in each detector. This relative counts is also used as the weight when calculating t</a:t>
            </a:r>
            <a:r>
              <a:rPr lang="en-US" altLang="zh-CN" dirty="0">
                <a:latin typeface="Times New Roman" panose="02020603050405020304" pitchFamily="18" charset="0"/>
                <a:cs typeface="Times New Roman" panose="02020603050405020304" pitchFamily="18" charset="0"/>
              </a:rPr>
              <a:t>he systematic uncertainty associated with calibrations. The combined calibration uncertainty is the weighted average of 12 calibration uncertainties of 12 SeGA detectors.</a:t>
            </a:r>
            <a:endParaRPr lang="en-US" dirty="0">
              <a:latin typeface="Times New Roman" panose="02020603050405020304" pitchFamily="18" charset="0"/>
              <a:cs typeface="Times New Roman" panose="02020603050405020304" pitchFamily="18" charset="0"/>
            </a:endParaRPr>
          </a:p>
          <a:p>
            <a:pPr algn="just"/>
            <a:endParaRPr lang="en-US" altLang="zh-CN" dirty="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9) Input Chi2 obtained from </a:t>
            </a:r>
            <a:r>
              <a:rPr lang="en-US" altLang="zh-CN" b="1" dirty="0" err="1">
                <a:latin typeface="Times New Roman" panose="02020603050405020304" pitchFamily="18" charset="0"/>
                <a:cs typeface="Times New Roman" panose="02020603050405020304" pitchFamily="18" charset="0"/>
              </a:rPr>
              <a:t>Comparison.C</a:t>
            </a:r>
            <a:r>
              <a:rPr lang="en-US" altLang="zh-CN" dirty="0">
                <a:latin typeface="Times New Roman" panose="02020603050405020304" pitchFamily="18" charset="0"/>
                <a:cs typeface="Times New Roman" panose="02020603050405020304" pitchFamily="18" charset="0"/>
              </a:rPr>
              <a:t> to Chi2_gated_Robertson_1369_st0_sig0_tau0.dat files and use </a:t>
            </a:r>
            <a:r>
              <a:rPr lang="en-US" altLang="zh-CN" b="1" dirty="0">
                <a:latin typeface="Times New Roman" panose="02020603050405020304" pitchFamily="18" charset="0"/>
                <a:cs typeface="Times New Roman" panose="02020603050405020304" pitchFamily="18" charset="0"/>
              </a:rPr>
              <a:t>graphpol2fit_Chi2.C</a:t>
            </a:r>
            <a:r>
              <a:rPr lang="en-US" altLang="zh-CN" dirty="0">
                <a:latin typeface="Times New Roman" panose="02020603050405020304" pitchFamily="18" charset="0"/>
                <a:cs typeface="Times New Roman" panose="02020603050405020304" pitchFamily="18" charset="0"/>
              </a:rPr>
              <a:t> to determine the statistical uncertainty corresponding to Chi2</a:t>
            </a:r>
            <a:r>
              <a:rPr lang="en-US" altLang="zh-CN" baseline="-25000" dirty="0">
                <a:latin typeface="Times New Roman" panose="02020603050405020304" pitchFamily="18" charset="0"/>
                <a:cs typeface="Times New Roman" panose="02020603050405020304" pitchFamily="18" charset="0"/>
              </a:rPr>
              <a:t>min</a:t>
            </a:r>
            <a:r>
              <a:rPr lang="en-US" altLang="zh-CN" dirty="0">
                <a:latin typeface="Times New Roman" panose="02020603050405020304" pitchFamily="18" charset="0"/>
                <a:cs typeface="Times New Roman" panose="02020603050405020304" pitchFamily="18" charset="0"/>
              </a:rPr>
              <a:t>+1. The initial guesses for pol2 parameters come from Excel fitting.</a:t>
            </a:r>
          </a:p>
          <a:p>
            <a:pPr algn="just"/>
            <a:endParaRPr lang="en-US" altLang="zh-CN" dirty="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Comparison_1369_gated_Rob.C &amp; Comparison_2754_ungated_Rob.C adopt Robertson's proton input.</a:t>
            </a:r>
          </a:p>
          <a:p>
            <a:pPr algn="just"/>
            <a:r>
              <a:rPr lang="en-US" altLang="zh-CN" dirty="0">
                <a:latin typeface="Times New Roman" panose="02020603050405020304" pitchFamily="18" charset="0"/>
                <a:cs typeface="Times New Roman" panose="02020603050405020304" pitchFamily="18" charset="0"/>
              </a:rPr>
              <a:t>Comparison_1369_gated_Tho.C &amp; Comparison_2754_ungated_Tho.C adopt Thomas's proton input.</a:t>
            </a:r>
          </a:p>
          <a:p>
            <a:pPr algn="just"/>
            <a:r>
              <a:rPr lang="en-US" altLang="zh-CN" dirty="0">
                <a:latin typeface="Times New Roman" panose="02020603050405020304" pitchFamily="18" charset="0"/>
                <a:cs typeface="Times New Roman" panose="02020603050405020304" pitchFamily="18" charset="0"/>
              </a:rPr>
              <a:t>Comparison_1369_gated_Lit.C &amp; Comparison_2754_ungated_Lit.C adopt my re-evaluated proton input.</a:t>
            </a:r>
          </a:p>
        </p:txBody>
      </p:sp>
    </p:spTree>
    <p:extLst>
      <p:ext uri="{BB962C8B-B14F-4D97-AF65-F5344CB8AC3E}">
        <p14:creationId xmlns:p14="http://schemas.microsoft.com/office/powerpoint/2010/main" val="35913248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5290"/>
            <a:ext cx="9144000" cy="6747420"/>
          </a:xfrm>
          <a:prstGeom prst="rect">
            <a:avLst/>
          </a:prstGeom>
        </p:spPr>
      </p:pic>
      <p:sp>
        <p:nvSpPr>
          <p:cNvPr id="3" name="TextBox 2"/>
          <p:cNvSpPr txBox="1"/>
          <p:nvPr/>
        </p:nvSpPr>
        <p:spPr>
          <a:xfrm>
            <a:off x="0" y="0"/>
            <a:ext cx="748923" cy="369332"/>
          </a:xfrm>
          <a:prstGeom prst="rect">
            <a:avLst/>
          </a:prstGeom>
          <a:noFill/>
        </p:spPr>
        <p:txBody>
          <a:bodyPr wrap="none" rtlCol="0">
            <a:spAutoFit/>
          </a:bodyPr>
          <a:lstStyle/>
          <a:p>
            <a:r>
              <a:rPr lang="en-US" dirty="0"/>
              <a:t>NNDC</a:t>
            </a:r>
          </a:p>
        </p:txBody>
      </p:sp>
    </p:spTree>
    <p:extLst>
      <p:ext uri="{BB962C8B-B14F-4D97-AF65-F5344CB8AC3E}">
        <p14:creationId xmlns:p14="http://schemas.microsoft.com/office/powerpoint/2010/main" val="19284754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5290"/>
            <a:ext cx="9144000" cy="6747420"/>
          </a:xfrm>
          <a:prstGeom prst="rect">
            <a:avLst/>
          </a:prstGeom>
        </p:spPr>
      </p:pic>
      <p:sp>
        <p:nvSpPr>
          <p:cNvPr id="3" name="TextBox 2"/>
          <p:cNvSpPr txBox="1"/>
          <p:nvPr/>
        </p:nvSpPr>
        <p:spPr>
          <a:xfrm>
            <a:off x="0" y="0"/>
            <a:ext cx="748923" cy="369332"/>
          </a:xfrm>
          <a:prstGeom prst="rect">
            <a:avLst/>
          </a:prstGeom>
          <a:noFill/>
        </p:spPr>
        <p:txBody>
          <a:bodyPr wrap="none" rtlCol="0">
            <a:spAutoFit/>
          </a:bodyPr>
          <a:lstStyle/>
          <a:p>
            <a:r>
              <a:rPr lang="en-US" dirty="0"/>
              <a:t>NNDC</a:t>
            </a:r>
          </a:p>
        </p:txBody>
      </p:sp>
    </p:spTree>
    <p:extLst>
      <p:ext uri="{BB962C8B-B14F-4D97-AF65-F5344CB8AC3E}">
        <p14:creationId xmlns:p14="http://schemas.microsoft.com/office/powerpoint/2010/main" val="14593365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167" y="0"/>
            <a:ext cx="7969666" cy="6858000"/>
          </a:xfrm>
          <a:prstGeom prst="rect">
            <a:avLst/>
          </a:prstGeom>
        </p:spPr>
      </p:pic>
      <p:sp>
        <p:nvSpPr>
          <p:cNvPr id="5" name="文本框 4"/>
          <p:cNvSpPr txBox="1"/>
          <p:nvPr/>
        </p:nvSpPr>
        <p:spPr>
          <a:xfrm>
            <a:off x="14011" y="-1633"/>
            <a:ext cx="976549" cy="369332"/>
          </a:xfrm>
          <a:prstGeom prst="rect">
            <a:avLst/>
          </a:prstGeom>
          <a:noFill/>
        </p:spPr>
        <p:txBody>
          <a:bodyPr wrap="none" rtlCol="0">
            <a:spAutoFit/>
          </a:bodyPr>
          <a:lstStyle/>
          <a:p>
            <a:r>
              <a:rPr lang="en-US" altLang="zh-CN" dirty="0"/>
              <a:t>GADGET</a:t>
            </a:r>
            <a:endParaRPr lang="en-US" dirty="0"/>
          </a:p>
        </p:txBody>
      </p:sp>
    </p:spTree>
    <p:extLst>
      <p:ext uri="{BB962C8B-B14F-4D97-AF65-F5344CB8AC3E}">
        <p14:creationId xmlns:p14="http://schemas.microsoft.com/office/powerpoint/2010/main" val="17695568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5290"/>
            <a:ext cx="9144000" cy="6747420"/>
          </a:xfrm>
          <a:prstGeom prst="rect">
            <a:avLst/>
          </a:prstGeom>
        </p:spPr>
      </p:pic>
      <p:sp>
        <p:nvSpPr>
          <p:cNvPr id="3" name="TextBox 2"/>
          <p:cNvSpPr txBox="1"/>
          <p:nvPr/>
        </p:nvSpPr>
        <p:spPr>
          <a:xfrm>
            <a:off x="0" y="0"/>
            <a:ext cx="1824538" cy="1015663"/>
          </a:xfrm>
          <a:prstGeom prst="rect">
            <a:avLst/>
          </a:prstGeom>
          <a:noFill/>
        </p:spPr>
        <p:txBody>
          <a:bodyPr wrap="none" rtlCol="0">
            <a:spAutoFit/>
          </a:bodyPr>
          <a:lstStyle/>
          <a:p>
            <a:r>
              <a:rPr lang="en-US" sz="2000" dirty="0"/>
              <a:t>7902</a:t>
            </a:r>
            <a:r>
              <a:rPr lang="en-US" altLang="zh-CN" sz="2000" dirty="0"/>
              <a:t>-keV IAS</a:t>
            </a:r>
          </a:p>
          <a:p>
            <a:r>
              <a:rPr lang="en-US" sz="2000" dirty="0"/>
              <a:t>I(</a:t>
            </a:r>
            <a:r>
              <a:rPr lang="en-US" altLang="zh-CN" sz="2000" dirty="0"/>
              <a:t>β+</a:t>
            </a:r>
            <a:r>
              <a:rPr lang="en-US" sz="2000" dirty="0"/>
              <a:t>)</a:t>
            </a:r>
            <a:r>
              <a:rPr lang="en-US" altLang="zh-CN" sz="2000" dirty="0"/>
              <a:t>=99.9364%</a:t>
            </a:r>
          </a:p>
          <a:p>
            <a:r>
              <a:rPr lang="en-US" altLang="zh-CN" sz="2000" dirty="0"/>
              <a:t>I(EC)=0.0636%</a:t>
            </a:r>
          </a:p>
        </p:txBody>
      </p:sp>
    </p:spTree>
    <p:extLst>
      <p:ext uri="{BB962C8B-B14F-4D97-AF65-F5344CB8AC3E}">
        <p14:creationId xmlns:p14="http://schemas.microsoft.com/office/powerpoint/2010/main" val="7146665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nvSpPr>
        <p:spPr>
          <a:xfrm rot="10800000">
            <a:off x="4624363" y="3884278"/>
            <a:ext cx="461665" cy="553998"/>
          </a:xfrm>
          <a:prstGeom prst="rect">
            <a:avLst/>
          </a:prstGeom>
          <a:noFill/>
        </p:spPr>
        <p:txBody>
          <a:bodyPr vert="eaVert" wrap="none" rtlCol="0">
            <a:spAutoFit/>
          </a:bodyPr>
          <a:lstStyle/>
          <a:p>
            <a:r>
              <a:rPr lang="en-US" strike="sngStrike" dirty="0">
                <a:solidFill>
                  <a:srgbClr val="7030A0"/>
                </a:solidFill>
                <a:latin typeface="Times New Roman" panose="02020603050405020304" pitchFamily="18" charset="0"/>
                <a:cs typeface="Times New Roman" panose="02020603050405020304" pitchFamily="18" charset="0"/>
              </a:rPr>
              <a:t>7240</a:t>
            </a:r>
          </a:p>
        </p:txBody>
      </p:sp>
      <p:cxnSp>
        <p:nvCxnSpPr>
          <p:cNvPr id="3" name="直接连接符 2"/>
          <p:cNvCxnSpPr/>
          <p:nvPr/>
        </p:nvCxnSpPr>
        <p:spPr>
          <a:xfrm>
            <a:off x="992660" y="2994032"/>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92660" y="268947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7753" y="2499872"/>
            <a:ext cx="64633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4238</a:t>
            </a:r>
          </a:p>
        </p:txBody>
      </p:sp>
      <p:cxnSp>
        <p:nvCxnSpPr>
          <p:cNvPr id="8" name="直接连接符 7"/>
          <p:cNvCxnSpPr/>
          <p:nvPr/>
        </p:nvCxnSpPr>
        <p:spPr>
          <a:xfrm>
            <a:off x="992660" y="423642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92660" y="508714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77878" y="6478043"/>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265615" y="2702862"/>
            <a:ext cx="0" cy="2384287"/>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353291" y="2994032"/>
            <a:ext cx="0" cy="1242394"/>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1809453" y="2689479"/>
            <a:ext cx="0" cy="1497619"/>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2897129" y="4236426"/>
            <a:ext cx="0" cy="850723"/>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17753" y="2841494"/>
            <a:ext cx="64633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4123</a:t>
            </a:r>
          </a:p>
        </p:txBody>
      </p:sp>
      <p:sp>
        <p:nvSpPr>
          <p:cNvPr id="28" name="文本框 27"/>
          <p:cNvSpPr txBox="1"/>
          <p:nvPr/>
        </p:nvSpPr>
        <p:spPr>
          <a:xfrm>
            <a:off x="117753" y="4002432"/>
            <a:ext cx="64633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1369</a:t>
            </a:r>
          </a:p>
        </p:txBody>
      </p:sp>
      <p:sp>
        <p:nvSpPr>
          <p:cNvPr id="29" name="文本框 28"/>
          <p:cNvSpPr txBox="1"/>
          <p:nvPr/>
        </p:nvSpPr>
        <p:spPr>
          <a:xfrm>
            <a:off x="718680" y="4866223"/>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30" name="文本框 29"/>
          <p:cNvSpPr txBox="1"/>
          <p:nvPr/>
        </p:nvSpPr>
        <p:spPr>
          <a:xfrm>
            <a:off x="718680" y="4002432"/>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31" name="文本框 30"/>
          <p:cNvSpPr txBox="1"/>
          <p:nvPr/>
        </p:nvSpPr>
        <p:spPr>
          <a:xfrm>
            <a:off x="718680" y="2766952"/>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32" name="文本框 31"/>
          <p:cNvSpPr txBox="1"/>
          <p:nvPr/>
        </p:nvSpPr>
        <p:spPr>
          <a:xfrm>
            <a:off x="718680" y="247648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591059" y="5211796"/>
            <a:ext cx="982961" cy="400110"/>
          </a:xfrm>
          <a:prstGeom prst="rect">
            <a:avLst/>
          </a:prstGeom>
          <a:noFill/>
        </p:spPr>
        <p:txBody>
          <a:bodyPr wrap="none" rtlCol="0">
            <a:spAutoFit/>
          </a:bodyPr>
          <a:lstStyle/>
          <a:p>
            <a:r>
              <a:rPr lang="en-US" sz="2000" baseline="30000" dirty="0">
                <a:latin typeface="Times New Roman" panose="02020603050405020304" pitchFamily="18" charset="0"/>
                <a:cs typeface="Times New Roman" panose="02020603050405020304" pitchFamily="18" charset="0"/>
              </a:rPr>
              <a:t>24</a:t>
            </a:r>
            <a:r>
              <a:rPr lang="en-US" altLang="zh-CN" sz="2000" dirty="0">
                <a:latin typeface="Times New Roman" panose="02020603050405020304" pitchFamily="18" charset="0"/>
                <a:cs typeface="Times New Roman" panose="02020603050405020304" pitchFamily="18" charset="0"/>
              </a:rPr>
              <a:t>Mg+</a:t>
            </a:r>
            <a:r>
              <a:rPr lang="en-US" altLang="zh-CN" sz="2000" i="1" dirty="0">
                <a:latin typeface="Times New Roman" panose="02020603050405020304" pitchFamily="18" charset="0"/>
                <a:cs typeface="Times New Roman" panose="02020603050405020304" pitchFamily="18" charset="0"/>
              </a:rPr>
              <a:t>p</a:t>
            </a:r>
            <a:endParaRPr lang="en-US" sz="2000" i="1"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5476205" y="6492651"/>
            <a:ext cx="611065" cy="400110"/>
          </a:xfrm>
          <a:prstGeom prst="rect">
            <a:avLst/>
          </a:prstGeom>
          <a:noFill/>
        </p:spPr>
        <p:txBody>
          <a:bodyPr wrap="none" rtlCol="0">
            <a:spAutoFit/>
          </a:bodyPr>
          <a:lstStyle/>
          <a:p>
            <a:r>
              <a:rPr lang="en-US" sz="2000" baseline="30000" dirty="0">
                <a:latin typeface="Times New Roman" panose="02020603050405020304" pitchFamily="18" charset="0"/>
                <a:cs typeface="Times New Roman" panose="02020603050405020304" pitchFamily="18" charset="0"/>
              </a:rPr>
              <a:t>25</a:t>
            </a:r>
            <a:r>
              <a:rPr lang="en-US" sz="2000" dirty="0">
                <a:latin typeface="Times New Roman" panose="02020603050405020304" pitchFamily="18" charset="0"/>
                <a:cs typeface="Times New Roman" panose="02020603050405020304" pitchFamily="18" charset="0"/>
              </a:rPr>
              <a:t>Al</a:t>
            </a:r>
          </a:p>
        </p:txBody>
      </p:sp>
      <p:sp>
        <p:nvSpPr>
          <p:cNvPr id="36" name="文本框 35"/>
          <p:cNvSpPr txBox="1"/>
          <p:nvPr/>
        </p:nvSpPr>
        <p:spPr>
          <a:xfrm>
            <a:off x="7635901" y="133908"/>
            <a:ext cx="567784" cy="400110"/>
          </a:xfrm>
          <a:prstGeom prst="rect">
            <a:avLst/>
          </a:prstGeom>
          <a:noFill/>
        </p:spPr>
        <p:txBody>
          <a:bodyPr wrap="none" rtlCol="0">
            <a:spAutoFit/>
          </a:bodyPr>
          <a:lstStyle/>
          <a:p>
            <a:r>
              <a:rPr lang="en-US"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a:t>
            </a:r>
            <a:endParaRPr lang="en-US" sz="2000" dirty="0">
              <a:latin typeface="Times New Roman" panose="02020603050405020304" pitchFamily="18" charset="0"/>
              <a:cs typeface="Times New Roman" panose="02020603050405020304" pitchFamily="18" charset="0"/>
            </a:endParaRPr>
          </a:p>
        </p:txBody>
      </p:sp>
      <p:sp>
        <p:nvSpPr>
          <p:cNvPr id="41" name="文本框 40"/>
          <p:cNvSpPr txBox="1"/>
          <p:nvPr/>
        </p:nvSpPr>
        <p:spPr>
          <a:xfrm>
            <a:off x="8507103" y="-50758"/>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42" name="文本框 41"/>
          <p:cNvSpPr txBox="1"/>
          <p:nvPr/>
        </p:nvSpPr>
        <p:spPr>
          <a:xfrm rot="10800000">
            <a:off x="879618" y="3377514"/>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4238</a:t>
            </a:r>
          </a:p>
        </p:txBody>
      </p:sp>
      <p:sp>
        <p:nvSpPr>
          <p:cNvPr id="43" name="文本框 42"/>
          <p:cNvSpPr txBox="1"/>
          <p:nvPr/>
        </p:nvSpPr>
        <p:spPr>
          <a:xfrm rot="10800000">
            <a:off x="1434260" y="3161289"/>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2870</a:t>
            </a:r>
          </a:p>
        </p:txBody>
      </p:sp>
      <p:sp>
        <p:nvSpPr>
          <p:cNvPr id="44" name="文本框 43"/>
          <p:cNvSpPr txBox="1"/>
          <p:nvPr/>
        </p:nvSpPr>
        <p:spPr>
          <a:xfrm rot="10800000">
            <a:off x="1950452" y="3210826"/>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2754</a:t>
            </a:r>
          </a:p>
        </p:txBody>
      </p:sp>
      <p:sp>
        <p:nvSpPr>
          <p:cNvPr id="45" name="文本框 44"/>
          <p:cNvSpPr txBox="1"/>
          <p:nvPr/>
        </p:nvSpPr>
        <p:spPr>
          <a:xfrm rot="10800000">
            <a:off x="2509614" y="4342523"/>
            <a:ext cx="461665" cy="553998"/>
          </a:xfrm>
          <a:prstGeom prst="rect">
            <a:avLst/>
          </a:prstGeom>
          <a:noFill/>
        </p:spPr>
        <p:txBody>
          <a:bodyPr vert="eaVert" wrap="none" rtlCol="0">
            <a:spAutoFit/>
          </a:bodyPr>
          <a:lstStyle/>
          <a:p>
            <a:r>
              <a:rPr lang="en-US" dirty="0">
                <a:solidFill>
                  <a:srgbClr val="0000CC"/>
                </a:solidFill>
                <a:latin typeface="Times New Roman" panose="02020603050405020304" pitchFamily="18" charset="0"/>
                <a:cs typeface="Times New Roman" panose="02020603050405020304" pitchFamily="18" charset="0"/>
              </a:rPr>
              <a:t>1369</a:t>
            </a:r>
          </a:p>
        </p:txBody>
      </p:sp>
      <p:cxnSp>
        <p:nvCxnSpPr>
          <p:cNvPr id="49" name="直接箭头连接符 48"/>
          <p:cNvCxnSpPr/>
          <p:nvPr/>
        </p:nvCxnSpPr>
        <p:spPr>
          <a:xfrm flipH="1">
            <a:off x="3177134" y="1647691"/>
            <a:ext cx="1486165" cy="1346340"/>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H="1">
            <a:off x="3188962" y="1647691"/>
            <a:ext cx="1474337" cy="1036847"/>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H="1">
            <a:off x="3149124" y="1647692"/>
            <a:ext cx="1514175" cy="2588733"/>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a:off x="3177136" y="1647692"/>
            <a:ext cx="1498912" cy="347056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649099" y="6296631"/>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61" name="文本框 60"/>
              <p:cNvSpPr txBox="1"/>
              <p:nvPr/>
            </p:nvSpPr>
            <p:spPr>
              <a:xfrm rot="17608556">
                <a:off x="3220920" y="3959742"/>
                <a:ext cx="117179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i="1" smtClean="0">
                          <a:solidFill>
                            <a:srgbClr val="C00000"/>
                          </a:solidFill>
                          <a:latin typeface="Cambria Math" panose="02040503050406030204" pitchFamily="18" charset="0"/>
                          <a:cs typeface="Times New Roman" panose="02020603050405020304" pitchFamily="18" charset="0"/>
                        </a:rPr>
                        <m:t>4969</m:t>
                      </m:r>
                      <m:r>
                        <a:rPr lang="en-US" altLang="zh-CN" b="0" i="1" smtClean="0">
                          <a:solidFill>
                            <a:srgbClr val="C00000"/>
                          </a:solidFill>
                          <a:latin typeface="Cambria Math" panose="02040503050406030204" pitchFamily="18" charset="0"/>
                          <a:cs typeface="Times New Roman" panose="02020603050405020304" pitchFamily="18" charset="0"/>
                        </a:rPr>
                        <m:t> </m:t>
                      </m:r>
                      <m:r>
                        <a:rPr lang="en-US" altLang="zh-CN"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ℓ</m:t>
                      </m:r>
                      <m:r>
                        <a:rPr lang="en-US" altLang="zh-CN" i="1">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2</m:t>
                      </m:r>
                    </m:oMath>
                  </m:oMathPara>
                </a14:m>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61" name="文本框 60"/>
              <p:cNvSpPr txBox="1">
                <a:spLocks noRot="1" noChangeAspect="1" noMove="1" noResize="1" noEditPoints="1" noAdjustHandles="1" noChangeArrowheads="1" noChangeShapeType="1" noTextEdit="1"/>
              </p:cNvSpPr>
              <p:nvPr/>
            </p:nvSpPr>
            <p:spPr>
              <a:xfrm rot="17608556">
                <a:off x="3220920" y="3959742"/>
                <a:ext cx="1171795" cy="276999"/>
              </a:xfrm>
              <a:prstGeom prst="rect">
                <a:avLst/>
              </a:prstGeom>
              <a:blipFill rotWithShape="0">
                <a:blip r:embed="rId3"/>
                <a:stretch>
                  <a:fillRect t="-3077" r="-5042" b="-4103"/>
                </a:stretch>
              </a:blipFill>
            </p:spPr>
            <p:txBody>
              <a:bodyPr/>
              <a:lstStyle/>
              <a:p>
                <a:r>
                  <a:rPr lang="en-US">
                    <a:noFill/>
                  </a:rPr>
                  <a:t> </a:t>
                </a:r>
              </a:p>
            </p:txBody>
          </p:sp>
        </mc:Fallback>
      </mc:AlternateContent>
      <p:sp>
        <p:nvSpPr>
          <p:cNvPr id="69" name="文本框 68"/>
          <p:cNvSpPr txBox="1"/>
          <p:nvPr/>
        </p:nvSpPr>
        <p:spPr>
          <a:xfrm>
            <a:off x="6658717" y="1463025"/>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70" name="文本框 69"/>
              <p:cNvSpPr txBox="1"/>
              <p:nvPr/>
            </p:nvSpPr>
            <p:spPr>
              <a:xfrm rot="17985523">
                <a:off x="2767927" y="3323912"/>
                <a:ext cx="134812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i="1" smtClean="0">
                          <a:solidFill>
                            <a:srgbClr val="C00000"/>
                          </a:solidFill>
                          <a:latin typeface="Cambria Math" panose="02040503050406030204" pitchFamily="18" charset="0"/>
                          <a:cs typeface="Times New Roman" panose="02020603050405020304" pitchFamily="18" charset="0"/>
                        </a:rPr>
                        <m:t>3600</m:t>
                      </m:r>
                      <m:r>
                        <a:rPr lang="en-US" altLang="zh-CN" b="0" i="1" smtClean="0">
                          <a:solidFill>
                            <a:srgbClr val="C00000"/>
                          </a:solidFill>
                          <a:latin typeface="Cambria Math" panose="02040503050406030204" pitchFamily="18" charset="0"/>
                          <a:cs typeface="Times New Roman" panose="02020603050405020304" pitchFamily="18" charset="0"/>
                        </a:rPr>
                        <m:t> </m:t>
                      </m:r>
                      <m:r>
                        <a:rPr lang="en-US" altLang="zh-CN" b="0" i="1"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ℓ</m:t>
                      </m:r>
                      <m:r>
                        <a:rPr lang="en-US" altLang="zh-CN" i="1">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m:t>
                      </m:r>
                      <m:r>
                        <a:rPr lang="en-US" altLang="zh-CN" b="0" i="0" smtClean="0">
                          <a:solidFill>
                            <a:srgbClr val="C00000"/>
                          </a:solidFill>
                          <a:latin typeface="Cambria Math" panose="02040503050406030204" pitchFamily="18" charset="0"/>
                          <a:ea typeface="Cambria Math" panose="02040503050406030204" pitchFamily="18" charset="0"/>
                          <a:cs typeface="Times New Roman" panose="02020603050405020304" pitchFamily="18" charset="0"/>
                        </a:rPr>
                        <m:t>0,2</m:t>
                      </m:r>
                    </m:oMath>
                  </m:oMathPara>
                </a14:m>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70" name="文本框 69"/>
              <p:cNvSpPr txBox="1">
                <a:spLocks noRot="1" noChangeAspect="1" noMove="1" noResize="1" noEditPoints="1" noAdjustHandles="1" noChangeArrowheads="1" noChangeShapeType="1" noTextEdit="1"/>
              </p:cNvSpPr>
              <p:nvPr/>
            </p:nvSpPr>
            <p:spPr>
              <a:xfrm rot="17985523">
                <a:off x="2767927" y="3323912"/>
                <a:ext cx="1348126" cy="276999"/>
              </a:xfrm>
              <a:prstGeom prst="rect">
                <a:avLst/>
              </a:prstGeom>
              <a:blipFill rotWithShape="0">
                <a:blip r:embed="rId4"/>
                <a:stretch>
                  <a:fillRect l="-667" t="-2315" r="-4667" b="-37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文本框 70"/>
              <p:cNvSpPr txBox="1"/>
              <p:nvPr/>
            </p:nvSpPr>
            <p:spPr>
              <a:xfrm rot="19091257">
                <a:off x="3226393" y="2484916"/>
                <a:ext cx="1101264" cy="276999"/>
              </a:xfrm>
              <a:prstGeom prst="rect">
                <a:avLst/>
              </a:prstGeom>
              <a:noFill/>
            </p:spPr>
            <p:txBody>
              <a:bodyPr wrap="none" lIns="0" tIns="0" rIns="0" bIns="0" rtlCol="0">
                <a:spAutoFit/>
              </a:bodyPr>
              <a:lstStyle/>
              <a:p>
                <a14:m>
                  <m:oMath xmlns:m="http://schemas.openxmlformats.org/officeDocument/2006/math">
                    <m:r>
                      <a:rPr lang="en-US" altLang="zh-CN" i="1" strike="sngStrike">
                        <a:solidFill>
                          <a:srgbClr val="C00000"/>
                        </a:solidFill>
                        <a:latin typeface="Cambria Math" panose="02040503050406030204" pitchFamily="18" charset="0"/>
                        <a:ea typeface="Cambria Math" panose="02040503050406030204" pitchFamily="18" charset="0"/>
                      </a:rPr>
                      <m:t>846</m:t>
                    </m:r>
                    <m:r>
                      <a:rPr lang="en-US" altLang="zh-CN" b="0" i="1" strike="sngStrike" smtClean="0">
                        <a:solidFill>
                          <a:srgbClr val="C00000"/>
                        </a:solidFill>
                        <a:latin typeface="Cambria Math" panose="02040503050406030204" pitchFamily="18" charset="0"/>
                        <a:ea typeface="Cambria Math" panose="02040503050406030204" pitchFamily="18" charset="0"/>
                      </a:rPr>
                      <m:t> ℓ</m:t>
                    </m:r>
                    <m:r>
                      <a:rPr lang="en-US" altLang="zh-CN" i="1" strike="sngStrike">
                        <a:solidFill>
                          <a:srgbClr val="C00000"/>
                        </a:solidFill>
                        <a:latin typeface="Cambria Math" panose="02040503050406030204" pitchFamily="18" charset="0"/>
                        <a:ea typeface="Cambria Math" panose="02040503050406030204" pitchFamily="18" charset="0"/>
                      </a:rPr>
                      <m:t>=</m:t>
                    </m:r>
                    <m:r>
                      <a:rPr lang="en-US" altLang="zh-CN" b="0" i="1" strike="sngStrike" smtClean="0">
                        <a:solidFill>
                          <a:srgbClr val="C00000"/>
                        </a:solidFill>
                        <a:latin typeface="Cambria Math" panose="02040503050406030204" pitchFamily="18" charset="0"/>
                        <a:ea typeface="Cambria Math" panose="02040503050406030204" pitchFamily="18" charset="0"/>
                      </a:rPr>
                      <m:t>2</m:t>
                    </m:r>
                  </m:oMath>
                </a14:m>
                <a:r>
                  <a:rPr lang="en-US" altLang="zh-CN" strike="sngStrike" dirty="0">
                    <a:solidFill>
                      <a:srgbClr val="C00000"/>
                    </a:solidFill>
                    <a:latin typeface="Times New Roman" panose="02020603050405020304" pitchFamily="18" charset="0"/>
                    <a:cs typeface="Times New Roman" panose="02020603050405020304" pitchFamily="18" charset="0"/>
                  </a:rPr>
                  <a:t>  </a:t>
                </a:r>
                <a:endParaRPr lang="en-US" strike="sngStrike"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71" name="文本框 70"/>
              <p:cNvSpPr txBox="1">
                <a:spLocks noRot="1" noChangeAspect="1" noMove="1" noResize="1" noEditPoints="1" noAdjustHandles="1" noChangeArrowheads="1" noChangeShapeType="1" noTextEdit="1"/>
              </p:cNvSpPr>
              <p:nvPr/>
            </p:nvSpPr>
            <p:spPr>
              <a:xfrm rot="19091257">
                <a:off x="3226393" y="2484916"/>
                <a:ext cx="1101264" cy="276999"/>
              </a:xfrm>
              <a:prstGeom prst="rect">
                <a:avLst/>
              </a:prstGeom>
              <a:blipFill rotWithShape="0">
                <a:blip r:embed="rId5"/>
                <a:stretch>
                  <a:fillRect l="-4819" b="-70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文本框 71"/>
              <p:cNvSpPr txBox="1"/>
              <p:nvPr/>
            </p:nvSpPr>
            <p:spPr>
              <a:xfrm rot="19441250">
                <a:off x="3107466" y="1993964"/>
                <a:ext cx="121988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i="1" smtClean="0">
                          <a:solidFill>
                            <a:srgbClr val="C00000"/>
                          </a:solidFill>
                          <a:latin typeface="Cambria Math" panose="02040503050406030204" pitchFamily="18" charset="0"/>
                          <a:ea typeface="Cambria Math" panose="02040503050406030204" pitchFamily="18" charset="0"/>
                        </a:rPr>
                        <m:t>73</m:t>
                      </m:r>
                      <m:r>
                        <a:rPr lang="en-US" altLang="zh-CN" b="0" i="1" smtClean="0">
                          <a:solidFill>
                            <a:srgbClr val="C00000"/>
                          </a:solidFill>
                          <a:latin typeface="Cambria Math" panose="02040503050406030204" pitchFamily="18" charset="0"/>
                          <a:ea typeface="Cambria Math" panose="02040503050406030204" pitchFamily="18" charset="0"/>
                        </a:rPr>
                        <m:t>0 ℓ</m:t>
                      </m:r>
                      <m:r>
                        <a:rPr lang="en-US" altLang="zh-CN" i="1">
                          <a:solidFill>
                            <a:srgbClr val="C00000"/>
                          </a:solidFill>
                          <a:latin typeface="Cambria Math" panose="02040503050406030204" pitchFamily="18" charset="0"/>
                          <a:ea typeface="Cambria Math" panose="02040503050406030204" pitchFamily="18" charset="0"/>
                        </a:rPr>
                        <m:t>=</m:t>
                      </m:r>
                      <m:r>
                        <a:rPr lang="en-US" altLang="zh-CN" b="0" i="1" smtClean="0">
                          <a:solidFill>
                            <a:srgbClr val="C00000"/>
                          </a:solidFill>
                          <a:latin typeface="Cambria Math" panose="02040503050406030204" pitchFamily="18" charset="0"/>
                          <a:ea typeface="Cambria Math" panose="02040503050406030204" pitchFamily="18" charset="0"/>
                        </a:rPr>
                        <m:t>0,2</m:t>
                      </m:r>
                    </m:oMath>
                  </m:oMathPara>
                </a14:m>
                <a:endParaRPr lang="en-US" dirty="0">
                  <a:solidFill>
                    <a:srgbClr val="C00000"/>
                  </a:solidFill>
                  <a:latin typeface="Times New Roman" panose="02020603050405020304" pitchFamily="18" charset="0"/>
                  <a:cs typeface="Times New Roman" panose="02020603050405020304" pitchFamily="18" charset="0"/>
                </a:endParaRPr>
              </a:p>
            </p:txBody>
          </p:sp>
        </mc:Choice>
        <mc:Fallback xmlns="">
          <p:sp>
            <p:nvSpPr>
              <p:cNvPr id="72" name="文本框 71"/>
              <p:cNvSpPr txBox="1">
                <a:spLocks noRot="1" noChangeAspect="1" noMove="1" noResize="1" noEditPoints="1" noAdjustHandles="1" noChangeArrowheads="1" noChangeShapeType="1" noTextEdit="1"/>
              </p:cNvSpPr>
              <p:nvPr/>
            </p:nvSpPr>
            <p:spPr>
              <a:xfrm rot="19441250">
                <a:off x="3107466" y="1993964"/>
                <a:ext cx="1219886" cy="276999"/>
              </a:xfrm>
              <a:prstGeom prst="rect">
                <a:avLst/>
              </a:prstGeom>
              <a:blipFill rotWithShape="0">
                <a:blip r:embed="rId6"/>
                <a:stretch>
                  <a:fillRect l="-2105" t="-1290" r="-4211" b="-4516"/>
                </a:stretch>
              </a:blipFill>
            </p:spPr>
            <p:txBody>
              <a:bodyPr/>
              <a:lstStyle/>
              <a:p>
                <a:r>
                  <a:rPr lang="en-US">
                    <a:noFill/>
                  </a:rPr>
                  <a:t> </a:t>
                </a:r>
              </a:p>
            </p:txBody>
          </p:sp>
        </mc:Fallback>
      </mc:AlternateContent>
      <p:cxnSp>
        <p:nvCxnSpPr>
          <p:cNvPr id="47" name="直接箭头连接符 46"/>
          <p:cNvCxnSpPr/>
          <p:nvPr/>
        </p:nvCxnSpPr>
        <p:spPr>
          <a:xfrm>
            <a:off x="4990480" y="1647692"/>
            <a:ext cx="0" cy="4815744"/>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6016490" y="1647692"/>
            <a:ext cx="0" cy="4276858"/>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6508345" y="1647692"/>
            <a:ext cx="0" cy="3839455"/>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3333898" y="4900971"/>
            <a:ext cx="1083951" cy="369332"/>
          </a:xfrm>
          <a:prstGeom prst="rect">
            <a:avLst/>
          </a:prstGeom>
        </p:spPr>
        <p:txBody>
          <a:bodyPr wrap="none">
            <a:spAutoFit/>
          </a:bodyPr>
          <a:lstStyle/>
          <a:p>
            <a:r>
              <a:rPr lang="en-US" altLang="zh-CN" i="1" dirty="0">
                <a:solidFill>
                  <a:srgbClr val="C00000"/>
                </a:solidFill>
                <a:latin typeface="Times New Roman" panose="02020603050405020304" pitchFamily="18" charset="0"/>
                <a:cs typeface="Times New Roman" panose="02020603050405020304" pitchFamily="18" charset="0"/>
              </a:rPr>
              <a:t>S</a:t>
            </a:r>
            <a:r>
              <a:rPr lang="en-US" altLang="zh-CN" i="1" baseline="-25000" dirty="0">
                <a:solidFill>
                  <a:srgbClr val="C00000"/>
                </a:solidFill>
                <a:latin typeface="Times New Roman" panose="02020603050405020304" pitchFamily="18" charset="0"/>
                <a:cs typeface="Times New Roman" panose="02020603050405020304" pitchFamily="18" charset="0"/>
              </a:rPr>
              <a:t>p</a:t>
            </a:r>
            <a:r>
              <a:rPr lang="en-US" altLang="zh-CN" dirty="0">
                <a:solidFill>
                  <a:srgbClr val="C00000"/>
                </a:solidFill>
                <a:latin typeface="Times New Roman" panose="02020603050405020304" pitchFamily="18" charset="0"/>
                <a:cs typeface="Times New Roman" panose="02020603050405020304" pitchFamily="18" charset="0"/>
              </a:rPr>
              <a:t> = </a:t>
            </a:r>
            <a:r>
              <a:rPr lang="en-US" dirty="0">
                <a:solidFill>
                  <a:srgbClr val="C00000"/>
                </a:solidFill>
                <a:latin typeface="Times New Roman" panose="02020603050405020304" pitchFamily="18" charset="0"/>
                <a:cs typeface="Times New Roman" panose="02020603050405020304" pitchFamily="18" charset="0"/>
              </a:rPr>
              <a:t>2271</a:t>
            </a:r>
          </a:p>
        </p:txBody>
      </p:sp>
      <p:sp>
        <p:nvSpPr>
          <p:cNvPr id="14" name="矩形 13"/>
          <p:cNvSpPr/>
          <p:nvPr/>
        </p:nvSpPr>
        <p:spPr>
          <a:xfrm>
            <a:off x="7328727" y="1476507"/>
            <a:ext cx="1503938" cy="646331"/>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7240(3)</a:t>
            </a:r>
          </a:p>
          <a:p>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19(4) keV</a:t>
            </a:r>
            <a:endParaRPr lang="en-US" dirty="0">
              <a:latin typeface="Times New Roman" panose="02020603050405020304" pitchFamily="18" charset="0"/>
              <a:cs typeface="Times New Roman" panose="02020603050405020304" pitchFamily="18" charset="0"/>
            </a:endParaRPr>
          </a:p>
        </p:txBody>
      </p:sp>
      <p:cxnSp>
        <p:nvCxnSpPr>
          <p:cNvPr id="63" name="直接连接符 62"/>
          <p:cNvCxnSpPr/>
          <p:nvPr/>
        </p:nvCxnSpPr>
        <p:spPr>
          <a:xfrm>
            <a:off x="4677878" y="5942984"/>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677878" y="5487147"/>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677878" y="6221471"/>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30557" y="6025477"/>
            <a:ext cx="53091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452</a:t>
            </a:r>
            <a:endParaRPr lang="zh-CN" altLang="en-US" dirty="0">
              <a:latin typeface="Times New Roman" panose="02020603050405020304" pitchFamily="18" charset="0"/>
              <a:cs typeface="Times New Roman" panose="02020603050405020304" pitchFamily="18" charset="0"/>
            </a:endParaRPr>
          </a:p>
        </p:txBody>
      </p:sp>
      <p:sp>
        <p:nvSpPr>
          <p:cNvPr id="58" name="文本框 56"/>
          <p:cNvSpPr txBox="1"/>
          <p:nvPr/>
        </p:nvSpPr>
        <p:spPr>
          <a:xfrm>
            <a:off x="6658717" y="6019044"/>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1/2</a:t>
            </a:r>
            <a:r>
              <a:rPr lang="en-US" baseline="30000" dirty="0">
                <a:latin typeface="Times New Roman" panose="02020603050405020304" pitchFamily="18" charset="0"/>
                <a:cs typeface="Times New Roman" panose="02020603050405020304" pitchFamily="18" charset="0"/>
              </a:rPr>
              <a:t>+</a:t>
            </a:r>
          </a:p>
        </p:txBody>
      </p:sp>
      <p:sp>
        <p:nvSpPr>
          <p:cNvPr id="67" name="文本框 56"/>
          <p:cNvSpPr txBox="1"/>
          <p:nvPr/>
        </p:nvSpPr>
        <p:spPr>
          <a:xfrm>
            <a:off x="6658717" y="5741037"/>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p>
        </p:txBody>
      </p:sp>
      <p:sp>
        <p:nvSpPr>
          <p:cNvPr id="68" name="文本框 56"/>
          <p:cNvSpPr txBox="1"/>
          <p:nvPr/>
        </p:nvSpPr>
        <p:spPr>
          <a:xfrm>
            <a:off x="6658717" y="5264613"/>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7/2</a:t>
            </a:r>
            <a:r>
              <a:rPr lang="en-US" baseline="30000" dirty="0">
                <a:latin typeface="Times New Roman" panose="02020603050405020304" pitchFamily="18" charset="0"/>
                <a:cs typeface="Times New Roman" panose="02020603050405020304" pitchFamily="18" charset="0"/>
              </a:rPr>
              <a:t>+</a:t>
            </a:r>
          </a:p>
        </p:txBody>
      </p:sp>
      <p:sp>
        <p:nvSpPr>
          <p:cNvPr id="76" name="TextBox 75"/>
          <p:cNvSpPr txBox="1"/>
          <p:nvPr/>
        </p:nvSpPr>
        <p:spPr>
          <a:xfrm>
            <a:off x="7330557" y="5741884"/>
            <a:ext cx="53091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945</a:t>
            </a:r>
            <a:endParaRPr lang="zh-CN" altLang="en-US" dirty="0">
              <a:latin typeface="Times New Roman" panose="02020603050405020304" pitchFamily="18" charset="0"/>
              <a:cs typeface="Times New Roman" panose="02020603050405020304" pitchFamily="18" charset="0"/>
            </a:endParaRPr>
          </a:p>
        </p:txBody>
      </p:sp>
      <p:sp>
        <p:nvSpPr>
          <p:cNvPr id="77" name="TextBox 76"/>
          <p:cNvSpPr txBox="1"/>
          <p:nvPr/>
        </p:nvSpPr>
        <p:spPr>
          <a:xfrm>
            <a:off x="7215141" y="5264613"/>
            <a:ext cx="646331"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1612</a:t>
            </a:r>
            <a:endParaRPr lang="zh-CN" altLang="en-US" dirty="0">
              <a:latin typeface="Times New Roman" panose="02020603050405020304" pitchFamily="18" charset="0"/>
              <a:cs typeface="Times New Roman" panose="02020603050405020304" pitchFamily="18" charset="0"/>
            </a:endParaRPr>
          </a:p>
        </p:txBody>
      </p:sp>
      <p:sp>
        <p:nvSpPr>
          <p:cNvPr id="78" name="文本框 77"/>
          <p:cNvSpPr txBox="1"/>
          <p:nvPr/>
        </p:nvSpPr>
        <p:spPr>
          <a:xfrm rot="10800000">
            <a:off x="5652390" y="2933826"/>
            <a:ext cx="461665" cy="553998"/>
          </a:xfrm>
          <a:prstGeom prst="rect">
            <a:avLst/>
          </a:prstGeom>
          <a:noFill/>
        </p:spPr>
        <p:txBody>
          <a:bodyPr vert="eaVert" wrap="none" rtlCol="0">
            <a:spAutoFit/>
          </a:bodyPr>
          <a:lstStyle/>
          <a:p>
            <a:r>
              <a:rPr lang="en-US" altLang="zh-CN" strike="sngStrike" dirty="0">
                <a:solidFill>
                  <a:srgbClr val="7030A0"/>
                </a:solidFill>
                <a:latin typeface="Times New Roman" panose="02020603050405020304" pitchFamily="18" charset="0"/>
                <a:cs typeface="Times New Roman" panose="02020603050405020304" pitchFamily="18" charset="0"/>
              </a:rPr>
              <a:t>6295</a:t>
            </a:r>
            <a:endParaRPr lang="en-US" strike="sngStrike" dirty="0">
              <a:solidFill>
                <a:srgbClr val="7030A0"/>
              </a:solidFill>
              <a:latin typeface="Times New Roman" panose="02020603050405020304" pitchFamily="18" charset="0"/>
              <a:cs typeface="Times New Roman" panose="02020603050405020304" pitchFamily="18" charset="0"/>
            </a:endParaRPr>
          </a:p>
        </p:txBody>
      </p:sp>
      <p:sp>
        <p:nvSpPr>
          <p:cNvPr id="79" name="文本框 78"/>
          <p:cNvSpPr txBox="1"/>
          <p:nvPr/>
        </p:nvSpPr>
        <p:spPr>
          <a:xfrm rot="10800000">
            <a:off x="6146005" y="2226454"/>
            <a:ext cx="461665" cy="553998"/>
          </a:xfrm>
          <a:prstGeom prst="rect">
            <a:avLst/>
          </a:prstGeom>
          <a:noFill/>
        </p:spPr>
        <p:txBody>
          <a:bodyPr vert="eaVert" wrap="none" rtlCol="0">
            <a:spAutoFit/>
          </a:bodyPr>
          <a:lstStyle/>
          <a:p>
            <a:r>
              <a:rPr lang="en-US" altLang="zh-CN" strike="sngStrike" dirty="0">
                <a:solidFill>
                  <a:srgbClr val="7030A0"/>
                </a:solidFill>
                <a:latin typeface="Times New Roman" panose="02020603050405020304" pitchFamily="18" charset="0"/>
                <a:cs typeface="Times New Roman" panose="02020603050405020304" pitchFamily="18" charset="0"/>
              </a:rPr>
              <a:t>5628</a:t>
            </a:r>
            <a:endParaRPr lang="en-US" strike="sngStrike" dirty="0">
              <a:solidFill>
                <a:srgbClr val="7030A0"/>
              </a:solidFill>
              <a:latin typeface="Times New Roman" panose="02020603050405020304" pitchFamily="18" charset="0"/>
              <a:cs typeface="Times New Roman" panose="02020603050405020304" pitchFamily="18" charset="0"/>
            </a:endParaRPr>
          </a:p>
        </p:txBody>
      </p:sp>
      <p:cxnSp>
        <p:nvCxnSpPr>
          <p:cNvPr id="80" name="直接箭头连接符 79"/>
          <p:cNvCxnSpPr/>
          <p:nvPr/>
        </p:nvCxnSpPr>
        <p:spPr>
          <a:xfrm flipH="1">
            <a:off x="6694054" y="138469"/>
            <a:ext cx="571105" cy="498274"/>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1" name="直接连接符 64"/>
          <p:cNvCxnSpPr/>
          <p:nvPr/>
        </p:nvCxnSpPr>
        <p:spPr>
          <a:xfrm>
            <a:off x="4677878" y="1647692"/>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59"/>
          <p:cNvSpPr txBox="1"/>
          <p:nvPr/>
        </p:nvSpPr>
        <p:spPr>
          <a:xfrm rot="10800000">
            <a:off x="5134881" y="3551765"/>
            <a:ext cx="461665" cy="553998"/>
          </a:xfrm>
          <a:prstGeom prst="rect">
            <a:avLst/>
          </a:prstGeom>
          <a:noFill/>
        </p:spPr>
        <p:txBody>
          <a:bodyPr vert="eaVert" wrap="none" rtlCol="0">
            <a:spAutoFit/>
          </a:bodyPr>
          <a:lstStyle/>
          <a:p>
            <a:r>
              <a:rPr lang="en-US" altLang="zh-CN" strike="sngStrike" dirty="0">
                <a:solidFill>
                  <a:srgbClr val="7030A0"/>
                </a:solidFill>
                <a:latin typeface="Times New Roman" panose="02020603050405020304" pitchFamily="18" charset="0"/>
                <a:cs typeface="Times New Roman" panose="02020603050405020304" pitchFamily="18" charset="0"/>
              </a:rPr>
              <a:t>6788</a:t>
            </a:r>
            <a:endParaRPr lang="en-US" strike="sngStrike" dirty="0">
              <a:solidFill>
                <a:srgbClr val="7030A0"/>
              </a:solidFill>
              <a:latin typeface="Times New Roman" panose="02020603050405020304" pitchFamily="18" charset="0"/>
              <a:cs typeface="Times New Roman" panose="02020603050405020304" pitchFamily="18" charset="0"/>
            </a:endParaRPr>
          </a:p>
        </p:txBody>
      </p:sp>
      <p:cxnSp>
        <p:nvCxnSpPr>
          <p:cNvPr id="64" name="直接箭头连接符 46"/>
          <p:cNvCxnSpPr/>
          <p:nvPr/>
        </p:nvCxnSpPr>
        <p:spPr>
          <a:xfrm>
            <a:off x="5487143" y="1647692"/>
            <a:ext cx="0" cy="4573779"/>
          </a:xfrm>
          <a:prstGeom prst="straightConnector1">
            <a:avLst/>
          </a:prstGeom>
          <a:ln w="22225">
            <a:solidFill>
              <a:srgbClr val="7030A0"/>
            </a:solidFill>
            <a:headEnd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496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992660" y="2994032"/>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92660" y="268947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7753" y="2499872"/>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4238</a:t>
            </a:r>
          </a:p>
        </p:txBody>
      </p:sp>
      <p:cxnSp>
        <p:nvCxnSpPr>
          <p:cNvPr id="8" name="直接连接符 7"/>
          <p:cNvCxnSpPr/>
          <p:nvPr/>
        </p:nvCxnSpPr>
        <p:spPr>
          <a:xfrm>
            <a:off x="992660" y="423642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92660" y="508714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77878" y="6478043"/>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265615" y="2702862"/>
            <a:ext cx="0" cy="2384287"/>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353291" y="2994032"/>
            <a:ext cx="0" cy="1242394"/>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1809453" y="2689479"/>
            <a:ext cx="0" cy="1497619"/>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2897129" y="4236426"/>
            <a:ext cx="0" cy="850723"/>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17753" y="2841494"/>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4123</a:t>
            </a:r>
          </a:p>
        </p:txBody>
      </p:sp>
      <p:sp>
        <p:nvSpPr>
          <p:cNvPr id="28" name="文本框 27"/>
          <p:cNvSpPr txBox="1"/>
          <p:nvPr/>
        </p:nvSpPr>
        <p:spPr>
          <a:xfrm>
            <a:off x="117753" y="4002432"/>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1369</a:t>
            </a:r>
          </a:p>
        </p:txBody>
      </p:sp>
      <p:sp>
        <p:nvSpPr>
          <p:cNvPr id="29" name="文本框 28"/>
          <p:cNvSpPr txBox="1"/>
          <p:nvPr/>
        </p:nvSpPr>
        <p:spPr>
          <a:xfrm>
            <a:off x="718680" y="4866223"/>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0</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30" name="文本框 29"/>
          <p:cNvSpPr txBox="1"/>
          <p:nvPr/>
        </p:nvSpPr>
        <p:spPr>
          <a:xfrm>
            <a:off x="718680" y="4002432"/>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31" name="文本框 30"/>
          <p:cNvSpPr txBox="1"/>
          <p:nvPr/>
        </p:nvSpPr>
        <p:spPr>
          <a:xfrm>
            <a:off x="718680" y="2766952"/>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4</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32" name="文本框 31"/>
          <p:cNvSpPr txBox="1"/>
          <p:nvPr/>
        </p:nvSpPr>
        <p:spPr>
          <a:xfrm>
            <a:off x="718680" y="2476486"/>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591059" y="5211796"/>
            <a:ext cx="1043876" cy="400110"/>
          </a:xfrm>
          <a:prstGeom prst="rect">
            <a:avLst/>
          </a:prstGeom>
          <a:noFill/>
        </p:spPr>
        <p:txBody>
          <a:bodyPr wrap="none" rtlCol="0">
            <a:spAutoFit/>
          </a:bodyPr>
          <a:lstStyle/>
          <a:p>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Mg+</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p</a:t>
            </a:r>
            <a:endParaRPr lang="en-US" sz="2000" i="1" dirty="0">
              <a:latin typeface="Cambria Math" panose="02040503050406030204" pitchFamily="18" charset="0"/>
              <a:ea typeface="Cambria Math" panose="02040503050406030204" pitchFamily="18" charset="0"/>
              <a:cs typeface="Times New Roman" panose="02020603050405020304" pitchFamily="18" charset="0"/>
            </a:endParaRPr>
          </a:p>
        </p:txBody>
      </p:sp>
      <p:sp>
        <p:nvSpPr>
          <p:cNvPr id="35" name="文本框 34"/>
          <p:cNvSpPr txBox="1"/>
          <p:nvPr/>
        </p:nvSpPr>
        <p:spPr>
          <a:xfrm>
            <a:off x="5476205" y="6492651"/>
            <a:ext cx="611065" cy="400110"/>
          </a:xfrm>
          <a:prstGeom prst="rect">
            <a:avLst/>
          </a:prstGeom>
          <a:noFill/>
        </p:spPr>
        <p:txBody>
          <a:bodyPr wrap="none" rtlCol="0">
            <a:spAutoFit/>
          </a:bodyPr>
          <a:lstStyle/>
          <a:p>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sz="2000" dirty="0">
                <a:latin typeface="Cambria Math" panose="02040503050406030204" pitchFamily="18" charset="0"/>
                <a:ea typeface="Cambria Math" panose="02040503050406030204" pitchFamily="18" charset="0"/>
                <a:cs typeface="Times New Roman" panose="02020603050405020304" pitchFamily="18" charset="0"/>
              </a:rPr>
              <a:t>Al</a:t>
            </a:r>
          </a:p>
        </p:txBody>
      </p:sp>
      <p:sp>
        <p:nvSpPr>
          <p:cNvPr id="36" name="文本框 35"/>
          <p:cNvSpPr txBox="1"/>
          <p:nvPr/>
        </p:nvSpPr>
        <p:spPr>
          <a:xfrm>
            <a:off x="7635901" y="133908"/>
            <a:ext cx="567784" cy="400110"/>
          </a:xfrm>
          <a:prstGeom prst="rect">
            <a:avLst/>
          </a:prstGeom>
          <a:noFill/>
        </p:spPr>
        <p:txBody>
          <a:bodyPr wrap="none" rtlCol="0">
            <a:spAutoFit/>
          </a:bodyPr>
          <a:lstStyle/>
          <a:p>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Si</a:t>
            </a:r>
            <a:endParaRPr lang="en-US" sz="2000" dirty="0">
              <a:latin typeface="Cambria Math" panose="02040503050406030204" pitchFamily="18" charset="0"/>
              <a:ea typeface="Cambria Math" panose="02040503050406030204" pitchFamily="18" charset="0"/>
              <a:cs typeface="Times New Roman" panose="02020603050405020304" pitchFamily="18" charset="0"/>
            </a:endParaRPr>
          </a:p>
        </p:txBody>
      </p:sp>
      <p:sp>
        <p:nvSpPr>
          <p:cNvPr id="41" name="文本框 40"/>
          <p:cNvSpPr txBox="1"/>
          <p:nvPr/>
        </p:nvSpPr>
        <p:spPr>
          <a:xfrm>
            <a:off x="8507103" y="-50758"/>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5/2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42" name="文本框 41"/>
          <p:cNvSpPr txBox="1"/>
          <p:nvPr/>
        </p:nvSpPr>
        <p:spPr>
          <a:xfrm rot="10800000">
            <a:off x="879618" y="3351866"/>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4238</a:t>
            </a:r>
          </a:p>
        </p:txBody>
      </p:sp>
      <p:sp>
        <p:nvSpPr>
          <p:cNvPr id="43" name="文本框 42"/>
          <p:cNvSpPr txBox="1"/>
          <p:nvPr/>
        </p:nvSpPr>
        <p:spPr>
          <a:xfrm rot="10800000">
            <a:off x="1434260" y="3135641"/>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2870</a:t>
            </a:r>
          </a:p>
        </p:txBody>
      </p:sp>
      <p:sp>
        <p:nvSpPr>
          <p:cNvPr id="44" name="文本框 43"/>
          <p:cNvSpPr txBox="1"/>
          <p:nvPr/>
        </p:nvSpPr>
        <p:spPr>
          <a:xfrm rot="10800000">
            <a:off x="1950452" y="3185178"/>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2754</a:t>
            </a:r>
          </a:p>
        </p:txBody>
      </p:sp>
      <p:sp>
        <p:nvSpPr>
          <p:cNvPr id="45" name="文本框 44"/>
          <p:cNvSpPr txBox="1"/>
          <p:nvPr/>
        </p:nvSpPr>
        <p:spPr>
          <a:xfrm rot="10800000">
            <a:off x="2509614" y="4316875"/>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1369</a:t>
            </a:r>
          </a:p>
        </p:txBody>
      </p:sp>
      <p:cxnSp>
        <p:nvCxnSpPr>
          <p:cNvPr id="49" name="直接箭头连接符 48"/>
          <p:cNvCxnSpPr/>
          <p:nvPr/>
        </p:nvCxnSpPr>
        <p:spPr>
          <a:xfrm flipH="1">
            <a:off x="3177134" y="1647691"/>
            <a:ext cx="1486165" cy="1346340"/>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H="1">
            <a:off x="3188962" y="1647691"/>
            <a:ext cx="1474337" cy="1036847"/>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H="1">
            <a:off x="3149124" y="1647692"/>
            <a:ext cx="1514175" cy="2588733"/>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a:cxnSpLocks/>
          </p:cNvCxnSpPr>
          <p:nvPr/>
        </p:nvCxnSpPr>
        <p:spPr>
          <a:xfrm flipH="1">
            <a:off x="3177136" y="1647692"/>
            <a:ext cx="1498912" cy="3470561"/>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649099" y="6296631"/>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5/2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cxnSp>
        <p:nvCxnSpPr>
          <p:cNvPr id="47" name="直接箭头连接符 46"/>
          <p:cNvCxnSpPr>
            <a:cxnSpLocks/>
          </p:cNvCxnSpPr>
          <p:nvPr/>
        </p:nvCxnSpPr>
        <p:spPr>
          <a:xfrm>
            <a:off x="5295280" y="4371764"/>
            <a:ext cx="0" cy="2091672"/>
          </a:xfrm>
          <a:prstGeom prst="straightConnector1">
            <a:avLst/>
          </a:prstGeom>
          <a:ln w="22225">
            <a:solidFill>
              <a:srgbClr val="CC00CC"/>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3333898" y="4900971"/>
            <a:ext cx="1172116" cy="369332"/>
          </a:xfrm>
          <a:prstGeom prst="rect">
            <a:avLst/>
          </a:prstGeom>
        </p:spPr>
        <p:txBody>
          <a:bodyPr wrap="none">
            <a:spAutoFit/>
          </a:bodyPr>
          <a:lstStyle/>
          <a:p>
            <a:r>
              <a:rPr lang="en-US" altLang="zh-CN" i="1"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S</a:t>
            </a:r>
            <a:r>
              <a:rPr lang="en-US" altLang="zh-CN" i="1" baseline="-25000"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 = </a:t>
            </a:r>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2271</a:t>
            </a:r>
          </a:p>
        </p:txBody>
      </p:sp>
      <p:cxnSp>
        <p:nvCxnSpPr>
          <p:cNvPr id="63" name="直接连接符 62"/>
          <p:cNvCxnSpPr/>
          <p:nvPr/>
        </p:nvCxnSpPr>
        <p:spPr>
          <a:xfrm>
            <a:off x="4677878" y="5942984"/>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677878" y="5487147"/>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677878" y="6221471"/>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30557" y="6025477"/>
            <a:ext cx="569387"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cs typeface="Times New Roman" panose="02020603050405020304" pitchFamily="18" charset="0"/>
              </a:rPr>
              <a:t>452</a:t>
            </a:r>
            <a:endParaRPr lang="zh-CN" altLang="en-US" dirty="0">
              <a:latin typeface="Cambria Math" panose="02040503050406030204" pitchFamily="18" charset="0"/>
              <a:cs typeface="Times New Roman" panose="02020603050405020304" pitchFamily="18" charset="0"/>
            </a:endParaRPr>
          </a:p>
        </p:txBody>
      </p:sp>
      <p:sp>
        <p:nvSpPr>
          <p:cNvPr id="58" name="文本框 56"/>
          <p:cNvSpPr txBox="1"/>
          <p:nvPr/>
        </p:nvSpPr>
        <p:spPr>
          <a:xfrm>
            <a:off x="6658717" y="6019044"/>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1/2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67" name="文本框 56"/>
          <p:cNvSpPr txBox="1"/>
          <p:nvPr/>
        </p:nvSpPr>
        <p:spPr>
          <a:xfrm>
            <a:off x="6658717" y="5741037"/>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3/2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68" name="文本框 56"/>
          <p:cNvSpPr txBox="1"/>
          <p:nvPr/>
        </p:nvSpPr>
        <p:spPr>
          <a:xfrm>
            <a:off x="6658717" y="5264613"/>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7/2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76" name="TextBox 75"/>
          <p:cNvSpPr txBox="1"/>
          <p:nvPr/>
        </p:nvSpPr>
        <p:spPr>
          <a:xfrm>
            <a:off x="7330557" y="5741884"/>
            <a:ext cx="569387"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cs typeface="Times New Roman" panose="02020603050405020304" pitchFamily="18" charset="0"/>
              </a:rPr>
              <a:t>945</a:t>
            </a:r>
            <a:endParaRPr lang="zh-CN" altLang="en-US" dirty="0">
              <a:latin typeface="Cambria Math" panose="02040503050406030204" pitchFamily="18" charset="0"/>
              <a:cs typeface="Times New Roman" panose="02020603050405020304" pitchFamily="18" charset="0"/>
            </a:endParaRPr>
          </a:p>
        </p:txBody>
      </p:sp>
      <p:sp>
        <p:nvSpPr>
          <p:cNvPr id="77" name="TextBox 76"/>
          <p:cNvSpPr txBox="1"/>
          <p:nvPr/>
        </p:nvSpPr>
        <p:spPr>
          <a:xfrm>
            <a:off x="7215141" y="5264613"/>
            <a:ext cx="697627"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cs typeface="Times New Roman" panose="02020603050405020304" pitchFamily="18" charset="0"/>
              </a:rPr>
              <a:t>1612</a:t>
            </a:r>
            <a:endParaRPr lang="zh-CN" altLang="en-US" dirty="0">
              <a:latin typeface="Cambria Math" panose="02040503050406030204" pitchFamily="18" charset="0"/>
              <a:cs typeface="Times New Roman" panose="02020603050405020304" pitchFamily="18" charset="0"/>
            </a:endParaRPr>
          </a:p>
        </p:txBody>
      </p:sp>
      <p:cxnSp>
        <p:nvCxnSpPr>
          <p:cNvPr id="80" name="直接箭头连接符 79"/>
          <p:cNvCxnSpPr/>
          <p:nvPr/>
        </p:nvCxnSpPr>
        <p:spPr>
          <a:xfrm flipH="1">
            <a:off x="6694054" y="138469"/>
            <a:ext cx="571105" cy="498274"/>
          </a:xfrm>
          <a:prstGeom prst="straightConnector1">
            <a:avLst/>
          </a:prstGeom>
          <a:ln w="22225">
            <a:solidFill>
              <a:srgbClr val="59D454"/>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1" name="直接连接符 64"/>
          <p:cNvCxnSpPr/>
          <p:nvPr/>
        </p:nvCxnSpPr>
        <p:spPr>
          <a:xfrm>
            <a:off x="4677878" y="1647692"/>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箭头连接符 46"/>
          <p:cNvCxnSpPr>
            <a:cxnSpLocks/>
          </p:cNvCxnSpPr>
          <p:nvPr/>
        </p:nvCxnSpPr>
        <p:spPr>
          <a:xfrm>
            <a:off x="6087270" y="5492402"/>
            <a:ext cx="0" cy="734324"/>
          </a:xfrm>
          <a:prstGeom prst="straightConnector1">
            <a:avLst/>
          </a:prstGeom>
          <a:ln w="22225">
            <a:solidFill>
              <a:srgbClr val="CC00CC"/>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3" name="直接连接符 64">
            <a:extLst>
              <a:ext uri="{FF2B5EF4-FFF2-40B4-BE49-F238E27FC236}">
                <a16:creationId xmlns:a16="http://schemas.microsoft.com/office/drawing/2014/main" id="{46503A3E-0939-4701-A92A-FBBEF4014EB0}"/>
              </a:ext>
            </a:extLst>
          </p:cNvPr>
          <p:cNvCxnSpPr/>
          <p:nvPr/>
        </p:nvCxnSpPr>
        <p:spPr>
          <a:xfrm>
            <a:off x="4677878" y="4342523"/>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49858DB-E3E2-4353-AFD4-E8DDDF09DCF2}"/>
              </a:ext>
            </a:extLst>
          </p:cNvPr>
          <p:cNvSpPr txBox="1"/>
          <p:nvPr/>
        </p:nvSpPr>
        <p:spPr>
          <a:xfrm>
            <a:off x="2202051" y="26157"/>
            <a:ext cx="3235181" cy="1323439"/>
          </a:xfrm>
          <a:prstGeom prst="rect">
            <a:avLst/>
          </a:prstGeom>
          <a:noFill/>
        </p:spPr>
        <p:txBody>
          <a:bodyPr wrap="none" rtlCol="0">
            <a:spAutoFit/>
          </a:bodyPr>
          <a:lstStyle/>
          <a:p>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0 </a:t>
            </a:r>
            <a:r>
              <a:rPr lang="en-US" altLang="zh-CN" sz="2000" dirty="0">
                <a:solidFill>
                  <a:srgbClr val="FF0000"/>
                </a:solidFill>
                <a:latin typeface="Cambria Math" panose="02040503050406030204" pitchFamily="18" charset="0"/>
                <a:ea typeface="Cambria Math" panose="02040503050406030204" pitchFamily="18" charset="0"/>
              </a:rPr>
              <a:t>= 41.1(26)%</a:t>
            </a:r>
          </a:p>
          <a:p>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1</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2</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3 </a:t>
            </a:r>
            <a:r>
              <a:rPr lang="en-US" altLang="zh-CN" sz="2000" dirty="0">
                <a:solidFill>
                  <a:srgbClr val="FF0000"/>
                </a:solidFill>
                <a:latin typeface="Cambria Math" panose="02040503050406030204" pitchFamily="18" charset="0"/>
                <a:ea typeface="Cambria Math" panose="02040503050406030204" pitchFamily="18" charset="0"/>
              </a:rPr>
              <a:t>= 58.1(40)%</a:t>
            </a:r>
          </a:p>
          <a:p>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 </a:t>
            </a:r>
            <a:r>
              <a:rPr lang="en-US" altLang="zh-CN" sz="2000" dirty="0">
                <a:solidFill>
                  <a:srgbClr val="FF0000"/>
                </a:solidFill>
                <a:latin typeface="Cambria Math" panose="02040503050406030204" pitchFamily="18" charset="0"/>
                <a:ea typeface="Cambria Math" panose="02040503050406030204" pitchFamily="18" charset="0"/>
              </a:rPr>
              <a:t>= 0.7(3)%</a:t>
            </a:r>
          </a:p>
          <a:p>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0</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1</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2</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3</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 </a:t>
            </a:r>
            <a:r>
              <a:rPr lang="en-US" altLang="zh-CN" sz="2000" dirty="0">
                <a:solidFill>
                  <a:srgbClr val="FF0000"/>
                </a:solidFill>
                <a:latin typeface="Cambria Math" panose="02040503050406030204" pitchFamily="18" charset="0"/>
                <a:ea typeface="Cambria Math" panose="02040503050406030204" pitchFamily="18" charset="0"/>
              </a:rPr>
              <a:t>= 100%</a:t>
            </a:r>
            <a:endParaRPr lang="zh-CN" altLang="en-US" sz="2000" dirty="0">
              <a:solidFill>
                <a:srgbClr val="FF0000"/>
              </a:solidFill>
              <a:latin typeface="Cambria Math" panose="02040503050406030204" pitchFamily="18" charset="0"/>
            </a:endParaRPr>
          </a:p>
        </p:txBody>
      </p:sp>
      <p:sp>
        <p:nvSpPr>
          <p:cNvPr id="74" name="文本框 60">
            <a:extLst>
              <a:ext uri="{FF2B5EF4-FFF2-40B4-BE49-F238E27FC236}">
                <a16:creationId xmlns:a16="http://schemas.microsoft.com/office/drawing/2014/main" id="{B8B79DBF-959B-4EFE-ABCF-572BD40E20AB}"/>
              </a:ext>
            </a:extLst>
          </p:cNvPr>
          <p:cNvSpPr txBox="1"/>
          <p:nvPr/>
        </p:nvSpPr>
        <p:spPr>
          <a:xfrm>
            <a:off x="3691402" y="3959742"/>
            <a:ext cx="256480" cy="276999"/>
          </a:xfrm>
          <a:prstGeom prst="rect">
            <a:avLst/>
          </a:prstGeom>
          <a:noFill/>
        </p:spPr>
        <p:txBody>
          <a:bodyPr wrap="non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p0</a:t>
            </a:r>
          </a:p>
        </p:txBody>
      </p:sp>
      <p:sp>
        <p:nvSpPr>
          <p:cNvPr id="75" name="文本框 69">
            <a:extLst>
              <a:ext uri="{FF2B5EF4-FFF2-40B4-BE49-F238E27FC236}">
                <a16:creationId xmlns:a16="http://schemas.microsoft.com/office/drawing/2014/main" id="{F92AFAAA-0C65-4493-AA37-6573BCB55332}"/>
              </a:ext>
            </a:extLst>
          </p:cNvPr>
          <p:cNvSpPr txBox="1"/>
          <p:nvPr/>
        </p:nvSpPr>
        <p:spPr>
          <a:xfrm>
            <a:off x="3326574" y="3323912"/>
            <a:ext cx="256480" cy="276999"/>
          </a:xfrm>
          <a:prstGeom prst="rect">
            <a:avLst/>
          </a:prstGeom>
          <a:noFill/>
        </p:spPr>
        <p:txBody>
          <a:bodyPr wrap="non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p1</a:t>
            </a:r>
          </a:p>
        </p:txBody>
      </p:sp>
      <p:sp>
        <p:nvSpPr>
          <p:cNvPr id="82" name="文本框 70">
            <a:extLst>
              <a:ext uri="{FF2B5EF4-FFF2-40B4-BE49-F238E27FC236}">
                <a16:creationId xmlns:a16="http://schemas.microsoft.com/office/drawing/2014/main" id="{1E3B1B34-3B6E-48A2-9B84-C7DFC8B1C1C4}"/>
              </a:ext>
            </a:extLst>
          </p:cNvPr>
          <p:cNvSpPr txBox="1"/>
          <p:nvPr/>
        </p:nvSpPr>
        <p:spPr>
          <a:xfrm>
            <a:off x="3412436" y="2762979"/>
            <a:ext cx="278965" cy="276999"/>
          </a:xfrm>
          <a:prstGeom prst="rect">
            <a:avLst/>
          </a:prstGeom>
          <a:noFill/>
        </p:spPr>
        <p:txBody>
          <a:bodyPr wrap="squar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p2</a:t>
            </a:r>
          </a:p>
        </p:txBody>
      </p:sp>
      <p:sp>
        <p:nvSpPr>
          <p:cNvPr id="83" name="文本框 71">
            <a:extLst>
              <a:ext uri="{FF2B5EF4-FFF2-40B4-BE49-F238E27FC236}">
                <a16:creationId xmlns:a16="http://schemas.microsoft.com/office/drawing/2014/main" id="{21BAA0D9-8BCB-4971-B42B-CF801FE363D4}"/>
              </a:ext>
            </a:extLst>
          </p:cNvPr>
          <p:cNvSpPr txBox="1"/>
          <p:nvPr/>
        </p:nvSpPr>
        <p:spPr>
          <a:xfrm>
            <a:off x="3298427" y="2176417"/>
            <a:ext cx="256480" cy="276999"/>
          </a:xfrm>
          <a:prstGeom prst="rect">
            <a:avLst/>
          </a:prstGeom>
          <a:noFill/>
        </p:spPr>
        <p:txBody>
          <a:bodyPr wrap="non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p3</a:t>
            </a:r>
          </a:p>
        </p:txBody>
      </p:sp>
      <p:cxnSp>
        <p:nvCxnSpPr>
          <p:cNvPr id="84" name="直接箭头连接符 54">
            <a:extLst>
              <a:ext uri="{FF2B5EF4-FFF2-40B4-BE49-F238E27FC236}">
                <a16:creationId xmlns:a16="http://schemas.microsoft.com/office/drawing/2014/main" id="{08D36333-8805-4056-AB8A-3FC3A149A960}"/>
              </a:ext>
            </a:extLst>
          </p:cNvPr>
          <p:cNvCxnSpPr>
            <a:cxnSpLocks/>
          </p:cNvCxnSpPr>
          <p:nvPr/>
        </p:nvCxnSpPr>
        <p:spPr>
          <a:xfrm flipH="1">
            <a:off x="3174383" y="1647691"/>
            <a:ext cx="1473654" cy="309338"/>
          </a:xfrm>
          <a:prstGeom prst="straightConnector1">
            <a:avLst/>
          </a:prstGeom>
          <a:ln w="22225">
            <a:solidFill>
              <a:srgbClr val="FFCCCC"/>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85" name="文本框 71">
            <a:extLst>
              <a:ext uri="{FF2B5EF4-FFF2-40B4-BE49-F238E27FC236}">
                <a16:creationId xmlns:a16="http://schemas.microsoft.com/office/drawing/2014/main" id="{7D892BA6-75FF-49A2-B9EC-40070279FA6E}"/>
              </a:ext>
            </a:extLst>
          </p:cNvPr>
          <p:cNvSpPr txBox="1"/>
          <p:nvPr/>
        </p:nvSpPr>
        <p:spPr>
          <a:xfrm>
            <a:off x="3326574" y="1540903"/>
            <a:ext cx="226024" cy="276999"/>
          </a:xfrm>
          <a:prstGeom prst="rect">
            <a:avLst/>
          </a:prstGeom>
          <a:noFill/>
        </p:spPr>
        <p:txBody>
          <a:bodyPr wrap="none" lIns="0" tIns="0" rIns="0" bIns="0" rtlCol="0">
            <a:spAutoFit/>
          </a:bodyPr>
          <a:lstStyle/>
          <a:p>
            <a:r>
              <a:rPr lang="en-US" dirty="0">
                <a:solidFill>
                  <a:srgbClr val="FFCCCC"/>
                </a:solidFill>
                <a:latin typeface="Cambria Math" panose="02040503050406030204" pitchFamily="18" charset="0"/>
                <a:ea typeface="Cambria Math" panose="02040503050406030204" pitchFamily="18" charset="0"/>
                <a:cs typeface="Times New Roman" panose="02020603050405020304" pitchFamily="18" charset="0"/>
              </a:rPr>
              <a:t>p?</a:t>
            </a:r>
          </a:p>
        </p:txBody>
      </p:sp>
      <p:sp>
        <p:nvSpPr>
          <p:cNvPr id="27" name="TextBox 26">
            <a:extLst>
              <a:ext uri="{FF2B5EF4-FFF2-40B4-BE49-F238E27FC236}">
                <a16:creationId xmlns:a16="http://schemas.microsoft.com/office/drawing/2014/main" id="{500F4F88-33B4-49F2-A091-7C3286700B21}"/>
              </a:ext>
            </a:extLst>
          </p:cNvPr>
          <p:cNvSpPr txBox="1"/>
          <p:nvPr/>
        </p:nvSpPr>
        <p:spPr>
          <a:xfrm>
            <a:off x="0" y="1993423"/>
            <a:ext cx="3373039" cy="400110"/>
          </a:xfrm>
          <a:prstGeom prst="rect">
            <a:avLst/>
          </a:prstGeom>
          <a:noFill/>
        </p:spPr>
        <p:txBody>
          <a:bodyPr wrap="none" rtlCol="0">
            <a:spAutoFit/>
          </a:bodyPr>
          <a:lstStyle/>
          <a:p>
            <a:r>
              <a:rPr lang="en-US" altLang="zh-CN" sz="2000" i="1" dirty="0">
                <a:solidFill>
                  <a:srgbClr val="0000FF"/>
                </a:solidFill>
                <a:latin typeface="Cambria Math" panose="02040503050406030204" pitchFamily="18" charset="0"/>
                <a:ea typeface="Cambria Math" panose="02040503050406030204" pitchFamily="18" charset="0"/>
              </a:rPr>
              <a:t>N</a:t>
            </a:r>
            <a:r>
              <a:rPr lang="en-US" altLang="zh-CN" sz="2000" i="1" baseline="-25000" dirty="0">
                <a:solidFill>
                  <a:srgbClr val="0000FF"/>
                </a:solidFill>
                <a:latin typeface="Cambria Math" panose="02040503050406030204" pitchFamily="18" charset="0"/>
                <a:ea typeface="Cambria Math" panose="02040503050406030204" pitchFamily="18" charset="0"/>
              </a:rPr>
              <a:t>γ</a:t>
            </a:r>
            <a:r>
              <a:rPr lang="en-US" altLang="zh-CN" sz="2000" baseline="-25000" dirty="0">
                <a:solidFill>
                  <a:srgbClr val="0000FF"/>
                </a:solidFill>
                <a:latin typeface="Cambria Math" panose="02040503050406030204" pitchFamily="18" charset="0"/>
                <a:ea typeface="Cambria Math" panose="02040503050406030204" pitchFamily="18" charset="0"/>
              </a:rPr>
              <a:t>24Mg</a:t>
            </a:r>
            <a:r>
              <a:rPr lang="en-US" altLang="zh-CN" sz="2000" dirty="0">
                <a:solidFill>
                  <a:srgbClr val="0000FF"/>
                </a:solidFill>
                <a:latin typeface="Cambria Math" panose="02040503050406030204" pitchFamily="18" charset="0"/>
                <a:ea typeface="Cambria Math" panose="02040503050406030204" pitchFamily="18" charset="0"/>
              </a:rPr>
              <a:t> = 10243009(710906)</a:t>
            </a:r>
            <a:endParaRPr lang="zh-CN" altLang="en-US" sz="2000" dirty="0">
              <a:solidFill>
                <a:srgbClr val="0000FF"/>
              </a:solidFill>
              <a:latin typeface="Cambria Math" panose="02040503050406030204" pitchFamily="18" charset="0"/>
            </a:endParaRPr>
          </a:p>
        </p:txBody>
      </p:sp>
      <p:sp>
        <p:nvSpPr>
          <p:cNvPr id="86" name="TextBox 85">
            <a:extLst>
              <a:ext uri="{FF2B5EF4-FFF2-40B4-BE49-F238E27FC236}">
                <a16:creationId xmlns:a16="http://schemas.microsoft.com/office/drawing/2014/main" id="{4A6097F3-DE6A-45CD-B3B8-465CAD77C948}"/>
              </a:ext>
            </a:extLst>
          </p:cNvPr>
          <p:cNvSpPr txBox="1"/>
          <p:nvPr/>
        </p:nvSpPr>
        <p:spPr>
          <a:xfrm>
            <a:off x="5424638" y="4597642"/>
            <a:ext cx="3443571" cy="400110"/>
          </a:xfrm>
          <a:prstGeom prst="rect">
            <a:avLst/>
          </a:prstGeom>
          <a:noFill/>
        </p:spPr>
        <p:txBody>
          <a:bodyPr wrap="none" rtlCol="0">
            <a:spAutoFit/>
          </a:bodyPr>
          <a:lstStyle/>
          <a:p>
            <a:r>
              <a:rPr lang="en-US" altLang="zh-CN" sz="2000" i="1" dirty="0">
                <a:solidFill>
                  <a:srgbClr val="CC00CC"/>
                </a:solidFill>
                <a:latin typeface="Cambria Math" panose="02040503050406030204" pitchFamily="18" charset="0"/>
                <a:ea typeface="Cambria Math" panose="02040503050406030204" pitchFamily="18" charset="0"/>
              </a:rPr>
              <a:t>N</a:t>
            </a:r>
            <a:r>
              <a:rPr lang="en-US" altLang="zh-CN" sz="2000" i="1" baseline="-25000" dirty="0">
                <a:solidFill>
                  <a:srgbClr val="CC00CC"/>
                </a:solidFill>
                <a:latin typeface="Cambria Math" panose="02040503050406030204" pitchFamily="18" charset="0"/>
                <a:ea typeface="Cambria Math" panose="02040503050406030204" pitchFamily="18" charset="0"/>
              </a:rPr>
              <a:t>γ</a:t>
            </a:r>
            <a:r>
              <a:rPr lang="en-US" altLang="zh-CN" sz="2000" baseline="-25000" dirty="0">
                <a:solidFill>
                  <a:srgbClr val="CC00CC"/>
                </a:solidFill>
                <a:latin typeface="Cambria Math" panose="02040503050406030204" pitchFamily="18" charset="0"/>
                <a:ea typeface="Cambria Math" panose="02040503050406030204" pitchFamily="18" charset="0"/>
              </a:rPr>
              <a:t>25Al</a:t>
            </a:r>
            <a:r>
              <a:rPr lang="en-US" altLang="zh-CN" sz="2000" dirty="0">
                <a:solidFill>
                  <a:srgbClr val="CC00CC"/>
                </a:solidFill>
                <a:latin typeface="Cambria Math" panose="02040503050406030204" pitchFamily="18" charset="0"/>
                <a:ea typeface="Cambria Math" panose="02040503050406030204" pitchFamily="18" charset="0"/>
              </a:rPr>
              <a:t> = 19353588(2075547)</a:t>
            </a:r>
            <a:endParaRPr lang="zh-CN" altLang="en-US" sz="2000" dirty="0">
              <a:solidFill>
                <a:srgbClr val="CC00CC"/>
              </a:solidFill>
              <a:latin typeface="Cambria Math" panose="02040503050406030204" pitchFamily="18" charset="0"/>
            </a:endParaRPr>
          </a:p>
        </p:txBody>
      </p:sp>
      <p:sp>
        <p:nvSpPr>
          <p:cNvPr id="37" name="TextBox 36">
            <a:extLst>
              <a:ext uri="{FF2B5EF4-FFF2-40B4-BE49-F238E27FC236}">
                <a16:creationId xmlns:a16="http://schemas.microsoft.com/office/drawing/2014/main" id="{054BC9D9-DEC7-4443-8BE2-7F818D8AE432}"/>
              </a:ext>
            </a:extLst>
          </p:cNvPr>
          <p:cNvSpPr txBox="1"/>
          <p:nvPr/>
        </p:nvSpPr>
        <p:spPr>
          <a:xfrm>
            <a:off x="554182" y="1364337"/>
            <a:ext cx="184731" cy="369332"/>
          </a:xfrm>
          <a:prstGeom prst="rect">
            <a:avLst/>
          </a:prstGeom>
          <a:noFill/>
        </p:spPr>
        <p:txBody>
          <a:bodyPr wrap="none" rtlCol="0">
            <a:spAutoFit/>
          </a:bodyPr>
          <a:lstStyle/>
          <a:p>
            <a:endParaRPr lang="zh-CN" altLang="en-US" dirty="0"/>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E1FBD67F-2168-4B75-B2EB-3185ABC40081}"/>
                  </a:ext>
                </a:extLst>
              </p:cNvPr>
              <p:cNvSpPr txBox="1"/>
              <p:nvPr/>
            </p:nvSpPr>
            <p:spPr>
              <a:xfrm>
                <a:off x="4659863" y="1813770"/>
                <a:ext cx="4262577" cy="76219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000" b="0" i="1" smtClean="0">
                          <a:solidFill>
                            <a:srgbClr val="FF0000"/>
                          </a:solidFill>
                          <a:latin typeface="Cambria Math" panose="02040503050406030204" pitchFamily="18" charset="0"/>
                          <a:ea typeface="Cambria Math" panose="02040503050406030204" pitchFamily="18" charset="0"/>
                        </a:rPr>
                        <m:t>𝑅</m:t>
                      </m:r>
                      <m:r>
                        <a:rPr lang="en-US" altLang="zh-CN" sz="2000" b="0" i="1" smtClean="0">
                          <a:solidFill>
                            <a:srgbClr val="FF0000"/>
                          </a:solidFill>
                          <a:latin typeface="Cambria Math" panose="02040503050406030204" pitchFamily="18" charset="0"/>
                          <a:ea typeface="Cambria Math" panose="02040503050406030204" pitchFamily="18" charset="0"/>
                        </a:rPr>
                        <m:t>=</m:t>
                      </m:r>
                      <m:f>
                        <m:fPr>
                          <m:ctrlPr>
                            <a:rPr lang="en-US" altLang="zh-CN" sz="2000" i="1" smtClean="0">
                              <a:solidFill>
                                <a:srgbClr val="FF0000"/>
                              </a:solidFill>
                              <a:latin typeface="Cambria Math" panose="02040503050406030204" pitchFamily="18" charset="0"/>
                              <a:ea typeface="Cambria Math" panose="02040503050406030204" pitchFamily="18" charset="0"/>
                            </a:rPr>
                          </m:ctrlPr>
                        </m:fPr>
                        <m:num>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𝐼</m:t>
                              </m:r>
                            </m:e>
                            <m:sub>
                              <m:r>
                                <a:rPr lang="en-US" altLang="zh-CN" sz="2000" b="0" i="1" smtClean="0">
                                  <a:solidFill>
                                    <a:srgbClr val="FF0000"/>
                                  </a:solidFill>
                                  <a:latin typeface="Cambria Math" panose="02040503050406030204" pitchFamily="18" charset="0"/>
                                  <a:ea typeface="Cambria Math" panose="02040503050406030204" pitchFamily="18" charset="0"/>
                                </a:rPr>
                                <m:t>𝑝</m:t>
                              </m:r>
                              <m:r>
                                <a:rPr lang="en-US" altLang="zh-CN" sz="2000" b="0" i="1" smtClean="0">
                                  <a:solidFill>
                                    <a:srgbClr val="FF0000"/>
                                  </a:solidFill>
                                  <a:latin typeface="Cambria Math" panose="02040503050406030204" pitchFamily="18" charset="0"/>
                                  <a:ea typeface="Cambria Math" panose="02040503050406030204" pitchFamily="18" charset="0"/>
                                </a:rPr>
                                <m:t>0</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b="0" i="1" smtClean="0">
                                  <a:solidFill>
                                    <a:srgbClr val="FF0000"/>
                                  </a:solidFill>
                                  <a:latin typeface="Cambria Math" panose="02040503050406030204" pitchFamily="18" charset="0"/>
                                  <a:ea typeface="Cambria Math" panose="02040503050406030204" pitchFamily="18" charset="0"/>
                                </a:rPr>
                                <m:t>1</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b="0" i="1" smtClean="0">
                                  <a:solidFill>
                                    <a:srgbClr val="FF0000"/>
                                  </a:solidFill>
                                  <a:latin typeface="Cambria Math" panose="02040503050406030204" pitchFamily="18" charset="0"/>
                                  <a:ea typeface="Cambria Math" panose="02040503050406030204" pitchFamily="18" charset="0"/>
                                </a:rPr>
                                <m:t>2</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b="0" i="1" smtClean="0">
                                  <a:solidFill>
                                    <a:srgbClr val="FF0000"/>
                                  </a:solidFill>
                                  <a:latin typeface="Cambria Math" panose="02040503050406030204" pitchFamily="18" charset="0"/>
                                  <a:ea typeface="Cambria Math" panose="02040503050406030204" pitchFamily="18" charset="0"/>
                                </a:rPr>
                                <m:t>3</m:t>
                              </m:r>
                            </m:sub>
                          </m:sSub>
                        </m:num>
                        <m:den>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1</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3</m:t>
                              </m:r>
                            </m:sub>
                          </m:sSub>
                        </m:den>
                      </m:f>
                      <m:r>
                        <a:rPr lang="en-US" altLang="zh-CN" sz="2000" b="0" i="1" smtClean="0">
                          <a:solidFill>
                            <a:srgbClr val="FF0000"/>
                          </a:solidFill>
                          <a:latin typeface="Cambria Math" panose="02040503050406030204" pitchFamily="18" charset="0"/>
                          <a:ea typeface="Cambria Math" panose="02040503050406030204" pitchFamily="18" charset="0"/>
                        </a:rPr>
                        <m:t>=1.71(16)</m:t>
                      </m:r>
                    </m:oMath>
                  </m:oMathPara>
                </a14:m>
                <a:endParaRPr lang="zh-CN" altLang="en-US" sz="2000" dirty="0">
                  <a:solidFill>
                    <a:srgbClr val="FF0000"/>
                  </a:solidFill>
                  <a:latin typeface="Cambria Math" panose="02040503050406030204" pitchFamily="18" charset="0"/>
                </a:endParaRPr>
              </a:p>
            </p:txBody>
          </p:sp>
        </mc:Choice>
        <mc:Fallback xmlns="">
          <p:sp>
            <p:nvSpPr>
              <p:cNvPr id="38" name="TextBox 37">
                <a:extLst>
                  <a:ext uri="{FF2B5EF4-FFF2-40B4-BE49-F238E27FC236}">
                    <a16:creationId xmlns:a16="http://schemas.microsoft.com/office/drawing/2014/main" id="{E1FBD67F-2168-4B75-B2EB-3185ABC40081}"/>
                  </a:ext>
                </a:extLst>
              </p:cNvPr>
              <p:cNvSpPr txBox="1">
                <a:spLocks noRot="1" noChangeAspect="1" noMove="1" noResize="1" noEditPoints="1" noAdjustHandles="1" noChangeArrowheads="1" noChangeShapeType="1" noTextEdit="1"/>
              </p:cNvSpPr>
              <p:nvPr/>
            </p:nvSpPr>
            <p:spPr>
              <a:xfrm>
                <a:off x="4659863" y="1813770"/>
                <a:ext cx="4262577" cy="762196"/>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7" name="TextBox 86">
                <a:extLst>
                  <a:ext uri="{FF2B5EF4-FFF2-40B4-BE49-F238E27FC236}">
                    <a16:creationId xmlns:a16="http://schemas.microsoft.com/office/drawing/2014/main" id="{57018557-7040-4EAC-AA67-8B187C358EBE}"/>
                  </a:ext>
                </a:extLst>
              </p:cNvPr>
              <p:cNvSpPr txBox="1"/>
              <p:nvPr/>
            </p:nvSpPr>
            <p:spPr>
              <a:xfrm>
                <a:off x="3754338" y="3379130"/>
                <a:ext cx="5322739" cy="42909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𝑁</m:t>
                          </m:r>
                        </m:e>
                        <m:sub>
                          <m:r>
                            <a:rPr lang="en-US" altLang="zh-CN" sz="2000" b="0" i="1" smtClean="0">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m:t>
                          </m:r>
                          <m:r>
                            <a:rPr lang="en-US" altLang="zh-CN" sz="2000" b="0" i="1" smtClean="0">
                              <a:solidFill>
                                <a:srgbClr val="FF0000"/>
                              </a:solidFill>
                              <a:latin typeface="Cambria Math" panose="02040503050406030204" pitchFamily="18" charset="0"/>
                              <a:ea typeface="Cambria Math" panose="02040503050406030204" pitchFamily="18" charset="0"/>
                            </a:rPr>
                            <m:t>5</m:t>
                          </m:r>
                          <m:r>
                            <m:rPr>
                              <m:sty m:val="p"/>
                            </m:rPr>
                            <a:rPr lang="en-US" altLang="zh-CN" sz="2000" b="0" i="0" smtClean="0">
                              <a:solidFill>
                                <a:srgbClr val="FF0000"/>
                              </a:solidFill>
                              <a:latin typeface="Cambria Math" panose="02040503050406030204" pitchFamily="18" charset="0"/>
                              <a:ea typeface="Cambria Math" panose="02040503050406030204" pitchFamily="18" charset="0"/>
                            </a:rPr>
                            <m:t>Al</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smtClean="0">
                              <a:solidFill>
                                <a:srgbClr val="0000FF"/>
                              </a:solidFill>
                              <a:latin typeface="Cambria Math" panose="02040503050406030204" pitchFamily="18" charset="0"/>
                              <a:ea typeface="Cambria Math" panose="02040503050406030204" pitchFamily="18" charset="0"/>
                            </a:rPr>
                          </m:ctrlPr>
                        </m:sSubPr>
                        <m:e>
                          <m:r>
                            <a:rPr lang="en-US" altLang="zh-CN" sz="2000" b="0" i="1" smtClean="0">
                              <a:solidFill>
                                <a:srgbClr val="0000FF"/>
                              </a:solidFill>
                              <a:latin typeface="Cambria Math" panose="02040503050406030204" pitchFamily="18" charset="0"/>
                              <a:ea typeface="Cambria Math" panose="02040503050406030204" pitchFamily="18" charset="0"/>
                            </a:rPr>
                            <m:t>𝑁</m:t>
                          </m:r>
                        </m:e>
                        <m:sub>
                          <m:r>
                            <a:rPr lang="zh-CN" altLang="en-US" sz="2000" i="1" smtClean="0">
                              <a:solidFill>
                                <a:srgbClr val="0000FF"/>
                              </a:solidFill>
                              <a:latin typeface="Cambria Math" panose="02040503050406030204" pitchFamily="18" charset="0"/>
                              <a:ea typeface="Cambria Math" panose="02040503050406030204" pitchFamily="18" charset="0"/>
                            </a:rPr>
                            <m:t>𝛾</m:t>
                          </m:r>
                          <m:r>
                            <a:rPr lang="en-US" altLang="zh-CN" sz="2000" b="0" i="1" smtClean="0">
                              <a:solidFill>
                                <a:srgbClr val="0000FF"/>
                              </a:solidFill>
                              <a:latin typeface="Cambria Math" panose="02040503050406030204" pitchFamily="18" charset="0"/>
                              <a:ea typeface="Cambria Math" panose="02040503050406030204" pitchFamily="18" charset="0"/>
                            </a:rPr>
                            <m:t>24</m:t>
                          </m:r>
                          <m:r>
                            <m:rPr>
                              <m:sty m:val="p"/>
                            </m:rPr>
                            <a:rPr lang="en-US" altLang="zh-CN" sz="2000" i="1">
                              <a:solidFill>
                                <a:srgbClr val="0000FF"/>
                              </a:solidFill>
                              <a:latin typeface="Cambria Math" panose="02040503050406030204" pitchFamily="18" charset="0"/>
                              <a:ea typeface="Cambria Math" panose="02040503050406030204" pitchFamily="18" charset="0"/>
                            </a:rPr>
                            <m:t>Mg</m:t>
                          </m:r>
                        </m:sub>
                      </m:sSub>
                      <m:r>
                        <a:rPr lang="en-US" altLang="zh-CN" sz="2000" i="1">
                          <a:solidFill>
                            <a:srgbClr val="FF0000"/>
                          </a:solidFill>
                          <a:latin typeface="Cambria Math" panose="02040503050406030204" pitchFamily="18" charset="0"/>
                          <a:ea typeface="Cambria Math" panose="02040503050406030204" pitchFamily="18" charset="0"/>
                        </a:rPr>
                        <m:t>×</m:t>
                      </m:r>
                      <m:r>
                        <a:rPr lang="en-US" altLang="zh-CN" sz="2000" i="1">
                          <a:solidFill>
                            <a:srgbClr val="FF0000"/>
                          </a:solidFill>
                          <a:latin typeface="Cambria Math" panose="02040503050406030204" pitchFamily="18" charset="0"/>
                          <a:ea typeface="Cambria Math" panose="02040503050406030204" pitchFamily="18" charset="0"/>
                        </a:rPr>
                        <m:t>𝑅</m:t>
                      </m:r>
                      <m:r>
                        <a:rPr lang="en-US" altLang="zh-CN" sz="2000" i="1">
                          <a:solidFill>
                            <a:srgbClr val="FF0000"/>
                          </a:solidFill>
                          <a:latin typeface="Cambria Math" panose="02040503050406030204" pitchFamily="18" charset="0"/>
                          <a:ea typeface="Cambria Math" panose="02040503050406030204" pitchFamily="18" charset="0"/>
                        </a:rPr>
                        <m:t>=17491536(2017536)</m:t>
                      </m:r>
                    </m:oMath>
                  </m:oMathPara>
                </a14:m>
                <a:endParaRPr lang="zh-CN" altLang="en-US" sz="2000" dirty="0">
                  <a:solidFill>
                    <a:srgbClr val="FF0000"/>
                  </a:solidFill>
                  <a:latin typeface="Cambria Math" panose="02040503050406030204" pitchFamily="18" charset="0"/>
                </a:endParaRPr>
              </a:p>
            </p:txBody>
          </p:sp>
        </mc:Choice>
        <mc:Fallback xmlns="">
          <p:sp>
            <p:nvSpPr>
              <p:cNvPr id="87" name="TextBox 86">
                <a:extLst>
                  <a:ext uri="{FF2B5EF4-FFF2-40B4-BE49-F238E27FC236}">
                    <a16:creationId xmlns:a16="http://schemas.microsoft.com/office/drawing/2014/main" id="{57018557-7040-4EAC-AA67-8B187C358EBE}"/>
                  </a:ext>
                </a:extLst>
              </p:cNvPr>
              <p:cNvSpPr txBox="1">
                <a:spLocks noRot="1" noChangeAspect="1" noMove="1" noResize="1" noEditPoints="1" noAdjustHandles="1" noChangeArrowheads="1" noChangeShapeType="1" noTextEdit="1"/>
              </p:cNvSpPr>
              <p:nvPr/>
            </p:nvSpPr>
            <p:spPr>
              <a:xfrm>
                <a:off x="3754338" y="3379130"/>
                <a:ext cx="5322739" cy="429092"/>
              </a:xfrm>
              <a:prstGeom prst="rect">
                <a:avLst/>
              </a:prstGeom>
              <a:blipFill>
                <a:blip r:embed="rId4"/>
                <a:stretch>
                  <a:fillRect b="-985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0" name="Rectangle 39">
                <a:extLst>
                  <a:ext uri="{FF2B5EF4-FFF2-40B4-BE49-F238E27FC236}">
                    <a16:creationId xmlns:a16="http://schemas.microsoft.com/office/drawing/2014/main" id="{F8245C0D-D53B-4D39-B0A5-43A86160CBFF}"/>
                  </a:ext>
                </a:extLst>
              </p:cNvPr>
              <p:cNvSpPr/>
              <p:nvPr/>
            </p:nvSpPr>
            <p:spPr>
              <a:xfrm>
                <a:off x="6129655" y="671482"/>
                <a:ext cx="2928558" cy="71994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008000"/>
                              </a:solidFill>
                              <a:latin typeface="Cambria Math" panose="02040503050406030204" pitchFamily="18" charset="0"/>
                              <a:ea typeface="Cambria Math" panose="02040503050406030204" pitchFamily="18" charset="0"/>
                            </a:rPr>
                          </m:ctrlPr>
                        </m:sSubPr>
                        <m:e>
                          <m:r>
                            <a:rPr lang="en-US" altLang="zh-CN" sz="2000" i="1">
                              <a:solidFill>
                                <a:srgbClr val="008000"/>
                              </a:solidFill>
                              <a:latin typeface="Cambria Math" panose="02040503050406030204" pitchFamily="18" charset="0"/>
                              <a:ea typeface="Cambria Math" panose="02040503050406030204" pitchFamily="18" charset="0"/>
                            </a:rPr>
                            <m:t>𝑁</m:t>
                          </m:r>
                        </m:e>
                        <m:sub>
                          <m:r>
                            <a:rPr lang="en-US" altLang="zh-CN" sz="2000" i="1">
                              <a:solidFill>
                                <a:srgbClr val="008000"/>
                              </a:solidFill>
                              <a:latin typeface="Cambria Math" panose="02040503050406030204" pitchFamily="18" charset="0"/>
                              <a:ea typeface="Cambria Math" panose="02040503050406030204" pitchFamily="18" charset="0"/>
                            </a:rPr>
                            <m:t>𝑝</m:t>
                          </m:r>
                          <m:r>
                            <a:rPr lang="en-US" altLang="zh-CN" sz="2000" i="1">
                              <a:solidFill>
                                <a:srgbClr val="008000"/>
                              </a:solidFill>
                              <a:latin typeface="Cambria Math" panose="02040503050406030204" pitchFamily="18" charset="0"/>
                              <a:ea typeface="Cambria Math" panose="02040503050406030204" pitchFamily="18" charset="0"/>
                            </a:rPr>
                            <m:t>25</m:t>
                          </m:r>
                          <m:r>
                            <m:rPr>
                              <m:sty m:val="p"/>
                            </m:rPr>
                            <a:rPr lang="en-US" altLang="zh-CN" sz="2000" i="1">
                              <a:solidFill>
                                <a:srgbClr val="008000"/>
                              </a:solidFill>
                              <a:latin typeface="Cambria Math" panose="02040503050406030204" pitchFamily="18" charset="0"/>
                              <a:ea typeface="Cambria Math" panose="02040503050406030204" pitchFamily="18" charset="0"/>
                            </a:rPr>
                            <m:t>Si</m:t>
                          </m:r>
                        </m:sub>
                      </m:sSub>
                      <m:r>
                        <a:rPr lang="en-US" altLang="zh-CN" sz="2000" b="0" i="1" smtClean="0">
                          <a:solidFill>
                            <a:srgbClr val="008000"/>
                          </a:solidFill>
                          <a:latin typeface="Cambria Math" panose="02040503050406030204" pitchFamily="18" charset="0"/>
                          <a:ea typeface="Cambria Math" panose="02040503050406030204" pitchFamily="18" charset="0"/>
                        </a:rPr>
                        <m:t>=</m:t>
                      </m:r>
                      <m:f>
                        <m:fPr>
                          <m:ctrlPr>
                            <a:rPr lang="en-US" altLang="zh-CN" sz="2000" b="0" i="1" smtClean="0">
                              <a:solidFill>
                                <a:srgbClr val="008000"/>
                              </a:solidFill>
                              <a:latin typeface="Cambria Math" panose="02040503050406030204" pitchFamily="18" charset="0"/>
                              <a:ea typeface="Cambria Math" panose="02040503050406030204" pitchFamily="18" charset="0"/>
                            </a:rPr>
                          </m:ctrlPr>
                        </m:fPr>
                        <m:num>
                          <m:sSub>
                            <m:sSubPr>
                              <m:ctrlPr>
                                <a:rPr lang="en-US" altLang="zh-CN" sz="2000" i="1">
                                  <a:solidFill>
                                    <a:srgbClr val="008000"/>
                                  </a:solidFill>
                                  <a:latin typeface="Cambria Math" panose="02040503050406030204" pitchFamily="18" charset="0"/>
                                  <a:ea typeface="Cambria Math" panose="02040503050406030204" pitchFamily="18" charset="0"/>
                                </a:rPr>
                              </m:ctrlPr>
                            </m:sSubPr>
                            <m:e>
                              <m:r>
                                <a:rPr lang="en-US" altLang="zh-CN" sz="2000" i="1">
                                  <a:solidFill>
                                    <a:srgbClr val="008000"/>
                                  </a:solidFill>
                                  <a:latin typeface="Cambria Math" panose="02040503050406030204" pitchFamily="18" charset="0"/>
                                  <a:ea typeface="Cambria Math" panose="02040503050406030204" pitchFamily="18" charset="0"/>
                                </a:rPr>
                                <m:t>𝑁</m:t>
                              </m:r>
                            </m:e>
                            <m:sub>
                              <m:r>
                                <a:rPr lang="en-US" altLang="zh-CN" sz="2000" i="1">
                                  <a:solidFill>
                                    <a:srgbClr val="008000"/>
                                  </a:solidFill>
                                  <a:latin typeface="Cambria Math" panose="02040503050406030204" pitchFamily="18" charset="0"/>
                                  <a:ea typeface="Cambria Math" panose="02040503050406030204" pitchFamily="18" charset="0"/>
                                </a:rPr>
                                <m:t>𝑝</m:t>
                              </m:r>
                              <m:r>
                                <a:rPr lang="en-US" altLang="zh-CN" sz="2000" i="1">
                                  <a:solidFill>
                                    <a:srgbClr val="008000"/>
                                  </a:solidFill>
                                  <a:latin typeface="Cambria Math" panose="02040503050406030204" pitchFamily="18" charset="0"/>
                                  <a:ea typeface="Cambria Math" panose="02040503050406030204" pitchFamily="18" charset="0"/>
                                </a:rPr>
                                <m:t>25</m:t>
                              </m:r>
                              <m:r>
                                <m:rPr>
                                  <m:sty m:val="p"/>
                                </m:rPr>
                                <a:rPr lang="en-US" altLang="zh-CN" sz="2000">
                                  <a:solidFill>
                                    <a:srgbClr val="008000"/>
                                  </a:solidFill>
                                  <a:latin typeface="Cambria Math" panose="02040503050406030204" pitchFamily="18" charset="0"/>
                                  <a:ea typeface="Cambria Math" panose="02040503050406030204" pitchFamily="18" charset="0"/>
                                </a:rPr>
                                <m:t>Al</m:t>
                              </m:r>
                            </m:sub>
                          </m:sSub>
                          <m:r>
                            <a:rPr lang="en-US" altLang="zh-CN" sz="2000">
                              <a:solidFill>
                                <a:srgbClr val="008000"/>
                              </a:solidFill>
                              <a:latin typeface="Cambria Math" panose="02040503050406030204" pitchFamily="18" charset="0"/>
                              <a:ea typeface="Cambria Math" panose="02040503050406030204" pitchFamily="18" charset="0"/>
                            </a:rPr>
                            <m:t>+</m:t>
                          </m:r>
                          <m:r>
                            <m:rPr>
                              <m:nor/>
                            </m:rPr>
                            <a:rPr lang="en-US" altLang="zh-CN" sz="2000" i="1" dirty="0">
                              <a:solidFill>
                                <a:srgbClr val="008000"/>
                              </a:solidFill>
                              <a:latin typeface="Cambria Math" panose="02040503050406030204" pitchFamily="18" charset="0"/>
                              <a:ea typeface="Cambria Math" panose="02040503050406030204" pitchFamily="18" charset="0"/>
                            </a:rPr>
                            <m:t>N</m:t>
                          </m:r>
                          <m:r>
                            <m:rPr>
                              <m:nor/>
                            </m:rPr>
                            <a:rPr lang="en-US" altLang="zh-CN" sz="2000" i="1" baseline="-25000" dirty="0">
                              <a:solidFill>
                                <a:srgbClr val="008000"/>
                              </a:solidFill>
                              <a:latin typeface="Cambria Math" panose="02040503050406030204" pitchFamily="18" charset="0"/>
                              <a:ea typeface="Cambria Math" panose="02040503050406030204" pitchFamily="18" charset="0"/>
                            </a:rPr>
                            <m:t>γ</m:t>
                          </m:r>
                          <m:r>
                            <m:rPr>
                              <m:nor/>
                            </m:rPr>
                            <a:rPr lang="en-US" altLang="zh-CN" sz="2000" baseline="-25000" dirty="0">
                              <a:solidFill>
                                <a:srgbClr val="008000"/>
                              </a:solidFill>
                              <a:latin typeface="Cambria Math" panose="02040503050406030204" pitchFamily="18" charset="0"/>
                              <a:ea typeface="Cambria Math" panose="02040503050406030204" pitchFamily="18" charset="0"/>
                            </a:rPr>
                            <m:t>25</m:t>
                          </m:r>
                          <m:r>
                            <m:rPr>
                              <m:nor/>
                            </m:rPr>
                            <a:rPr lang="en-US" altLang="zh-CN" sz="2000" baseline="-25000" dirty="0">
                              <a:solidFill>
                                <a:srgbClr val="008000"/>
                              </a:solidFill>
                              <a:latin typeface="Cambria Math" panose="02040503050406030204" pitchFamily="18" charset="0"/>
                              <a:ea typeface="Cambria Math" panose="02040503050406030204" pitchFamily="18" charset="0"/>
                            </a:rPr>
                            <m:t>Al</m:t>
                          </m:r>
                        </m:num>
                        <m:den>
                          <m:r>
                            <a:rPr lang="en-US" altLang="zh-CN" sz="2000" b="0" i="1" smtClean="0">
                              <a:solidFill>
                                <a:srgbClr val="008000"/>
                              </a:solidFill>
                              <a:latin typeface="Cambria Math" panose="02040503050406030204" pitchFamily="18" charset="0"/>
                              <a:ea typeface="Cambria Math" panose="02040503050406030204" pitchFamily="18" charset="0"/>
                            </a:rPr>
                            <m:t>78.5</m:t>
                          </m:r>
                          <m:d>
                            <m:dPr>
                              <m:ctrlPr>
                                <a:rPr lang="en-US" altLang="zh-CN" sz="2000" b="0" i="1" smtClean="0">
                                  <a:solidFill>
                                    <a:srgbClr val="008000"/>
                                  </a:solidFill>
                                  <a:latin typeface="Cambria Math" panose="02040503050406030204" pitchFamily="18" charset="0"/>
                                  <a:ea typeface="Cambria Math" panose="02040503050406030204" pitchFamily="18" charset="0"/>
                                </a:rPr>
                              </m:ctrlPr>
                            </m:dPr>
                            <m:e>
                              <m:r>
                                <a:rPr lang="en-US" altLang="zh-CN" sz="2000" b="0" i="1" smtClean="0">
                                  <a:solidFill>
                                    <a:srgbClr val="008000"/>
                                  </a:solidFill>
                                  <a:latin typeface="Cambria Math" panose="02040503050406030204" pitchFamily="18" charset="0"/>
                                  <a:ea typeface="Cambria Math" panose="02040503050406030204" pitchFamily="18" charset="0"/>
                                </a:rPr>
                                <m:t>12</m:t>
                              </m:r>
                            </m:e>
                          </m:d>
                          <m:r>
                            <a:rPr lang="en-US" altLang="zh-CN" sz="2000" b="0" i="1" smtClean="0">
                              <a:solidFill>
                                <a:srgbClr val="008000"/>
                              </a:solidFill>
                              <a:latin typeface="Cambria Math" panose="02040503050406030204" pitchFamily="18" charset="0"/>
                              <a:ea typeface="Cambria Math" panose="02040503050406030204" pitchFamily="18" charset="0"/>
                            </a:rPr>
                            <m:t>%</m:t>
                          </m:r>
                        </m:den>
                      </m:f>
                    </m:oMath>
                  </m:oMathPara>
                </a14:m>
                <a:endParaRPr lang="zh-CN" altLang="en-US" sz="2000" dirty="0">
                  <a:solidFill>
                    <a:srgbClr val="008000"/>
                  </a:solidFill>
                </a:endParaRPr>
              </a:p>
            </p:txBody>
          </p:sp>
        </mc:Choice>
        <mc:Fallback xmlns="">
          <p:sp>
            <p:nvSpPr>
              <p:cNvPr id="40" name="Rectangle 39">
                <a:extLst>
                  <a:ext uri="{FF2B5EF4-FFF2-40B4-BE49-F238E27FC236}">
                    <a16:creationId xmlns:a16="http://schemas.microsoft.com/office/drawing/2014/main" id="{F8245C0D-D53B-4D39-B0A5-43A86160CBFF}"/>
                  </a:ext>
                </a:extLst>
              </p:cNvPr>
              <p:cNvSpPr>
                <a:spLocks noRot="1" noChangeAspect="1" noMove="1" noResize="1" noEditPoints="1" noAdjustHandles="1" noChangeArrowheads="1" noChangeShapeType="1" noTextEdit="1"/>
              </p:cNvSpPr>
              <p:nvPr/>
            </p:nvSpPr>
            <p:spPr>
              <a:xfrm>
                <a:off x="6129655" y="671482"/>
                <a:ext cx="2928558" cy="719941"/>
              </a:xfrm>
              <a:prstGeom prst="rect">
                <a:avLst/>
              </a:prstGeom>
              <a:blipFill>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487330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992660" y="2994032"/>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92660" y="268947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7753" y="2499872"/>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4238</a:t>
            </a:r>
          </a:p>
        </p:txBody>
      </p:sp>
      <p:cxnSp>
        <p:nvCxnSpPr>
          <p:cNvPr id="8" name="直接连接符 7"/>
          <p:cNvCxnSpPr/>
          <p:nvPr/>
        </p:nvCxnSpPr>
        <p:spPr>
          <a:xfrm>
            <a:off x="992660" y="423642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92660" y="5087149"/>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77878" y="6478043"/>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265615" y="2702862"/>
            <a:ext cx="0" cy="2384287"/>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353291" y="2994032"/>
            <a:ext cx="0" cy="1242394"/>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1809453" y="2689479"/>
            <a:ext cx="0" cy="1497619"/>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2897129" y="4236426"/>
            <a:ext cx="0" cy="850723"/>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17753" y="2841494"/>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4123</a:t>
            </a:r>
          </a:p>
        </p:txBody>
      </p:sp>
      <p:sp>
        <p:nvSpPr>
          <p:cNvPr id="28" name="文本框 27"/>
          <p:cNvSpPr txBox="1"/>
          <p:nvPr/>
        </p:nvSpPr>
        <p:spPr>
          <a:xfrm>
            <a:off x="117753" y="4002432"/>
            <a:ext cx="697627"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1369</a:t>
            </a:r>
          </a:p>
        </p:txBody>
      </p:sp>
      <p:sp>
        <p:nvSpPr>
          <p:cNvPr id="29" name="文本框 28"/>
          <p:cNvSpPr txBox="1"/>
          <p:nvPr/>
        </p:nvSpPr>
        <p:spPr>
          <a:xfrm>
            <a:off x="718680" y="4866223"/>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0</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30" name="文本框 29"/>
          <p:cNvSpPr txBox="1"/>
          <p:nvPr/>
        </p:nvSpPr>
        <p:spPr>
          <a:xfrm>
            <a:off x="718680" y="4002432"/>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31" name="文本框 30"/>
          <p:cNvSpPr txBox="1"/>
          <p:nvPr/>
        </p:nvSpPr>
        <p:spPr>
          <a:xfrm>
            <a:off x="718680" y="2766952"/>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4</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32" name="文本框 31"/>
          <p:cNvSpPr txBox="1"/>
          <p:nvPr/>
        </p:nvSpPr>
        <p:spPr>
          <a:xfrm>
            <a:off x="718680" y="2476486"/>
            <a:ext cx="428322"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34" name="文本框 33"/>
          <p:cNvSpPr txBox="1"/>
          <p:nvPr/>
        </p:nvSpPr>
        <p:spPr>
          <a:xfrm>
            <a:off x="1591059" y="5211796"/>
            <a:ext cx="1043876" cy="400110"/>
          </a:xfrm>
          <a:prstGeom prst="rect">
            <a:avLst/>
          </a:prstGeom>
          <a:noFill/>
        </p:spPr>
        <p:txBody>
          <a:bodyPr wrap="none" rtlCol="0">
            <a:spAutoFit/>
          </a:bodyPr>
          <a:lstStyle/>
          <a:p>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24</a:t>
            </a:r>
            <a:r>
              <a:rPr lang="en-US" altLang="zh-CN" sz="2000" dirty="0">
                <a:latin typeface="Cambria Math" panose="02040503050406030204" pitchFamily="18" charset="0"/>
                <a:ea typeface="Cambria Math" panose="02040503050406030204" pitchFamily="18" charset="0"/>
                <a:cs typeface="Times New Roman" panose="02020603050405020304" pitchFamily="18" charset="0"/>
              </a:rPr>
              <a:t>Mg+</a:t>
            </a:r>
            <a:r>
              <a:rPr lang="en-US" altLang="zh-CN" sz="2000" i="1" dirty="0">
                <a:latin typeface="Cambria Math" panose="02040503050406030204" pitchFamily="18" charset="0"/>
                <a:ea typeface="Cambria Math" panose="02040503050406030204" pitchFamily="18" charset="0"/>
                <a:cs typeface="Times New Roman" panose="02020603050405020304" pitchFamily="18" charset="0"/>
              </a:rPr>
              <a:t>p</a:t>
            </a:r>
            <a:endParaRPr lang="en-US" sz="2000" i="1" dirty="0">
              <a:latin typeface="Cambria Math" panose="02040503050406030204" pitchFamily="18" charset="0"/>
              <a:ea typeface="Cambria Math" panose="02040503050406030204" pitchFamily="18" charset="0"/>
              <a:cs typeface="Times New Roman" panose="02020603050405020304" pitchFamily="18" charset="0"/>
            </a:endParaRPr>
          </a:p>
        </p:txBody>
      </p:sp>
      <p:sp>
        <p:nvSpPr>
          <p:cNvPr id="35" name="文本框 34"/>
          <p:cNvSpPr txBox="1"/>
          <p:nvPr/>
        </p:nvSpPr>
        <p:spPr>
          <a:xfrm>
            <a:off x="5476205" y="6492651"/>
            <a:ext cx="611065" cy="400110"/>
          </a:xfrm>
          <a:prstGeom prst="rect">
            <a:avLst/>
          </a:prstGeom>
          <a:noFill/>
        </p:spPr>
        <p:txBody>
          <a:bodyPr wrap="none" rtlCol="0">
            <a:spAutoFit/>
          </a:bodyPr>
          <a:lstStyle/>
          <a:p>
            <a:r>
              <a:rPr lang="en-US" sz="2000" baseline="30000" dirty="0">
                <a:latin typeface="Cambria Math" panose="02040503050406030204" pitchFamily="18" charset="0"/>
                <a:ea typeface="Cambria Math" panose="02040503050406030204" pitchFamily="18" charset="0"/>
                <a:cs typeface="Times New Roman" panose="02020603050405020304" pitchFamily="18" charset="0"/>
              </a:rPr>
              <a:t>25</a:t>
            </a:r>
            <a:r>
              <a:rPr lang="en-US" sz="2000" dirty="0">
                <a:latin typeface="Cambria Math" panose="02040503050406030204" pitchFamily="18" charset="0"/>
                <a:ea typeface="Cambria Math" panose="02040503050406030204" pitchFamily="18" charset="0"/>
                <a:cs typeface="Times New Roman" panose="02020603050405020304" pitchFamily="18" charset="0"/>
              </a:rPr>
              <a:t>Al</a:t>
            </a:r>
          </a:p>
        </p:txBody>
      </p:sp>
      <p:sp>
        <p:nvSpPr>
          <p:cNvPr id="42" name="文本框 41"/>
          <p:cNvSpPr txBox="1"/>
          <p:nvPr/>
        </p:nvSpPr>
        <p:spPr>
          <a:xfrm rot="10800000">
            <a:off x="879618" y="3351866"/>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4238</a:t>
            </a:r>
          </a:p>
        </p:txBody>
      </p:sp>
      <p:sp>
        <p:nvSpPr>
          <p:cNvPr id="43" name="文本框 42"/>
          <p:cNvSpPr txBox="1"/>
          <p:nvPr/>
        </p:nvSpPr>
        <p:spPr>
          <a:xfrm rot="10800000">
            <a:off x="1434260" y="3135641"/>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2870</a:t>
            </a:r>
          </a:p>
        </p:txBody>
      </p:sp>
      <p:sp>
        <p:nvSpPr>
          <p:cNvPr id="44" name="文本框 43"/>
          <p:cNvSpPr txBox="1"/>
          <p:nvPr/>
        </p:nvSpPr>
        <p:spPr>
          <a:xfrm rot="10800000">
            <a:off x="1950452" y="3185178"/>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2754</a:t>
            </a:r>
          </a:p>
        </p:txBody>
      </p:sp>
      <p:sp>
        <p:nvSpPr>
          <p:cNvPr id="45" name="文本框 44"/>
          <p:cNvSpPr txBox="1"/>
          <p:nvPr/>
        </p:nvSpPr>
        <p:spPr>
          <a:xfrm rot="10800000">
            <a:off x="2509614" y="4316875"/>
            <a:ext cx="461665" cy="605294"/>
          </a:xfrm>
          <a:prstGeom prst="rect">
            <a:avLst/>
          </a:prstGeom>
          <a:noFill/>
        </p:spPr>
        <p:txBody>
          <a:bodyPr vert="eaVert" wrap="none" rtlCol="0">
            <a:spAutoFit/>
          </a:bodyPr>
          <a:lstStyle/>
          <a:p>
            <a:r>
              <a:rPr lang="en-US" dirty="0">
                <a:solidFill>
                  <a:srgbClr val="0000CC"/>
                </a:solidFill>
                <a:latin typeface="Cambria Math" panose="02040503050406030204" pitchFamily="18" charset="0"/>
                <a:ea typeface="Cambria Math" panose="02040503050406030204" pitchFamily="18" charset="0"/>
                <a:cs typeface="Times New Roman" panose="02020603050405020304" pitchFamily="18" charset="0"/>
              </a:rPr>
              <a:t>1369</a:t>
            </a:r>
          </a:p>
        </p:txBody>
      </p:sp>
      <p:cxnSp>
        <p:nvCxnSpPr>
          <p:cNvPr id="49" name="直接箭头连接符 48"/>
          <p:cNvCxnSpPr/>
          <p:nvPr/>
        </p:nvCxnSpPr>
        <p:spPr>
          <a:xfrm flipH="1">
            <a:off x="3177134" y="1647691"/>
            <a:ext cx="1486165" cy="1346340"/>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cxnSpLocks/>
          </p:cNvCxnSpPr>
          <p:nvPr/>
        </p:nvCxnSpPr>
        <p:spPr>
          <a:xfrm flipH="1">
            <a:off x="3177137" y="636528"/>
            <a:ext cx="1500741" cy="2357503"/>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cxnSpLocks/>
          </p:cNvCxnSpPr>
          <p:nvPr/>
        </p:nvCxnSpPr>
        <p:spPr>
          <a:xfrm flipH="1">
            <a:off x="3177134" y="2499872"/>
            <a:ext cx="1486165" cy="49415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649099" y="6296631"/>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5/2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cxnSp>
        <p:nvCxnSpPr>
          <p:cNvPr id="47" name="直接箭头连接符 46"/>
          <p:cNvCxnSpPr>
            <a:cxnSpLocks/>
          </p:cNvCxnSpPr>
          <p:nvPr/>
        </p:nvCxnSpPr>
        <p:spPr>
          <a:xfrm>
            <a:off x="5295280" y="4371764"/>
            <a:ext cx="0" cy="2091672"/>
          </a:xfrm>
          <a:prstGeom prst="straightConnector1">
            <a:avLst/>
          </a:prstGeom>
          <a:ln w="22225">
            <a:solidFill>
              <a:srgbClr val="CC00CC"/>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3143403" y="4900407"/>
            <a:ext cx="1172116" cy="369332"/>
          </a:xfrm>
          <a:prstGeom prst="rect">
            <a:avLst/>
          </a:prstGeom>
        </p:spPr>
        <p:txBody>
          <a:bodyPr wrap="none">
            <a:spAutoFit/>
          </a:bodyPr>
          <a:lstStyle/>
          <a:p>
            <a:r>
              <a:rPr lang="en-US" altLang="zh-CN" i="1"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S</a:t>
            </a:r>
            <a:r>
              <a:rPr lang="en-US" altLang="zh-CN" i="1" baseline="-25000"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p</a:t>
            </a:r>
            <a:r>
              <a:rPr lang="en-US" altLang="zh-CN"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 = </a:t>
            </a:r>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2271</a:t>
            </a:r>
          </a:p>
        </p:txBody>
      </p:sp>
      <p:cxnSp>
        <p:nvCxnSpPr>
          <p:cNvPr id="63" name="直接连接符 62"/>
          <p:cNvCxnSpPr/>
          <p:nvPr/>
        </p:nvCxnSpPr>
        <p:spPr>
          <a:xfrm>
            <a:off x="4677878" y="5942984"/>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677878" y="5487147"/>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677878" y="6221471"/>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30557" y="6025477"/>
            <a:ext cx="569387"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cs typeface="Times New Roman" panose="02020603050405020304" pitchFamily="18" charset="0"/>
              </a:rPr>
              <a:t>452</a:t>
            </a:r>
            <a:endParaRPr lang="zh-CN" altLang="en-US" dirty="0">
              <a:latin typeface="Cambria Math" panose="02040503050406030204" pitchFamily="18" charset="0"/>
              <a:cs typeface="Times New Roman" panose="02020603050405020304" pitchFamily="18" charset="0"/>
            </a:endParaRPr>
          </a:p>
        </p:txBody>
      </p:sp>
      <p:sp>
        <p:nvSpPr>
          <p:cNvPr id="58" name="文本框 56"/>
          <p:cNvSpPr txBox="1"/>
          <p:nvPr/>
        </p:nvSpPr>
        <p:spPr>
          <a:xfrm>
            <a:off x="6658717" y="6019044"/>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1/2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67" name="文本框 56"/>
          <p:cNvSpPr txBox="1"/>
          <p:nvPr/>
        </p:nvSpPr>
        <p:spPr>
          <a:xfrm>
            <a:off x="6658717" y="5741037"/>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3/2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68" name="文本框 56"/>
          <p:cNvSpPr txBox="1"/>
          <p:nvPr/>
        </p:nvSpPr>
        <p:spPr>
          <a:xfrm>
            <a:off x="6658717" y="5264613"/>
            <a:ext cx="670376" cy="369332"/>
          </a:xfrm>
          <a:prstGeom prst="rect">
            <a:avLst/>
          </a:prstGeom>
          <a:noFill/>
        </p:spPr>
        <p:txBody>
          <a:bodyPr wrap="none" rtlCol="0">
            <a:spAutoFit/>
          </a:bodyPr>
          <a:lstStyle/>
          <a:p>
            <a:r>
              <a:rPr lang="en-US" dirty="0">
                <a:latin typeface="Cambria Math" panose="02040503050406030204" pitchFamily="18" charset="0"/>
                <a:ea typeface="Cambria Math" panose="02040503050406030204" pitchFamily="18" charset="0"/>
                <a:cs typeface="Times New Roman" panose="02020603050405020304" pitchFamily="18" charset="0"/>
              </a:rPr>
              <a:t>7/2</a:t>
            </a:r>
            <a:r>
              <a:rPr lang="en-US" baseline="30000" dirty="0">
                <a:latin typeface="Cambria Math" panose="02040503050406030204" pitchFamily="18" charset="0"/>
                <a:ea typeface="Cambria Math" panose="02040503050406030204" pitchFamily="18" charset="0"/>
                <a:cs typeface="Times New Roman" panose="02020603050405020304" pitchFamily="18" charset="0"/>
              </a:rPr>
              <a:t>+</a:t>
            </a:r>
          </a:p>
        </p:txBody>
      </p:sp>
      <p:sp>
        <p:nvSpPr>
          <p:cNvPr id="76" name="TextBox 75"/>
          <p:cNvSpPr txBox="1"/>
          <p:nvPr/>
        </p:nvSpPr>
        <p:spPr>
          <a:xfrm>
            <a:off x="7330557" y="5741884"/>
            <a:ext cx="569387"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cs typeface="Times New Roman" panose="02020603050405020304" pitchFamily="18" charset="0"/>
              </a:rPr>
              <a:t>945</a:t>
            </a:r>
            <a:endParaRPr lang="zh-CN" altLang="en-US" dirty="0">
              <a:latin typeface="Cambria Math" panose="02040503050406030204" pitchFamily="18" charset="0"/>
              <a:cs typeface="Times New Roman" panose="02020603050405020304" pitchFamily="18" charset="0"/>
            </a:endParaRPr>
          </a:p>
        </p:txBody>
      </p:sp>
      <p:sp>
        <p:nvSpPr>
          <p:cNvPr id="77" name="TextBox 76"/>
          <p:cNvSpPr txBox="1"/>
          <p:nvPr/>
        </p:nvSpPr>
        <p:spPr>
          <a:xfrm>
            <a:off x="7215141" y="5264613"/>
            <a:ext cx="697627" cy="369332"/>
          </a:xfrm>
          <a:prstGeom prst="rect">
            <a:avLst/>
          </a:prstGeom>
          <a:noFill/>
        </p:spPr>
        <p:txBody>
          <a:bodyPr wrap="none" rtlCol="0">
            <a:spAutoFit/>
          </a:bodyPr>
          <a:lstStyle/>
          <a:p>
            <a:r>
              <a:rPr lang="en-US" altLang="zh-CN" dirty="0">
                <a:latin typeface="Cambria Math" panose="02040503050406030204" pitchFamily="18" charset="0"/>
                <a:ea typeface="Cambria Math" panose="02040503050406030204" pitchFamily="18" charset="0"/>
                <a:cs typeface="Times New Roman" panose="02020603050405020304" pitchFamily="18" charset="0"/>
              </a:rPr>
              <a:t>1612</a:t>
            </a:r>
            <a:endParaRPr lang="zh-CN" altLang="en-US" dirty="0">
              <a:latin typeface="Cambria Math" panose="02040503050406030204" pitchFamily="18" charset="0"/>
              <a:cs typeface="Times New Roman" panose="02020603050405020304" pitchFamily="18" charset="0"/>
            </a:endParaRPr>
          </a:p>
        </p:txBody>
      </p:sp>
      <p:cxnSp>
        <p:nvCxnSpPr>
          <p:cNvPr id="81" name="直接连接符 64"/>
          <p:cNvCxnSpPr/>
          <p:nvPr/>
        </p:nvCxnSpPr>
        <p:spPr>
          <a:xfrm>
            <a:off x="4677878" y="1647692"/>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箭头连接符 46"/>
          <p:cNvCxnSpPr>
            <a:cxnSpLocks/>
          </p:cNvCxnSpPr>
          <p:nvPr/>
        </p:nvCxnSpPr>
        <p:spPr>
          <a:xfrm>
            <a:off x="6087270" y="5492402"/>
            <a:ext cx="0" cy="734324"/>
          </a:xfrm>
          <a:prstGeom prst="straightConnector1">
            <a:avLst/>
          </a:prstGeom>
          <a:ln w="22225">
            <a:solidFill>
              <a:srgbClr val="CC00CC"/>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3" name="直接连接符 64">
            <a:extLst>
              <a:ext uri="{FF2B5EF4-FFF2-40B4-BE49-F238E27FC236}">
                <a16:creationId xmlns:a16="http://schemas.microsoft.com/office/drawing/2014/main" id="{46503A3E-0939-4701-A92A-FBBEF4014EB0}"/>
              </a:ext>
            </a:extLst>
          </p:cNvPr>
          <p:cNvCxnSpPr/>
          <p:nvPr/>
        </p:nvCxnSpPr>
        <p:spPr>
          <a:xfrm>
            <a:off x="4677878" y="4342523"/>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文本框 71">
            <a:extLst>
              <a:ext uri="{FF2B5EF4-FFF2-40B4-BE49-F238E27FC236}">
                <a16:creationId xmlns:a16="http://schemas.microsoft.com/office/drawing/2014/main" id="{21BAA0D9-8BCB-4971-B42B-CF801FE363D4}"/>
              </a:ext>
            </a:extLst>
          </p:cNvPr>
          <p:cNvSpPr txBox="1"/>
          <p:nvPr/>
        </p:nvSpPr>
        <p:spPr>
          <a:xfrm>
            <a:off x="3815111" y="2813118"/>
            <a:ext cx="512961" cy="276999"/>
          </a:xfrm>
          <a:prstGeom prst="rect">
            <a:avLst/>
          </a:prstGeom>
          <a:noFill/>
        </p:spPr>
        <p:txBody>
          <a:bodyPr wrap="non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1037</a:t>
            </a:r>
          </a:p>
        </p:txBody>
      </p:sp>
      <p:sp>
        <p:nvSpPr>
          <p:cNvPr id="37" name="TextBox 36">
            <a:extLst>
              <a:ext uri="{FF2B5EF4-FFF2-40B4-BE49-F238E27FC236}">
                <a16:creationId xmlns:a16="http://schemas.microsoft.com/office/drawing/2014/main" id="{054BC9D9-DEC7-4443-8BE2-7F818D8AE432}"/>
              </a:ext>
            </a:extLst>
          </p:cNvPr>
          <p:cNvSpPr txBox="1"/>
          <p:nvPr/>
        </p:nvSpPr>
        <p:spPr>
          <a:xfrm>
            <a:off x="554182" y="1364337"/>
            <a:ext cx="184731" cy="369332"/>
          </a:xfrm>
          <a:prstGeom prst="rect">
            <a:avLst/>
          </a:prstGeom>
          <a:noFill/>
        </p:spPr>
        <p:txBody>
          <a:bodyPr wrap="none" rtlCol="0">
            <a:spAutoFit/>
          </a:bodyPr>
          <a:lstStyle/>
          <a:p>
            <a:endParaRPr lang="zh-CN" altLang="en-US" dirty="0"/>
          </a:p>
        </p:txBody>
      </p:sp>
      <p:cxnSp>
        <p:nvCxnSpPr>
          <p:cNvPr id="70" name="直接连接符 64">
            <a:extLst>
              <a:ext uri="{FF2B5EF4-FFF2-40B4-BE49-F238E27FC236}">
                <a16:creationId xmlns:a16="http://schemas.microsoft.com/office/drawing/2014/main" id="{2FD4872B-11D0-4450-BC40-3CCA62871AD3}"/>
              </a:ext>
            </a:extLst>
          </p:cNvPr>
          <p:cNvCxnSpPr/>
          <p:nvPr/>
        </p:nvCxnSpPr>
        <p:spPr>
          <a:xfrm>
            <a:off x="4663299" y="626870"/>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64">
            <a:extLst>
              <a:ext uri="{FF2B5EF4-FFF2-40B4-BE49-F238E27FC236}">
                <a16:creationId xmlns:a16="http://schemas.microsoft.com/office/drawing/2014/main" id="{8AB7C09C-B7E0-43EB-B2A8-F7CF7DE606D2}"/>
              </a:ext>
            </a:extLst>
          </p:cNvPr>
          <p:cNvCxnSpPr/>
          <p:nvPr/>
        </p:nvCxnSpPr>
        <p:spPr>
          <a:xfrm>
            <a:off x="4686489" y="2499872"/>
            <a:ext cx="20075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a16="http://schemas.microsoft.com/office/drawing/2014/main" id="{31D02DD4-88FD-4D78-A2FB-3C9018D9927A}"/>
              </a:ext>
            </a:extLst>
          </p:cNvPr>
          <p:cNvSpPr txBox="1"/>
          <p:nvPr/>
        </p:nvSpPr>
        <p:spPr>
          <a:xfrm>
            <a:off x="4059039" y="2121378"/>
            <a:ext cx="512961" cy="276999"/>
          </a:xfrm>
          <a:prstGeom prst="rect">
            <a:avLst/>
          </a:prstGeom>
          <a:noFill/>
        </p:spPr>
        <p:txBody>
          <a:bodyPr wrap="non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1492</a:t>
            </a:r>
          </a:p>
        </p:txBody>
      </p:sp>
      <p:sp>
        <p:nvSpPr>
          <p:cNvPr id="78" name="文本框 71">
            <a:extLst>
              <a:ext uri="{FF2B5EF4-FFF2-40B4-BE49-F238E27FC236}">
                <a16:creationId xmlns:a16="http://schemas.microsoft.com/office/drawing/2014/main" id="{D4C0EABD-9DCC-4BF4-8683-6FCE5AF6470B}"/>
              </a:ext>
            </a:extLst>
          </p:cNvPr>
          <p:cNvSpPr txBox="1"/>
          <p:nvPr/>
        </p:nvSpPr>
        <p:spPr>
          <a:xfrm>
            <a:off x="3414546" y="1407903"/>
            <a:ext cx="512961" cy="276999"/>
          </a:xfrm>
          <a:prstGeom prst="rect">
            <a:avLst/>
          </a:prstGeom>
          <a:noFill/>
        </p:spPr>
        <p:txBody>
          <a:bodyPr wrap="none" lIns="0" tIns="0" rIns="0" bIns="0" rtlCol="0">
            <a:spAutoFit/>
          </a:bodyPr>
          <a:lstStyle/>
          <a:p>
            <a:r>
              <a:rPr lang="en-US" dirty="0">
                <a:solidFill>
                  <a:srgbClr val="C00000"/>
                </a:solidFill>
                <a:latin typeface="Cambria Math" panose="02040503050406030204" pitchFamily="18" charset="0"/>
                <a:ea typeface="Cambria Math" panose="02040503050406030204" pitchFamily="18" charset="0"/>
                <a:cs typeface="Times New Roman" panose="02020603050405020304" pitchFamily="18" charset="0"/>
              </a:rPr>
              <a:t>1794</a:t>
            </a:r>
          </a:p>
        </p:txBody>
      </p:sp>
    </p:spTree>
    <p:extLst>
      <p:ext uri="{BB962C8B-B14F-4D97-AF65-F5344CB8AC3E}">
        <p14:creationId xmlns:p14="http://schemas.microsoft.com/office/powerpoint/2010/main" val="36718776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801B974-FA9B-43A0-9CC0-8FF2CC24B936}"/>
              </a:ext>
            </a:extLst>
          </p:cNvPr>
          <p:cNvSpPr txBox="1"/>
          <p:nvPr/>
        </p:nvSpPr>
        <p:spPr>
          <a:xfrm>
            <a:off x="2202051" y="26157"/>
            <a:ext cx="3235181" cy="1323439"/>
          </a:xfrm>
          <a:prstGeom prst="rect">
            <a:avLst/>
          </a:prstGeom>
          <a:noFill/>
        </p:spPr>
        <p:txBody>
          <a:bodyPr wrap="none" rtlCol="0">
            <a:spAutoFit/>
          </a:bodyPr>
          <a:lstStyle/>
          <a:p>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0 </a:t>
            </a:r>
            <a:r>
              <a:rPr lang="en-US" altLang="zh-CN" sz="2000" dirty="0">
                <a:solidFill>
                  <a:srgbClr val="FF0000"/>
                </a:solidFill>
                <a:latin typeface="Cambria Math" panose="02040503050406030204" pitchFamily="18" charset="0"/>
                <a:ea typeface="Cambria Math" panose="02040503050406030204" pitchFamily="18" charset="0"/>
              </a:rPr>
              <a:t>= 41.1(26)%</a:t>
            </a:r>
          </a:p>
          <a:p>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1</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2</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3 </a:t>
            </a:r>
            <a:r>
              <a:rPr lang="en-US" altLang="zh-CN" sz="2000" dirty="0">
                <a:solidFill>
                  <a:srgbClr val="FF0000"/>
                </a:solidFill>
                <a:latin typeface="Cambria Math" panose="02040503050406030204" pitchFamily="18" charset="0"/>
                <a:ea typeface="Cambria Math" panose="02040503050406030204" pitchFamily="18" charset="0"/>
              </a:rPr>
              <a:t>= 58.1(40)%</a:t>
            </a:r>
          </a:p>
          <a:p>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 </a:t>
            </a:r>
            <a:r>
              <a:rPr lang="en-US" altLang="zh-CN" sz="2000" dirty="0">
                <a:solidFill>
                  <a:srgbClr val="FF0000"/>
                </a:solidFill>
                <a:latin typeface="Cambria Math" panose="02040503050406030204" pitchFamily="18" charset="0"/>
                <a:ea typeface="Cambria Math" panose="02040503050406030204" pitchFamily="18" charset="0"/>
              </a:rPr>
              <a:t>= 0.7(3)%</a:t>
            </a:r>
          </a:p>
          <a:p>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0</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1</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2</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3</a:t>
            </a:r>
            <a:r>
              <a:rPr lang="en-US" altLang="zh-CN" sz="2000" dirty="0">
                <a:solidFill>
                  <a:srgbClr val="FF0000"/>
                </a:solidFill>
                <a:latin typeface="Cambria Math" panose="02040503050406030204" pitchFamily="18" charset="0"/>
                <a:ea typeface="Cambria Math" panose="02040503050406030204" pitchFamily="18" charset="0"/>
              </a:rPr>
              <a:t>+</a:t>
            </a:r>
            <a:r>
              <a:rPr lang="en-US" altLang="zh-CN" sz="2000" i="1" dirty="0">
                <a:solidFill>
                  <a:srgbClr val="FF0000"/>
                </a:solidFill>
                <a:latin typeface="Cambria Math" panose="02040503050406030204" pitchFamily="18" charset="0"/>
                <a:ea typeface="Cambria Math" panose="02040503050406030204" pitchFamily="18" charset="0"/>
              </a:rPr>
              <a:t>I</a:t>
            </a:r>
            <a:r>
              <a:rPr lang="en-US" altLang="zh-CN" sz="2000" i="1" baseline="-25000" dirty="0">
                <a:solidFill>
                  <a:srgbClr val="FF0000"/>
                </a:solidFill>
                <a:latin typeface="Cambria Math" panose="02040503050406030204" pitchFamily="18" charset="0"/>
                <a:ea typeface="Cambria Math" panose="02040503050406030204" pitchFamily="18" charset="0"/>
              </a:rPr>
              <a:t>p</a:t>
            </a:r>
            <a:r>
              <a:rPr lang="en-US" altLang="zh-CN" sz="2000" baseline="-25000" dirty="0">
                <a:solidFill>
                  <a:srgbClr val="FF0000"/>
                </a:solidFill>
                <a:latin typeface="Cambria Math" panose="02040503050406030204" pitchFamily="18" charset="0"/>
                <a:ea typeface="Cambria Math" panose="02040503050406030204" pitchFamily="18" charset="0"/>
              </a:rPr>
              <a:t>? </a:t>
            </a:r>
            <a:r>
              <a:rPr lang="en-US" altLang="zh-CN" sz="2000" dirty="0">
                <a:solidFill>
                  <a:srgbClr val="FF0000"/>
                </a:solidFill>
                <a:latin typeface="Cambria Math" panose="02040503050406030204" pitchFamily="18" charset="0"/>
                <a:ea typeface="Cambria Math" panose="02040503050406030204" pitchFamily="18" charset="0"/>
              </a:rPr>
              <a:t>= 100%</a:t>
            </a:r>
            <a:endParaRPr lang="zh-CN" altLang="en-US" sz="2000" dirty="0">
              <a:solidFill>
                <a:srgbClr val="FF0000"/>
              </a:solidFill>
              <a:latin typeface="Cambria Math" panose="02040503050406030204" pitchFamily="18" charset="0"/>
            </a:endParaRPr>
          </a:p>
        </p:txBody>
      </p:sp>
      <p:sp>
        <p:nvSpPr>
          <p:cNvPr id="3" name="TextBox 2">
            <a:extLst>
              <a:ext uri="{FF2B5EF4-FFF2-40B4-BE49-F238E27FC236}">
                <a16:creationId xmlns:a16="http://schemas.microsoft.com/office/drawing/2014/main" id="{CF59C321-03B2-4853-B4AE-1D239C51948A}"/>
              </a:ext>
            </a:extLst>
          </p:cNvPr>
          <p:cNvSpPr txBox="1"/>
          <p:nvPr/>
        </p:nvSpPr>
        <p:spPr>
          <a:xfrm>
            <a:off x="0" y="1993423"/>
            <a:ext cx="3373039" cy="400110"/>
          </a:xfrm>
          <a:prstGeom prst="rect">
            <a:avLst/>
          </a:prstGeom>
          <a:noFill/>
        </p:spPr>
        <p:txBody>
          <a:bodyPr wrap="none" rtlCol="0">
            <a:spAutoFit/>
          </a:bodyPr>
          <a:lstStyle/>
          <a:p>
            <a:r>
              <a:rPr lang="en-US" altLang="zh-CN" sz="2000" i="1" dirty="0">
                <a:solidFill>
                  <a:srgbClr val="0000FF"/>
                </a:solidFill>
                <a:latin typeface="Cambria Math" panose="02040503050406030204" pitchFamily="18" charset="0"/>
                <a:ea typeface="Cambria Math" panose="02040503050406030204" pitchFamily="18" charset="0"/>
              </a:rPr>
              <a:t>N</a:t>
            </a:r>
            <a:r>
              <a:rPr lang="en-US" altLang="zh-CN" sz="2000" i="1" baseline="-25000" dirty="0">
                <a:solidFill>
                  <a:srgbClr val="0000FF"/>
                </a:solidFill>
                <a:latin typeface="Cambria Math" panose="02040503050406030204" pitchFamily="18" charset="0"/>
                <a:ea typeface="Cambria Math" panose="02040503050406030204" pitchFamily="18" charset="0"/>
              </a:rPr>
              <a:t>γ</a:t>
            </a:r>
            <a:r>
              <a:rPr lang="en-US" altLang="zh-CN" sz="2000" baseline="-25000" dirty="0">
                <a:solidFill>
                  <a:srgbClr val="0000FF"/>
                </a:solidFill>
                <a:latin typeface="Cambria Math" panose="02040503050406030204" pitchFamily="18" charset="0"/>
                <a:ea typeface="Cambria Math" panose="02040503050406030204" pitchFamily="18" charset="0"/>
              </a:rPr>
              <a:t>24Mg</a:t>
            </a:r>
            <a:r>
              <a:rPr lang="en-US" altLang="zh-CN" sz="2000" dirty="0">
                <a:solidFill>
                  <a:srgbClr val="0000FF"/>
                </a:solidFill>
                <a:latin typeface="Cambria Math" panose="02040503050406030204" pitchFamily="18" charset="0"/>
                <a:ea typeface="Cambria Math" panose="02040503050406030204" pitchFamily="18" charset="0"/>
              </a:rPr>
              <a:t> = 10243009(710906)</a:t>
            </a:r>
            <a:endParaRPr lang="zh-CN" altLang="en-US" sz="2000" dirty="0">
              <a:solidFill>
                <a:srgbClr val="0000FF"/>
              </a:solidFill>
              <a:latin typeface="Cambria Math" panose="02040503050406030204" pitchFamily="18" charset="0"/>
            </a:endParaRP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55608527-FF56-4845-829F-1997DB7E85A1}"/>
                  </a:ext>
                </a:extLst>
              </p:cNvPr>
              <p:cNvSpPr txBox="1"/>
              <p:nvPr/>
            </p:nvSpPr>
            <p:spPr>
              <a:xfrm>
                <a:off x="4659863" y="1813770"/>
                <a:ext cx="4262577" cy="76219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sz="2000" b="0" i="1" smtClean="0">
                          <a:solidFill>
                            <a:srgbClr val="FF0000"/>
                          </a:solidFill>
                          <a:latin typeface="Cambria Math" panose="02040503050406030204" pitchFamily="18" charset="0"/>
                          <a:ea typeface="Cambria Math" panose="02040503050406030204" pitchFamily="18" charset="0"/>
                        </a:rPr>
                        <m:t>𝑅</m:t>
                      </m:r>
                      <m:r>
                        <a:rPr lang="en-US" altLang="zh-CN" sz="2000" b="0" i="1" smtClean="0">
                          <a:solidFill>
                            <a:srgbClr val="FF0000"/>
                          </a:solidFill>
                          <a:latin typeface="Cambria Math" panose="02040503050406030204" pitchFamily="18" charset="0"/>
                          <a:ea typeface="Cambria Math" panose="02040503050406030204" pitchFamily="18" charset="0"/>
                        </a:rPr>
                        <m:t>=</m:t>
                      </m:r>
                      <m:f>
                        <m:fPr>
                          <m:ctrlPr>
                            <a:rPr lang="en-US" altLang="zh-CN" sz="2000" i="1" smtClean="0">
                              <a:solidFill>
                                <a:srgbClr val="FF0000"/>
                              </a:solidFill>
                              <a:latin typeface="Cambria Math" panose="02040503050406030204" pitchFamily="18" charset="0"/>
                              <a:ea typeface="Cambria Math" panose="02040503050406030204" pitchFamily="18" charset="0"/>
                            </a:rPr>
                          </m:ctrlPr>
                        </m:fPr>
                        <m:num>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𝐼</m:t>
                              </m:r>
                            </m:e>
                            <m:sub>
                              <m:r>
                                <a:rPr lang="en-US" altLang="zh-CN" sz="2000" b="0" i="1" smtClean="0">
                                  <a:solidFill>
                                    <a:srgbClr val="FF0000"/>
                                  </a:solidFill>
                                  <a:latin typeface="Cambria Math" panose="02040503050406030204" pitchFamily="18" charset="0"/>
                                  <a:ea typeface="Cambria Math" panose="02040503050406030204" pitchFamily="18" charset="0"/>
                                </a:rPr>
                                <m:t>𝑝</m:t>
                              </m:r>
                              <m:r>
                                <a:rPr lang="en-US" altLang="zh-CN" sz="2000" b="0" i="1" smtClean="0">
                                  <a:solidFill>
                                    <a:srgbClr val="FF0000"/>
                                  </a:solidFill>
                                  <a:latin typeface="Cambria Math" panose="02040503050406030204" pitchFamily="18" charset="0"/>
                                  <a:ea typeface="Cambria Math" panose="02040503050406030204" pitchFamily="18" charset="0"/>
                                </a:rPr>
                                <m:t>0</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b="0" i="1" smtClean="0">
                                  <a:solidFill>
                                    <a:srgbClr val="FF0000"/>
                                  </a:solidFill>
                                  <a:latin typeface="Cambria Math" panose="02040503050406030204" pitchFamily="18" charset="0"/>
                                  <a:ea typeface="Cambria Math" panose="02040503050406030204" pitchFamily="18" charset="0"/>
                                </a:rPr>
                                <m:t>1</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b="0" i="1" smtClean="0">
                                  <a:solidFill>
                                    <a:srgbClr val="FF0000"/>
                                  </a:solidFill>
                                  <a:latin typeface="Cambria Math" panose="02040503050406030204" pitchFamily="18" charset="0"/>
                                  <a:ea typeface="Cambria Math" panose="02040503050406030204" pitchFamily="18" charset="0"/>
                                </a:rPr>
                                <m:t>2</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b="0" i="1" smtClean="0">
                                  <a:solidFill>
                                    <a:srgbClr val="FF0000"/>
                                  </a:solidFill>
                                  <a:latin typeface="Cambria Math" panose="02040503050406030204" pitchFamily="18" charset="0"/>
                                  <a:ea typeface="Cambria Math" panose="02040503050406030204" pitchFamily="18" charset="0"/>
                                </a:rPr>
                                <m:t>3</m:t>
                              </m:r>
                            </m:sub>
                          </m:sSub>
                        </m:num>
                        <m:den>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1</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m:t>
                              </m:r>
                            </m:sub>
                          </m:sSub>
                          <m:r>
                            <a:rPr lang="en-US" altLang="zh-CN" sz="2000" i="1">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3</m:t>
                              </m:r>
                            </m:sub>
                          </m:sSub>
                        </m:den>
                      </m:f>
                      <m:r>
                        <a:rPr lang="en-US" altLang="zh-CN" sz="2000" b="0" i="1" smtClean="0">
                          <a:solidFill>
                            <a:srgbClr val="FF0000"/>
                          </a:solidFill>
                          <a:latin typeface="Cambria Math" panose="02040503050406030204" pitchFamily="18" charset="0"/>
                          <a:ea typeface="Cambria Math" panose="02040503050406030204" pitchFamily="18" charset="0"/>
                        </a:rPr>
                        <m:t>=1.71(16)</m:t>
                      </m:r>
                    </m:oMath>
                  </m:oMathPara>
                </a14:m>
                <a:endParaRPr lang="zh-CN" altLang="en-US" sz="2000" dirty="0">
                  <a:solidFill>
                    <a:srgbClr val="FF0000"/>
                  </a:solidFill>
                  <a:latin typeface="Cambria Math" panose="02040503050406030204" pitchFamily="18" charset="0"/>
                </a:endParaRPr>
              </a:p>
            </p:txBody>
          </p:sp>
        </mc:Choice>
        <mc:Fallback xmlns="">
          <p:sp>
            <p:nvSpPr>
              <p:cNvPr id="4" name="TextBox 3">
                <a:extLst>
                  <a:ext uri="{FF2B5EF4-FFF2-40B4-BE49-F238E27FC236}">
                    <a16:creationId xmlns:a16="http://schemas.microsoft.com/office/drawing/2014/main" id="{55608527-FF56-4845-829F-1997DB7E85A1}"/>
                  </a:ext>
                </a:extLst>
              </p:cNvPr>
              <p:cNvSpPr txBox="1">
                <a:spLocks noRot="1" noChangeAspect="1" noMove="1" noResize="1" noEditPoints="1" noAdjustHandles="1" noChangeArrowheads="1" noChangeShapeType="1" noTextEdit="1"/>
              </p:cNvSpPr>
              <p:nvPr/>
            </p:nvSpPr>
            <p:spPr>
              <a:xfrm>
                <a:off x="4659863" y="1813770"/>
                <a:ext cx="4262577" cy="762196"/>
              </a:xfrm>
              <a:prstGeom prst="rect">
                <a:avLst/>
              </a:prstGeom>
              <a:blipFill>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555E23C-196C-4889-9B92-8EF83F8CC6F7}"/>
                  </a:ext>
                </a:extLst>
              </p:cNvPr>
              <p:cNvSpPr txBox="1"/>
              <p:nvPr/>
            </p:nvSpPr>
            <p:spPr>
              <a:xfrm>
                <a:off x="3754338" y="3379130"/>
                <a:ext cx="5322739" cy="42909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𝑁</m:t>
                          </m:r>
                        </m:e>
                        <m:sub>
                          <m:r>
                            <a:rPr lang="en-US" altLang="zh-CN" sz="2000" b="0" i="1" smtClean="0">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m:t>
                          </m:r>
                          <m:r>
                            <a:rPr lang="en-US" altLang="zh-CN" sz="2000" b="0" i="1" smtClean="0">
                              <a:solidFill>
                                <a:srgbClr val="FF0000"/>
                              </a:solidFill>
                              <a:latin typeface="Cambria Math" panose="02040503050406030204" pitchFamily="18" charset="0"/>
                              <a:ea typeface="Cambria Math" panose="02040503050406030204" pitchFamily="18" charset="0"/>
                            </a:rPr>
                            <m:t>5</m:t>
                          </m:r>
                          <m:r>
                            <m:rPr>
                              <m:sty m:val="p"/>
                            </m:rPr>
                            <a:rPr lang="en-US" altLang="zh-CN" sz="2000" b="0" i="0" smtClean="0">
                              <a:solidFill>
                                <a:srgbClr val="FF0000"/>
                              </a:solidFill>
                              <a:latin typeface="Cambria Math" panose="02040503050406030204" pitchFamily="18" charset="0"/>
                              <a:ea typeface="Cambria Math" panose="02040503050406030204" pitchFamily="18" charset="0"/>
                            </a:rPr>
                            <m:t>Al</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smtClean="0">
                              <a:solidFill>
                                <a:srgbClr val="0000FF"/>
                              </a:solidFill>
                              <a:latin typeface="Cambria Math" panose="02040503050406030204" pitchFamily="18" charset="0"/>
                              <a:ea typeface="Cambria Math" panose="02040503050406030204" pitchFamily="18" charset="0"/>
                            </a:rPr>
                          </m:ctrlPr>
                        </m:sSubPr>
                        <m:e>
                          <m:r>
                            <a:rPr lang="en-US" altLang="zh-CN" sz="2000" b="0" i="1" smtClean="0">
                              <a:solidFill>
                                <a:srgbClr val="0000FF"/>
                              </a:solidFill>
                              <a:latin typeface="Cambria Math" panose="02040503050406030204" pitchFamily="18" charset="0"/>
                              <a:ea typeface="Cambria Math" panose="02040503050406030204" pitchFamily="18" charset="0"/>
                            </a:rPr>
                            <m:t>𝑁</m:t>
                          </m:r>
                        </m:e>
                        <m:sub>
                          <m:r>
                            <a:rPr lang="zh-CN" altLang="en-US" sz="2000" i="1" smtClean="0">
                              <a:solidFill>
                                <a:srgbClr val="0000FF"/>
                              </a:solidFill>
                              <a:latin typeface="Cambria Math" panose="02040503050406030204" pitchFamily="18" charset="0"/>
                              <a:ea typeface="Cambria Math" panose="02040503050406030204" pitchFamily="18" charset="0"/>
                            </a:rPr>
                            <m:t>𝛾</m:t>
                          </m:r>
                          <m:r>
                            <a:rPr lang="en-US" altLang="zh-CN" sz="2000" b="0" i="1" smtClean="0">
                              <a:solidFill>
                                <a:srgbClr val="0000FF"/>
                              </a:solidFill>
                              <a:latin typeface="Cambria Math" panose="02040503050406030204" pitchFamily="18" charset="0"/>
                              <a:ea typeface="Cambria Math" panose="02040503050406030204" pitchFamily="18" charset="0"/>
                            </a:rPr>
                            <m:t>24</m:t>
                          </m:r>
                          <m:r>
                            <m:rPr>
                              <m:sty m:val="p"/>
                            </m:rPr>
                            <a:rPr lang="en-US" altLang="zh-CN" sz="2000" i="1">
                              <a:solidFill>
                                <a:srgbClr val="0000FF"/>
                              </a:solidFill>
                              <a:latin typeface="Cambria Math" panose="02040503050406030204" pitchFamily="18" charset="0"/>
                              <a:ea typeface="Cambria Math" panose="02040503050406030204" pitchFamily="18" charset="0"/>
                            </a:rPr>
                            <m:t>Mg</m:t>
                          </m:r>
                        </m:sub>
                      </m:sSub>
                      <m:r>
                        <a:rPr lang="en-US" altLang="zh-CN" sz="2000" i="1">
                          <a:solidFill>
                            <a:srgbClr val="FF0000"/>
                          </a:solidFill>
                          <a:latin typeface="Cambria Math" panose="02040503050406030204" pitchFamily="18" charset="0"/>
                          <a:ea typeface="Cambria Math" panose="02040503050406030204" pitchFamily="18" charset="0"/>
                        </a:rPr>
                        <m:t>×</m:t>
                      </m:r>
                      <m:r>
                        <a:rPr lang="en-US" altLang="zh-CN" sz="2000" i="1">
                          <a:solidFill>
                            <a:srgbClr val="FF0000"/>
                          </a:solidFill>
                          <a:latin typeface="Cambria Math" panose="02040503050406030204" pitchFamily="18" charset="0"/>
                          <a:ea typeface="Cambria Math" panose="02040503050406030204" pitchFamily="18" charset="0"/>
                        </a:rPr>
                        <m:t>𝑅</m:t>
                      </m:r>
                      <m:r>
                        <a:rPr lang="en-US" altLang="zh-CN" sz="2000" i="1">
                          <a:solidFill>
                            <a:srgbClr val="FF0000"/>
                          </a:solidFill>
                          <a:latin typeface="Cambria Math" panose="02040503050406030204" pitchFamily="18" charset="0"/>
                          <a:ea typeface="Cambria Math" panose="02040503050406030204" pitchFamily="18" charset="0"/>
                        </a:rPr>
                        <m:t>=17491536(2017536)</m:t>
                      </m:r>
                    </m:oMath>
                  </m:oMathPara>
                </a14:m>
                <a:endParaRPr lang="zh-CN" altLang="en-US" sz="2000" dirty="0">
                  <a:solidFill>
                    <a:srgbClr val="FF0000"/>
                  </a:solidFill>
                  <a:latin typeface="Cambria Math" panose="02040503050406030204" pitchFamily="18" charset="0"/>
                </a:endParaRPr>
              </a:p>
            </p:txBody>
          </p:sp>
        </mc:Choice>
        <mc:Fallback xmlns="">
          <p:sp>
            <p:nvSpPr>
              <p:cNvPr id="5" name="TextBox 4">
                <a:extLst>
                  <a:ext uri="{FF2B5EF4-FFF2-40B4-BE49-F238E27FC236}">
                    <a16:creationId xmlns:a16="http://schemas.microsoft.com/office/drawing/2014/main" id="{1555E23C-196C-4889-9B92-8EF83F8CC6F7}"/>
                  </a:ext>
                </a:extLst>
              </p:cNvPr>
              <p:cNvSpPr txBox="1">
                <a:spLocks noRot="1" noChangeAspect="1" noMove="1" noResize="1" noEditPoints="1" noAdjustHandles="1" noChangeArrowheads="1" noChangeShapeType="1" noTextEdit="1"/>
              </p:cNvSpPr>
              <p:nvPr/>
            </p:nvSpPr>
            <p:spPr>
              <a:xfrm>
                <a:off x="3754338" y="3379130"/>
                <a:ext cx="5322739" cy="429092"/>
              </a:xfrm>
              <a:prstGeom prst="rect">
                <a:avLst/>
              </a:prstGeom>
              <a:blipFill>
                <a:blip r:embed="rId3"/>
                <a:stretch>
                  <a:fillRect b="-9859"/>
                </a:stretch>
              </a:blipFill>
            </p:spPr>
            <p:txBody>
              <a:bodyPr/>
              <a:lstStyle/>
              <a:p>
                <a:r>
                  <a:rPr lang="zh-CN" altLang="en-US">
                    <a:noFill/>
                  </a:rPr>
                  <a:t> </a:t>
                </a:r>
              </a:p>
            </p:txBody>
          </p:sp>
        </mc:Fallback>
      </mc:AlternateContent>
      <p:cxnSp>
        <p:nvCxnSpPr>
          <p:cNvPr id="7" name="Straight Arrow Connector 6">
            <a:extLst>
              <a:ext uri="{FF2B5EF4-FFF2-40B4-BE49-F238E27FC236}">
                <a16:creationId xmlns:a16="http://schemas.microsoft.com/office/drawing/2014/main" id="{2BF2E3C9-77C4-4229-8FE0-295DB74E8569}"/>
              </a:ext>
            </a:extLst>
          </p:cNvPr>
          <p:cNvCxnSpPr/>
          <p:nvPr/>
        </p:nvCxnSpPr>
        <p:spPr>
          <a:xfrm>
            <a:off x="4972833" y="2393533"/>
            <a:ext cx="1089764" cy="103546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058F3185-CACB-4E90-9291-D51C1F0E0917}"/>
              </a:ext>
            </a:extLst>
          </p:cNvPr>
          <p:cNvCxnSpPr>
            <a:cxnSpLocks/>
          </p:cNvCxnSpPr>
          <p:nvPr/>
        </p:nvCxnSpPr>
        <p:spPr>
          <a:xfrm>
            <a:off x="914400" y="2393533"/>
            <a:ext cx="4133589" cy="1035467"/>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C545A1EF-F89C-4786-9EC3-A07B197624EE}"/>
                  </a:ext>
                </a:extLst>
              </p:cNvPr>
              <p:cNvSpPr/>
              <p:nvPr/>
            </p:nvSpPr>
            <p:spPr>
              <a:xfrm>
                <a:off x="2342261" y="4936400"/>
                <a:ext cx="4060920" cy="429092"/>
              </a:xfrm>
              <a:prstGeom prst="rect">
                <a:avLst/>
              </a:prstGeom>
            </p:spPr>
            <p:txBody>
              <a:bodyPr wrap="none">
                <a:spAutoFit/>
              </a:bodyPr>
              <a:lstStyle/>
              <a:p>
                <a14:m>
                  <m:oMath xmlns:m="http://schemas.openxmlformats.org/officeDocument/2006/math">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i="1">
                            <a:solidFill>
                              <a:srgbClr val="FF0000"/>
                            </a:solidFill>
                            <a:latin typeface="Cambria Math" panose="02040503050406030204" pitchFamily="18" charset="0"/>
                            <a:ea typeface="Cambria Math" panose="02040503050406030204" pitchFamily="18" charset="0"/>
                          </a:rPr>
                          <m:t>𝑁</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25</m:t>
                        </m:r>
                        <m:r>
                          <m:rPr>
                            <m:sty m:val="p"/>
                          </m:rPr>
                          <a:rPr lang="en-US" altLang="zh-CN" sz="2000">
                            <a:solidFill>
                              <a:srgbClr val="FF0000"/>
                            </a:solidFill>
                            <a:latin typeface="Cambria Math" panose="02040503050406030204" pitchFamily="18" charset="0"/>
                            <a:ea typeface="Cambria Math" panose="02040503050406030204" pitchFamily="18" charset="0"/>
                          </a:rPr>
                          <m:t>Al</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0000FF"/>
                            </a:solidFill>
                            <a:latin typeface="Cambria Math" panose="02040503050406030204" pitchFamily="18" charset="0"/>
                            <a:ea typeface="Cambria Math" panose="02040503050406030204" pitchFamily="18" charset="0"/>
                          </a:rPr>
                        </m:ctrlPr>
                      </m:sSubPr>
                      <m:e>
                        <m:r>
                          <a:rPr lang="en-US" altLang="zh-CN" sz="2000" i="1">
                            <a:solidFill>
                              <a:srgbClr val="0000FF"/>
                            </a:solidFill>
                            <a:latin typeface="Cambria Math" panose="02040503050406030204" pitchFamily="18" charset="0"/>
                            <a:ea typeface="Cambria Math" panose="02040503050406030204" pitchFamily="18" charset="0"/>
                          </a:rPr>
                          <m:t>𝑁</m:t>
                        </m:r>
                      </m:e>
                      <m:sub>
                        <m:r>
                          <a:rPr lang="zh-CN" altLang="en-US" sz="2000" i="1">
                            <a:solidFill>
                              <a:srgbClr val="0000FF"/>
                            </a:solidFill>
                            <a:latin typeface="Cambria Math" panose="02040503050406030204" pitchFamily="18" charset="0"/>
                            <a:ea typeface="Cambria Math" panose="02040503050406030204" pitchFamily="18" charset="0"/>
                          </a:rPr>
                          <m:t>𝛾</m:t>
                        </m:r>
                        <m:r>
                          <a:rPr lang="en-US" altLang="zh-CN" sz="2000" i="1">
                            <a:solidFill>
                              <a:srgbClr val="0000FF"/>
                            </a:solidFill>
                            <a:latin typeface="Cambria Math" panose="02040503050406030204" pitchFamily="18" charset="0"/>
                            <a:ea typeface="Cambria Math" panose="02040503050406030204" pitchFamily="18" charset="0"/>
                          </a:rPr>
                          <m:t>24</m:t>
                        </m:r>
                        <m:r>
                          <m:rPr>
                            <m:sty m:val="p"/>
                          </m:rPr>
                          <a:rPr lang="en-US" altLang="zh-CN" sz="2000" i="1">
                            <a:solidFill>
                              <a:srgbClr val="0000FF"/>
                            </a:solidFill>
                            <a:latin typeface="Cambria Math" panose="02040503050406030204" pitchFamily="18" charset="0"/>
                            <a:ea typeface="Cambria Math" panose="02040503050406030204" pitchFamily="18" charset="0"/>
                          </a:rPr>
                          <m:t>Mg</m:t>
                        </m:r>
                      </m:sub>
                    </m:sSub>
                    <m:r>
                      <a:rPr lang="en-US" altLang="zh-CN" sz="2000" b="0" i="1" smtClean="0">
                        <a:solidFill>
                          <a:srgbClr val="0000FF"/>
                        </a:solidFill>
                        <a:latin typeface="Cambria Math" panose="02040503050406030204" pitchFamily="18" charset="0"/>
                        <a:ea typeface="Cambria Math" panose="02040503050406030204" pitchFamily="18" charset="0"/>
                      </a:rPr>
                      <m:t>+</m:t>
                    </m:r>
                    <m:sSub>
                      <m:sSubPr>
                        <m:ctrlPr>
                          <a:rPr lang="en-US" altLang="zh-CN" sz="2000" i="1" smtClean="0">
                            <a:solidFill>
                              <a:srgbClr val="7030A0"/>
                            </a:solidFill>
                            <a:latin typeface="Cambria Math" panose="02040503050406030204" pitchFamily="18" charset="0"/>
                            <a:ea typeface="Cambria Math" panose="02040503050406030204" pitchFamily="18" charset="0"/>
                          </a:rPr>
                        </m:ctrlPr>
                      </m:sSubPr>
                      <m:e>
                        <m:r>
                          <a:rPr lang="en-US" altLang="zh-CN" sz="2000" i="1">
                            <a:solidFill>
                              <a:srgbClr val="7030A0"/>
                            </a:solidFill>
                            <a:latin typeface="Cambria Math" panose="02040503050406030204" pitchFamily="18" charset="0"/>
                            <a:ea typeface="Cambria Math" panose="02040503050406030204" pitchFamily="18" charset="0"/>
                          </a:rPr>
                          <m:t>𝑁</m:t>
                        </m:r>
                      </m:e>
                      <m:sub>
                        <m:r>
                          <m:rPr>
                            <m:sty m:val="p"/>
                          </m:rPr>
                          <a:rPr lang="en-US" altLang="zh-CN" sz="2000" i="1">
                            <a:solidFill>
                              <a:srgbClr val="7030A0"/>
                            </a:solidFill>
                            <a:latin typeface="Cambria Math" panose="02040503050406030204" pitchFamily="18" charset="0"/>
                            <a:ea typeface="Cambria Math" panose="02040503050406030204" pitchFamily="18" charset="0"/>
                          </a:rPr>
                          <m:t>gs</m:t>
                        </m:r>
                        <m:r>
                          <a:rPr lang="en-US" altLang="zh-CN" sz="2000" i="1">
                            <a:solidFill>
                              <a:srgbClr val="7030A0"/>
                            </a:solidFill>
                            <a:latin typeface="Cambria Math" panose="02040503050406030204" pitchFamily="18" charset="0"/>
                            <a:ea typeface="Cambria Math" panose="02040503050406030204" pitchFamily="18" charset="0"/>
                          </a:rPr>
                          <m:t>25</m:t>
                        </m:r>
                        <m:r>
                          <m:rPr>
                            <m:sty m:val="p"/>
                          </m:rPr>
                          <a:rPr lang="en-US" altLang="zh-CN" sz="2000">
                            <a:solidFill>
                              <a:srgbClr val="7030A0"/>
                            </a:solidFill>
                            <a:latin typeface="Cambria Math" panose="02040503050406030204" pitchFamily="18" charset="0"/>
                            <a:ea typeface="Cambria Math" panose="02040503050406030204" pitchFamily="18" charset="0"/>
                          </a:rPr>
                          <m:t>Al</m:t>
                        </m:r>
                      </m:sub>
                    </m:sSub>
                    <m:r>
                      <a:rPr lang="en-US" altLang="zh-CN" sz="2000" i="1" smtClean="0">
                        <a:solidFill>
                          <a:srgbClr val="7030A0"/>
                        </a:solidFill>
                        <a:latin typeface="Cambria Math" panose="02040503050406030204" pitchFamily="18" charset="0"/>
                        <a:ea typeface="Cambria Math" panose="02040503050406030204" pitchFamily="18" charset="0"/>
                      </a:rPr>
                      <m:t>=</m:t>
                    </m:r>
                  </m:oMath>
                </a14:m>
                <a:r>
                  <a:rPr lang="en-US" altLang="zh-CN" sz="2000" dirty="0">
                    <a:solidFill>
                      <a:srgbClr val="FF0000"/>
                    </a:solidFill>
                    <a:ea typeface="Cambria Math" panose="02040503050406030204" pitchFamily="18" charset="0"/>
                  </a:rPr>
                  <a:t> </a:t>
                </a:r>
                <a14:m>
                  <m:oMath xmlns:m="http://schemas.openxmlformats.org/officeDocument/2006/math">
                    <m:sSub>
                      <m:sSubPr>
                        <m:ctrlPr>
                          <a:rPr lang="en-US" altLang="zh-CN" sz="2000" i="1" smtClean="0">
                            <a:solidFill>
                              <a:srgbClr val="008000"/>
                            </a:solidFill>
                            <a:latin typeface="Cambria Math" panose="02040503050406030204" pitchFamily="18" charset="0"/>
                            <a:ea typeface="Cambria Math" panose="02040503050406030204" pitchFamily="18" charset="0"/>
                          </a:rPr>
                        </m:ctrlPr>
                      </m:sSubPr>
                      <m:e>
                        <m:r>
                          <a:rPr lang="en-US" altLang="zh-CN" sz="2000" i="1">
                            <a:solidFill>
                              <a:srgbClr val="008000"/>
                            </a:solidFill>
                            <a:latin typeface="Cambria Math" panose="02040503050406030204" pitchFamily="18" charset="0"/>
                            <a:ea typeface="Cambria Math" panose="02040503050406030204" pitchFamily="18" charset="0"/>
                          </a:rPr>
                          <m:t>𝑁</m:t>
                        </m:r>
                      </m:e>
                      <m:sub>
                        <m:r>
                          <a:rPr lang="en-US" altLang="zh-CN" sz="2000" i="1">
                            <a:solidFill>
                              <a:srgbClr val="008000"/>
                            </a:solidFill>
                            <a:latin typeface="Cambria Math" panose="02040503050406030204" pitchFamily="18" charset="0"/>
                            <a:ea typeface="Cambria Math" panose="02040503050406030204" pitchFamily="18" charset="0"/>
                          </a:rPr>
                          <m:t>25</m:t>
                        </m:r>
                        <m:r>
                          <m:rPr>
                            <m:sty m:val="p"/>
                          </m:rPr>
                          <a:rPr lang="en-US" altLang="zh-CN" sz="2000" i="1" smtClean="0">
                            <a:solidFill>
                              <a:srgbClr val="008000"/>
                            </a:solidFill>
                            <a:latin typeface="Cambria Math" panose="02040503050406030204" pitchFamily="18" charset="0"/>
                            <a:ea typeface="Cambria Math" panose="02040503050406030204" pitchFamily="18" charset="0"/>
                          </a:rPr>
                          <m:t>Si</m:t>
                        </m:r>
                      </m:sub>
                    </m:sSub>
                  </m:oMath>
                </a14:m>
                <a:endParaRPr lang="zh-CN" altLang="en-US" sz="2000" dirty="0"/>
              </a:p>
            </p:txBody>
          </p:sp>
        </mc:Choice>
        <mc:Fallback xmlns="">
          <p:sp>
            <p:nvSpPr>
              <p:cNvPr id="11" name="Rectangle 10">
                <a:extLst>
                  <a:ext uri="{FF2B5EF4-FFF2-40B4-BE49-F238E27FC236}">
                    <a16:creationId xmlns:a16="http://schemas.microsoft.com/office/drawing/2014/main" id="{C545A1EF-F89C-4786-9EC3-A07B197624EE}"/>
                  </a:ext>
                </a:extLst>
              </p:cNvPr>
              <p:cNvSpPr>
                <a:spLocks noRot="1" noChangeAspect="1" noMove="1" noResize="1" noEditPoints="1" noAdjustHandles="1" noChangeArrowheads="1" noChangeShapeType="1" noTextEdit="1"/>
              </p:cNvSpPr>
              <p:nvPr/>
            </p:nvSpPr>
            <p:spPr>
              <a:xfrm>
                <a:off x="2342261" y="4936400"/>
                <a:ext cx="4060920" cy="429092"/>
              </a:xfrm>
              <a:prstGeom prst="rect">
                <a:avLst/>
              </a:prstGeom>
              <a:blipFill>
                <a:blip r:embed="rId4"/>
                <a:stretch>
                  <a:fillRect b="-1142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05EF4929-8E28-44A8-AC27-11A4EAF79FAD}"/>
                  </a:ext>
                </a:extLst>
              </p:cNvPr>
              <p:cNvSpPr/>
              <p:nvPr/>
            </p:nvSpPr>
            <p:spPr>
              <a:xfrm>
                <a:off x="2443378" y="4364727"/>
                <a:ext cx="3858685" cy="42909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altLang="zh-CN" sz="2000" i="1" smtClean="0">
                              <a:solidFill>
                                <a:srgbClr val="FF0000"/>
                              </a:solidFill>
                              <a:latin typeface="Cambria Math" panose="02040503050406030204" pitchFamily="18" charset="0"/>
                              <a:ea typeface="Cambria Math" panose="02040503050406030204" pitchFamily="18" charset="0"/>
                            </a:rPr>
                          </m:ctrlPr>
                        </m:sSubPr>
                        <m:e>
                          <m:r>
                            <a:rPr lang="en-US" altLang="zh-CN" sz="2000" b="0" i="1" smtClean="0">
                              <a:solidFill>
                                <a:srgbClr val="FF0000"/>
                              </a:solidFill>
                              <a:latin typeface="Cambria Math" panose="02040503050406030204" pitchFamily="18" charset="0"/>
                              <a:ea typeface="Cambria Math" panose="02040503050406030204" pitchFamily="18" charset="0"/>
                            </a:rPr>
                            <m:t>𝐼</m:t>
                          </m:r>
                        </m:e>
                        <m:sub>
                          <m:r>
                            <a:rPr lang="en-US" altLang="zh-CN" sz="2000" i="1">
                              <a:solidFill>
                                <a:srgbClr val="FF0000"/>
                              </a:solidFill>
                              <a:latin typeface="Cambria Math" panose="02040503050406030204" pitchFamily="18" charset="0"/>
                              <a:ea typeface="Cambria Math" panose="02040503050406030204" pitchFamily="18" charset="0"/>
                            </a:rPr>
                            <m:t>𝑝</m:t>
                          </m:r>
                          <m:r>
                            <a:rPr lang="en-US" altLang="zh-CN" sz="2000" i="1">
                              <a:solidFill>
                                <a:srgbClr val="FF0000"/>
                              </a:solidFill>
                              <a:latin typeface="Cambria Math" panose="02040503050406030204" pitchFamily="18" charset="0"/>
                              <a:ea typeface="Cambria Math" panose="02040503050406030204" pitchFamily="18" charset="0"/>
                            </a:rPr>
                            <m:t>25</m:t>
                          </m:r>
                          <m:r>
                            <m:rPr>
                              <m:sty m:val="p"/>
                            </m:rPr>
                            <a:rPr lang="en-US" altLang="zh-CN" sz="2000">
                              <a:solidFill>
                                <a:srgbClr val="FF0000"/>
                              </a:solidFill>
                              <a:latin typeface="Cambria Math" panose="02040503050406030204" pitchFamily="18" charset="0"/>
                              <a:ea typeface="Cambria Math" panose="02040503050406030204" pitchFamily="18" charset="0"/>
                            </a:rPr>
                            <m:t>Al</m:t>
                          </m:r>
                        </m:sub>
                      </m:sSub>
                      <m:r>
                        <a:rPr lang="en-US" altLang="zh-CN" sz="2000" b="0" i="1" smtClean="0">
                          <a:solidFill>
                            <a:srgbClr val="FF0000"/>
                          </a:solidFill>
                          <a:latin typeface="Cambria Math" panose="02040503050406030204" pitchFamily="18" charset="0"/>
                          <a:ea typeface="Cambria Math" panose="02040503050406030204" pitchFamily="18" charset="0"/>
                        </a:rPr>
                        <m:t>+</m:t>
                      </m:r>
                      <m:sSub>
                        <m:sSubPr>
                          <m:ctrlPr>
                            <a:rPr lang="en-US" altLang="zh-CN" sz="2000" i="1">
                              <a:solidFill>
                                <a:srgbClr val="0000FF"/>
                              </a:solidFill>
                              <a:latin typeface="Cambria Math" panose="02040503050406030204" pitchFamily="18" charset="0"/>
                              <a:ea typeface="Cambria Math" panose="02040503050406030204" pitchFamily="18" charset="0"/>
                            </a:rPr>
                          </m:ctrlPr>
                        </m:sSubPr>
                        <m:e>
                          <m:r>
                            <a:rPr lang="en-US" altLang="zh-CN" sz="2000" b="0" i="1" smtClean="0">
                              <a:solidFill>
                                <a:srgbClr val="0000FF"/>
                              </a:solidFill>
                              <a:latin typeface="Cambria Math" panose="02040503050406030204" pitchFamily="18" charset="0"/>
                              <a:ea typeface="Cambria Math" panose="02040503050406030204" pitchFamily="18" charset="0"/>
                            </a:rPr>
                            <m:t>𝐼</m:t>
                          </m:r>
                        </m:e>
                        <m:sub>
                          <m:r>
                            <a:rPr lang="zh-CN" altLang="en-US" sz="2000" i="1">
                              <a:solidFill>
                                <a:srgbClr val="0000FF"/>
                              </a:solidFill>
                              <a:latin typeface="Cambria Math" panose="02040503050406030204" pitchFamily="18" charset="0"/>
                              <a:ea typeface="Cambria Math" panose="02040503050406030204" pitchFamily="18" charset="0"/>
                            </a:rPr>
                            <m:t>𝛾</m:t>
                          </m:r>
                          <m:r>
                            <a:rPr lang="en-US" altLang="zh-CN" sz="2000" i="1">
                              <a:solidFill>
                                <a:srgbClr val="0000FF"/>
                              </a:solidFill>
                              <a:latin typeface="Cambria Math" panose="02040503050406030204" pitchFamily="18" charset="0"/>
                              <a:ea typeface="Cambria Math" panose="02040503050406030204" pitchFamily="18" charset="0"/>
                            </a:rPr>
                            <m:t>24</m:t>
                          </m:r>
                          <m:r>
                            <m:rPr>
                              <m:sty m:val="p"/>
                            </m:rPr>
                            <a:rPr lang="en-US" altLang="zh-CN" sz="2000" i="1">
                              <a:solidFill>
                                <a:srgbClr val="0000FF"/>
                              </a:solidFill>
                              <a:latin typeface="Cambria Math" panose="02040503050406030204" pitchFamily="18" charset="0"/>
                              <a:ea typeface="Cambria Math" panose="02040503050406030204" pitchFamily="18" charset="0"/>
                            </a:rPr>
                            <m:t>Mg</m:t>
                          </m:r>
                        </m:sub>
                      </m:sSub>
                      <m:r>
                        <a:rPr lang="en-US" altLang="zh-CN" sz="2000" b="0" i="1" smtClean="0">
                          <a:solidFill>
                            <a:srgbClr val="0000FF"/>
                          </a:solidFill>
                          <a:latin typeface="Cambria Math" panose="02040503050406030204" pitchFamily="18" charset="0"/>
                          <a:ea typeface="Cambria Math" panose="02040503050406030204" pitchFamily="18" charset="0"/>
                        </a:rPr>
                        <m:t>+</m:t>
                      </m:r>
                      <m:sSub>
                        <m:sSubPr>
                          <m:ctrlPr>
                            <a:rPr lang="en-US" altLang="zh-CN" sz="2000" i="1" smtClean="0">
                              <a:solidFill>
                                <a:srgbClr val="7030A0"/>
                              </a:solidFill>
                              <a:latin typeface="Cambria Math" panose="02040503050406030204" pitchFamily="18" charset="0"/>
                              <a:ea typeface="Cambria Math" panose="02040503050406030204" pitchFamily="18" charset="0"/>
                            </a:rPr>
                          </m:ctrlPr>
                        </m:sSubPr>
                        <m:e>
                          <m:r>
                            <a:rPr lang="en-US" altLang="zh-CN" sz="2000" b="0" i="1" smtClean="0">
                              <a:solidFill>
                                <a:srgbClr val="7030A0"/>
                              </a:solidFill>
                              <a:latin typeface="Cambria Math" panose="02040503050406030204" pitchFamily="18" charset="0"/>
                              <a:ea typeface="Cambria Math" panose="02040503050406030204" pitchFamily="18" charset="0"/>
                            </a:rPr>
                            <m:t>𝐼</m:t>
                          </m:r>
                        </m:e>
                        <m:sub>
                          <m:r>
                            <m:rPr>
                              <m:sty m:val="p"/>
                            </m:rPr>
                            <a:rPr lang="en-US" altLang="zh-CN" sz="2000" i="1">
                              <a:solidFill>
                                <a:srgbClr val="7030A0"/>
                              </a:solidFill>
                              <a:latin typeface="Cambria Math" panose="02040503050406030204" pitchFamily="18" charset="0"/>
                              <a:ea typeface="Cambria Math" panose="02040503050406030204" pitchFamily="18" charset="0"/>
                            </a:rPr>
                            <m:t>gs</m:t>
                          </m:r>
                          <m:r>
                            <a:rPr lang="en-US" altLang="zh-CN" sz="2000" i="1">
                              <a:solidFill>
                                <a:srgbClr val="7030A0"/>
                              </a:solidFill>
                              <a:latin typeface="Cambria Math" panose="02040503050406030204" pitchFamily="18" charset="0"/>
                              <a:ea typeface="Cambria Math" panose="02040503050406030204" pitchFamily="18" charset="0"/>
                            </a:rPr>
                            <m:t>25</m:t>
                          </m:r>
                          <m:r>
                            <m:rPr>
                              <m:sty m:val="p"/>
                            </m:rPr>
                            <a:rPr lang="en-US" altLang="zh-CN" sz="2000">
                              <a:solidFill>
                                <a:srgbClr val="7030A0"/>
                              </a:solidFill>
                              <a:latin typeface="Cambria Math" panose="02040503050406030204" pitchFamily="18" charset="0"/>
                              <a:ea typeface="Cambria Math" panose="02040503050406030204" pitchFamily="18" charset="0"/>
                            </a:rPr>
                            <m:t>Al</m:t>
                          </m:r>
                        </m:sub>
                      </m:sSub>
                      <m:r>
                        <a:rPr lang="en-US" altLang="zh-CN" sz="2000" i="1" smtClean="0">
                          <a:solidFill>
                            <a:srgbClr val="7030A0"/>
                          </a:solidFill>
                          <a:latin typeface="Cambria Math" panose="02040503050406030204" pitchFamily="18" charset="0"/>
                          <a:ea typeface="Cambria Math" panose="02040503050406030204" pitchFamily="18" charset="0"/>
                        </a:rPr>
                        <m:t>=</m:t>
                      </m:r>
                      <m:r>
                        <a:rPr lang="en-US" altLang="zh-CN" sz="2000" i="1">
                          <a:solidFill>
                            <a:srgbClr val="008000"/>
                          </a:solidFill>
                          <a:latin typeface="Cambria Math" panose="02040503050406030204" pitchFamily="18" charset="0"/>
                          <a:ea typeface="Cambria Math" panose="02040503050406030204" pitchFamily="18" charset="0"/>
                        </a:rPr>
                        <m:t>100%</m:t>
                      </m:r>
                    </m:oMath>
                  </m:oMathPara>
                </a14:m>
                <a:endParaRPr lang="zh-CN" altLang="en-US" sz="2000" dirty="0"/>
              </a:p>
            </p:txBody>
          </p:sp>
        </mc:Choice>
        <mc:Fallback xmlns="">
          <p:sp>
            <p:nvSpPr>
              <p:cNvPr id="12" name="Rectangle 11">
                <a:extLst>
                  <a:ext uri="{FF2B5EF4-FFF2-40B4-BE49-F238E27FC236}">
                    <a16:creationId xmlns:a16="http://schemas.microsoft.com/office/drawing/2014/main" id="{05EF4929-8E28-44A8-AC27-11A4EAF79FAD}"/>
                  </a:ext>
                </a:extLst>
              </p:cNvPr>
              <p:cNvSpPr>
                <a:spLocks noRot="1" noChangeAspect="1" noMove="1" noResize="1" noEditPoints="1" noAdjustHandles="1" noChangeArrowheads="1" noChangeShapeType="1" noTextEdit="1"/>
              </p:cNvSpPr>
              <p:nvPr/>
            </p:nvSpPr>
            <p:spPr>
              <a:xfrm>
                <a:off x="2443378" y="4364727"/>
                <a:ext cx="3858685" cy="429092"/>
              </a:xfrm>
              <a:prstGeom prst="rect">
                <a:avLst/>
              </a:prstGeom>
              <a:blipFill>
                <a:blip r:embed="rId5"/>
                <a:stretch>
                  <a:fillRect b="-1142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827134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2105" t="7104" r="1896" b="14753"/>
          <a:stretch/>
        </p:blipFill>
        <p:spPr>
          <a:xfrm>
            <a:off x="978873" y="2820202"/>
            <a:ext cx="8165127" cy="4037798"/>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8641" r="8832"/>
          <a:stretch/>
        </p:blipFill>
        <p:spPr>
          <a:xfrm>
            <a:off x="0" y="0"/>
            <a:ext cx="4177364" cy="2841452"/>
          </a:xfrm>
          <a:prstGeom prst="rect">
            <a:avLst/>
          </a:prstGeom>
        </p:spPr>
      </p:pic>
    </p:spTree>
    <p:extLst>
      <p:ext uri="{BB962C8B-B14F-4D97-AF65-F5344CB8AC3E}">
        <p14:creationId xmlns:p14="http://schemas.microsoft.com/office/powerpoint/2010/main" val="32543407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9144000" cy="6858004"/>
        </p:xfrm>
        <a:graphic>
          <a:graphicData uri="http://schemas.openxmlformats.org/drawingml/2006/table">
            <a:tbl>
              <a:tblPr/>
              <a:tblGrid>
                <a:gridCol w="1114770">
                  <a:extLst>
                    <a:ext uri="{9D8B030D-6E8A-4147-A177-3AD203B41FA5}">
                      <a16:colId xmlns:a16="http://schemas.microsoft.com/office/drawing/2014/main" val="20000"/>
                    </a:ext>
                  </a:extLst>
                </a:gridCol>
                <a:gridCol w="1340606">
                  <a:extLst>
                    <a:ext uri="{9D8B030D-6E8A-4147-A177-3AD203B41FA5}">
                      <a16:colId xmlns:a16="http://schemas.microsoft.com/office/drawing/2014/main" val="20001"/>
                    </a:ext>
                  </a:extLst>
                </a:gridCol>
                <a:gridCol w="1672156">
                  <a:extLst>
                    <a:ext uri="{9D8B030D-6E8A-4147-A177-3AD203B41FA5}">
                      <a16:colId xmlns:a16="http://schemas.microsoft.com/office/drawing/2014/main" val="20002"/>
                    </a:ext>
                  </a:extLst>
                </a:gridCol>
                <a:gridCol w="1672156">
                  <a:extLst>
                    <a:ext uri="{9D8B030D-6E8A-4147-A177-3AD203B41FA5}">
                      <a16:colId xmlns:a16="http://schemas.microsoft.com/office/drawing/2014/main" val="20003"/>
                    </a:ext>
                  </a:extLst>
                </a:gridCol>
                <a:gridCol w="1672156">
                  <a:extLst>
                    <a:ext uri="{9D8B030D-6E8A-4147-A177-3AD203B41FA5}">
                      <a16:colId xmlns:a16="http://schemas.microsoft.com/office/drawing/2014/main" val="20004"/>
                    </a:ext>
                  </a:extLst>
                </a:gridCol>
                <a:gridCol w="1672156">
                  <a:extLst>
                    <a:ext uri="{9D8B030D-6E8A-4147-A177-3AD203B41FA5}">
                      <a16:colId xmlns:a16="http://schemas.microsoft.com/office/drawing/2014/main" val="20005"/>
                    </a:ext>
                  </a:extLst>
                </a:gridCol>
              </a:tblGrid>
              <a:tr h="403339">
                <a:tc>
                  <a:txBody>
                    <a:bodyPr/>
                    <a:lstStyle/>
                    <a:p>
                      <a:pPr algn="l"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Red</a:t>
                      </a:r>
                    </a:p>
                  </a:txBody>
                  <a:tcPr marL="9451" marR="9451" marT="9451" marB="0" anchor="b">
                    <a:lnL>
                      <a:noFill/>
                    </a:lnL>
                    <a:lnR>
                      <a:noFill/>
                    </a:lnR>
                    <a:lnT>
                      <a:noFill/>
                    </a:lnT>
                    <a:lnB>
                      <a:noFill/>
                    </a:lnB>
                  </a:tcPr>
                </a:tc>
                <a:tc gridSpan="5">
                  <a:txBody>
                    <a:bodyPr/>
                    <a:lstStyle/>
                    <a:p>
                      <a:pPr algn="l"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proton peak used for callibration. Values and uncertainties from Thomas et al.</a:t>
                      </a:r>
                    </a:p>
                  </a:txBody>
                  <a:tcPr marL="9451" marR="9451" marT="9451"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07365">
                <a:tc>
                  <a:txBody>
                    <a:bodyPr/>
                    <a:lstStyle/>
                    <a:p>
                      <a:pPr algn="l"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a:noFill/>
                    </a:lnL>
                    <a:lnR>
                      <a:noFill/>
                    </a:lnR>
                    <a:lnT>
                      <a:noFill/>
                    </a:lnT>
                    <a:lnB>
                      <a:noFill/>
                    </a:lnB>
                  </a:tcPr>
                </a:tc>
                <a:tc gridSpan="2">
                  <a:txBody>
                    <a:bodyPr/>
                    <a:lstStyle/>
                    <a:p>
                      <a:pPr algn="l"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Coincidence could be seen</a:t>
                      </a:r>
                    </a:p>
                  </a:txBody>
                  <a:tcPr marL="9451" marR="9451" marT="9451" marB="0" anchor="b">
                    <a:lnL>
                      <a:noFill/>
                    </a:lnL>
                    <a:lnR>
                      <a:noFill/>
                    </a:lnR>
                    <a:lnT>
                      <a:noFill/>
                    </a:lnT>
                    <a:lnB>
                      <a:noFill/>
                    </a:lnB>
                  </a:tcPr>
                </a:tc>
                <a:tc hMerge="1">
                  <a:txBody>
                    <a:bodyPr/>
                    <a:lstStyle/>
                    <a:p>
                      <a:endParaRPr lang="en-US"/>
                    </a:p>
                  </a:txBody>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extLst>
                  <a:ext uri="{0D108BD9-81ED-4DB2-BD59-A6C34878D82A}">
                    <a16:rowId xmlns:a16="http://schemas.microsoft.com/office/drawing/2014/main" val="10001"/>
                  </a:ext>
                </a:extLst>
              </a:tr>
              <a:tr h="307365">
                <a:tc>
                  <a:txBody>
                    <a:bodyPr/>
                    <a:lstStyle/>
                    <a:p>
                      <a:pPr algn="l"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a:noFill/>
                    </a:lnL>
                    <a:lnR>
                      <a:noFill/>
                    </a:lnR>
                    <a:lnT>
                      <a:noFill/>
                    </a:lnT>
                    <a:lnB>
                      <a:noFill/>
                    </a:lnB>
                  </a:tcPr>
                </a:tc>
                <a:tc gridSpan="3">
                  <a:txBody>
                    <a:bodyPr/>
                    <a:lstStyle/>
                    <a:p>
                      <a:pPr algn="l"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No coincidence could be seen</a:t>
                      </a:r>
                    </a:p>
                  </a:txBody>
                  <a:tcPr marL="9451" marR="9451" marT="9451" marB="0" anchor="b">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extLst>
                  <a:ext uri="{0D108BD9-81ED-4DB2-BD59-A6C34878D82A}">
                    <a16:rowId xmlns:a16="http://schemas.microsoft.com/office/drawing/2014/main" val="10002"/>
                  </a:ext>
                </a:extLst>
              </a:tr>
              <a:tr h="307365">
                <a:tc>
                  <a:txBody>
                    <a:bodyPr/>
                    <a:lstStyle/>
                    <a:p>
                      <a:pPr algn="l"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a:noFill/>
                    </a:lnL>
                    <a:lnR>
                      <a:noFill/>
                    </a:lnR>
                    <a:lnT>
                      <a:noFill/>
                    </a:lnT>
                    <a:lnB>
                      <a:noFill/>
                    </a:lnB>
                  </a:tcPr>
                </a:tc>
                <a:tc gridSpan="5">
                  <a:txBody>
                    <a:bodyPr/>
                    <a:lstStyle/>
                    <a:p>
                      <a:pPr algn="l"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Could not determine if the coincidence is above background</a:t>
                      </a:r>
                    </a:p>
                  </a:txBody>
                  <a:tcPr marL="9451" marR="9451" marT="9451"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307365">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extLst>
                  <a:ext uri="{0D108BD9-81ED-4DB2-BD59-A6C34878D82A}">
                    <a16:rowId xmlns:a16="http://schemas.microsoft.com/office/drawing/2014/main" val="10004"/>
                  </a:ext>
                </a:extLst>
              </a:tr>
              <a:tr h="307365">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a:noFill/>
                    </a:lnB>
                  </a:tcPr>
                </a:tc>
                <a:extLst>
                  <a:ext uri="{0D108BD9-81ED-4DB2-BD59-A6C34878D82A}">
                    <a16:rowId xmlns:a16="http://schemas.microsoft.com/office/drawing/2014/main" val="10005"/>
                  </a:ext>
                </a:extLst>
              </a:tr>
              <a:tr h="307365">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l" fontAlgn="b"/>
                      <a:endPar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451" marR="9451" marT="9451" marB="0" anchor="b">
                    <a:lnL>
                      <a:noFill/>
                    </a:lnL>
                    <a:lnR>
                      <a:noFill/>
                    </a:lnR>
                    <a:lnT>
                      <a:noFill/>
                    </a:lnT>
                    <a:lnB w="12700" cap="flat" cmpd="sng" algn="ctr">
                      <a:solidFill>
                        <a:schemeClr val="tx1"/>
                      </a:solidFill>
                      <a:prstDash val="solid"/>
                      <a:round/>
                      <a:headEnd type="none" w="med" len="med"/>
                      <a:tailEnd type="none" w="med" len="med"/>
                    </a:lnB>
                  </a:tcPr>
                </a:tc>
                <a:tc gridSpan="4">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coincidences</a:t>
                      </a:r>
                    </a:p>
                  </a:txBody>
                  <a:tcPr marL="9451" marR="9451" marT="9451" marB="0" anchor="b">
                    <a:lnL>
                      <a:noFill/>
                    </a:lnL>
                    <a:lnR>
                      <a:noFill/>
                    </a:lnR>
                    <a:lnT>
                      <a:noFill/>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307365">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Ep (keV)</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l-GR"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Δ</a:t>
                      </a:r>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Ep (keV)</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l-GR"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γ1 (1369 </a:t>
                      </a:r>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keV)</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l-GR"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γ2 (2754 </a:t>
                      </a:r>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keV)</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l-GR"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γ3 (2870 </a:t>
                      </a:r>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keV)</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l-GR"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γ4 (4238 </a:t>
                      </a:r>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keV)</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07365">
                <a:tc>
                  <a:txBody>
                    <a:bodyPr/>
                    <a:lstStyle/>
                    <a:p>
                      <a:pPr algn="ctr" fontAlgn="b"/>
                      <a:r>
                        <a:rPr lang="en-US" sz="1800" b="0" i="0" u="none" strike="noStrike">
                          <a:solidFill>
                            <a:srgbClr val="CE181E"/>
                          </a:solidFill>
                          <a:effectLst/>
                          <a:latin typeface="Times New Roman" panose="02020603050405020304" pitchFamily="18" charset="0"/>
                          <a:ea typeface="Tahoma" panose="020B0604030504040204" pitchFamily="34" charset="0"/>
                          <a:cs typeface="Times New Roman" panose="02020603050405020304" pitchFamily="18" charset="0"/>
                        </a:rPr>
                        <a:t>401</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CE181E"/>
                          </a:solidFill>
                          <a:effectLst/>
                          <a:latin typeface="Times New Roman" panose="02020603050405020304" pitchFamily="18" charset="0"/>
                          <a:ea typeface="Tahoma" panose="020B0604030504040204" pitchFamily="34" charset="0"/>
                          <a:cs typeface="Times New Roman" panose="02020603050405020304" pitchFamily="18" charset="0"/>
                        </a:rPr>
                        <a:t>1.0</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07365">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553</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1.0</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07365">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719</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3.6</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07365">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937</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1.0</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307365">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1017</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12.0</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307365">
                <a:tc>
                  <a:txBody>
                    <a:bodyPr/>
                    <a:lstStyle/>
                    <a:p>
                      <a:pPr algn="ctr" fontAlgn="b"/>
                      <a:r>
                        <a:rPr lang="en-US" sz="1800" b="0" i="0" u="none" strike="noStrike">
                          <a:solidFill>
                            <a:srgbClr val="CE181E"/>
                          </a:solidFill>
                          <a:effectLst/>
                          <a:latin typeface="Times New Roman" panose="02020603050405020304" pitchFamily="18" charset="0"/>
                          <a:ea typeface="Tahoma" panose="020B0604030504040204" pitchFamily="34" charset="0"/>
                          <a:cs typeface="Times New Roman" panose="02020603050405020304" pitchFamily="18" charset="0"/>
                        </a:rPr>
                        <a:t>1268</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CE181E"/>
                          </a:solidFill>
                          <a:effectLst/>
                          <a:latin typeface="Times New Roman" panose="02020603050405020304" pitchFamily="18" charset="0"/>
                          <a:ea typeface="Tahoma" panose="020B0604030504040204" pitchFamily="34" charset="0"/>
                          <a:cs typeface="Times New Roman" panose="02020603050405020304" pitchFamily="18" charset="0"/>
                        </a:rPr>
                        <a:t>6.0</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307365">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1385</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1.9</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307365">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1482</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3.2</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307365">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1579</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5.0</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307365">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1681</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3.6</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307365">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1793</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2.4</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307365">
                <a:tc>
                  <a:txBody>
                    <a:bodyPr/>
                    <a:lstStyle/>
                    <a:p>
                      <a:pPr algn="ctr" fontAlgn="b"/>
                      <a:r>
                        <a:rPr lang="en-US" sz="1800" b="0" i="0" u="none" strike="noStrike" dirty="0">
                          <a:solidFill>
                            <a:srgbClr val="CE181E"/>
                          </a:solidFill>
                          <a:effectLst/>
                          <a:latin typeface="Times New Roman" panose="02020603050405020304" pitchFamily="18" charset="0"/>
                          <a:ea typeface="Tahoma" panose="020B0604030504040204" pitchFamily="34" charset="0"/>
                          <a:cs typeface="Times New Roman" panose="02020603050405020304" pitchFamily="18" charset="0"/>
                        </a:rPr>
                        <a:t>1917</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CE181E"/>
                          </a:solidFill>
                          <a:effectLst/>
                          <a:latin typeface="Times New Roman" panose="02020603050405020304" pitchFamily="18" charset="0"/>
                          <a:ea typeface="Tahoma" panose="020B0604030504040204" pitchFamily="34" charset="0"/>
                          <a:cs typeface="Times New Roman" panose="02020603050405020304" pitchFamily="18" charset="0"/>
                        </a:rPr>
                        <a:t>2.0</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307365">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2152</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3.1</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r h="307365">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2291</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4.0</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a:t>
                      </a:r>
                    </a:p>
                  </a:txBody>
                  <a:tcPr marL="9451" marR="9451" marT="945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1"/>
                  </a:ext>
                </a:extLst>
              </a:tr>
            </a:tbl>
          </a:graphicData>
        </a:graphic>
      </p:graphicFrame>
    </p:spTree>
    <p:extLst>
      <p:ext uri="{BB962C8B-B14F-4D97-AF65-F5344CB8AC3E}">
        <p14:creationId xmlns:p14="http://schemas.microsoft.com/office/powerpoint/2010/main" val="11266201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3139321"/>
          </a:xfrm>
          <a:prstGeom prst="rect">
            <a:avLst/>
          </a:prstGeom>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10) Vary the σ, τ, and stopping power in the </a:t>
            </a:r>
            <a:r>
              <a:rPr lang="en-US" altLang="zh-CN" b="1" dirty="0">
                <a:latin typeface="Times New Roman" panose="02020603050405020304" pitchFamily="18" charset="0"/>
                <a:cs typeface="Times New Roman" panose="02020603050405020304" pitchFamily="18" charset="0"/>
              </a:rPr>
              <a:t>Doppler.cpp</a:t>
            </a:r>
            <a:r>
              <a:rPr lang="en-US" altLang="zh-CN" dirty="0">
                <a:latin typeface="Times New Roman" panose="02020603050405020304" pitchFamily="18" charset="0"/>
                <a:cs typeface="Times New Roman" panose="02020603050405020304" pitchFamily="18" charset="0"/>
              </a:rPr>
              <a:t> and generate new simulated root files. Run the </a:t>
            </a:r>
            <a:r>
              <a:rPr lang="en-US" altLang="zh-CN" b="1" dirty="0" err="1">
                <a:latin typeface="Times New Roman" panose="02020603050405020304" pitchFamily="18" charset="0"/>
                <a:cs typeface="Times New Roman" panose="02020603050405020304" pitchFamily="18" charset="0"/>
              </a:rPr>
              <a:t>Comparison.C</a:t>
            </a:r>
            <a:r>
              <a:rPr lang="en-US" altLang="zh-CN" dirty="0">
                <a:latin typeface="Times New Roman" panose="02020603050405020304" pitchFamily="18" charset="0"/>
                <a:cs typeface="Times New Roman" panose="02020603050405020304" pitchFamily="18" charset="0"/>
              </a:rPr>
              <a:t> again to get new Chi2 and use </a:t>
            </a:r>
            <a:r>
              <a:rPr lang="en-US" altLang="zh-CN" b="1" dirty="0">
                <a:latin typeface="Times New Roman" panose="02020603050405020304" pitchFamily="18" charset="0"/>
                <a:cs typeface="Times New Roman" panose="02020603050405020304" pitchFamily="18" charset="0"/>
              </a:rPr>
              <a:t>graphpol2fit_Chi2.C</a:t>
            </a:r>
            <a:r>
              <a:rPr lang="en-US" altLang="zh-CN" dirty="0">
                <a:latin typeface="Times New Roman" panose="02020603050405020304" pitchFamily="18" charset="0"/>
                <a:cs typeface="Times New Roman" panose="02020603050405020304" pitchFamily="18" charset="0"/>
              </a:rPr>
              <a:t> to determine the shift of peak energy, corresponding to the systematic uncertainty. All the statistical uncertainties should be inflated if sqrt(χ</a:t>
            </a:r>
            <a:r>
              <a:rPr lang="en-US" altLang="zh-CN" baseline="30000" dirty="0">
                <a:latin typeface="Times New Roman" panose="02020603050405020304" pitchFamily="18" charset="0"/>
                <a:cs typeface="Times New Roman" panose="02020603050405020304" pitchFamily="18" charset="0"/>
              </a:rPr>
              <a:t>2</a:t>
            </a:r>
            <a:r>
              <a:rPr lang="en-US" altLang="zh-CN" dirty="0">
                <a:latin typeface="Times New Roman" panose="02020603050405020304" pitchFamily="18" charset="0"/>
                <a:cs typeface="Times New Roman" panose="02020603050405020304" pitchFamily="18" charset="0"/>
              </a:rPr>
              <a:t>/</a:t>
            </a:r>
            <a:r>
              <a:rPr lang="en-US" altLang="zh-CN" dirty="0" err="1">
                <a:latin typeface="Times New Roman" panose="02020603050405020304" pitchFamily="18" charset="0"/>
                <a:cs typeface="Times New Roman" panose="02020603050405020304" pitchFamily="18" charset="0"/>
              </a:rPr>
              <a:t>ndf</a:t>
            </a:r>
            <a:r>
              <a:rPr lang="en-US" altLang="zh-CN" dirty="0">
                <a:latin typeface="Times New Roman" panose="02020603050405020304" pitchFamily="18" charset="0"/>
                <a:cs typeface="Times New Roman" panose="02020603050405020304" pitchFamily="18" charset="0"/>
              </a:rPr>
              <a:t>)&gt;1.</a:t>
            </a:r>
          </a:p>
          <a:p>
            <a:pPr algn="just"/>
            <a:endParaRPr lang="en-US" altLang="zh-CN" dirty="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11) Based on D:/X/out/Si25/</a:t>
            </a:r>
            <a:r>
              <a:rPr lang="en-US" altLang="zh-CN" b="1" dirty="0">
                <a:latin typeface="Times New Roman" panose="02020603050405020304" pitchFamily="18" charset="0"/>
                <a:cs typeface="Times New Roman" panose="02020603050405020304" pitchFamily="18" charset="0"/>
              </a:rPr>
              <a:t>100eV-bin-ungated_sun_25Si.root</a:t>
            </a:r>
            <a:r>
              <a:rPr lang="en-US" altLang="zh-CN" dirty="0">
                <a:latin typeface="Times New Roman" panose="02020603050405020304" pitchFamily="18" charset="0"/>
                <a:cs typeface="Times New Roman" panose="02020603050405020304" pitchFamily="18" charset="0"/>
              </a:rPr>
              <a:t> and D:/X/out/Si25/</a:t>
            </a:r>
            <a:r>
              <a:rPr lang="en-US" altLang="zh-CN" b="1" dirty="0">
                <a:latin typeface="Times New Roman" panose="02020603050405020304" pitchFamily="18" charset="0"/>
                <a:cs typeface="Times New Roman" panose="02020603050405020304" pitchFamily="18" charset="0"/>
              </a:rPr>
              <a:t>100eV-bin-gated_sun_25Si.root</a:t>
            </a:r>
            <a:r>
              <a:rPr lang="en-US" altLang="zh-CN" dirty="0">
                <a:latin typeface="Times New Roman" panose="02020603050405020304" pitchFamily="18" charset="0"/>
                <a:cs typeface="Times New Roman" panose="02020603050405020304" pitchFamily="18" charset="0"/>
              </a:rPr>
              <a:t>, an exponentially modified Gaussian function is used to model the response function for four unbroadened </a:t>
            </a:r>
            <a:r>
              <a:rPr lang="en-US" altLang="zh-CN" i="1" dirty="0">
                <a:latin typeface="Times New Roman" panose="02020603050405020304" pitchFamily="18" charset="0"/>
                <a:cs typeface="Times New Roman" panose="02020603050405020304" pitchFamily="18" charset="0"/>
              </a:rPr>
              <a:t>β</a:t>
            </a:r>
            <a:r>
              <a:rPr lang="en-US" altLang="zh-CN" dirty="0">
                <a:latin typeface="Times New Roman" panose="02020603050405020304" pitchFamily="18" charset="0"/>
                <a:cs typeface="Times New Roman" panose="02020603050405020304" pitchFamily="18" charset="0"/>
              </a:rPr>
              <a:t>-delayed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 peaks in the cumulative spectrum and the energies, integrals from the fit of these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 lines were extracted using </a:t>
            </a:r>
            <a:r>
              <a:rPr lang="en-US" altLang="zh-CN" b="1" dirty="0">
                <a:latin typeface="Times New Roman" panose="02020603050405020304" pitchFamily="18" charset="0"/>
                <a:cs typeface="Times New Roman" panose="02020603050405020304" pitchFamily="18" charset="0"/>
              </a:rPr>
              <a:t>gausnerfcpol1_peakfit_bgcov.C</a:t>
            </a:r>
            <a:r>
              <a:rPr lang="en-US" altLang="zh-CN" dirty="0">
                <a:latin typeface="Times New Roman" panose="02020603050405020304" pitchFamily="18" charset="0"/>
                <a:cs typeface="Times New Roman" panose="02020603050405020304" pitchFamily="18" charset="0"/>
              </a:rPr>
              <a:t>.</a:t>
            </a:r>
          </a:p>
          <a:p>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12) Obtain the SeGA Efficiency curve </a:t>
            </a:r>
            <a:r>
              <a:rPr lang="en-US" dirty="0">
                <a:latin typeface="Times New Roman" panose="02020603050405020304" pitchFamily="18" charset="0"/>
                <a:cs typeface="Times New Roman" panose="02020603050405020304" pitchFamily="18" charset="0"/>
              </a:rPr>
              <a:t>using </a:t>
            </a:r>
            <a:r>
              <a:rPr lang="en-US" b="1" dirty="0" err="1">
                <a:latin typeface="Times New Roman" panose="02020603050405020304" pitchFamily="18" charset="0"/>
                <a:cs typeface="Times New Roman" panose="02020603050405020304" pitchFamily="18" charset="0"/>
              </a:rPr>
              <a:t>graphexpfit_eff_twopoints.</a:t>
            </a:r>
            <a:r>
              <a:rPr lang="en-US" altLang="zh-CN" b="1" dirty="0" err="1">
                <a:latin typeface="Times New Roman" panose="02020603050405020304" pitchFamily="18" charset="0"/>
                <a:cs typeface="Times New Roman" panose="02020603050405020304" pitchFamily="18" charset="0"/>
              </a:rPr>
              <a:t>C</a:t>
            </a:r>
            <a:endParaRPr lang="en-US" dirty="0"/>
          </a:p>
        </p:txBody>
      </p:sp>
    </p:spTree>
    <p:extLst>
      <p:ext uri="{BB962C8B-B14F-4D97-AF65-F5344CB8AC3E}">
        <p14:creationId xmlns:p14="http://schemas.microsoft.com/office/powerpoint/2010/main" val="23813893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66DD5CCA-4036-45B9-AA91-F2F806438656}"/>
              </a:ext>
            </a:extLst>
          </p:cNvPr>
          <p:cNvGraphicFramePr>
            <a:graphicFrameLocks noGrp="1"/>
          </p:cNvGraphicFramePr>
          <p:nvPr>
            <p:extLst>
              <p:ext uri="{D42A27DB-BD31-4B8C-83A1-F6EECF244321}">
                <p14:modId xmlns:p14="http://schemas.microsoft.com/office/powerpoint/2010/main" val="3308993149"/>
              </p:ext>
            </p:extLst>
          </p:nvPr>
        </p:nvGraphicFramePr>
        <p:xfrm>
          <a:off x="0" y="0"/>
          <a:ext cx="9144001" cy="6614160"/>
        </p:xfrm>
        <a:graphic>
          <a:graphicData uri="http://schemas.openxmlformats.org/drawingml/2006/table">
            <a:tbl>
              <a:tblPr>
                <a:tableStyleId>{2D5ABB26-0587-4C30-8999-92F81FD0307C}</a:tableStyleId>
              </a:tblPr>
              <a:tblGrid>
                <a:gridCol w="1417416">
                  <a:extLst>
                    <a:ext uri="{9D8B030D-6E8A-4147-A177-3AD203B41FA5}">
                      <a16:colId xmlns:a16="http://schemas.microsoft.com/office/drawing/2014/main" val="984879995"/>
                    </a:ext>
                  </a:extLst>
                </a:gridCol>
                <a:gridCol w="1266549">
                  <a:extLst>
                    <a:ext uri="{9D8B030D-6E8A-4147-A177-3AD203B41FA5}">
                      <a16:colId xmlns:a16="http://schemas.microsoft.com/office/drawing/2014/main" val="1729939455"/>
                    </a:ext>
                  </a:extLst>
                </a:gridCol>
                <a:gridCol w="1132656">
                  <a:extLst>
                    <a:ext uri="{9D8B030D-6E8A-4147-A177-3AD203B41FA5}">
                      <a16:colId xmlns:a16="http://schemas.microsoft.com/office/drawing/2014/main" val="1253914053"/>
                    </a:ext>
                  </a:extLst>
                </a:gridCol>
                <a:gridCol w="1266549">
                  <a:extLst>
                    <a:ext uri="{9D8B030D-6E8A-4147-A177-3AD203B41FA5}">
                      <a16:colId xmlns:a16="http://schemas.microsoft.com/office/drawing/2014/main" val="556769742"/>
                    </a:ext>
                  </a:extLst>
                </a:gridCol>
                <a:gridCol w="1357791">
                  <a:extLst>
                    <a:ext uri="{9D8B030D-6E8A-4147-A177-3AD203B41FA5}">
                      <a16:colId xmlns:a16="http://schemas.microsoft.com/office/drawing/2014/main" val="4162696112"/>
                    </a:ext>
                  </a:extLst>
                </a:gridCol>
                <a:gridCol w="2703040">
                  <a:extLst>
                    <a:ext uri="{9D8B030D-6E8A-4147-A177-3AD203B41FA5}">
                      <a16:colId xmlns:a16="http://schemas.microsoft.com/office/drawing/2014/main" val="1735330631"/>
                    </a:ext>
                  </a:extLst>
                </a:gridCol>
              </a:tblGrid>
              <a:tr h="180000">
                <a:tc>
                  <a:txBody>
                    <a:bodyPr/>
                    <a:lstStyle/>
                    <a:p>
                      <a:pPr algn="ctr" fontAlgn="ctr"/>
                      <a:r>
                        <a:rPr lang="en-US" sz="1400" b="0" i="1" u="none" strike="noStrike" dirty="0">
                          <a:solidFill>
                            <a:srgbClr val="000000"/>
                          </a:solidFill>
                          <a:effectLst/>
                          <a:latin typeface="Cambria Math" panose="02040503050406030204" pitchFamily="18" charset="0"/>
                          <a:ea typeface="Cambria Math" panose="02040503050406030204" pitchFamily="18" charset="0"/>
                        </a:rPr>
                        <a:t>E</a:t>
                      </a:r>
                      <a:r>
                        <a:rPr lang="en-US" sz="14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sz="1400" b="0" i="0" u="none" strike="noStrike" dirty="0">
                          <a:solidFill>
                            <a:srgbClr val="000000"/>
                          </a:solidFill>
                          <a:effectLst/>
                          <a:latin typeface="Cambria Math" panose="02040503050406030204" pitchFamily="18" charset="0"/>
                          <a:ea typeface="Cambria Math" panose="02040503050406030204" pitchFamily="18" charset="0"/>
                        </a:rPr>
                        <a:t> (keV)</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Cambria Math" panose="02040503050406030204" pitchFamily="18" charset="0"/>
                          <a:ea typeface="Cambria Math" panose="02040503050406030204" pitchFamily="18" charset="0"/>
                        </a:rPr>
                        <a:t>I</a:t>
                      </a:r>
                      <a:r>
                        <a:rPr lang="en-US" sz="14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sz="1400" b="0" i="0" u="none" strike="noStrike" dirty="0">
                          <a:solidFill>
                            <a:srgbClr val="000000"/>
                          </a:solidFill>
                          <a:effectLst/>
                          <a:latin typeface="Cambria Math" panose="02040503050406030204" pitchFamily="18" charset="0"/>
                          <a:ea typeface="Cambria Math" panose="02040503050406030204" pitchFamily="18" charset="0"/>
                        </a:rPr>
                        <a:t>(rel)%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4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14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(abs)%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1" u="none" strike="noStrike" dirty="0" err="1">
                          <a:solidFill>
                            <a:srgbClr val="000000"/>
                          </a:solidFill>
                          <a:effectLst/>
                          <a:latin typeface="Cambria Math" panose="02040503050406030204" pitchFamily="18" charset="0"/>
                          <a:ea typeface="Cambria Math" panose="02040503050406030204" pitchFamily="18" charset="0"/>
                        </a:rPr>
                        <a:t>E</a:t>
                      </a:r>
                      <a:r>
                        <a:rPr lang="en-US" altLang="zh-CN" sz="1400" b="0" i="0" u="none" strike="noStrike" baseline="-25000" dirty="0" err="1">
                          <a:solidFill>
                            <a:srgbClr val="000000"/>
                          </a:solidFill>
                          <a:effectLst/>
                          <a:latin typeface="Cambria Math" panose="02040503050406030204" pitchFamily="18" charset="0"/>
                          <a:ea typeface="Cambria Math" panose="02040503050406030204" pitchFamily="18" charset="0"/>
                        </a:rPr>
                        <a:t>emitter</a:t>
                      </a:r>
                      <a:endParaRPr lang="en-US" altLang="zh-CN" sz="14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400" b="0" i="1" u="none" strike="noStrike" dirty="0" err="1">
                          <a:solidFill>
                            <a:srgbClr val="000000"/>
                          </a:solidFill>
                          <a:effectLst/>
                          <a:latin typeface="Cambria Math" panose="02040503050406030204" pitchFamily="18" charset="0"/>
                          <a:ea typeface="Cambria Math" panose="02040503050406030204" pitchFamily="18" charset="0"/>
                        </a:rPr>
                        <a:t>E</a:t>
                      </a:r>
                      <a:r>
                        <a:rPr lang="en-US" altLang="zh-CN" sz="1400" b="0" i="0" u="none" strike="noStrike" baseline="-25000" dirty="0" err="1">
                          <a:solidFill>
                            <a:srgbClr val="000000"/>
                          </a:solidFill>
                          <a:effectLst/>
                          <a:latin typeface="Cambria Math" panose="02040503050406030204" pitchFamily="18" charset="0"/>
                          <a:ea typeface="Cambria Math" panose="02040503050406030204" pitchFamily="18" charset="0"/>
                        </a:rPr>
                        <a:t>daughter</a:t>
                      </a:r>
                      <a:endParaRPr lang="en-US" altLang="zh-CN" sz="14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Coincident </a:t>
                      </a:r>
                      <a:r>
                        <a:rPr lang="en-US" altLang="zh-CN" sz="1400" b="0" i="1" u="none" strike="noStrike" dirty="0">
                          <a:solidFill>
                            <a:srgbClr val="000000"/>
                          </a:solidFill>
                          <a:effectLst/>
                          <a:latin typeface="Cambria Math" panose="02040503050406030204" pitchFamily="18" charset="0"/>
                          <a:ea typeface="Cambria Math" panose="02040503050406030204" pitchFamily="18" charset="0"/>
                        </a:rPr>
                        <a:t>γ</a:t>
                      </a: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-rays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8605162"/>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0.402(1)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60.4(56)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5.7(5)</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2.673(1)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4065674"/>
                  </a:ext>
                </a:extLst>
              </a:tr>
              <a:tr h="180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0.554(10)</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7.2(27)</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0.68(26)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4.191(2)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7484502"/>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0.944(1)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15.2(24)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1.44(23)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4.584(1)</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4645544"/>
                  </a:ext>
                </a:extLst>
              </a:tr>
              <a:tr h="180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1.040(20)</a:t>
                      </a:r>
                      <a:r>
                        <a:rPr lang="en-US" sz="1400" u="none" strike="noStrike" baseline="30000" dirty="0">
                          <a:effectLst/>
                          <a:latin typeface="Cambria Math" panose="02040503050406030204" pitchFamily="18" charset="0"/>
                          <a:ea typeface="Cambria Math" panose="02040503050406030204" pitchFamily="18" charset="0"/>
                        </a:rPr>
                        <a:t>e</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1.53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0.14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7.434(20)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4.123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400" u="none" strike="noStrike" dirty="0">
                          <a:effectLst/>
                          <a:latin typeface="Cambria Math" panose="02040503050406030204" pitchFamily="18" charset="0"/>
                          <a:ea typeface="Cambria Math" panose="02040503050406030204" pitchFamily="18" charset="0"/>
                        </a:rPr>
                        <a:t>1.369, 2.754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2495914"/>
                  </a:ext>
                </a:extLst>
              </a:tr>
              <a:tr h="180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1.268(6)</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4.2(18)</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0.40(17)</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4.907(5)</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673462"/>
                  </a:ext>
                </a:extLst>
              </a:tr>
              <a:tr h="180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1.379(6)</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3.6(12)</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0.34(11)</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7.888(6)</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4.238</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4.238, 1.369,</a:t>
                      </a: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1400" u="none" strike="noStrike" dirty="0">
                          <a:effectLst/>
                          <a:latin typeface="Cambria Math" panose="02040503050406030204" pitchFamily="18" charset="0"/>
                          <a:ea typeface="Cambria Math" panose="02040503050406030204" pitchFamily="18" charset="0"/>
                        </a:rPr>
                        <a:t>2.870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8291981"/>
                  </a:ext>
                </a:extLst>
              </a:tr>
              <a:tr h="180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1.490(7)</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4.0(15)</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0.37(14)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7.885(7)</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4.123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1400" u="none" strike="noStrike" dirty="0">
                          <a:effectLst/>
                          <a:latin typeface="Cambria Math" panose="02040503050406030204" pitchFamily="18" charset="0"/>
                          <a:ea typeface="Cambria Math" panose="02040503050406030204" pitchFamily="18" charset="0"/>
                        </a:rPr>
                        <a:t>2.754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7311608"/>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1.584(3)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2.6(11)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0.25(10)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3.856(3)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dirty="0">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1464512"/>
                  </a:ext>
                </a:extLst>
              </a:tr>
              <a:tr h="180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1.685(20)</a:t>
                      </a:r>
                      <a:r>
                        <a:rPr lang="en-US" sz="1400" u="none" strike="noStrike" baseline="30000" dirty="0">
                          <a:effectLst/>
                          <a:latin typeface="Cambria Math" panose="02040503050406030204" pitchFamily="18" charset="0"/>
                          <a:ea typeface="Cambria Math" panose="02040503050406030204" pitchFamily="18" charset="0"/>
                        </a:rPr>
                        <a:t>e</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0.93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0.09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8.080(20)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4.123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1400" u="none" strike="noStrike" dirty="0">
                          <a:effectLst/>
                          <a:latin typeface="Cambria Math" panose="02040503050406030204" pitchFamily="18" charset="0"/>
                          <a:ea typeface="Cambria Math" panose="02040503050406030204" pitchFamily="18" charset="0"/>
                        </a:rPr>
                        <a:t>2.754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2324934"/>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1.793(3)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6.1(12)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0.57(11)</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8.188(3)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4.123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1400" u="none" strike="noStrike" dirty="0">
                          <a:effectLst/>
                          <a:latin typeface="Cambria Math" panose="02040503050406030204" pitchFamily="18" charset="0"/>
                          <a:ea typeface="Cambria Math" panose="02040503050406030204" pitchFamily="18" charset="0"/>
                        </a:rPr>
                        <a:t>2.754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6716461"/>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1.919(2)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22.8(20)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2.2(2)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4.191(2)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dirty="0">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6080331"/>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2.164(3)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16.0(19)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1.52(17)</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5.804(3)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5148947"/>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2.310(3)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13.98(17)</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1.32(16)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4.584(2)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663133"/>
                  </a:ext>
                </a:extLst>
              </a:tr>
              <a:tr h="180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2.632(9)</a:t>
                      </a:r>
                      <a:r>
                        <a:rPr lang="en-US" sz="1400" u="none" strike="noStrike" baseline="30000" dirty="0">
                          <a:effectLst/>
                          <a:latin typeface="Cambria Math" panose="02040503050406030204" pitchFamily="18" charset="0"/>
                          <a:ea typeface="Cambria Math" panose="02040503050406030204" pitchFamily="18" charset="0"/>
                        </a:rPr>
                        <a:t>f</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0.45(20)</a:t>
                      </a:r>
                      <a:r>
                        <a:rPr lang="en-US" sz="1400" u="none" strike="noStrike" baseline="30000" dirty="0">
                          <a:effectLst/>
                          <a:latin typeface="Cambria Math" panose="02040503050406030204" pitchFamily="18" charset="0"/>
                          <a:ea typeface="Cambria Math" panose="02040503050406030204" pitchFamily="18" charset="0"/>
                        </a:rPr>
                        <a:t>f</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0.04(2)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4.907(5)</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095700"/>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3.004(6)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3.5(11)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0.33(10)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6.644(6)</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6246051"/>
                  </a:ext>
                </a:extLst>
              </a:tr>
              <a:tr h="180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3.077(14)</a:t>
                      </a:r>
                      <a:r>
                        <a:rPr lang="en-US" sz="1400" u="none" strike="noStrike" baseline="30000" dirty="0">
                          <a:effectLst/>
                          <a:latin typeface="Cambria Math" panose="02040503050406030204" pitchFamily="18" charset="0"/>
                          <a:ea typeface="Cambria Math" panose="02040503050406030204" pitchFamily="18" charset="0"/>
                        </a:rPr>
                        <a:t>g</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2.6(12)</a:t>
                      </a:r>
                      <a:r>
                        <a:rPr lang="en-US" sz="1400" u="none" strike="noStrike" baseline="30000" dirty="0">
                          <a:effectLst/>
                          <a:latin typeface="Cambria Math" panose="02040503050406030204" pitchFamily="18" charset="0"/>
                          <a:ea typeface="Cambria Math" panose="02040503050406030204" pitchFamily="18" charset="0"/>
                        </a:rPr>
                        <a:t>g</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0.25(11)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8345372"/>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3.236(6)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4.0(10)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0.38(9)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6.876(6)</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2134111"/>
                  </a:ext>
                </a:extLst>
              </a:tr>
              <a:tr h="180000">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3.329(3)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6.2(12)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0.59(11)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5.601(5)</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8348708"/>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3.464(3)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31.3(34)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2.96(32)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7.109(2)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0765291"/>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3.606(4)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10.0(18)</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0.95(17)</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7.249(3)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9527537"/>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3.896(2)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2.8(10)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0.27(9)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6.167(2)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9695869"/>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4.257(2)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100(11)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9.5(10)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7.898(2)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6377874"/>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4.550(6)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3.1(12)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0.29(11)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8.188(3)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86193909"/>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4.845(4)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11.4(9)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1.08(8)</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7.109(2)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6034076"/>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4.980(4)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1.85(65)</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0.17(6)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7.249(3)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3543479"/>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5.384(4)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2.13(50)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0.20(5)</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7.655(4)</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5783164"/>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5.628(2)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21.0(21)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1.99(20)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7.898(2)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7848871"/>
                  </a:ext>
                </a:extLst>
              </a:tr>
              <a:tr h="180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6.798(5)</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1.2(4)</a:t>
                      </a:r>
                      <a:r>
                        <a:rPr lang="en-US" sz="1400" u="none" strike="noStrike" baseline="30000" dirty="0" err="1">
                          <a:effectLst/>
                          <a:latin typeface="Cambria Math" panose="02040503050406030204" pitchFamily="18" charset="0"/>
                          <a:ea typeface="Cambria Math" panose="02040503050406030204" pitchFamily="18" charset="0"/>
                        </a:rPr>
                        <a:t>i</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0.11(4)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9.070(5)</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9907296"/>
                  </a:ext>
                </a:extLst>
              </a:tr>
              <a:tr h="180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7.000(25)</a:t>
                      </a:r>
                      <a:r>
                        <a:rPr lang="en-US" sz="1400" u="none" strike="noStrike" baseline="30000" dirty="0">
                          <a:effectLst/>
                          <a:latin typeface="Cambria Math" panose="02040503050406030204" pitchFamily="18" charset="0"/>
                          <a:ea typeface="Cambria Math" panose="02040503050406030204" pitchFamily="18" charset="0"/>
                        </a:rPr>
                        <a:t>h</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0.12(2)</a:t>
                      </a:r>
                      <a:r>
                        <a:rPr lang="en-US" sz="1400" u="none" strike="noStrike" baseline="30000" dirty="0">
                          <a:effectLst/>
                          <a:latin typeface="Cambria Math" panose="02040503050406030204" pitchFamily="18" charset="0"/>
                          <a:ea typeface="Cambria Math" panose="02040503050406030204" pitchFamily="18" charset="0"/>
                        </a:rPr>
                        <a:t>h</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0.011(2)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9.271(25)</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522576"/>
                  </a:ext>
                </a:extLst>
              </a:tr>
              <a:tr h="180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7.141(30)</a:t>
                      </a:r>
                      <a:r>
                        <a:rPr lang="en-US" sz="1400" u="none" strike="noStrike" baseline="30000" dirty="0">
                          <a:effectLst/>
                          <a:latin typeface="Cambria Math" panose="02040503050406030204" pitchFamily="18" charset="0"/>
                          <a:ea typeface="Cambria Math" panose="02040503050406030204" pitchFamily="18" charset="0"/>
                        </a:rPr>
                        <a:t>h</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0.12(2)</a:t>
                      </a:r>
                      <a:r>
                        <a:rPr lang="en-US" sz="1400" u="none" strike="noStrike" baseline="30000" dirty="0">
                          <a:effectLst/>
                          <a:latin typeface="Cambria Math" panose="02040503050406030204" pitchFamily="18" charset="0"/>
                          <a:ea typeface="Cambria Math" panose="02040503050406030204" pitchFamily="18" charset="0"/>
                        </a:rPr>
                        <a:t>h</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0.011(2)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9.412(30)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dirty="0">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1513171"/>
                  </a:ext>
                </a:extLst>
              </a:tr>
            </a:tbl>
          </a:graphicData>
        </a:graphic>
      </p:graphicFrame>
    </p:spTree>
    <p:extLst>
      <p:ext uri="{BB962C8B-B14F-4D97-AF65-F5344CB8AC3E}">
        <p14:creationId xmlns:p14="http://schemas.microsoft.com/office/powerpoint/2010/main" val="18010714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66DD5CCA-4036-45B9-AA91-F2F806438656}"/>
              </a:ext>
            </a:extLst>
          </p:cNvPr>
          <p:cNvGraphicFramePr>
            <a:graphicFrameLocks noGrp="1"/>
          </p:cNvGraphicFramePr>
          <p:nvPr>
            <p:extLst>
              <p:ext uri="{D42A27DB-BD31-4B8C-83A1-F6EECF244321}">
                <p14:modId xmlns:p14="http://schemas.microsoft.com/office/powerpoint/2010/main" val="2422692053"/>
              </p:ext>
            </p:extLst>
          </p:nvPr>
        </p:nvGraphicFramePr>
        <p:xfrm>
          <a:off x="0" y="30480"/>
          <a:ext cx="9144001" cy="6827520"/>
        </p:xfrm>
        <a:graphic>
          <a:graphicData uri="http://schemas.openxmlformats.org/drawingml/2006/table">
            <a:tbl>
              <a:tblPr>
                <a:tableStyleId>{2D5ABB26-0587-4C30-8999-92F81FD0307C}</a:tableStyleId>
              </a:tblPr>
              <a:tblGrid>
                <a:gridCol w="1417416">
                  <a:extLst>
                    <a:ext uri="{9D8B030D-6E8A-4147-A177-3AD203B41FA5}">
                      <a16:colId xmlns:a16="http://schemas.microsoft.com/office/drawing/2014/main" val="984879995"/>
                    </a:ext>
                  </a:extLst>
                </a:gridCol>
                <a:gridCol w="1266549">
                  <a:extLst>
                    <a:ext uri="{9D8B030D-6E8A-4147-A177-3AD203B41FA5}">
                      <a16:colId xmlns:a16="http://schemas.microsoft.com/office/drawing/2014/main" val="1729939455"/>
                    </a:ext>
                  </a:extLst>
                </a:gridCol>
                <a:gridCol w="1132656">
                  <a:extLst>
                    <a:ext uri="{9D8B030D-6E8A-4147-A177-3AD203B41FA5}">
                      <a16:colId xmlns:a16="http://schemas.microsoft.com/office/drawing/2014/main" val="1253914053"/>
                    </a:ext>
                  </a:extLst>
                </a:gridCol>
                <a:gridCol w="1266549">
                  <a:extLst>
                    <a:ext uri="{9D8B030D-6E8A-4147-A177-3AD203B41FA5}">
                      <a16:colId xmlns:a16="http://schemas.microsoft.com/office/drawing/2014/main" val="556769742"/>
                    </a:ext>
                  </a:extLst>
                </a:gridCol>
                <a:gridCol w="1357791">
                  <a:extLst>
                    <a:ext uri="{9D8B030D-6E8A-4147-A177-3AD203B41FA5}">
                      <a16:colId xmlns:a16="http://schemas.microsoft.com/office/drawing/2014/main" val="4162696112"/>
                    </a:ext>
                  </a:extLst>
                </a:gridCol>
                <a:gridCol w="2703040">
                  <a:extLst>
                    <a:ext uri="{9D8B030D-6E8A-4147-A177-3AD203B41FA5}">
                      <a16:colId xmlns:a16="http://schemas.microsoft.com/office/drawing/2014/main" val="1735330631"/>
                    </a:ext>
                  </a:extLst>
                </a:gridCol>
              </a:tblGrid>
              <a:tr h="0">
                <a:tc>
                  <a:txBody>
                    <a:bodyPr/>
                    <a:lstStyle/>
                    <a:p>
                      <a:pPr algn="ctr" fontAlgn="ctr"/>
                      <a:r>
                        <a:rPr lang="en-US" sz="1400" b="0" i="1" u="none" strike="noStrike" dirty="0">
                          <a:solidFill>
                            <a:srgbClr val="000000"/>
                          </a:solidFill>
                          <a:effectLst/>
                          <a:latin typeface="Cambria Math" panose="02040503050406030204" pitchFamily="18" charset="0"/>
                          <a:ea typeface="Cambria Math" panose="02040503050406030204" pitchFamily="18" charset="0"/>
                        </a:rPr>
                        <a:t>E</a:t>
                      </a:r>
                      <a:r>
                        <a:rPr lang="en-US" sz="14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sz="1400" b="0" i="0" u="none" strike="noStrike" dirty="0">
                          <a:solidFill>
                            <a:srgbClr val="000000"/>
                          </a:solidFill>
                          <a:effectLst/>
                          <a:latin typeface="Cambria Math" panose="02040503050406030204" pitchFamily="18" charset="0"/>
                          <a:ea typeface="Cambria Math" panose="02040503050406030204" pitchFamily="18" charset="0"/>
                        </a:rPr>
                        <a:t> (keV)</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1" u="none" strike="noStrike" dirty="0">
                          <a:solidFill>
                            <a:srgbClr val="000000"/>
                          </a:solidFill>
                          <a:effectLst/>
                          <a:latin typeface="Cambria Math" panose="02040503050406030204" pitchFamily="18" charset="0"/>
                          <a:ea typeface="Cambria Math" panose="02040503050406030204" pitchFamily="18" charset="0"/>
                        </a:rPr>
                        <a:t>I</a:t>
                      </a:r>
                      <a:r>
                        <a:rPr lang="en-US" sz="14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sz="1400" b="0" i="0" u="none" strike="noStrike" dirty="0">
                          <a:solidFill>
                            <a:srgbClr val="000000"/>
                          </a:solidFill>
                          <a:effectLst/>
                          <a:latin typeface="Cambria Math" panose="02040503050406030204" pitchFamily="18" charset="0"/>
                          <a:ea typeface="Cambria Math" panose="02040503050406030204" pitchFamily="18" charset="0"/>
                        </a:rPr>
                        <a:t>(rel)%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4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1400" b="0" i="1" u="none" strike="noStrike" baseline="-25000" dirty="0">
                          <a:solidFill>
                            <a:srgbClr val="000000"/>
                          </a:solidFill>
                          <a:effectLst/>
                          <a:latin typeface="Cambria Math" panose="02040503050406030204" pitchFamily="18" charset="0"/>
                          <a:ea typeface="Cambria Math" panose="02040503050406030204" pitchFamily="18" charset="0"/>
                        </a:rPr>
                        <a:t>p</a:t>
                      </a: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(abs)%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1" u="none" strike="noStrike" dirty="0" err="1">
                          <a:solidFill>
                            <a:srgbClr val="000000"/>
                          </a:solidFill>
                          <a:effectLst/>
                          <a:latin typeface="Cambria Math" panose="02040503050406030204" pitchFamily="18" charset="0"/>
                          <a:ea typeface="Cambria Math" panose="02040503050406030204" pitchFamily="18" charset="0"/>
                        </a:rPr>
                        <a:t>E</a:t>
                      </a:r>
                      <a:r>
                        <a:rPr lang="en-US" altLang="zh-CN" sz="1400" b="0" i="0" u="none" strike="noStrike" baseline="-25000" dirty="0" err="1">
                          <a:solidFill>
                            <a:srgbClr val="000000"/>
                          </a:solidFill>
                          <a:effectLst/>
                          <a:latin typeface="Cambria Math" panose="02040503050406030204" pitchFamily="18" charset="0"/>
                          <a:ea typeface="Cambria Math" panose="02040503050406030204" pitchFamily="18" charset="0"/>
                        </a:rPr>
                        <a:t>emitter</a:t>
                      </a:r>
                      <a:endParaRPr lang="en-US" altLang="zh-CN" sz="14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400" b="0" i="1" u="none" strike="noStrike" dirty="0" err="1">
                          <a:solidFill>
                            <a:srgbClr val="000000"/>
                          </a:solidFill>
                          <a:effectLst/>
                          <a:latin typeface="Cambria Math" panose="02040503050406030204" pitchFamily="18" charset="0"/>
                          <a:ea typeface="Cambria Math" panose="02040503050406030204" pitchFamily="18" charset="0"/>
                        </a:rPr>
                        <a:t>E</a:t>
                      </a:r>
                      <a:r>
                        <a:rPr lang="en-US" altLang="zh-CN" sz="1400" b="0" i="0" u="none" strike="noStrike" baseline="-25000" dirty="0" err="1">
                          <a:solidFill>
                            <a:srgbClr val="000000"/>
                          </a:solidFill>
                          <a:effectLst/>
                          <a:latin typeface="Cambria Math" panose="02040503050406030204" pitchFamily="18" charset="0"/>
                          <a:ea typeface="Cambria Math" panose="02040503050406030204" pitchFamily="18" charset="0"/>
                        </a:rPr>
                        <a:t>daughter</a:t>
                      </a:r>
                      <a:endParaRPr lang="en-US" altLang="zh-CN" sz="1400" b="0" i="0"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Coincident </a:t>
                      </a:r>
                      <a:r>
                        <a:rPr lang="en-US" altLang="zh-CN" sz="1400" b="0" i="1" u="none" strike="noStrike" dirty="0">
                          <a:solidFill>
                            <a:srgbClr val="000000"/>
                          </a:solidFill>
                          <a:effectLst/>
                          <a:latin typeface="Cambria Math" panose="02040503050406030204" pitchFamily="18" charset="0"/>
                          <a:ea typeface="Cambria Math" panose="02040503050406030204" pitchFamily="18" charset="0"/>
                        </a:rPr>
                        <a:t>γ</a:t>
                      </a: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-rays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8605162"/>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0.402(1)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solidFill>
                            <a:srgbClr val="C00000"/>
                          </a:solidFill>
                          <a:effectLst/>
                          <a:latin typeface="Cambria Math" panose="02040503050406030204" pitchFamily="18" charset="0"/>
                          <a:ea typeface="Cambria Math" panose="02040503050406030204" pitchFamily="18" charset="0"/>
                        </a:rPr>
                        <a:t>58.3(52)</a:t>
                      </a:r>
                      <a:endParaRPr lang="en-US" altLang="zh-CN" sz="1400" b="0" i="0" u="none" strike="noStrike" dirty="0">
                        <a:solidFill>
                          <a:srgbClr val="C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solidFill>
                            <a:srgbClr val="C00000"/>
                          </a:solidFill>
                          <a:effectLst/>
                          <a:latin typeface="Cambria Math" panose="02040503050406030204" pitchFamily="18" charset="0"/>
                          <a:ea typeface="Cambria Math" panose="02040503050406030204" pitchFamily="18" charset="0"/>
                        </a:rPr>
                        <a:t>5.5(5)</a:t>
                      </a:r>
                      <a:endParaRPr lang="en-US" altLang="zh-CN" sz="1400" b="0" i="0" u="none" strike="noStrike" dirty="0">
                        <a:solidFill>
                          <a:srgbClr val="C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2.673(1)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4065674"/>
                  </a:ext>
                </a:extLst>
              </a:tr>
              <a:tr h="144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0.554(10)</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solidFill>
                            <a:srgbClr val="C00000"/>
                          </a:solidFill>
                          <a:effectLst/>
                          <a:latin typeface="Cambria Math" panose="02040503050406030204" pitchFamily="18" charset="0"/>
                          <a:ea typeface="Cambria Math" panose="02040503050406030204" pitchFamily="18" charset="0"/>
                        </a:rPr>
                        <a:t>4.9(27)</a:t>
                      </a:r>
                      <a:r>
                        <a:rPr lang="en-US" sz="1400" u="none" strike="noStrike" baseline="30000" dirty="0">
                          <a:solidFill>
                            <a:srgbClr val="C00000"/>
                          </a:solidFill>
                          <a:effectLst/>
                          <a:latin typeface="Cambria Math" panose="02040503050406030204" pitchFamily="18" charset="0"/>
                          <a:ea typeface="Cambria Math" panose="02040503050406030204" pitchFamily="18" charset="0"/>
                        </a:rPr>
                        <a:t>d</a:t>
                      </a:r>
                      <a:endParaRPr lang="en-US" sz="1400" b="0" i="0" u="none" strike="noStrike" baseline="30000" dirty="0">
                        <a:solidFill>
                          <a:srgbClr val="C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solidFill>
                            <a:srgbClr val="C00000"/>
                          </a:solidFill>
                          <a:effectLst/>
                          <a:latin typeface="Cambria Math" panose="02040503050406030204" pitchFamily="18" charset="0"/>
                          <a:ea typeface="Cambria Math" panose="02040503050406030204" pitchFamily="18" charset="0"/>
                        </a:rPr>
                        <a:t>0.46(26)</a:t>
                      </a:r>
                      <a:endParaRPr lang="en-US" altLang="zh-CN" sz="1400" b="0" i="0" u="none" strike="noStrike" dirty="0">
                        <a:solidFill>
                          <a:srgbClr val="C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4.191(2)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7484502"/>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0.944(1)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15.2(24)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1.44(23)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4.584(1)</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4645544"/>
                  </a:ext>
                </a:extLst>
              </a:tr>
              <a:tr h="144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1.040(20)</a:t>
                      </a:r>
                      <a:r>
                        <a:rPr lang="en-US" sz="1400" u="none" strike="noStrike" baseline="30000" dirty="0">
                          <a:effectLst/>
                          <a:latin typeface="Cambria Math" panose="02040503050406030204" pitchFamily="18" charset="0"/>
                          <a:ea typeface="Cambria Math" panose="02040503050406030204" pitchFamily="18" charset="0"/>
                        </a:rPr>
                        <a:t>e</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1.53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0.14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7.434(20)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4.123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400" u="none" strike="noStrike" dirty="0">
                          <a:effectLst/>
                          <a:latin typeface="Cambria Math" panose="02040503050406030204" pitchFamily="18" charset="0"/>
                          <a:ea typeface="Cambria Math" panose="02040503050406030204" pitchFamily="18" charset="0"/>
                        </a:rPr>
                        <a:t>1.369, 2.754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2495914"/>
                  </a:ext>
                </a:extLst>
              </a:tr>
              <a:tr h="144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1.268(6)</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4.2(18)</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0.40(17)</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4.907(5)</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673462"/>
                  </a:ext>
                </a:extLst>
              </a:tr>
              <a:tr h="144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1.379(6)</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3.6(12)</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0.34(11)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7.888(6)</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4.238</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solidFill>
                            <a:srgbClr val="C00000"/>
                          </a:solidFill>
                          <a:effectLst/>
                          <a:latin typeface="Cambria Math" panose="02040503050406030204" pitchFamily="18" charset="0"/>
                          <a:ea typeface="Cambria Math" panose="02040503050406030204" pitchFamily="18" charset="0"/>
                        </a:rPr>
                        <a:t>1.369,</a:t>
                      </a:r>
                      <a:r>
                        <a:rPr lang="en-US" altLang="zh-CN" sz="1400" b="0" i="0" u="none" strike="noStrike" dirty="0">
                          <a:solidFill>
                            <a:srgbClr val="C00000"/>
                          </a:solidFill>
                          <a:effectLst/>
                          <a:latin typeface="Cambria Math" panose="02040503050406030204" pitchFamily="18" charset="0"/>
                          <a:ea typeface="Cambria Math" panose="02040503050406030204" pitchFamily="18" charset="0"/>
                        </a:rPr>
                        <a:t> </a:t>
                      </a:r>
                      <a:r>
                        <a:rPr lang="en-US" altLang="zh-CN" sz="1400" u="none" strike="noStrike" dirty="0">
                          <a:solidFill>
                            <a:srgbClr val="C00000"/>
                          </a:solidFill>
                          <a:effectLst/>
                          <a:latin typeface="Cambria Math" panose="02040503050406030204" pitchFamily="18" charset="0"/>
                          <a:ea typeface="Cambria Math" panose="02040503050406030204" pitchFamily="18" charset="0"/>
                        </a:rPr>
                        <a:t>2.870, 4.238</a:t>
                      </a:r>
                      <a:endParaRPr lang="en-US" altLang="zh-CN" sz="1400" b="0" i="0" u="none" strike="noStrike" dirty="0">
                        <a:solidFill>
                          <a:srgbClr val="C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8291981"/>
                  </a:ext>
                </a:extLst>
              </a:tr>
              <a:tr h="144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1.490(7)</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4.0(15)</a:t>
                      </a:r>
                      <a:r>
                        <a:rPr lang="en-US" sz="1400" u="none" strike="noStrike" baseline="30000" dirty="0">
                          <a:effectLst/>
                          <a:latin typeface="Cambria Math" panose="02040503050406030204" pitchFamily="18" charset="0"/>
                          <a:ea typeface="Cambria Math" panose="02040503050406030204" pitchFamily="18" charset="0"/>
                        </a:rPr>
                        <a:t>d</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0.37(14)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7.885(7)</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4.123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1400" u="none" strike="noStrike" dirty="0">
                          <a:effectLst/>
                          <a:latin typeface="Cambria Math" panose="02040503050406030204" pitchFamily="18" charset="0"/>
                          <a:ea typeface="Cambria Math" panose="02040503050406030204" pitchFamily="18" charset="0"/>
                        </a:rPr>
                        <a:t>2.754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7311608"/>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1.584(3)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2.6(11)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0.25(10)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3.856(3)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dirty="0">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1464512"/>
                  </a:ext>
                </a:extLst>
              </a:tr>
              <a:tr h="144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1.685(20)</a:t>
                      </a:r>
                      <a:r>
                        <a:rPr lang="en-US" sz="1400" u="none" strike="noStrike" baseline="30000" dirty="0">
                          <a:effectLst/>
                          <a:latin typeface="Cambria Math" panose="02040503050406030204" pitchFamily="18" charset="0"/>
                          <a:ea typeface="Cambria Math" panose="02040503050406030204" pitchFamily="18" charset="0"/>
                        </a:rPr>
                        <a:t>e</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0.93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0.09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8.080(20)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solidFill>
                            <a:srgbClr val="C00000"/>
                          </a:solidFill>
                          <a:effectLst/>
                          <a:latin typeface="Cambria Math" panose="02040503050406030204" pitchFamily="18" charset="0"/>
                          <a:ea typeface="Cambria Math" panose="02040503050406030204" pitchFamily="18" charset="0"/>
                        </a:rPr>
                        <a:t>4.238</a:t>
                      </a:r>
                      <a:endParaRPr lang="en-US" altLang="zh-CN" sz="1400" b="0" i="0" u="none" strike="noStrike" dirty="0">
                        <a:solidFill>
                          <a:srgbClr val="C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solidFill>
                            <a:srgbClr val="C00000"/>
                          </a:solidFill>
                          <a:effectLst/>
                          <a:latin typeface="Cambria Math" panose="02040503050406030204" pitchFamily="18" charset="0"/>
                          <a:ea typeface="Cambria Math" panose="02040503050406030204" pitchFamily="18" charset="0"/>
                        </a:rPr>
                        <a:t>1.369,</a:t>
                      </a:r>
                      <a:r>
                        <a:rPr lang="en-US" altLang="zh-CN" sz="1400" b="0" i="0" u="none" strike="noStrike" dirty="0">
                          <a:solidFill>
                            <a:srgbClr val="C00000"/>
                          </a:solidFill>
                          <a:effectLst/>
                          <a:latin typeface="Cambria Math" panose="02040503050406030204" pitchFamily="18" charset="0"/>
                          <a:ea typeface="Cambria Math" panose="02040503050406030204" pitchFamily="18" charset="0"/>
                        </a:rPr>
                        <a:t> </a:t>
                      </a:r>
                      <a:r>
                        <a:rPr lang="en-US" altLang="zh-CN" sz="1400" u="none" strike="noStrike" dirty="0">
                          <a:solidFill>
                            <a:srgbClr val="C00000"/>
                          </a:solidFill>
                          <a:effectLst/>
                          <a:latin typeface="Cambria Math" panose="02040503050406030204" pitchFamily="18" charset="0"/>
                          <a:ea typeface="Cambria Math" panose="02040503050406030204" pitchFamily="18" charset="0"/>
                        </a:rPr>
                        <a:t>2.870, 4.238</a:t>
                      </a:r>
                      <a:endParaRPr lang="en-US" altLang="zh-CN" sz="1400" b="0" i="0" u="none" strike="noStrike" dirty="0">
                        <a:solidFill>
                          <a:srgbClr val="C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2324934"/>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1.793(3)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6.1(12)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0.57(11)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8.188(3)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4.123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r>
                        <a:rPr lang="en-US" altLang="zh-CN" sz="14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1400" u="none" strike="noStrike" dirty="0">
                          <a:effectLst/>
                          <a:latin typeface="Cambria Math" panose="02040503050406030204" pitchFamily="18" charset="0"/>
                          <a:ea typeface="Cambria Math" panose="02040503050406030204" pitchFamily="18" charset="0"/>
                        </a:rPr>
                        <a:t>2.754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6716461"/>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1.919(2)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22.8(20)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2.2(2)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4.191(2)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dirty="0">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6080331"/>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2.164(3)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16.0(19)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1.52(17)</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5.804(3)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5148947"/>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2.310(3)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solidFill>
                            <a:srgbClr val="C00000"/>
                          </a:solidFill>
                          <a:effectLst/>
                          <a:latin typeface="Cambria Math" panose="02040503050406030204" pitchFamily="18" charset="0"/>
                          <a:ea typeface="Cambria Math" panose="02040503050406030204" pitchFamily="18" charset="0"/>
                        </a:rPr>
                        <a:t>13.9(17)</a:t>
                      </a:r>
                      <a:endParaRPr lang="en-US" altLang="zh-CN" sz="1400" b="0" i="0" u="none" strike="noStrike" dirty="0">
                        <a:solidFill>
                          <a:srgbClr val="C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1.32(16)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4.584(2)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663133"/>
                  </a:ext>
                </a:extLst>
              </a:tr>
              <a:tr h="144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2.632(9)</a:t>
                      </a:r>
                      <a:r>
                        <a:rPr lang="en-US" sz="1400" u="none" strike="noStrike" baseline="30000" dirty="0">
                          <a:effectLst/>
                          <a:latin typeface="Cambria Math" panose="02040503050406030204" pitchFamily="18" charset="0"/>
                          <a:ea typeface="Cambria Math" panose="02040503050406030204" pitchFamily="18" charset="0"/>
                        </a:rPr>
                        <a:t>f</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0.45(20)</a:t>
                      </a:r>
                      <a:r>
                        <a:rPr lang="en-US" sz="1400" u="none" strike="noStrike" baseline="30000" dirty="0">
                          <a:effectLst/>
                          <a:latin typeface="Cambria Math" panose="02040503050406030204" pitchFamily="18" charset="0"/>
                          <a:ea typeface="Cambria Math" panose="02040503050406030204" pitchFamily="18" charset="0"/>
                        </a:rPr>
                        <a:t>f</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0.04(2)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4.907(5)</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095700"/>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3.004(6)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3.5(11)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0.33(10)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6.644(6)</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6246051"/>
                  </a:ext>
                </a:extLst>
              </a:tr>
              <a:tr h="144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3.077(14)</a:t>
                      </a:r>
                      <a:r>
                        <a:rPr lang="en-US" sz="1400" u="none" strike="noStrike" baseline="30000" dirty="0">
                          <a:effectLst/>
                          <a:latin typeface="Cambria Math" panose="02040503050406030204" pitchFamily="18" charset="0"/>
                          <a:ea typeface="Cambria Math" panose="02040503050406030204" pitchFamily="18" charset="0"/>
                        </a:rPr>
                        <a:t>g</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2.6(12)</a:t>
                      </a:r>
                      <a:r>
                        <a:rPr lang="en-US" sz="1400" u="none" strike="noStrike" baseline="30000" dirty="0">
                          <a:effectLst/>
                          <a:latin typeface="Cambria Math" panose="02040503050406030204" pitchFamily="18" charset="0"/>
                          <a:ea typeface="Cambria Math" panose="02040503050406030204" pitchFamily="18" charset="0"/>
                        </a:rPr>
                        <a:t>g</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0.25(11)</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8345372"/>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3.236(6)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4.0(10)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0.38(9)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6.876(6)</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2134111"/>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3.329(3)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400" u="none" strike="noStrike" kern="1200" dirty="0">
                          <a:solidFill>
                            <a:srgbClr val="C00000"/>
                          </a:solidFill>
                          <a:effectLst/>
                          <a:latin typeface="Cambria Math" panose="02040503050406030204" pitchFamily="18" charset="0"/>
                          <a:ea typeface="Cambria Math" panose="02040503050406030204" pitchFamily="18" charset="0"/>
                          <a:cs typeface="+mn-cs"/>
                        </a:rPr>
                        <a:t>4.9(8)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0.47(7)</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5.601(5)</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8348708"/>
                  </a:ext>
                </a:extLst>
              </a:tr>
              <a:tr h="144000">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3.464(3)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400" u="none" strike="noStrike" kern="1200" dirty="0">
                          <a:solidFill>
                            <a:srgbClr val="C00000"/>
                          </a:solidFill>
                          <a:effectLst/>
                          <a:latin typeface="Cambria Math" panose="02040503050406030204" pitchFamily="18" charset="0"/>
                          <a:ea typeface="Cambria Math" panose="02040503050406030204" pitchFamily="18" charset="0"/>
                          <a:cs typeface="+mn-cs"/>
                        </a:rPr>
                        <a:t>35.8(41)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3.40(39)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7.109(2)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0765291"/>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3.606(4)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10.0(18)</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0.95(17)</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7.249(3)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1.369</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9527537"/>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3.896(2)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2.8(10)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0.27(9)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6.167(2)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9695869"/>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4.257(2)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100(11)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9.5(10)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7.898(2)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6377874"/>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4.550(6)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3.1(12)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0.29(11)</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8.188(3)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1.369</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86193909"/>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4.845(4)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400" u="none" strike="noStrike" kern="1200" dirty="0">
                          <a:solidFill>
                            <a:srgbClr val="C00000"/>
                          </a:solidFill>
                          <a:effectLst/>
                          <a:latin typeface="Cambria Math" panose="02040503050406030204" pitchFamily="18" charset="0"/>
                          <a:ea typeface="Cambria Math" panose="02040503050406030204" pitchFamily="18" charset="0"/>
                          <a:cs typeface="+mn-cs"/>
                        </a:rPr>
                        <a:t>11.4(18)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1.08(17)</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7.109(2)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6034076"/>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4.980(4)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400" u="none" strike="noStrike" kern="1200" dirty="0">
                          <a:solidFill>
                            <a:srgbClr val="C00000"/>
                          </a:solidFill>
                          <a:effectLst/>
                          <a:latin typeface="Cambria Math" panose="02040503050406030204" pitchFamily="18" charset="0"/>
                          <a:ea typeface="Cambria Math" panose="02040503050406030204" pitchFamily="18" charset="0"/>
                          <a:cs typeface="+mn-cs"/>
                        </a:rPr>
                        <a:t>2.87(65)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0.27(6)</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7.249(3)</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3543479"/>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5.384(4)</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2.13(50)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0.20(5)</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7.655(4)</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5783164"/>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5.628(2)</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21.0(21)</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1.99(20)</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7.898(2)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7848871"/>
                  </a:ext>
                </a:extLst>
              </a:tr>
              <a:tr h="144000">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6.798(5)</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sz="1400" u="none" strike="noStrike" kern="1200" dirty="0">
                          <a:solidFill>
                            <a:srgbClr val="C00000"/>
                          </a:solidFill>
                          <a:effectLst/>
                          <a:latin typeface="Cambria Math" panose="02040503050406030204" pitchFamily="18" charset="0"/>
                          <a:ea typeface="Cambria Math" panose="02040503050406030204" pitchFamily="18" charset="0"/>
                          <a:cs typeface="+mn-cs"/>
                        </a:rPr>
                        <a:t>1.2(3)</a:t>
                      </a:r>
                      <a:r>
                        <a:rPr lang="en-US" sz="1400" u="none" strike="noStrike" kern="1200" baseline="30000" dirty="0" err="1">
                          <a:solidFill>
                            <a:srgbClr val="C00000"/>
                          </a:solidFill>
                          <a:effectLst/>
                          <a:latin typeface="Cambria Math" panose="02040503050406030204" pitchFamily="18" charset="0"/>
                          <a:ea typeface="Cambria Math" panose="02040503050406030204" pitchFamily="18" charset="0"/>
                          <a:cs typeface="+mn-cs"/>
                        </a:rPr>
                        <a:t>i</a:t>
                      </a:r>
                      <a:endParaRPr lang="en-US" sz="1400" u="none" strike="noStrike" kern="1200" baseline="30000" dirty="0">
                        <a:solidFill>
                          <a:srgbClr val="C00000"/>
                        </a:solidFill>
                        <a:effectLst/>
                        <a:latin typeface="Cambria Math" panose="02040503050406030204" pitchFamily="18" charset="0"/>
                        <a:ea typeface="Cambria Math" panose="02040503050406030204" pitchFamily="18" charset="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dirty="0">
                          <a:effectLst/>
                          <a:latin typeface="Cambria Math" panose="02040503050406030204" pitchFamily="18" charset="0"/>
                          <a:ea typeface="Cambria Math" panose="02040503050406030204" pitchFamily="18" charset="0"/>
                        </a:rPr>
                        <a:t>0.11(3)</a:t>
                      </a:r>
                      <a:endParaRPr lang="en-US" altLang="zh-CN" sz="14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9.070(5)</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9907296"/>
                  </a:ext>
                </a:extLst>
              </a:tr>
              <a:tr h="144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7.000(25)</a:t>
                      </a:r>
                      <a:r>
                        <a:rPr lang="en-US" sz="1400" u="none" strike="noStrike" baseline="30000" dirty="0">
                          <a:effectLst/>
                          <a:latin typeface="Cambria Math" panose="02040503050406030204" pitchFamily="18" charset="0"/>
                          <a:ea typeface="Cambria Math" panose="02040503050406030204" pitchFamily="18" charset="0"/>
                        </a:rPr>
                        <a:t>h</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0.12(2)</a:t>
                      </a:r>
                      <a:r>
                        <a:rPr lang="en-US" sz="1400" u="none" strike="noStrike" baseline="30000" dirty="0">
                          <a:effectLst/>
                          <a:latin typeface="Cambria Math" panose="02040503050406030204" pitchFamily="18" charset="0"/>
                          <a:ea typeface="Cambria Math" panose="02040503050406030204" pitchFamily="18" charset="0"/>
                        </a:rPr>
                        <a:t>h</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0.011(2)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9.271(25)</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5522576"/>
                  </a:ext>
                </a:extLst>
              </a:tr>
              <a:tr h="144000">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7.141(30)</a:t>
                      </a:r>
                      <a:r>
                        <a:rPr lang="en-US" sz="1400" u="none" strike="noStrike" baseline="30000" dirty="0">
                          <a:effectLst/>
                          <a:latin typeface="Cambria Math" panose="02040503050406030204" pitchFamily="18" charset="0"/>
                          <a:ea typeface="Cambria Math" panose="02040503050406030204" pitchFamily="18" charset="0"/>
                        </a:rPr>
                        <a:t>h</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effectLst/>
                          <a:latin typeface="Cambria Math" panose="02040503050406030204" pitchFamily="18" charset="0"/>
                          <a:ea typeface="Cambria Math" panose="02040503050406030204" pitchFamily="18" charset="0"/>
                        </a:rPr>
                        <a:t>0.12(2)</a:t>
                      </a:r>
                      <a:r>
                        <a:rPr lang="en-US" sz="1400" u="none" strike="noStrike" baseline="30000" dirty="0">
                          <a:effectLst/>
                          <a:latin typeface="Cambria Math" panose="02040503050406030204" pitchFamily="18" charset="0"/>
                          <a:ea typeface="Cambria Math" panose="02040503050406030204" pitchFamily="18" charset="0"/>
                        </a:rPr>
                        <a:t>h</a:t>
                      </a:r>
                      <a:endParaRPr lang="en-US" sz="14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0.011(2)</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9.412(30)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u="none" strike="noStrike">
                          <a:effectLst/>
                          <a:latin typeface="Cambria Math" panose="02040503050406030204" pitchFamily="18" charset="0"/>
                          <a:ea typeface="Cambria Math" panose="02040503050406030204" pitchFamily="18" charset="0"/>
                        </a:rPr>
                        <a:t>0</a:t>
                      </a:r>
                      <a:endParaRPr lang="en-US" altLang="zh-CN" sz="1400" b="0" i="0" u="none" strike="noStrike">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dirty="0">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1513171"/>
                  </a:ext>
                </a:extLst>
              </a:tr>
              <a:tr h="144000">
                <a:tc>
                  <a:txBody>
                    <a:bodyPr/>
                    <a:lstStyle/>
                    <a:p>
                      <a:pPr algn="ctr" fontAlgn="ctr"/>
                      <a:r>
                        <a:rPr lang="en-US" sz="1400" b="0" i="0" u="none" strike="noStrike" baseline="0" dirty="0">
                          <a:solidFill>
                            <a:srgbClr val="000000"/>
                          </a:solidFill>
                          <a:effectLst/>
                          <a:latin typeface="Cambria Math" panose="02040503050406030204" pitchFamily="18" charset="0"/>
                          <a:ea typeface="Cambria Math" panose="02040503050406030204" pitchFamily="18" charset="0"/>
                        </a:rPr>
                        <a:t>Total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baseline="0" dirty="0">
                          <a:solidFill>
                            <a:srgbClr val="000000"/>
                          </a:solidFill>
                          <a:effectLst/>
                          <a:latin typeface="Cambria Math" panose="02040503050406030204" pitchFamily="18" charset="0"/>
                          <a:ea typeface="Cambria Math" panose="02040503050406030204" pitchFamily="18" charset="0"/>
                        </a:rPr>
                        <a:t>360(15)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400" b="0" i="0" u="none" strike="noStrike" baseline="0" dirty="0">
                          <a:solidFill>
                            <a:srgbClr val="000000"/>
                          </a:solidFill>
                          <a:effectLst/>
                          <a:latin typeface="Cambria Math" panose="02040503050406030204" pitchFamily="18" charset="0"/>
                          <a:ea typeface="Cambria Math" panose="02040503050406030204" pitchFamily="18" charset="0"/>
                        </a:rPr>
                        <a:t>34.2(14)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400" b="0" i="0" u="none" strike="noStrike" baseline="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400" b="0" i="0" u="none" strike="noStrike" baseline="0"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1400" b="0" i="0" u="none" strike="noStrike" baseline="0" dirty="0">
                        <a:solidFill>
                          <a:srgbClr val="000000"/>
                        </a:solidFill>
                        <a:effectLst/>
                        <a:latin typeface="Cambria Math" panose="02040503050406030204" pitchFamily="18" charset="0"/>
                        <a:ea typeface="等线"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76838738"/>
                  </a:ext>
                </a:extLst>
              </a:tr>
            </a:tbl>
          </a:graphicData>
        </a:graphic>
      </p:graphicFrame>
    </p:spTree>
    <p:extLst>
      <p:ext uri="{BB962C8B-B14F-4D97-AF65-F5344CB8AC3E}">
        <p14:creationId xmlns:p14="http://schemas.microsoft.com/office/powerpoint/2010/main" val="26858444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46258" y="852151"/>
            <a:ext cx="395785" cy="3657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3" name="Rectangle 2"/>
          <p:cNvSpPr/>
          <p:nvPr/>
        </p:nvSpPr>
        <p:spPr>
          <a:xfrm>
            <a:off x="5082552" y="852151"/>
            <a:ext cx="161498" cy="3657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4" name="Rectangle 3"/>
          <p:cNvSpPr/>
          <p:nvPr/>
        </p:nvSpPr>
        <p:spPr>
          <a:xfrm>
            <a:off x="7484558" y="852151"/>
            <a:ext cx="680112" cy="3657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cxnSp>
        <p:nvCxnSpPr>
          <p:cNvPr id="6" name="Straight Arrow Connector 5"/>
          <p:cNvCxnSpPr/>
          <p:nvPr/>
        </p:nvCxnSpPr>
        <p:spPr>
          <a:xfrm>
            <a:off x="2842043" y="1193346"/>
            <a:ext cx="224050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244050" y="1193346"/>
            <a:ext cx="224050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Right Arrow 7"/>
          <p:cNvSpPr/>
          <p:nvPr/>
        </p:nvSpPr>
        <p:spPr>
          <a:xfrm>
            <a:off x="684559" y="2440320"/>
            <a:ext cx="1282889" cy="48126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5" name="TextBox 4"/>
          <p:cNvSpPr txBox="1"/>
          <p:nvPr/>
        </p:nvSpPr>
        <p:spPr>
          <a:xfrm>
            <a:off x="808815" y="2153573"/>
            <a:ext cx="833883" cy="430887"/>
          </a:xfrm>
          <a:prstGeom prst="rect">
            <a:avLst/>
          </a:prstGeom>
          <a:noFill/>
        </p:spPr>
        <p:txBody>
          <a:bodyPr wrap="none" rtlCol="0">
            <a:spAutoFit/>
          </a:bodyPr>
          <a:lstStyle/>
          <a:p>
            <a:r>
              <a:rPr lang="en-US" altLang="zh-CN" sz="2200" dirty="0">
                <a:solidFill>
                  <a:srgbClr val="00B050"/>
                </a:solidFill>
              </a:rPr>
              <a:t>beam</a:t>
            </a:r>
            <a:endParaRPr lang="en-US" sz="2200" dirty="0">
              <a:solidFill>
                <a:srgbClr val="00B050"/>
              </a:solidFill>
            </a:endParaRPr>
          </a:p>
        </p:txBody>
      </p:sp>
      <p:sp>
        <p:nvSpPr>
          <p:cNvPr id="9" name="TextBox 8"/>
          <p:cNvSpPr txBox="1"/>
          <p:nvPr/>
        </p:nvSpPr>
        <p:spPr>
          <a:xfrm>
            <a:off x="3556576" y="824014"/>
            <a:ext cx="949299" cy="430887"/>
          </a:xfrm>
          <a:prstGeom prst="rect">
            <a:avLst/>
          </a:prstGeom>
          <a:noFill/>
        </p:spPr>
        <p:txBody>
          <a:bodyPr wrap="none" rtlCol="0">
            <a:spAutoFit/>
          </a:bodyPr>
          <a:lstStyle/>
          <a:p>
            <a:r>
              <a:rPr lang="en-US" sz="2200" dirty="0"/>
              <a:t>1.9 </a:t>
            </a:r>
            <a:r>
              <a:rPr lang="en-US" altLang="zh-CN" sz="2200" dirty="0"/>
              <a:t>cm</a:t>
            </a:r>
            <a:endParaRPr lang="en-US" sz="2200" dirty="0"/>
          </a:p>
        </p:txBody>
      </p:sp>
      <p:sp>
        <p:nvSpPr>
          <p:cNvPr id="10" name="TextBox 9"/>
          <p:cNvSpPr txBox="1"/>
          <p:nvPr/>
        </p:nvSpPr>
        <p:spPr>
          <a:xfrm>
            <a:off x="5993005" y="824014"/>
            <a:ext cx="949299" cy="430887"/>
          </a:xfrm>
          <a:prstGeom prst="rect">
            <a:avLst/>
          </a:prstGeom>
          <a:noFill/>
        </p:spPr>
        <p:txBody>
          <a:bodyPr wrap="none" rtlCol="0">
            <a:spAutoFit/>
          </a:bodyPr>
          <a:lstStyle/>
          <a:p>
            <a:r>
              <a:rPr lang="en-US" sz="2200" dirty="0"/>
              <a:t>1.9 </a:t>
            </a:r>
            <a:r>
              <a:rPr lang="en-US" altLang="zh-CN" sz="2200" dirty="0"/>
              <a:t>cm</a:t>
            </a:r>
            <a:endParaRPr lang="en-US" sz="2200" dirty="0"/>
          </a:p>
        </p:txBody>
      </p:sp>
      <p:sp>
        <p:nvSpPr>
          <p:cNvPr id="11" name="TextBox 10"/>
          <p:cNvSpPr txBox="1"/>
          <p:nvPr/>
        </p:nvSpPr>
        <p:spPr>
          <a:xfrm>
            <a:off x="2244841" y="468751"/>
            <a:ext cx="933269" cy="430887"/>
          </a:xfrm>
          <a:prstGeom prst="rect">
            <a:avLst/>
          </a:prstGeom>
          <a:noFill/>
        </p:spPr>
        <p:txBody>
          <a:bodyPr wrap="none" rtlCol="0">
            <a:spAutoFit/>
          </a:bodyPr>
          <a:lstStyle/>
          <a:p>
            <a:r>
              <a:rPr lang="en-US" sz="2200" dirty="0"/>
              <a:t>DSSD1</a:t>
            </a:r>
          </a:p>
        </p:txBody>
      </p:sp>
      <p:sp>
        <p:nvSpPr>
          <p:cNvPr id="12" name="TextBox 11"/>
          <p:cNvSpPr txBox="1"/>
          <p:nvPr/>
        </p:nvSpPr>
        <p:spPr>
          <a:xfrm>
            <a:off x="4763992" y="482819"/>
            <a:ext cx="933269" cy="430887"/>
          </a:xfrm>
          <a:prstGeom prst="rect">
            <a:avLst/>
          </a:prstGeom>
          <a:noFill/>
        </p:spPr>
        <p:txBody>
          <a:bodyPr wrap="none" rtlCol="0">
            <a:spAutoFit/>
          </a:bodyPr>
          <a:lstStyle/>
          <a:p>
            <a:r>
              <a:rPr lang="en-US" sz="2200" dirty="0"/>
              <a:t>DSSD2</a:t>
            </a:r>
          </a:p>
        </p:txBody>
      </p:sp>
      <p:sp>
        <p:nvSpPr>
          <p:cNvPr id="13" name="TextBox 12"/>
          <p:cNvSpPr txBox="1"/>
          <p:nvPr/>
        </p:nvSpPr>
        <p:spPr>
          <a:xfrm>
            <a:off x="7425305" y="482819"/>
            <a:ext cx="933269" cy="430887"/>
          </a:xfrm>
          <a:prstGeom prst="rect">
            <a:avLst/>
          </a:prstGeom>
          <a:noFill/>
        </p:spPr>
        <p:txBody>
          <a:bodyPr wrap="none" rtlCol="0">
            <a:spAutoFit/>
          </a:bodyPr>
          <a:lstStyle/>
          <a:p>
            <a:r>
              <a:rPr lang="en-US" sz="2200" dirty="0"/>
              <a:t>DSSD3</a:t>
            </a:r>
          </a:p>
        </p:txBody>
      </p:sp>
      <p:sp>
        <p:nvSpPr>
          <p:cNvPr id="14" name="TextBox 13"/>
          <p:cNvSpPr txBox="1"/>
          <p:nvPr/>
        </p:nvSpPr>
        <p:spPr>
          <a:xfrm>
            <a:off x="2194346" y="4523819"/>
            <a:ext cx="1058303" cy="430887"/>
          </a:xfrm>
          <a:prstGeom prst="rect">
            <a:avLst/>
          </a:prstGeom>
          <a:noFill/>
        </p:spPr>
        <p:txBody>
          <a:bodyPr wrap="none" rtlCol="0">
            <a:spAutoFit/>
          </a:bodyPr>
          <a:lstStyle/>
          <a:p>
            <a:r>
              <a:rPr lang="en-US" sz="2200" dirty="0">
                <a:solidFill>
                  <a:srgbClr val="0000FF"/>
                </a:solidFill>
              </a:rPr>
              <a:t>142 </a:t>
            </a:r>
            <a:r>
              <a:rPr lang="en-US" altLang="zh-CN" sz="2200" dirty="0">
                <a:solidFill>
                  <a:srgbClr val="0000FF"/>
                </a:solidFill>
              </a:rPr>
              <a:t>μm</a:t>
            </a:r>
            <a:endParaRPr lang="en-US" sz="2200" dirty="0">
              <a:solidFill>
                <a:srgbClr val="0000FF"/>
              </a:solidFill>
            </a:endParaRPr>
          </a:p>
        </p:txBody>
      </p:sp>
      <p:sp>
        <p:nvSpPr>
          <p:cNvPr id="15" name="TextBox 14"/>
          <p:cNvSpPr txBox="1"/>
          <p:nvPr/>
        </p:nvSpPr>
        <p:spPr>
          <a:xfrm>
            <a:off x="4772006" y="4523819"/>
            <a:ext cx="915635" cy="430887"/>
          </a:xfrm>
          <a:prstGeom prst="rect">
            <a:avLst/>
          </a:prstGeom>
          <a:noFill/>
        </p:spPr>
        <p:txBody>
          <a:bodyPr wrap="none" rtlCol="0">
            <a:spAutoFit/>
          </a:bodyPr>
          <a:lstStyle/>
          <a:p>
            <a:r>
              <a:rPr lang="en-US" sz="2200" dirty="0">
                <a:solidFill>
                  <a:srgbClr val="0000FF"/>
                </a:solidFill>
              </a:rPr>
              <a:t>40 </a:t>
            </a:r>
            <a:r>
              <a:rPr lang="en-US" altLang="zh-CN" sz="2200" dirty="0">
                <a:solidFill>
                  <a:srgbClr val="0000FF"/>
                </a:solidFill>
              </a:rPr>
              <a:t>μm</a:t>
            </a:r>
            <a:endParaRPr lang="en-US" sz="2200" dirty="0">
              <a:solidFill>
                <a:srgbClr val="0000FF"/>
              </a:solidFill>
            </a:endParaRPr>
          </a:p>
        </p:txBody>
      </p:sp>
      <p:sp>
        <p:nvSpPr>
          <p:cNvPr id="16" name="TextBox 15"/>
          <p:cNvSpPr txBox="1"/>
          <p:nvPr/>
        </p:nvSpPr>
        <p:spPr>
          <a:xfrm>
            <a:off x="7374810" y="4523819"/>
            <a:ext cx="1058303" cy="430887"/>
          </a:xfrm>
          <a:prstGeom prst="rect">
            <a:avLst/>
          </a:prstGeom>
          <a:noFill/>
        </p:spPr>
        <p:txBody>
          <a:bodyPr wrap="none" rtlCol="0">
            <a:spAutoFit/>
          </a:bodyPr>
          <a:lstStyle/>
          <a:p>
            <a:r>
              <a:rPr lang="en-US" sz="2200" dirty="0">
                <a:solidFill>
                  <a:srgbClr val="0000FF"/>
                </a:solidFill>
              </a:rPr>
              <a:t>304 </a:t>
            </a:r>
            <a:r>
              <a:rPr lang="en-US" altLang="zh-CN" sz="2200" dirty="0">
                <a:solidFill>
                  <a:srgbClr val="0000FF"/>
                </a:solidFill>
              </a:rPr>
              <a:t>μm</a:t>
            </a:r>
            <a:endParaRPr lang="en-US" sz="2200" dirty="0">
              <a:solidFill>
                <a:srgbClr val="0000FF"/>
              </a:solidFill>
            </a:endParaRPr>
          </a:p>
        </p:txBody>
      </p:sp>
      <p:sp>
        <p:nvSpPr>
          <p:cNvPr id="17" name="TextBox 16"/>
          <p:cNvSpPr txBox="1"/>
          <p:nvPr/>
        </p:nvSpPr>
        <p:spPr>
          <a:xfrm>
            <a:off x="2200757" y="4903382"/>
            <a:ext cx="1040670" cy="430887"/>
          </a:xfrm>
          <a:prstGeom prst="rect">
            <a:avLst/>
          </a:prstGeom>
          <a:noFill/>
        </p:spPr>
        <p:txBody>
          <a:bodyPr wrap="none" rtlCol="0">
            <a:spAutoFit/>
          </a:bodyPr>
          <a:lstStyle/>
          <a:p>
            <a:r>
              <a:rPr lang="en-US" sz="2200" dirty="0"/>
              <a:t>211889</a:t>
            </a:r>
          </a:p>
        </p:txBody>
      </p:sp>
      <p:sp>
        <p:nvSpPr>
          <p:cNvPr id="18" name="TextBox 17"/>
          <p:cNvSpPr txBox="1"/>
          <p:nvPr/>
        </p:nvSpPr>
        <p:spPr>
          <a:xfrm>
            <a:off x="4661398" y="4903382"/>
            <a:ext cx="1183337" cy="430887"/>
          </a:xfrm>
          <a:prstGeom prst="rect">
            <a:avLst/>
          </a:prstGeom>
          <a:noFill/>
        </p:spPr>
        <p:txBody>
          <a:bodyPr wrap="none" rtlCol="0">
            <a:spAutoFit/>
          </a:bodyPr>
          <a:lstStyle/>
          <a:p>
            <a:r>
              <a:rPr lang="en-US" sz="2200" dirty="0"/>
              <a:t>4092787</a:t>
            </a:r>
          </a:p>
        </p:txBody>
      </p:sp>
      <p:sp>
        <p:nvSpPr>
          <p:cNvPr id="19" name="TextBox 18"/>
          <p:cNvSpPr txBox="1"/>
          <p:nvPr/>
        </p:nvSpPr>
        <p:spPr>
          <a:xfrm>
            <a:off x="7322711" y="4903382"/>
            <a:ext cx="1183337" cy="430887"/>
          </a:xfrm>
          <a:prstGeom prst="rect">
            <a:avLst/>
          </a:prstGeom>
          <a:noFill/>
        </p:spPr>
        <p:txBody>
          <a:bodyPr wrap="none" rtlCol="0">
            <a:spAutoFit/>
          </a:bodyPr>
          <a:lstStyle/>
          <a:p>
            <a:r>
              <a:rPr lang="en-US" sz="2200" dirty="0"/>
              <a:t>2422243</a:t>
            </a:r>
          </a:p>
        </p:txBody>
      </p:sp>
      <p:sp>
        <p:nvSpPr>
          <p:cNvPr id="20" name="TextBox 19"/>
          <p:cNvSpPr txBox="1"/>
          <p:nvPr/>
        </p:nvSpPr>
        <p:spPr>
          <a:xfrm>
            <a:off x="446536" y="4903382"/>
            <a:ext cx="1178528" cy="430887"/>
          </a:xfrm>
          <a:prstGeom prst="rect">
            <a:avLst/>
          </a:prstGeom>
          <a:noFill/>
        </p:spPr>
        <p:txBody>
          <a:bodyPr wrap="none" rtlCol="0">
            <a:spAutoFit/>
          </a:bodyPr>
          <a:lstStyle/>
          <a:p>
            <a:r>
              <a:rPr lang="en-US" sz="2200" baseline="30000" dirty="0"/>
              <a:t>25</a:t>
            </a:r>
            <a:r>
              <a:rPr lang="en-US" sz="2200" dirty="0"/>
              <a:t>Si ions:</a:t>
            </a:r>
          </a:p>
        </p:txBody>
      </p:sp>
      <p:sp>
        <p:nvSpPr>
          <p:cNvPr id="21" name="TextBox 20"/>
          <p:cNvSpPr txBox="1"/>
          <p:nvPr/>
        </p:nvSpPr>
        <p:spPr>
          <a:xfrm>
            <a:off x="3066" y="5594816"/>
            <a:ext cx="3419526" cy="1200329"/>
          </a:xfrm>
          <a:prstGeom prst="rect">
            <a:avLst/>
          </a:prstGeom>
          <a:noFill/>
        </p:spPr>
        <p:txBody>
          <a:bodyPr wrap="none" rtlCol="0">
            <a:spAutoFit/>
          </a:bodyPr>
          <a:lstStyle/>
          <a:p>
            <a:r>
              <a:rPr lang="en-US" sz="2400" dirty="0">
                <a:solidFill>
                  <a:srgbClr val="0000FF"/>
                </a:solidFill>
              </a:rPr>
              <a:t>Thomas </a:t>
            </a:r>
            <a:r>
              <a:rPr lang="en-US" sz="2400" baseline="30000" dirty="0">
                <a:solidFill>
                  <a:srgbClr val="0000FF"/>
                </a:solidFill>
              </a:rPr>
              <a:t>25</a:t>
            </a:r>
            <a:r>
              <a:rPr lang="en-US" sz="2400" dirty="0">
                <a:solidFill>
                  <a:srgbClr val="0000FF"/>
                </a:solidFill>
              </a:rPr>
              <a:t>Si: 4.92(1)</a:t>
            </a:r>
            <a:r>
              <a:rPr lang="en-US" altLang="zh-CN" sz="2400" dirty="0">
                <a:solidFill>
                  <a:srgbClr val="0000FF"/>
                </a:solidFill>
              </a:rPr>
              <a:t>×10</a:t>
            </a:r>
            <a:r>
              <a:rPr lang="en-US" altLang="zh-CN" sz="2400" baseline="30000" dirty="0">
                <a:solidFill>
                  <a:srgbClr val="0000FF"/>
                </a:solidFill>
              </a:rPr>
              <a:t>5</a:t>
            </a:r>
          </a:p>
          <a:p>
            <a:r>
              <a:rPr lang="en-US" altLang="zh-CN" sz="2400" dirty="0">
                <a:solidFill>
                  <a:srgbClr val="00B050"/>
                </a:solidFill>
              </a:rPr>
              <a:t>China</a:t>
            </a:r>
            <a:r>
              <a:rPr lang="en-US" sz="2400" dirty="0">
                <a:solidFill>
                  <a:srgbClr val="00B050"/>
                </a:solidFill>
              </a:rPr>
              <a:t> </a:t>
            </a:r>
            <a:r>
              <a:rPr lang="en-US" sz="2400" baseline="30000" dirty="0">
                <a:solidFill>
                  <a:srgbClr val="00B050"/>
                </a:solidFill>
              </a:rPr>
              <a:t>25</a:t>
            </a:r>
            <a:r>
              <a:rPr lang="en-US" sz="2400" dirty="0">
                <a:solidFill>
                  <a:srgbClr val="00B050"/>
                </a:solidFill>
              </a:rPr>
              <a:t>Si: </a:t>
            </a:r>
            <a:r>
              <a:rPr lang="en-US" altLang="zh-CN" sz="2400" dirty="0">
                <a:solidFill>
                  <a:srgbClr val="00B050"/>
                </a:solidFill>
              </a:rPr>
              <a:t>6.7×10</a:t>
            </a:r>
            <a:r>
              <a:rPr lang="en-US" altLang="zh-CN" sz="2400" baseline="30000" dirty="0">
                <a:solidFill>
                  <a:srgbClr val="00B050"/>
                </a:solidFill>
              </a:rPr>
              <a:t>6</a:t>
            </a:r>
            <a:endParaRPr lang="en-US" altLang="zh-CN" sz="2400" dirty="0">
              <a:solidFill>
                <a:srgbClr val="00B050"/>
              </a:solidFill>
            </a:endParaRPr>
          </a:p>
          <a:p>
            <a:r>
              <a:rPr lang="en-US" sz="2400" dirty="0">
                <a:solidFill>
                  <a:srgbClr val="FF0000"/>
                </a:solidFill>
              </a:rPr>
              <a:t>GADGET </a:t>
            </a:r>
            <a:r>
              <a:rPr lang="en-US" sz="2400" baseline="30000" dirty="0">
                <a:solidFill>
                  <a:srgbClr val="FF0000"/>
                </a:solidFill>
              </a:rPr>
              <a:t>25</a:t>
            </a:r>
            <a:r>
              <a:rPr lang="en-US" sz="2400" dirty="0">
                <a:solidFill>
                  <a:srgbClr val="FF0000"/>
                </a:solidFill>
              </a:rPr>
              <a:t>Si: 3.8</a:t>
            </a:r>
            <a:r>
              <a:rPr lang="en-US" altLang="zh-CN" sz="2400" dirty="0">
                <a:solidFill>
                  <a:srgbClr val="FF0000"/>
                </a:solidFill>
              </a:rPr>
              <a:t>×10</a:t>
            </a:r>
            <a:r>
              <a:rPr lang="en-US" altLang="zh-CN" sz="2400" baseline="30000" dirty="0">
                <a:solidFill>
                  <a:srgbClr val="FF0000"/>
                </a:solidFill>
              </a:rPr>
              <a:t>7</a:t>
            </a:r>
            <a:endParaRPr lang="en-US" sz="2400" baseline="30000" dirty="0">
              <a:solidFill>
                <a:srgbClr val="FF0000"/>
              </a:solidFill>
            </a:endParaRPr>
          </a:p>
        </p:txBody>
      </p:sp>
      <p:sp>
        <p:nvSpPr>
          <p:cNvPr id="22" name="TextBox 21"/>
          <p:cNvSpPr txBox="1"/>
          <p:nvPr/>
        </p:nvSpPr>
        <p:spPr>
          <a:xfrm>
            <a:off x="3066" y="13502"/>
            <a:ext cx="4487511" cy="400110"/>
          </a:xfrm>
          <a:prstGeom prst="rect">
            <a:avLst/>
          </a:prstGeom>
          <a:noFill/>
        </p:spPr>
        <p:txBody>
          <a:bodyPr wrap="none" rtlCol="0">
            <a:spAutoFit/>
          </a:bodyPr>
          <a:lstStyle/>
          <a:p>
            <a:r>
              <a:rPr lang="en-US" sz="2000" dirty="0"/>
              <a:t>China </a:t>
            </a:r>
            <a:r>
              <a:rPr lang="en-US" sz="2000" baseline="30000" dirty="0"/>
              <a:t>25</a:t>
            </a:r>
            <a:r>
              <a:rPr lang="en-US" sz="2000" dirty="0"/>
              <a:t>Si Experiment in November 2017.</a:t>
            </a:r>
          </a:p>
        </p:txBody>
      </p:sp>
      <p:sp>
        <p:nvSpPr>
          <p:cNvPr id="23" name="TextBox 22"/>
          <p:cNvSpPr txBox="1"/>
          <p:nvPr/>
        </p:nvSpPr>
        <p:spPr>
          <a:xfrm>
            <a:off x="3490346" y="5964148"/>
            <a:ext cx="4172040" cy="830997"/>
          </a:xfrm>
          <a:prstGeom prst="rect">
            <a:avLst/>
          </a:prstGeom>
          <a:noFill/>
        </p:spPr>
        <p:txBody>
          <a:bodyPr wrap="none" rtlCol="0">
            <a:spAutoFit/>
          </a:bodyPr>
          <a:lstStyle/>
          <a:p>
            <a:r>
              <a:rPr lang="en-US" altLang="zh-CN" sz="2400" dirty="0" err="1">
                <a:solidFill>
                  <a:srgbClr val="00B050"/>
                </a:solidFill>
              </a:rPr>
              <a:t>Ge</a:t>
            </a:r>
            <a:r>
              <a:rPr lang="en-US" altLang="zh-CN" sz="2400" dirty="0">
                <a:solidFill>
                  <a:srgbClr val="00B050"/>
                </a:solidFill>
              </a:rPr>
              <a:t> efficiency: 1.5%</a:t>
            </a:r>
            <a:r>
              <a:rPr lang="en-US" sz="2400" dirty="0">
                <a:solidFill>
                  <a:srgbClr val="00B050"/>
                </a:solidFill>
              </a:rPr>
              <a:t>@1.4 MeV</a:t>
            </a:r>
            <a:endParaRPr lang="en-US" altLang="zh-CN" sz="2400" dirty="0">
              <a:solidFill>
                <a:srgbClr val="00B050"/>
              </a:solidFill>
            </a:endParaRPr>
          </a:p>
          <a:p>
            <a:r>
              <a:rPr lang="en-US" altLang="zh-CN" sz="2400" dirty="0">
                <a:solidFill>
                  <a:srgbClr val="FF0000"/>
                </a:solidFill>
              </a:rPr>
              <a:t>Se</a:t>
            </a:r>
            <a:r>
              <a:rPr lang="en-US" sz="2400" dirty="0">
                <a:solidFill>
                  <a:srgbClr val="FF0000"/>
                </a:solidFill>
              </a:rPr>
              <a:t>GA efficiency: 2.7%@1.4 MeV</a:t>
            </a:r>
          </a:p>
        </p:txBody>
      </p:sp>
    </p:spTree>
    <p:extLst>
      <p:ext uri="{BB962C8B-B14F-4D97-AF65-F5344CB8AC3E}">
        <p14:creationId xmlns:p14="http://schemas.microsoft.com/office/powerpoint/2010/main" val="29275769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9144000" cy="4594148"/>
          </a:xfrm>
          <a:prstGeom prst="rect">
            <a:avLst/>
          </a:prstGeom>
        </p:spPr>
      </p:pic>
      <p:sp>
        <p:nvSpPr>
          <p:cNvPr id="3" name="文本框 2"/>
          <p:cNvSpPr txBox="1"/>
          <p:nvPr/>
        </p:nvSpPr>
        <p:spPr>
          <a:xfrm>
            <a:off x="7206018" y="136478"/>
            <a:ext cx="1654620" cy="923330"/>
          </a:xfrm>
          <a:prstGeom prst="rect">
            <a:avLst/>
          </a:prstGeom>
          <a:noFill/>
        </p:spPr>
        <p:txBody>
          <a:bodyPr wrap="none" rtlCol="0">
            <a:spAutoFit/>
          </a:bodyPr>
          <a:lstStyle/>
          <a:p>
            <a:r>
              <a:rPr lang="en-US" altLang="zh-CN" i="1" dirty="0">
                <a:latin typeface="Times New Roman" panose="02020603050405020304" pitchFamily="18" charset="0"/>
                <a:ea typeface="Tahoma" panose="020B0604030504040204" pitchFamily="34" charset="0"/>
                <a:cs typeface="Times New Roman" panose="02020603050405020304" pitchFamily="18" charset="0"/>
              </a:rPr>
              <a:t>βp</a:t>
            </a:r>
            <a:r>
              <a:rPr lang="en-US" altLang="zh-CN" dirty="0">
                <a:latin typeface="Times New Roman" panose="02020603050405020304" pitchFamily="18" charset="0"/>
                <a:ea typeface="Tahoma" panose="020B0604030504040204" pitchFamily="34" charset="0"/>
                <a:cs typeface="Times New Roman" panose="02020603050405020304" pitchFamily="18" charset="0"/>
              </a:rPr>
              <a:t>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a:t>
            </a:r>
          </a:p>
          <a:p>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DSSD2 40 μm</a:t>
            </a:r>
          </a:p>
          <a:p>
            <a:r>
              <a:rPr lang="en-US"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DSSD3 304 </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μm</a:t>
            </a:r>
            <a:endParaRPr lang="en-US" dirty="0">
              <a:solidFill>
                <a:srgbClr val="0000FF"/>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29285474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9144000" cy="4568853"/>
          </a:xfrm>
          <a:prstGeom prst="rect">
            <a:avLst/>
          </a:prstGeom>
        </p:spPr>
      </p:pic>
      <p:sp>
        <p:nvSpPr>
          <p:cNvPr id="3" name="文本框 2"/>
          <p:cNvSpPr txBox="1"/>
          <p:nvPr/>
        </p:nvSpPr>
        <p:spPr>
          <a:xfrm>
            <a:off x="5450360" y="161332"/>
            <a:ext cx="3693640" cy="923330"/>
          </a:xfrm>
          <a:prstGeom prst="rect">
            <a:avLst/>
          </a:prstGeom>
          <a:noFill/>
        </p:spPr>
        <p:txBody>
          <a:bodyPr wrap="none" rtlCol="0">
            <a:spAutoFit/>
          </a:bodyPr>
          <a:lstStyle/>
          <a:p>
            <a:r>
              <a:rPr lang="en-US" altLang="zh-CN" i="1" dirty="0">
                <a:latin typeface="Times New Roman" panose="02020603050405020304" pitchFamily="18" charset="0"/>
                <a:ea typeface="Tahoma" panose="020B0604030504040204" pitchFamily="34" charset="0"/>
                <a:cs typeface="Times New Roman" panose="02020603050405020304" pitchFamily="18" charset="0"/>
              </a:rPr>
              <a:t>βp</a:t>
            </a:r>
            <a:r>
              <a:rPr lang="en-US" altLang="zh-CN" dirty="0">
                <a:latin typeface="Times New Roman" panose="02020603050405020304" pitchFamily="18" charset="0"/>
                <a:ea typeface="Tahoma" panose="020B0604030504040204" pitchFamily="34" charset="0"/>
                <a:cs typeface="Times New Roman" panose="02020603050405020304" pitchFamily="18" charset="0"/>
              </a:rPr>
              <a:t>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a:t>
            </a:r>
          </a:p>
          <a:p>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DSSD2+3 sum on the histogram level</a:t>
            </a:r>
          </a:p>
          <a:p>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DSSD2+3 sum on the event level</a:t>
            </a:r>
          </a:p>
        </p:txBody>
      </p:sp>
    </p:spTree>
    <p:extLst>
      <p:ext uri="{BB962C8B-B14F-4D97-AF65-F5344CB8AC3E}">
        <p14:creationId xmlns:p14="http://schemas.microsoft.com/office/powerpoint/2010/main" val="37187773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t="5792"/>
          <a:stretch/>
        </p:blipFill>
        <p:spPr>
          <a:xfrm>
            <a:off x="0" y="3602182"/>
            <a:ext cx="4875518" cy="3255818"/>
          </a:xfrm>
          <a:prstGeom prst="rect">
            <a:avLst/>
          </a:prstGeom>
        </p:spPr>
      </p:pic>
      <p:pic>
        <p:nvPicPr>
          <p:cNvPr id="5" name="Picture 4"/>
          <p:cNvPicPr>
            <a:picLocks noChangeAspect="1"/>
          </p:cNvPicPr>
          <p:nvPr/>
        </p:nvPicPr>
        <p:blipFill rotWithShape="1">
          <a:blip r:embed="rId3"/>
          <a:srcRect t="6013"/>
          <a:stretch/>
        </p:blipFill>
        <p:spPr>
          <a:xfrm>
            <a:off x="0" y="207818"/>
            <a:ext cx="4875518" cy="3248182"/>
          </a:xfrm>
          <a:prstGeom prst="rect">
            <a:avLst/>
          </a:prstGeom>
        </p:spPr>
      </p:pic>
      <p:pic>
        <p:nvPicPr>
          <p:cNvPr id="3" name="Picture 2"/>
          <p:cNvPicPr>
            <a:picLocks noChangeAspect="1"/>
          </p:cNvPicPr>
          <p:nvPr/>
        </p:nvPicPr>
        <p:blipFill>
          <a:blip r:embed="rId4"/>
          <a:stretch>
            <a:fillRect/>
          </a:stretch>
        </p:blipFill>
        <p:spPr>
          <a:xfrm>
            <a:off x="4700401" y="273769"/>
            <a:ext cx="4435539" cy="3001694"/>
          </a:xfrm>
          <a:prstGeom prst="rect">
            <a:avLst/>
          </a:prstGeom>
        </p:spPr>
      </p:pic>
      <p:sp>
        <p:nvSpPr>
          <p:cNvPr id="7" name="TextBox 6"/>
          <p:cNvSpPr txBox="1"/>
          <p:nvPr/>
        </p:nvSpPr>
        <p:spPr>
          <a:xfrm>
            <a:off x="934226" y="60228"/>
            <a:ext cx="535724" cy="369332"/>
          </a:xfrm>
          <a:prstGeom prst="rect">
            <a:avLst/>
          </a:prstGeom>
          <a:noFill/>
        </p:spPr>
        <p:txBody>
          <a:bodyPr wrap="none" rtlCol="0">
            <a:spAutoFit/>
          </a:bodyPr>
          <a:lstStyle/>
          <a:p>
            <a:r>
              <a:rPr lang="en-US" dirty="0"/>
              <a:t>401</a:t>
            </a:r>
          </a:p>
        </p:txBody>
      </p:sp>
      <p:sp>
        <p:nvSpPr>
          <p:cNvPr id="8" name="TextBox 7"/>
          <p:cNvSpPr txBox="1"/>
          <p:nvPr/>
        </p:nvSpPr>
        <p:spPr>
          <a:xfrm>
            <a:off x="1169685" y="2033763"/>
            <a:ext cx="535724" cy="369332"/>
          </a:xfrm>
          <a:prstGeom prst="rect">
            <a:avLst/>
          </a:prstGeom>
          <a:noFill/>
        </p:spPr>
        <p:txBody>
          <a:bodyPr wrap="none" rtlCol="0">
            <a:spAutoFit/>
          </a:bodyPr>
          <a:lstStyle/>
          <a:p>
            <a:r>
              <a:rPr lang="en-US" dirty="0"/>
              <a:t>555</a:t>
            </a:r>
          </a:p>
        </p:txBody>
      </p:sp>
      <p:sp>
        <p:nvSpPr>
          <p:cNvPr id="9" name="TextBox 8"/>
          <p:cNvSpPr txBox="1"/>
          <p:nvPr/>
        </p:nvSpPr>
        <p:spPr>
          <a:xfrm>
            <a:off x="1765728" y="771403"/>
            <a:ext cx="535724" cy="369332"/>
          </a:xfrm>
          <a:prstGeom prst="rect">
            <a:avLst/>
          </a:prstGeom>
          <a:noFill/>
        </p:spPr>
        <p:txBody>
          <a:bodyPr wrap="none" rtlCol="0">
            <a:spAutoFit/>
          </a:bodyPr>
          <a:lstStyle/>
          <a:p>
            <a:r>
              <a:rPr lang="en-US" dirty="0"/>
              <a:t>943</a:t>
            </a:r>
          </a:p>
        </p:txBody>
      </p:sp>
      <p:sp>
        <p:nvSpPr>
          <p:cNvPr id="10" name="TextBox 9"/>
          <p:cNvSpPr txBox="1"/>
          <p:nvPr/>
        </p:nvSpPr>
        <p:spPr>
          <a:xfrm>
            <a:off x="2507165" y="567890"/>
            <a:ext cx="798617" cy="369332"/>
          </a:xfrm>
          <a:prstGeom prst="rect">
            <a:avLst/>
          </a:prstGeom>
          <a:noFill/>
        </p:spPr>
        <p:txBody>
          <a:bodyPr wrap="none" rtlCol="0">
            <a:spAutoFit/>
          </a:bodyPr>
          <a:lstStyle/>
          <a:p>
            <a:r>
              <a:rPr lang="en-US" dirty="0">
                <a:solidFill>
                  <a:srgbClr val="0000FF"/>
                </a:solidFill>
              </a:rPr>
              <a:t>DSSD2</a:t>
            </a:r>
          </a:p>
        </p:txBody>
      </p:sp>
      <p:sp>
        <p:nvSpPr>
          <p:cNvPr id="11" name="TextBox 10"/>
          <p:cNvSpPr txBox="1"/>
          <p:nvPr/>
        </p:nvSpPr>
        <p:spPr>
          <a:xfrm>
            <a:off x="2507165" y="3965761"/>
            <a:ext cx="798617" cy="369332"/>
          </a:xfrm>
          <a:prstGeom prst="rect">
            <a:avLst/>
          </a:prstGeom>
          <a:noFill/>
        </p:spPr>
        <p:txBody>
          <a:bodyPr wrap="none" rtlCol="0">
            <a:spAutoFit/>
          </a:bodyPr>
          <a:lstStyle/>
          <a:p>
            <a:r>
              <a:rPr lang="en-US" dirty="0">
                <a:solidFill>
                  <a:srgbClr val="0000FF"/>
                </a:solidFill>
              </a:rPr>
              <a:t>DSSD3</a:t>
            </a:r>
          </a:p>
        </p:txBody>
      </p:sp>
      <p:cxnSp>
        <p:nvCxnSpPr>
          <p:cNvPr id="12" name="Straight Arrow Connector 11"/>
          <p:cNvCxnSpPr/>
          <p:nvPr/>
        </p:nvCxnSpPr>
        <p:spPr>
          <a:xfrm>
            <a:off x="1695784" y="1626669"/>
            <a:ext cx="0" cy="7232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695784" y="5255393"/>
            <a:ext cx="0" cy="7232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374221" y="1257337"/>
            <a:ext cx="643125" cy="369332"/>
          </a:xfrm>
          <a:prstGeom prst="rect">
            <a:avLst/>
          </a:prstGeom>
          <a:noFill/>
        </p:spPr>
        <p:txBody>
          <a:bodyPr wrap="none" rtlCol="0">
            <a:spAutoFit/>
          </a:bodyPr>
          <a:lstStyle/>
          <a:p>
            <a:r>
              <a:rPr lang="en-US" dirty="0">
                <a:solidFill>
                  <a:srgbClr val="FF0000"/>
                </a:solidFill>
              </a:rPr>
              <a:t>729?</a:t>
            </a:r>
          </a:p>
        </p:txBody>
      </p:sp>
      <p:sp>
        <p:nvSpPr>
          <p:cNvPr id="16" name="TextBox 15"/>
          <p:cNvSpPr txBox="1"/>
          <p:nvPr/>
        </p:nvSpPr>
        <p:spPr>
          <a:xfrm>
            <a:off x="1374220" y="4895686"/>
            <a:ext cx="643125" cy="369332"/>
          </a:xfrm>
          <a:prstGeom prst="rect">
            <a:avLst/>
          </a:prstGeom>
          <a:noFill/>
        </p:spPr>
        <p:txBody>
          <a:bodyPr wrap="none" rtlCol="0">
            <a:spAutoFit/>
          </a:bodyPr>
          <a:lstStyle/>
          <a:p>
            <a:r>
              <a:rPr lang="en-US" dirty="0">
                <a:solidFill>
                  <a:srgbClr val="FF0000"/>
                </a:solidFill>
              </a:rPr>
              <a:t>729?</a:t>
            </a:r>
          </a:p>
        </p:txBody>
      </p:sp>
      <p:sp>
        <p:nvSpPr>
          <p:cNvPr id="17" name="TextBox 16"/>
          <p:cNvSpPr txBox="1"/>
          <p:nvPr/>
        </p:nvSpPr>
        <p:spPr>
          <a:xfrm>
            <a:off x="7159188" y="561836"/>
            <a:ext cx="1693990" cy="369332"/>
          </a:xfrm>
          <a:prstGeom prst="rect">
            <a:avLst/>
          </a:prstGeom>
          <a:noFill/>
        </p:spPr>
        <p:txBody>
          <a:bodyPr wrap="none" rtlCol="0">
            <a:spAutoFit/>
          </a:bodyPr>
          <a:lstStyle/>
          <a:p>
            <a:r>
              <a:rPr lang="en-US" dirty="0">
                <a:solidFill>
                  <a:srgbClr val="0000FF"/>
                </a:solidFill>
              </a:rPr>
              <a:t>Proton Detector</a:t>
            </a:r>
          </a:p>
        </p:txBody>
      </p:sp>
    </p:spTree>
    <p:extLst>
      <p:ext uri="{BB962C8B-B14F-4D97-AF65-F5344CB8AC3E}">
        <p14:creationId xmlns:p14="http://schemas.microsoft.com/office/powerpoint/2010/main" val="8338454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792"/>
          <a:stretch/>
        </p:blipFill>
        <p:spPr>
          <a:xfrm>
            <a:off x="-1" y="3602182"/>
            <a:ext cx="4875519" cy="3255818"/>
          </a:xfrm>
          <a:prstGeom prst="rect">
            <a:avLst/>
          </a:prstGeom>
        </p:spPr>
      </p:pic>
      <p:pic>
        <p:nvPicPr>
          <p:cNvPr id="3" name="Picture 2"/>
          <p:cNvPicPr>
            <a:picLocks noChangeAspect="1"/>
          </p:cNvPicPr>
          <p:nvPr/>
        </p:nvPicPr>
        <p:blipFill rotWithShape="1">
          <a:blip r:embed="rId3"/>
          <a:srcRect t="6013"/>
          <a:stretch/>
        </p:blipFill>
        <p:spPr>
          <a:xfrm>
            <a:off x="-1" y="207818"/>
            <a:ext cx="4875504" cy="3248182"/>
          </a:xfrm>
          <a:prstGeom prst="rect">
            <a:avLst/>
          </a:prstGeom>
        </p:spPr>
      </p:pic>
      <p:pic>
        <p:nvPicPr>
          <p:cNvPr id="4" name="Picture 3"/>
          <p:cNvPicPr>
            <a:picLocks noChangeAspect="1"/>
          </p:cNvPicPr>
          <p:nvPr/>
        </p:nvPicPr>
        <p:blipFill>
          <a:blip r:embed="rId4"/>
          <a:stretch>
            <a:fillRect/>
          </a:stretch>
        </p:blipFill>
        <p:spPr>
          <a:xfrm>
            <a:off x="4700401" y="273769"/>
            <a:ext cx="4435539" cy="3001694"/>
          </a:xfrm>
          <a:prstGeom prst="rect">
            <a:avLst/>
          </a:prstGeom>
        </p:spPr>
      </p:pic>
      <p:sp>
        <p:nvSpPr>
          <p:cNvPr id="5" name="TextBox 4"/>
          <p:cNvSpPr txBox="1"/>
          <p:nvPr/>
        </p:nvSpPr>
        <p:spPr>
          <a:xfrm>
            <a:off x="934226" y="310484"/>
            <a:ext cx="535724" cy="369332"/>
          </a:xfrm>
          <a:prstGeom prst="rect">
            <a:avLst/>
          </a:prstGeom>
          <a:noFill/>
        </p:spPr>
        <p:txBody>
          <a:bodyPr wrap="none" rtlCol="0">
            <a:spAutoFit/>
          </a:bodyPr>
          <a:lstStyle/>
          <a:p>
            <a:r>
              <a:rPr lang="en-US" dirty="0"/>
              <a:t>401</a:t>
            </a:r>
          </a:p>
        </p:txBody>
      </p:sp>
      <p:sp>
        <p:nvSpPr>
          <p:cNvPr id="6" name="TextBox 5"/>
          <p:cNvSpPr txBox="1"/>
          <p:nvPr/>
        </p:nvSpPr>
        <p:spPr>
          <a:xfrm>
            <a:off x="1169685" y="843727"/>
            <a:ext cx="535724" cy="369332"/>
          </a:xfrm>
          <a:prstGeom prst="rect">
            <a:avLst/>
          </a:prstGeom>
          <a:noFill/>
        </p:spPr>
        <p:txBody>
          <a:bodyPr wrap="none" rtlCol="0">
            <a:spAutoFit/>
          </a:bodyPr>
          <a:lstStyle/>
          <a:p>
            <a:r>
              <a:rPr lang="en-US" dirty="0"/>
              <a:t>555</a:t>
            </a:r>
          </a:p>
        </p:txBody>
      </p:sp>
      <p:sp>
        <p:nvSpPr>
          <p:cNvPr id="7" name="TextBox 6"/>
          <p:cNvSpPr txBox="1"/>
          <p:nvPr/>
        </p:nvSpPr>
        <p:spPr>
          <a:xfrm>
            <a:off x="1765728" y="473019"/>
            <a:ext cx="535724" cy="369332"/>
          </a:xfrm>
          <a:prstGeom prst="rect">
            <a:avLst/>
          </a:prstGeom>
          <a:noFill/>
        </p:spPr>
        <p:txBody>
          <a:bodyPr wrap="none" rtlCol="0">
            <a:spAutoFit/>
          </a:bodyPr>
          <a:lstStyle/>
          <a:p>
            <a:r>
              <a:rPr lang="en-US" dirty="0"/>
              <a:t>943</a:t>
            </a:r>
          </a:p>
        </p:txBody>
      </p:sp>
      <p:sp>
        <p:nvSpPr>
          <p:cNvPr id="8" name="TextBox 7"/>
          <p:cNvSpPr txBox="1"/>
          <p:nvPr/>
        </p:nvSpPr>
        <p:spPr>
          <a:xfrm>
            <a:off x="2507165" y="567890"/>
            <a:ext cx="798617" cy="369332"/>
          </a:xfrm>
          <a:prstGeom prst="rect">
            <a:avLst/>
          </a:prstGeom>
          <a:noFill/>
        </p:spPr>
        <p:txBody>
          <a:bodyPr wrap="none" rtlCol="0">
            <a:spAutoFit/>
          </a:bodyPr>
          <a:lstStyle/>
          <a:p>
            <a:r>
              <a:rPr lang="en-US" dirty="0">
                <a:solidFill>
                  <a:srgbClr val="0000FF"/>
                </a:solidFill>
              </a:rPr>
              <a:t>DSSD2</a:t>
            </a:r>
          </a:p>
        </p:txBody>
      </p:sp>
      <p:sp>
        <p:nvSpPr>
          <p:cNvPr id="9" name="TextBox 8"/>
          <p:cNvSpPr txBox="1"/>
          <p:nvPr/>
        </p:nvSpPr>
        <p:spPr>
          <a:xfrm>
            <a:off x="2507165" y="3965761"/>
            <a:ext cx="798617" cy="369332"/>
          </a:xfrm>
          <a:prstGeom prst="rect">
            <a:avLst/>
          </a:prstGeom>
          <a:noFill/>
        </p:spPr>
        <p:txBody>
          <a:bodyPr wrap="none" rtlCol="0">
            <a:spAutoFit/>
          </a:bodyPr>
          <a:lstStyle/>
          <a:p>
            <a:r>
              <a:rPr lang="en-US" dirty="0">
                <a:solidFill>
                  <a:srgbClr val="0000FF"/>
                </a:solidFill>
              </a:rPr>
              <a:t>DSSD3</a:t>
            </a:r>
          </a:p>
        </p:txBody>
      </p:sp>
      <p:cxnSp>
        <p:nvCxnSpPr>
          <p:cNvPr id="10" name="Straight Arrow Connector 9"/>
          <p:cNvCxnSpPr/>
          <p:nvPr/>
        </p:nvCxnSpPr>
        <p:spPr>
          <a:xfrm>
            <a:off x="1715033" y="1395887"/>
            <a:ext cx="1" cy="1863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705410" y="4716379"/>
            <a:ext cx="0" cy="3600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403095" y="1118575"/>
            <a:ext cx="643125" cy="369332"/>
          </a:xfrm>
          <a:prstGeom prst="rect">
            <a:avLst/>
          </a:prstGeom>
          <a:noFill/>
        </p:spPr>
        <p:txBody>
          <a:bodyPr wrap="none" rtlCol="0">
            <a:spAutoFit/>
          </a:bodyPr>
          <a:lstStyle/>
          <a:p>
            <a:r>
              <a:rPr lang="en-US" dirty="0">
                <a:solidFill>
                  <a:srgbClr val="FF0000"/>
                </a:solidFill>
              </a:rPr>
              <a:t>729?</a:t>
            </a:r>
          </a:p>
        </p:txBody>
      </p:sp>
      <p:sp>
        <p:nvSpPr>
          <p:cNvPr id="13" name="TextBox 12"/>
          <p:cNvSpPr txBox="1"/>
          <p:nvPr/>
        </p:nvSpPr>
        <p:spPr>
          <a:xfrm>
            <a:off x="1422601" y="4366492"/>
            <a:ext cx="643125" cy="369332"/>
          </a:xfrm>
          <a:prstGeom prst="rect">
            <a:avLst/>
          </a:prstGeom>
          <a:noFill/>
        </p:spPr>
        <p:txBody>
          <a:bodyPr wrap="none" rtlCol="0">
            <a:spAutoFit/>
          </a:bodyPr>
          <a:lstStyle/>
          <a:p>
            <a:r>
              <a:rPr lang="en-US" dirty="0">
                <a:solidFill>
                  <a:srgbClr val="FF0000"/>
                </a:solidFill>
              </a:rPr>
              <a:t>729?</a:t>
            </a:r>
          </a:p>
        </p:txBody>
      </p:sp>
      <p:sp>
        <p:nvSpPr>
          <p:cNvPr id="14" name="TextBox 13"/>
          <p:cNvSpPr txBox="1"/>
          <p:nvPr/>
        </p:nvSpPr>
        <p:spPr>
          <a:xfrm>
            <a:off x="7159188" y="561836"/>
            <a:ext cx="1693990" cy="369332"/>
          </a:xfrm>
          <a:prstGeom prst="rect">
            <a:avLst/>
          </a:prstGeom>
          <a:noFill/>
        </p:spPr>
        <p:txBody>
          <a:bodyPr wrap="none" rtlCol="0">
            <a:spAutoFit/>
          </a:bodyPr>
          <a:lstStyle/>
          <a:p>
            <a:r>
              <a:rPr lang="en-US" dirty="0">
                <a:solidFill>
                  <a:srgbClr val="0000FF"/>
                </a:solidFill>
              </a:rPr>
              <a:t>Proton Detector</a:t>
            </a:r>
          </a:p>
        </p:txBody>
      </p:sp>
      <p:pic>
        <p:nvPicPr>
          <p:cNvPr id="15" name="Picture 14"/>
          <p:cNvPicPr>
            <a:picLocks noChangeAspect="1"/>
          </p:cNvPicPr>
          <p:nvPr/>
        </p:nvPicPr>
        <p:blipFill>
          <a:blip r:embed="rId5"/>
          <a:stretch>
            <a:fillRect/>
          </a:stretch>
        </p:blipFill>
        <p:spPr>
          <a:xfrm>
            <a:off x="4875503" y="3602182"/>
            <a:ext cx="4219340" cy="3010374"/>
          </a:xfrm>
          <a:prstGeom prst="rect">
            <a:avLst/>
          </a:prstGeom>
        </p:spPr>
      </p:pic>
      <p:sp>
        <p:nvSpPr>
          <p:cNvPr id="16" name="TextBox 15"/>
          <p:cNvSpPr txBox="1"/>
          <p:nvPr/>
        </p:nvSpPr>
        <p:spPr>
          <a:xfrm>
            <a:off x="8054561" y="3642595"/>
            <a:ext cx="798617" cy="646331"/>
          </a:xfrm>
          <a:prstGeom prst="rect">
            <a:avLst/>
          </a:prstGeom>
          <a:noFill/>
        </p:spPr>
        <p:txBody>
          <a:bodyPr wrap="none" rtlCol="0">
            <a:spAutoFit/>
          </a:bodyPr>
          <a:lstStyle/>
          <a:p>
            <a:r>
              <a:rPr lang="en-US" dirty="0">
                <a:solidFill>
                  <a:srgbClr val="FF0000"/>
                </a:solidFill>
              </a:rPr>
              <a:t>DSSD2</a:t>
            </a:r>
          </a:p>
          <a:p>
            <a:r>
              <a:rPr lang="en-US" altLang="zh-CN" dirty="0">
                <a:solidFill>
                  <a:srgbClr val="0000FF"/>
                </a:solidFill>
              </a:rPr>
              <a:t>DSSD3</a:t>
            </a:r>
            <a:endParaRPr lang="en-US" dirty="0">
              <a:solidFill>
                <a:srgbClr val="0000FF"/>
              </a:solidFill>
            </a:endParaRPr>
          </a:p>
        </p:txBody>
      </p:sp>
      <p:cxnSp>
        <p:nvCxnSpPr>
          <p:cNvPr id="18" name="Straight Arrow Connector 17"/>
          <p:cNvCxnSpPr/>
          <p:nvPr/>
        </p:nvCxnSpPr>
        <p:spPr>
          <a:xfrm>
            <a:off x="7509443" y="4366492"/>
            <a:ext cx="0" cy="1726300"/>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236005" y="3997160"/>
            <a:ext cx="643125" cy="369332"/>
          </a:xfrm>
          <a:prstGeom prst="rect">
            <a:avLst/>
          </a:prstGeom>
          <a:noFill/>
        </p:spPr>
        <p:txBody>
          <a:bodyPr wrap="none" rtlCol="0">
            <a:spAutoFit/>
          </a:bodyPr>
          <a:lstStyle/>
          <a:p>
            <a:r>
              <a:rPr lang="en-US" dirty="0">
                <a:solidFill>
                  <a:srgbClr val="FF0000"/>
                </a:solidFill>
              </a:rPr>
              <a:t>729?</a:t>
            </a:r>
          </a:p>
        </p:txBody>
      </p:sp>
      <p:sp>
        <p:nvSpPr>
          <p:cNvPr id="17" name="TextBox 16"/>
          <p:cNvSpPr txBox="1"/>
          <p:nvPr/>
        </p:nvSpPr>
        <p:spPr>
          <a:xfrm>
            <a:off x="6115559" y="3615005"/>
            <a:ext cx="1181670" cy="369332"/>
          </a:xfrm>
          <a:prstGeom prst="rect">
            <a:avLst/>
          </a:prstGeom>
          <a:noFill/>
        </p:spPr>
        <p:txBody>
          <a:bodyPr wrap="none" rtlCol="0">
            <a:spAutoFit/>
          </a:bodyPr>
          <a:lstStyle/>
          <a:p>
            <a:r>
              <a:rPr lang="en-US" dirty="0"/>
              <a:t>Zoomed in</a:t>
            </a:r>
          </a:p>
        </p:txBody>
      </p:sp>
    </p:spTree>
    <p:extLst>
      <p:ext uri="{BB962C8B-B14F-4D97-AF65-F5344CB8AC3E}">
        <p14:creationId xmlns:p14="http://schemas.microsoft.com/office/powerpoint/2010/main" val="282114592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4572000" cy="3083566"/>
          </a:xfrm>
          <a:prstGeom prst="rect">
            <a:avLst/>
          </a:prstGeom>
        </p:spPr>
      </p:pic>
      <p:sp>
        <p:nvSpPr>
          <p:cNvPr id="3" name="TextBox 2"/>
          <p:cNvSpPr txBox="1"/>
          <p:nvPr/>
        </p:nvSpPr>
        <p:spPr>
          <a:xfrm>
            <a:off x="522046" y="0"/>
            <a:ext cx="4115229" cy="1323439"/>
          </a:xfrm>
          <a:prstGeom prst="rect">
            <a:avLst/>
          </a:prstGeom>
          <a:noFill/>
        </p:spPr>
        <p:txBody>
          <a:bodyPr wrap="none" rtlCol="0">
            <a:spAutoFit/>
          </a:bodyPr>
          <a:lstStyle/>
          <a:p>
            <a:r>
              <a:rPr lang="en-US" sz="1600" dirty="0">
                <a:solidFill>
                  <a:srgbClr val="FF0000"/>
                </a:solidFill>
              </a:rPr>
              <a:t>Gated on 729</a:t>
            </a:r>
            <a:r>
              <a:rPr lang="en-US" altLang="zh-CN" sz="1600" dirty="0">
                <a:solidFill>
                  <a:srgbClr val="FF0000"/>
                </a:solidFill>
              </a:rPr>
              <a:t>±20 keV  of the proton spectrum</a:t>
            </a:r>
          </a:p>
          <a:p>
            <a:r>
              <a:rPr lang="en-US" sz="1600" dirty="0">
                <a:solidFill>
                  <a:srgbClr val="FF0000"/>
                </a:solidFill>
              </a:rPr>
              <a:t>94 events in the 1369-ke</a:t>
            </a:r>
            <a:r>
              <a:rPr lang="en-US" altLang="zh-CN" sz="1600" dirty="0">
                <a:solidFill>
                  <a:srgbClr val="FF0000"/>
                </a:solidFill>
              </a:rPr>
              <a:t>V γ-ray peak</a:t>
            </a:r>
          </a:p>
          <a:p>
            <a:r>
              <a:rPr lang="en-US" sz="1600" dirty="0">
                <a:solidFill>
                  <a:srgbClr val="FF0000"/>
                </a:solidFill>
              </a:rPr>
              <a:t>2 </a:t>
            </a:r>
            <a:r>
              <a:rPr lang="en-US" altLang="zh-CN" sz="1600" dirty="0">
                <a:solidFill>
                  <a:srgbClr val="FF0000"/>
                </a:solidFill>
              </a:rPr>
              <a:t>events in the 2754</a:t>
            </a:r>
            <a:r>
              <a:rPr lang="en-US" sz="1600" dirty="0">
                <a:solidFill>
                  <a:srgbClr val="FF0000"/>
                </a:solidFill>
              </a:rPr>
              <a:t>-ke</a:t>
            </a:r>
            <a:r>
              <a:rPr lang="en-US" altLang="zh-CN" sz="1600" dirty="0">
                <a:solidFill>
                  <a:srgbClr val="FF0000"/>
                </a:solidFill>
              </a:rPr>
              <a:t>V γ-ray peak</a:t>
            </a:r>
          </a:p>
          <a:p>
            <a:r>
              <a:rPr lang="en-US" sz="1600" dirty="0">
                <a:solidFill>
                  <a:srgbClr val="FF0000"/>
                </a:solidFill>
              </a:rPr>
              <a:t>0 </a:t>
            </a:r>
            <a:r>
              <a:rPr lang="en-US" altLang="zh-CN" sz="1600" dirty="0">
                <a:solidFill>
                  <a:srgbClr val="FF0000"/>
                </a:solidFill>
              </a:rPr>
              <a:t>events in the 2870</a:t>
            </a:r>
            <a:r>
              <a:rPr lang="en-US" sz="1600" dirty="0">
                <a:solidFill>
                  <a:srgbClr val="FF0000"/>
                </a:solidFill>
              </a:rPr>
              <a:t>-ke</a:t>
            </a:r>
            <a:r>
              <a:rPr lang="en-US" altLang="zh-CN" sz="1600" dirty="0">
                <a:solidFill>
                  <a:srgbClr val="FF0000"/>
                </a:solidFill>
              </a:rPr>
              <a:t>V γ-ray peak</a:t>
            </a:r>
          </a:p>
          <a:p>
            <a:r>
              <a:rPr lang="en-US" sz="1600" dirty="0">
                <a:solidFill>
                  <a:srgbClr val="FF0000"/>
                </a:solidFill>
              </a:rPr>
              <a:t>2 </a:t>
            </a:r>
            <a:r>
              <a:rPr lang="en-US" altLang="zh-CN" sz="1600" dirty="0">
                <a:solidFill>
                  <a:srgbClr val="FF0000"/>
                </a:solidFill>
              </a:rPr>
              <a:t>events in the 4238</a:t>
            </a:r>
            <a:r>
              <a:rPr lang="en-US" sz="1600" dirty="0">
                <a:solidFill>
                  <a:srgbClr val="FF0000"/>
                </a:solidFill>
              </a:rPr>
              <a:t>-ke</a:t>
            </a:r>
            <a:r>
              <a:rPr lang="en-US" altLang="zh-CN" sz="1600" dirty="0">
                <a:solidFill>
                  <a:srgbClr val="FF0000"/>
                </a:solidFill>
              </a:rPr>
              <a:t>V γ-ray peak</a:t>
            </a:r>
          </a:p>
        </p:txBody>
      </p:sp>
      <p:pic>
        <p:nvPicPr>
          <p:cNvPr id="4" name="Picture 3"/>
          <p:cNvPicPr>
            <a:picLocks noChangeAspect="1"/>
          </p:cNvPicPr>
          <p:nvPr/>
        </p:nvPicPr>
        <p:blipFill>
          <a:blip r:embed="rId3"/>
          <a:stretch>
            <a:fillRect/>
          </a:stretch>
        </p:blipFill>
        <p:spPr>
          <a:xfrm>
            <a:off x="0" y="3294266"/>
            <a:ext cx="4572000" cy="3096126"/>
          </a:xfrm>
          <a:prstGeom prst="rect">
            <a:avLst/>
          </a:prstGeom>
        </p:spPr>
      </p:pic>
      <p:sp>
        <p:nvSpPr>
          <p:cNvPr id="5" name="TextBox 4"/>
          <p:cNvSpPr txBox="1"/>
          <p:nvPr/>
        </p:nvSpPr>
        <p:spPr>
          <a:xfrm>
            <a:off x="522046" y="3083566"/>
            <a:ext cx="4068743" cy="1323439"/>
          </a:xfrm>
          <a:prstGeom prst="rect">
            <a:avLst/>
          </a:prstGeom>
          <a:noFill/>
        </p:spPr>
        <p:txBody>
          <a:bodyPr wrap="none" rtlCol="0">
            <a:spAutoFit/>
          </a:bodyPr>
          <a:lstStyle/>
          <a:p>
            <a:r>
              <a:rPr lang="en-US" sz="1600" dirty="0">
                <a:solidFill>
                  <a:srgbClr val="0000FF"/>
                </a:solidFill>
              </a:rPr>
              <a:t>Gated on 689</a:t>
            </a:r>
            <a:r>
              <a:rPr lang="en-US" altLang="zh-CN" sz="1600" dirty="0">
                <a:solidFill>
                  <a:srgbClr val="0000FF"/>
                </a:solidFill>
              </a:rPr>
              <a:t>±20 keV of the proton spectrum</a:t>
            </a:r>
          </a:p>
          <a:p>
            <a:r>
              <a:rPr lang="en-US" sz="1600" dirty="0">
                <a:solidFill>
                  <a:srgbClr val="0000FF"/>
                </a:solidFill>
              </a:rPr>
              <a:t>106 events in the 1369-ke</a:t>
            </a:r>
            <a:r>
              <a:rPr lang="en-US" altLang="zh-CN" sz="1600" dirty="0">
                <a:solidFill>
                  <a:srgbClr val="0000FF"/>
                </a:solidFill>
              </a:rPr>
              <a:t>V γ-ray peak</a:t>
            </a:r>
          </a:p>
          <a:p>
            <a:r>
              <a:rPr lang="en-US" sz="1600" dirty="0">
                <a:solidFill>
                  <a:srgbClr val="0000FF"/>
                </a:solidFill>
              </a:rPr>
              <a:t>0 </a:t>
            </a:r>
            <a:r>
              <a:rPr lang="en-US" altLang="zh-CN" sz="1600" dirty="0">
                <a:solidFill>
                  <a:srgbClr val="0000FF"/>
                </a:solidFill>
              </a:rPr>
              <a:t>events in the 2754</a:t>
            </a:r>
            <a:r>
              <a:rPr lang="en-US" sz="1600" dirty="0">
                <a:solidFill>
                  <a:srgbClr val="0000FF"/>
                </a:solidFill>
              </a:rPr>
              <a:t>-ke</a:t>
            </a:r>
            <a:r>
              <a:rPr lang="en-US" altLang="zh-CN" sz="1600" dirty="0">
                <a:solidFill>
                  <a:srgbClr val="0000FF"/>
                </a:solidFill>
              </a:rPr>
              <a:t>V γ-ray peak</a:t>
            </a:r>
          </a:p>
          <a:p>
            <a:r>
              <a:rPr lang="en-US" sz="1600" dirty="0">
                <a:solidFill>
                  <a:srgbClr val="0000FF"/>
                </a:solidFill>
              </a:rPr>
              <a:t>0 </a:t>
            </a:r>
            <a:r>
              <a:rPr lang="en-US" altLang="zh-CN" sz="1600" dirty="0">
                <a:solidFill>
                  <a:srgbClr val="0000FF"/>
                </a:solidFill>
              </a:rPr>
              <a:t>events in the 2870</a:t>
            </a:r>
            <a:r>
              <a:rPr lang="en-US" sz="1600" dirty="0">
                <a:solidFill>
                  <a:srgbClr val="0000FF"/>
                </a:solidFill>
              </a:rPr>
              <a:t>-ke</a:t>
            </a:r>
            <a:r>
              <a:rPr lang="en-US" altLang="zh-CN" sz="1600" dirty="0">
                <a:solidFill>
                  <a:srgbClr val="0000FF"/>
                </a:solidFill>
              </a:rPr>
              <a:t>V γ-ray peak</a:t>
            </a:r>
          </a:p>
          <a:p>
            <a:r>
              <a:rPr lang="en-US" sz="1600" dirty="0">
                <a:solidFill>
                  <a:srgbClr val="0000FF"/>
                </a:solidFill>
              </a:rPr>
              <a:t>0 </a:t>
            </a:r>
            <a:r>
              <a:rPr lang="en-US" altLang="zh-CN" sz="1600" dirty="0">
                <a:solidFill>
                  <a:srgbClr val="0000FF"/>
                </a:solidFill>
              </a:rPr>
              <a:t>events in the 4238</a:t>
            </a:r>
            <a:r>
              <a:rPr lang="en-US" sz="1600" dirty="0">
                <a:solidFill>
                  <a:srgbClr val="0000FF"/>
                </a:solidFill>
              </a:rPr>
              <a:t>-ke</a:t>
            </a:r>
            <a:r>
              <a:rPr lang="en-US" altLang="zh-CN" sz="1600" dirty="0">
                <a:solidFill>
                  <a:srgbClr val="0000FF"/>
                </a:solidFill>
              </a:rPr>
              <a:t>V γ-ray peak</a:t>
            </a:r>
          </a:p>
        </p:txBody>
      </p:sp>
      <p:sp>
        <p:nvSpPr>
          <p:cNvPr id="7" name="TextBox 6"/>
          <p:cNvSpPr txBox="1"/>
          <p:nvPr/>
        </p:nvSpPr>
        <p:spPr>
          <a:xfrm>
            <a:off x="5216175" y="3699386"/>
            <a:ext cx="3753400" cy="646331"/>
          </a:xfrm>
          <a:prstGeom prst="rect">
            <a:avLst/>
          </a:prstGeom>
          <a:noFill/>
        </p:spPr>
        <p:txBody>
          <a:bodyPr wrap="none" rtlCol="0">
            <a:spAutoFit/>
          </a:bodyPr>
          <a:lstStyle/>
          <a:p>
            <a:r>
              <a:rPr lang="en-US" dirty="0">
                <a:solidFill>
                  <a:srgbClr val="FF0000"/>
                </a:solidFill>
              </a:rPr>
              <a:t>Gated on 769</a:t>
            </a:r>
            <a:r>
              <a:rPr lang="en-US" altLang="zh-CN" dirty="0">
                <a:solidFill>
                  <a:srgbClr val="FF0000"/>
                </a:solidFill>
              </a:rPr>
              <a:t>±20 keV</a:t>
            </a:r>
          </a:p>
          <a:p>
            <a:r>
              <a:rPr lang="en-US" dirty="0">
                <a:solidFill>
                  <a:srgbClr val="FF0000"/>
                </a:solidFill>
              </a:rPr>
              <a:t>107 events in the 1369-ke</a:t>
            </a:r>
            <a:r>
              <a:rPr lang="en-US" altLang="zh-CN" dirty="0">
                <a:solidFill>
                  <a:srgbClr val="FF0000"/>
                </a:solidFill>
              </a:rPr>
              <a:t>V γ-ray peak</a:t>
            </a:r>
            <a:endParaRPr lang="en-US" dirty="0">
              <a:solidFill>
                <a:srgbClr val="FF0000"/>
              </a:solidFill>
            </a:endParaRPr>
          </a:p>
        </p:txBody>
      </p:sp>
      <p:pic>
        <p:nvPicPr>
          <p:cNvPr id="8" name="Picture 7"/>
          <p:cNvPicPr>
            <a:picLocks noChangeAspect="1"/>
          </p:cNvPicPr>
          <p:nvPr/>
        </p:nvPicPr>
        <p:blipFill>
          <a:blip r:embed="rId4"/>
          <a:stretch>
            <a:fillRect/>
          </a:stretch>
        </p:blipFill>
        <p:spPr>
          <a:xfrm>
            <a:off x="4572000" y="3258474"/>
            <a:ext cx="4572000" cy="3167710"/>
          </a:xfrm>
          <a:prstGeom prst="rect">
            <a:avLst/>
          </a:prstGeom>
        </p:spPr>
      </p:pic>
      <p:sp>
        <p:nvSpPr>
          <p:cNvPr id="9" name="TextBox 8"/>
          <p:cNvSpPr txBox="1"/>
          <p:nvPr/>
        </p:nvSpPr>
        <p:spPr>
          <a:xfrm>
            <a:off x="5058503" y="3083566"/>
            <a:ext cx="4068743" cy="1323439"/>
          </a:xfrm>
          <a:prstGeom prst="rect">
            <a:avLst/>
          </a:prstGeom>
          <a:noFill/>
        </p:spPr>
        <p:txBody>
          <a:bodyPr wrap="none" rtlCol="0">
            <a:spAutoFit/>
          </a:bodyPr>
          <a:lstStyle/>
          <a:p>
            <a:r>
              <a:rPr lang="en-US" sz="1600" dirty="0">
                <a:solidFill>
                  <a:srgbClr val="0000FF"/>
                </a:solidFill>
              </a:rPr>
              <a:t>Gated on 769</a:t>
            </a:r>
            <a:r>
              <a:rPr lang="en-US" altLang="zh-CN" sz="1600" dirty="0">
                <a:solidFill>
                  <a:srgbClr val="0000FF"/>
                </a:solidFill>
              </a:rPr>
              <a:t>±20 keV of the proton spectrum</a:t>
            </a:r>
          </a:p>
          <a:p>
            <a:r>
              <a:rPr lang="en-US" sz="1600" dirty="0">
                <a:solidFill>
                  <a:srgbClr val="0000FF"/>
                </a:solidFill>
              </a:rPr>
              <a:t>95 events in the 1369-ke</a:t>
            </a:r>
            <a:r>
              <a:rPr lang="en-US" altLang="zh-CN" sz="1600" dirty="0">
                <a:solidFill>
                  <a:srgbClr val="0000FF"/>
                </a:solidFill>
              </a:rPr>
              <a:t>V γ-ray peak</a:t>
            </a:r>
          </a:p>
          <a:p>
            <a:r>
              <a:rPr lang="en-US" sz="1600" dirty="0">
                <a:solidFill>
                  <a:srgbClr val="0000FF"/>
                </a:solidFill>
              </a:rPr>
              <a:t>2 </a:t>
            </a:r>
            <a:r>
              <a:rPr lang="en-US" altLang="zh-CN" sz="1600" dirty="0">
                <a:solidFill>
                  <a:srgbClr val="0000FF"/>
                </a:solidFill>
              </a:rPr>
              <a:t>events in the 2754</a:t>
            </a:r>
            <a:r>
              <a:rPr lang="en-US" sz="1600" dirty="0">
                <a:solidFill>
                  <a:srgbClr val="0000FF"/>
                </a:solidFill>
              </a:rPr>
              <a:t>-ke</a:t>
            </a:r>
            <a:r>
              <a:rPr lang="en-US" altLang="zh-CN" sz="1600" dirty="0">
                <a:solidFill>
                  <a:srgbClr val="0000FF"/>
                </a:solidFill>
              </a:rPr>
              <a:t>V γ-ray peak</a:t>
            </a:r>
          </a:p>
          <a:p>
            <a:r>
              <a:rPr lang="en-US" sz="1600" dirty="0">
                <a:solidFill>
                  <a:srgbClr val="0000FF"/>
                </a:solidFill>
              </a:rPr>
              <a:t>0 </a:t>
            </a:r>
            <a:r>
              <a:rPr lang="en-US" altLang="zh-CN" sz="1600" dirty="0">
                <a:solidFill>
                  <a:srgbClr val="0000FF"/>
                </a:solidFill>
              </a:rPr>
              <a:t>events in the 2870</a:t>
            </a:r>
            <a:r>
              <a:rPr lang="en-US" sz="1600" dirty="0">
                <a:solidFill>
                  <a:srgbClr val="0000FF"/>
                </a:solidFill>
              </a:rPr>
              <a:t>-ke</a:t>
            </a:r>
            <a:r>
              <a:rPr lang="en-US" altLang="zh-CN" sz="1600" dirty="0">
                <a:solidFill>
                  <a:srgbClr val="0000FF"/>
                </a:solidFill>
              </a:rPr>
              <a:t>V γ-ray peak</a:t>
            </a:r>
          </a:p>
          <a:p>
            <a:r>
              <a:rPr lang="en-US" sz="1600" dirty="0">
                <a:solidFill>
                  <a:srgbClr val="0000FF"/>
                </a:solidFill>
              </a:rPr>
              <a:t>2 </a:t>
            </a:r>
            <a:r>
              <a:rPr lang="en-US" altLang="zh-CN" sz="1600" dirty="0">
                <a:solidFill>
                  <a:srgbClr val="0000FF"/>
                </a:solidFill>
              </a:rPr>
              <a:t>events in the 4238</a:t>
            </a:r>
            <a:r>
              <a:rPr lang="en-US" sz="1600" dirty="0">
                <a:solidFill>
                  <a:srgbClr val="0000FF"/>
                </a:solidFill>
              </a:rPr>
              <a:t>-ke</a:t>
            </a:r>
            <a:r>
              <a:rPr lang="en-US" altLang="zh-CN" sz="1600" dirty="0">
                <a:solidFill>
                  <a:srgbClr val="0000FF"/>
                </a:solidFill>
              </a:rPr>
              <a:t>V γ-ray peak</a:t>
            </a:r>
          </a:p>
        </p:txBody>
      </p:sp>
      <p:sp>
        <p:nvSpPr>
          <p:cNvPr id="6" name="TextBox 5"/>
          <p:cNvSpPr txBox="1"/>
          <p:nvPr/>
        </p:nvSpPr>
        <p:spPr>
          <a:xfrm>
            <a:off x="4637275" y="0"/>
            <a:ext cx="3575146" cy="369332"/>
          </a:xfrm>
          <a:prstGeom prst="rect">
            <a:avLst/>
          </a:prstGeom>
          <a:noFill/>
        </p:spPr>
        <p:txBody>
          <a:bodyPr wrap="none" rtlCol="0">
            <a:spAutoFit/>
          </a:bodyPr>
          <a:lstStyle/>
          <a:p>
            <a:r>
              <a:rPr lang="en-US" dirty="0"/>
              <a:t>Proton gated </a:t>
            </a:r>
            <a:r>
              <a:rPr lang="en-US" altLang="zh-CN" dirty="0"/>
              <a:t>γ-ray spectrum (China)</a:t>
            </a:r>
            <a:endParaRPr lang="en-US" dirty="0"/>
          </a:p>
        </p:txBody>
      </p:sp>
    </p:spTree>
    <p:extLst>
      <p:ext uri="{BB962C8B-B14F-4D97-AF65-F5344CB8AC3E}">
        <p14:creationId xmlns:p14="http://schemas.microsoft.com/office/powerpoint/2010/main" val="8952625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3402000"/>
            <a:ext cx="5245861" cy="3456000"/>
          </a:xfrm>
          <a:prstGeom prst="rect">
            <a:avLst/>
          </a:prstGeom>
        </p:spPr>
      </p:pic>
      <p:cxnSp>
        <p:nvCxnSpPr>
          <p:cNvPr id="5" name="Straight Connector 4"/>
          <p:cNvCxnSpPr/>
          <p:nvPr/>
        </p:nvCxnSpPr>
        <p:spPr>
          <a:xfrm>
            <a:off x="1722852" y="3733089"/>
            <a:ext cx="0" cy="2729346"/>
          </a:xfrm>
          <a:prstGeom prst="line">
            <a:avLst/>
          </a:prstGeom>
          <a:ln>
            <a:solidFill>
              <a:srgbClr val="CC00CC"/>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396481" y="6557663"/>
            <a:ext cx="652743" cy="369332"/>
          </a:xfrm>
          <a:prstGeom prst="rect">
            <a:avLst/>
          </a:prstGeom>
          <a:noFill/>
        </p:spPr>
        <p:txBody>
          <a:bodyPr wrap="none" rtlCol="0">
            <a:spAutoFit/>
          </a:bodyPr>
          <a:lstStyle/>
          <a:p>
            <a:pPr algn="ctr"/>
            <a:r>
              <a:rPr lang="en-US" dirty="0">
                <a:solidFill>
                  <a:srgbClr val="CC00CC"/>
                </a:solidFill>
              </a:rPr>
              <a:t>6788</a:t>
            </a:r>
          </a:p>
        </p:txBody>
      </p:sp>
      <p:cxnSp>
        <p:nvCxnSpPr>
          <p:cNvPr id="8" name="Straight Connector 7"/>
          <p:cNvCxnSpPr/>
          <p:nvPr/>
        </p:nvCxnSpPr>
        <p:spPr>
          <a:xfrm>
            <a:off x="3542690" y="3733089"/>
            <a:ext cx="0" cy="2729346"/>
          </a:xfrm>
          <a:prstGeom prst="line">
            <a:avLst/>
          </a:prstGeom>
          <a:ln>
            <a:solidFill>
              <a:srgbClr val="CC00CC"/>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216319" y="6557663"/>
            <a:ext cx="652744" cy="369332"/>
          </a:xfrm>
          <a:prstGeom prst="rect">
            <a:avLst/>
          </a:prstGeom>
          <a:noFill/>
        </p:spPr>
        <p:txBody>
          <a:bodyPr wrap="none" rtlCol="0">
            <a:spAutoFit/>
          </a:bodyPr>
          <a:lstStyle/>
          <a:p>
            <a:pPr algn="ctr"/>
            <a:r>
              <a:rPr lang="en-US" dirty="0">
                <a:solidFill>
                  <a:srgbClr val="CC00CC"/>
                </a:solidFill>
              </a:rPr>
              <a:t>7240</a:t>
            </a:r>
          </a:p>
        </p:txBody>
      </p:sp>
      <p:pic>
        <p:nvPicPr>
          <p:cNvPr id="10" name="Picture 9"/>
          <p:cNvPicPr>
            <a:picLocks noChangeAspect="1"/>
          </p:cNvPicPr>
          <p:nvPr/>
        </p:nvPicPr>
        <p:blipFill>
          <a:blip r:embed="rId4"/>
          <a:stretch>
            <a:fillRect/>
          </a:stretch>
        </p:blipFill>
        <p:spPr>
          <a:xfrm>
            <a:off x="0" y="0"/>
            <a:ext cx="5236364" cy="3420000"/>
          </a:xfrm>
          <a:prstGeom prst="rect">
            <a:avLst/>
          </a:prstGeom>
        </p:spPr>
      </p:pic>
      <p:cxnSp>
        <p:nvCxnSpPr>
          <p:cNvPr id="11" name="Straight Connector 10"/>
          <p:cNvCxnSpPr/>
          <p:nvPr/>
        </p:nvCxnSpPr>
        <p:spPr>
          <a:xfrm>
            <a:off x="1103722" y="348727"/>
            <a:ext cx="0" cy="2729346"/>
          </a:xfrm>
          <a:prstGeom prst="line">
            <a:avLst/>
          </a:prstGeom>
          <a:ln>
            <a:solidFill>
              <a:srgbClr val="CC00CC"/>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77351" y="3173301"/>
            <a:ext cx="652744" cy="369332"/>
          </a:xfrm>
          <a:prstGeom prst="rect">
            <a:avLst/>
          </a:prstGeom>
          <a:noFill/>
        </p:spPr>
        <p:txBody>
          <a:bodyPr wrap="none" rtlCol="0">
            <a:spAutoFit/>
          </a:bodyPr>
          <a:lstStyle/>
          <a:p>
            <a:pPr algn="ctr"/>
            <a:r>
              <a:rPr lang="en-US" dirty="0">
                <a:solidFill>
                  <a:srgbClr val="CC00CC"/>
                </a:solidFill>
              </a:rPr>
              <a:t>5628</a:t>
            </a:r>
          </a:p>
        </p:txBody>
      </p:sp>
      <p:cxnSp>
        <p:nvCxnSpPr>
          <p:cNvPr id="13" name="Straight Connector 12"/>
          <p:cNvCxnSpPr/>
          <p:nvPr/>
        </p:nvCxnSpPr>
        <p:spPr>
          <a:xfrm>
            <a:off x="4528875" y="348727"/>
            <a:ext cx="0" cy="2729346"/>
          </a:xfrm>
          <a:prstGeom prst="line">
            <a:avLst/>
          </a:prstGeom>
          <a:ln>
            <a:solidFill>
              <a:srgbClr val="CC00CC"/>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202504" y="3173301"/>
            <a:ext cx="652744" cy="369332"/>
          </a:xfrm>
          <a:prstGeom prst="rect">
            <a:avLst/>
          </a:prstGeom>
          <a:noFill/>
        </p:spPr>
        <p:txBody>
          <a:bodyPr wrap="none" rtlCol="0">
            <a:spAutoFit/>
          </a:bodyPr>
          <a:lstStyle/>
          <a:p>
            <a:pPr algn="ctr"/>
            <a:r>
              <a:rPr lang="en-US" dirty="0">
                <a:solidFill>
                  <a:srgbClr val="CC00CC"/>
                </a:solidFill>
              </a:rPr>
              <a:t>6295</a:t>
            </a:r>
          </a:p>
        </p:txBody>
      </p:sp>
      <p:sp>
        <p:nvSpPr>
          <p:cNvPr id="15" name="TextBox 14"/>
          <p:cNvSpPr txBox="1"/>
          <p:nvPr/>
        </p:nvSpPr>
        <p:spPr>
          <a:xfrm>
            <a:off x="5236364" y="79671"/>
            <a:ext cx="684803" cy="369332"/>
          </a:xfrm>
          <a:prstGeom prst="rect">
            <a:avLst/>
          </a:prstGeom>
          <a:noFill/>
        </p:spPr>
        <p:txBody>
          <a:bodyPr wrap="none" rtlCol="0">
            <a:spAutoFit/>
          </a:bodyPr>
          <a:lstStyle/>
          <a:p>
            <a:r>
              <a:rPr lang="en-US" altLang="zh-CN" dirty="0">
                <a:solidFill>
                  <a:srgbClr val="CC00CC"/>
                </a:solidFill>
              </a:rPr>
              <a:t>SeGA</a:t>
            </a:r>
            <a:endParaRPr lang="en-US" dirty="0">
              <a:solidFill>
                <a:srgbClr val="CC00CC"/>
              </a:solidFill>
            </a:endParaRPr>
          </a:p>
        </p:txBody>
      </p:sp>
    </p:spTree>
    <p:extLst>
      <p:ext uri="{BB962C8B-B14F-4D97-AF65-F5344CB8AC3E}">
        <p14:creationId xmlns:p14="http://schemas.microsoft.com/office/powerpoint/2010/main" val="17992462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95442" y="606383"/>
          <a:ext cx="3975768" cy="2376000"/>
        </p:xfrm>
        <a:graphic>
          <a:graphicData uri="http://schemas.openxmlformats.org/drawingml/2006/table">
            <a:tbl>
              <a:tblPr>
                <a:tableStyleId>{2D5ABB26-0587-4C30-8999-92F81FD0307C}</a:tableStyleId>
              </a:tblPr>
              <a:tblGrid>
                <a:gridCol w="1325256">
                  <a:extLst>
                    <a:ext uri="{9D8B030D-6E8A-4147-A177-3AD203B41FA5}">
                      <a16:colId xmlns:a16="http://schemas.microsoft.com/office/drawing/2014/main" val="20000"/>
                    </a:ext>
                  </a:extLst>
                </a:gridCol>
                <a:gridCol w="1325256">
                  <a:extLst>
                    <a:ext uri="{9D8B030D-6E8A-4147-A177-3AD203B41FA5}">
                      <a16:colId xmlns:a16="http://schemas.microsoft.com/office/drawing/2014/main" val="20001"/>
                    </a:ext>
                  </a:extLst>
                </a:gridCol>
                <a:gridCol w="1325256">
                  <a:extLst>
                    <a:ext uri="{9D8B030D-6E8A-4147-A177-3AD203B41FA5}">
                      <a16:colId xmlns:a16="http://schemas.microsoft.com/office/drawing/2014/main" val="20002"/>
                    </a:ext>
                  </a:extLst>
                </a:gridCol>
              </a:tblGrid>
              <a:tr h="396000">
                <a:tc>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E</a:t>
                      </a:r>
                      <a:r>
                        <a:rPr lang="en-US" sz="2000" b="0" i="1" u="none" strike="noStrike" baseline="-25000" dirty="0">
                          <a:solidFill>
                            <a:srgbClr val="000000"/>
                          </a:solidFill>
                          <a:effectLst/>
                          <a:latin typeface="Cambria Math" panose="02040503050406030204" pitchFamily="18" charset="0"/>
                          <a:ea typeface="Cambria Math" panose="02040503050406030204" pitchFamily="18" charset="0"/>
                        </a:rPr>
                        <a:t>x</a:t>
                      </a:r>
                      <a:r>
                        <a:rPr lang="en-US" sz="20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MeV</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000" b="0" i="1" u="none" strike="noStrike" dirty="0">
                          <a:solidFill>
                            <a:srgbClr val="000000"/>
                          </a:solidFill>
                          <a:effectLst/>
                          <a:latin typeface="Cambria Math" panose="02040503050406030204" pitchFamily="18" charset="0"/>
                          <a:ea typeface="Cambria Math" panose="02040503050406030204" pitchFamily="18" charset="0"/>
                        </a:rPr>
                        <a:t>J</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π</a:t>
                      </a:r>
                      <a:endParaRPr lang="en-US" sz="2000" b="0" i="1"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β</a:t>
                      </a:r>
                      <a:r>
                        <a:rPr lang="en-US" altLang="zh-CN" sz="2000" b="0" i="0" u="none" strike="noStrike" baseline="0" dirty="0">
                          <a:solidFill>
                            <a:srgbClr val="000000"/>
                          </a:solidFill>
                          <a:effectLst/>
                          <a:latin typeface="Cambria Math" panose="02040503050406030204" pitchFamily="18" charset="0"/>
                          <a:ea typeface="Cambria Math" panose="02040503050406030204" pitchFamily="18" charset="0"/>
                        </a:rPr>
                        <a:t> (%)</a:t>
                      </a:r>
                      <a:endParaRPr lang="en-US" sz="2000" b="0" i="0" u="none" strike="noStrike" baseline="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r>
                        <a:rPr lang="en-US" sz="2000" u="none" strike="noStrike" dirty="0">
                          <a:effectLst/>
                          <a:latin typeface="Cambria Math" panose="02040503050406030204" pitchFamily="18" charset="0"/>
                          <a:ea typeface="Cambria Math" panose="02040503050406030204" pitchFamily="18" charset="0"/>
                        </a:rPr>
                        <a:t>6.786</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t"/>
                      <a:r>
                        <a:rPr lang="en-US" sz="2000" u="none" strike="noStrike" dirty="0">
                          <a:effectLst/>
                          <a:latin typeface="Cambria Math" panose="02040503050406030204" pitchFamily="18" charset="0"/>
                          <a:ea typeface="Cambria Math" panose="02040503050406030204" pitchFamily="18" charset="0"/>
                        </a:rPr>
                        <a:t>5/2</a:t>
                      </a:r>
                      <a:r>
                        <a:rPr lang="en-US" altLang="zh-CN" sz="2000" u="none" strike="noStrike" baseline="30000" dirty="0">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n-US" sz="2000" u="none" strike="noStrike" dirty="0">
                          <a:effectLst/>
                          <a:latin typeface="Cambria Math" panose="02040503050406030204" pitchFamily="18" charset="0"/>
                          <a:ea typeface="Cambria Math" panose="02040503050406030204" pitchFamily="18" charset="0"/>
                        </a:rPr>
                        <a:t>1.31</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396000">
                <a:tc>
                  <a:txBody>
                    <a:bodyPr/>
                    <a:lstStyle/>
                    <a:p>
                      <a:pPr algn="ctr" fontAlgn="ctr"/>
                      <a:r>
                        <a:rPr lang="en-US" sz="2000" u="none" strike="noStrike" dirty="0">
                          <a:effectLst/>
                          <a:latin typeface="Cambria Math" panose="02040503050406030204" pitchFamily="18" charset="0"/>
                          <a:ea typeface="Cambria Math" panose="02040503050406030204" pitchFamily="18" charset="0"/>
                        </a:rPr>
                        <a:t>7.292</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t"/>
                      <a:r>
                        <a:rPr lang="en-US" sz="2000" u="none" strike="noStrike" dirty="0">
                          <a:effectLst/>
                          <a:latin typeface="Cambria Math" panose="02040503050406030204" pitchFamily="18" charset="0"/>
                          <a:ea typeface="Cambria Math" panose="02040503050406030204" pitchFamily="18" charset="0"/>
                        </a:rPr>
                        <a:t>5/2</a:t>
                      </a:r>
                      <a:r>
                        <a:rPr lang="en-US" altLang="zh-CN" sz="2000" u="none" strike="noStrike" baseline="30000" dirty="0">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sz="2000" u="none" strike="noStrike" dirty="0">
                          <a:effectLst/>
                          <a:latin typeface="Cambria Math" panose="02040503050406030204" pitchFamily="18" charset="0"/>
                          <a:ea typeface="Cambria Math" panose="02040503050406030204" pitchFamily="18" charset="0"/>
                        </a:rPr>
                        <a:t>0.14</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0002"/>
                  </a:ext>
                </a:extLst>
              </a:tr>
              <a:tr h="396000">
                <a:tc>
                  <a:txBody>
                    <a:bodyPr/>
                    <a:lstStyle/>
                    <a:p>
                      <a:pPr algn="ctr" fontAlgn="ctr"/>
                      <a:r>
                        <a:rPr lang="en-US" sz="2000" u="none" strike="noStrike">
                          <a:effectLst/>
                          <a:latin typeface="Cambria Math" panose="02040503050406030204" pitchFamily="18" charset="0"/>
                          <a:ea typeface="Cambria Math" panose="02040503050406030204" pitchFamily="18" charset="0"/>
                        </a:rPr>
                        <a:t>7.389</a:t>
                      </a: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t"/>
                      <a:r>
                        <a:rPr lang="en-US" sz="2000" u="none" strike="noStrike" dirty="0">
                          <a:effectLst/>
                          <a:latin typeface="Cambria Math" panose="02040503050406030204" pitchFamily="18" charset="0"/>
                          <a:ea typeface="Cambria Math" panose="02040503050406030204" pitchFamily="18" charset="0"/>
                        </a:rPr>
                        <a:t>5/2</a:t>
                      </a:r>
                      <a:r>
                        <a:rPr lang="en-US" altLang="zh-CN" sz="2000" u="none" strike="noStrike" baseline="30000" dirty="0">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sz="2000" u="none" strike="noStrike" dirty="0">
                          <a:effectLst/>
                          <a:latin typeface="Cambria Math" panose="02040503050406030204" pitchFamily="18" charset="0"/>
                          <a:ea typeface="Cambria Math" panose="02040503050406030204" pitchFamily="18" charset="0"/>
                        </a:rPr>
                        <a:t>1.29</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0003"/>
                  </a:ext>
                </a:extLst>
              </a:tr>
              <a:tr h="396000">
                <a:tc>
                  <a:txBody>
                    <a:bodyPr/>
                    <a:lstStyle/>
                    <a:p>
                      <a:pPr algn="ctr" fontAlgn="ctr"/>
                      <a:r>
                        <a:rPr lang="en-US" sz="2000" u="none" strike="noStrike" dirty="0">
                          <a:effectLst/>
                          <a:latin typeface="Cambria Math" panose="02040503050406030204" pitchFamily="18" charset="0"/>
                          <a:ea typeface="Cambria Math" panose="02040503050406030204" pitchFamily="18" charset="0"/>
                        </a:rPr>
                        <a:t>7.661</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t"/>
                      <a:r>
                        <a:rPr lang="en-US" sz="2000" u="none" strike="noStrike" dirty="0">
                          <a:effectLst/>
                          <a:latin typeface="Cambria Math" panose="02040503050406030204" pitchFamily="18" charset="0"/>
                          <a:ea typeface="Cambria Math" panose="02040503050406030204" pitchFamily="18" charset="0"/>
                        </a:rPr>
                        <a:t>5/2</a:t>
                      </a:r>
                      <a:r>
                        <a:rPr lang="en-US" altLang="zh-CN" sz="2000" u="none" strike="noStrike" baseline="30000" dirty="0">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ctr"/>
                      <a:r>
                        <a:rPr lang="en-US" sz="2000" b="0" i="0" u="none" strike="noStrike" dirty="0">
                          <a:solidFill>
                            <a:schemeClr val="tx1"/>
                          </a:solidFill>
                          <a:effectLst/>
                          <a:latin typeface="Cambria Math" panose="02040503050406030204" pitchFamily="18" charset="0"/>
                          <a:ea typeface="Cambria Math" panose="02040503050406030204" pitchFamily="18" charset="0"/>
                        </a:rPr>
                        <a:t>9.43</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extLst>
                  <a:ext uri="{0D108BD9-81ED-4DB2-BD59-A6C34878D82A}">
                    <a16:rowId xmlns:a16="http://schemas.microsoft.com/office/drawing/2014/main" val="10004"/>
                  </a:ext>
                </a:extLst>
              </a:tr>
              <a:tr h="396000">
                <a:tc>
                  <a:txBody>
                    <a:bodyPr/>
                    <a:lstStyle/>
                    <a:p>
                      <a:pPr algn="ctr" fontAlgn="ctr"/>
                      <a:r>
                        <a:rPr lang="en-US" sz="2000" u="none" strike="noStrike">
                          <a:effectLst/>
                          <a:latin typeface="Cambria Math" panose="02040503050406030204" pitchFamily="18" charset="0"/>
                          <a:ea typeface="Cambria Math" panose="02040503050406030204" pitchFamily="18" charset="0"/>
                        </a:rPr>
                        <a:t>7.670</a:t>
                      </a:r>
                      <a:endParaRPr lang="en-US" sz="2000" b="0" i="0" u="none" strike="noStrike">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t"/>
                      <a:r>
                        <a:rPr lang="en-US" sz="2000" u="none" strike="noStrike" dirty="0">
                          <a:effectLst/>
                          <a:latin typeface="Cambria Math" panose="02040503050406030204" pitchFamily="18" charset="0"/>
                          <a:ea typeface="Cambria Math" panose="02040503050406030204" pitchFamily="18" charset="0"/>
                        </a:rPr>
                        <a:t>5/2</a:t>
                      </a:r>
                      <a:r>
                        <a:rPr lang="en-US" altLang="zh-CN" sz="2000" u="none" strike="noStrike" baseline="30000" dirty="0">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en-US" sz="2000" u="none" strike="noStrike" dirty="0">
                          <a:effectLst/>
                          <a:latin typeface="Cambria Math" panose="02040503050406030204" pitchFamily="18" charset="0"/>
                          <a:ea typeface="Cambria Math" panose="02040503050406030204" pitchFamily="18" charset="0"/>
                        </a:rPr>
                        <a:t>3.30</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aphicFrame>
        <p:nvGraphicFramePr>
          <p:cNvPr id="3" name="Table 2"/>
          <p:cNvGraphicFramePr>
            <a:graphicFrameLocks noGrp="1"/>
          </p:cNvGraphicFramePr>
          <p:nvPr/>
        </p:nvGraphicFramePr>
        <p:xfrm>
          <a:off x="4867442" y="606383"/>
          <a:ext cx="3975768" cy="2376000"/>
        </p:xfrm>
        <a:graphic>
          <a:graphicData uri="http://schemas.openxmlformats.org/drawingml/2006/table">
            <a:tbl>
              <a:tblPr>
                <a:tableStyleId>{2D5ABB26-0587-4C30-8999-92F81FD0307C}</a:tableStyleId>
              </a:tblPr>
              <a:tblGrid>
                <a:gridCol w="1325256">
                  <a:extLst>
                    <a:ext uri="{9D8B030D-6E8A-4147-A177-3AD203B41FA5}">
                      <a16:colId xmlns:a16="http://schemas.microsoft.com/office/drawing/2014/main" val="20000"/>
                    </a:ext>
                  </a:extLst>
                </a:gridCol>
                <a:gridCol w="1325256">
                  <a:extLst>
                    <a:ext uri="{9D8B030D-6E8A-4147-A177-3AD203B41FA5}">
                      <a16:colId xmlns:a16="http://schemas.microsoft.com/office/drawing/2014/main" val="20001"/>
                    </a:ext>
                  </a:extLst>
                </a:gridCol>
                <a:gridCol w="1325256">
                  <a:extLst>
                    <a:ext uri="{9D8B030D-6E8A-4147-A177-3AD203B41FA5}">
                      <a16:colId xmlns:a16="http://schemas.microsoft.com/office/drawing/2014/main" val="20002"/>
                    </a:ext>
                  </a:extLst>
                </a:gridCol>
              </a:tblGrid>
              <a:tr h="396000">
                <a:tc>
                  <a:txBody>
                    <a:bodyPr/>
                    <a:lstStyle/>
                    <a:p>
                      <a:pPr algn="ctr" fontAlgn="ctr"/>
                      <a:r>
                        <a:rPr lang="en-US" sz="2000" b="0" i="1" u="none" strike="noStrike" dirty="0">
                          <a:solidFill>
                            <a:srgbClr val="000000"/>
                          </a:solidFill>
                          <a:effectLst/>
                          <a:latin typeface="Cambria Math" panose="02040503050406030204" pitchFamily="18" charset="0"/>
                          <a:ea typeface="Cambria Math" panose="02040503050406030204" pitchFamily="18" charset="0"/>
                        </a:rPr>
                        <a:t>E</a:t>
                      </a:r>
                      <a:r>
                        <a:rPr lang="en-US" sz="2000" b="0" i="1" u="none" strike="noStrike" baseline="-25000" dirty="0">
                          <a:solidFill>
                            <a:srgbClr val="000000"/>
                          </a:solidFill>
                          <a:effectLst/>
                          <a:latin typeface="Cambria Math" panose="02040503050406030204" pitchFamily="18" charset="0"/>
                          <a:ea typeface="Cambria Math" panose="02040503050406030204" pitchFamily="18" charset="0"/>
                        </a:rPr>
                        <a:t>x</a:t>
                      </a:r>
                      <a:r>
                        <a:rPr lang="en-US" sz="2000" b="0" i="0" u="none" strike="noStrike" dirty="0">
                          <a:solidFill>
                            <a:srgbClr val="000000"/>
                          </a:solidFill>
                          <a:effectLst/>
                          <a:latin typeface="Cambria Math" panose="02040503050406030204" pitchFamily="18" charset="0"/>
                          <a:ea typeface="Cambria Math" panose="02040503050406030204" pitchFamily="18" charset="0"/>
                        </a:rPr>
                        <a:t> (</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MeV</a:t>
                      </a:r>
                      <a:r>
                        <a:rPr lang="en-US" sz="2000" b="0" i="0" u="none" strike="noStrike" dirty="0">
                          <a:solidFill>
                            <a:srgbClr val="000000"/>
                          </a:solidFill>
                          <a:effectLst/>
                          <a:latin typeface="Cambria Math" panose="02040503050406030204" pitchFamily="18" charset="0"/>
                          <a:ea typeface="Cambria Math" panose="02040503050406030204" pitchFamily="18" charset="0"/>
                        </a:rPr>
                        <a:t>)</a:t>
                      </a: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2000" b="0" i="1" u="none" strike="noStrike" dirty="0">
                          <a:solidFill>
                            <a:srgbClr val="000000"/>
                          </a:solidFill>
                          <a:effectLst/>
                          <a:latin typeface="Cambria Math" panose="02040503050406030204" pitchFamily="18" charset="0"/>
                          <a:ea typeface="Cambria Math" panose="02040503050406030204" pitchFamily="18" charset="0"/>
                        </a:rPr>
                        <a:t>J</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π</a:t>
                      </a:r>
                      <a:endParaRPr lang="en-US" sz="2000" b="0" i="1" u="none" strike="noStrike" baseline="-25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2000" b="0" i="1" u="none" strike="noStrike" dirty="0">
                          <a:solidFill>
                            <a:srgbClr val="000000"/>
                          </a:solidFill>
                          <a:effectLst/>
                          <a:latin typeface="Cambria Math" panose="02040503050406030204" pitchFamily="18" charset="0"/>
                          <a:ea typeface="Cambria Math" panose="02040503050406030204" pitchFamily="18" charset="0"/>
                        </a:rPr>
                        <a:t>I</a:t>
                      </a:r>
                      <a:r>
                        <a:rPr lang="en-US" altLang="zh-CN" sz="2000" b="0" i="1" u="none" strike="noStrike" baseline="-25000" dirty="0">
                          <a:solidFill>
                            <a:srgbClr val="000000"/>
                          </a:solidFill>
                          <a:effectLst/>
                          <a:latin typeface="Cambria Math" panose="02040503050406030204" pitchFamily="18" charset="0"/>
                          <a:ea typeface="Cambria Math" panose="02040503050406030204" pitchFamily="18" charset="0"/>
                        </a:rPr>
                        <a:t>β</a:t>
                      </a:r>
                      <a:r>
                        <a:rPr lang="en-US" altLang="zh-CN" sz="2000" b="0" i="0" u="none" strike="noStrike" baseline="0" dirty="0">
                          <a:solidFill>
                            <a:srgbClr val="000000"/>
                          </a:solidFill>
                          <a:effectLst/>
                          <a:latin typeface="Cambria Math" panose="02040503050406030204" pitchFamily="18" charset="0"/>
                          <a:ea typeface="Cambria Math" panose="02040503050406030204" pitchFamily="18" charset="0"/>
                        </a:rPr>
                        <a:t> (%)</a:t>
                      </a:r>
                      <a:endParaRPr lang="en-US" sz="2000" b="0" i="0" u="none" strike="noStrike" baseline="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b"/>
                      <a:r>
                        <a:rPr lang="en-US" sz="2000" b="0" i="0" u="none" strike="noStrike" dirty="0">
                          <a:solidFill>
                            <a:srgbClr val="000000"/>
                          </a:solidFill>
                          <a:effectLst/>
                          <a:latin typeface="Cambria Math" panose="02040503050406030204" pitchFamily="18" charset="0"/>
                          <a:ea typeface="Cambria Math" panose="02040503050406030204" pitchFamily="18" charset="0"/>
                        </a:rPr>
                        <a:t>6.822</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t"/>
                      <a:r>
                        <a:rPr lang="en-US" sz="2000" u="none" strike="noStrike" dirty="0">
                          <a:effectLst/>
                          <a:latin typeface="Cambria Math" panose="02040503050406030204" pitchFamily="18" charset="0"/>
                          <a:ea typeface="Cambria Math" panose="02040503050406030204" pitchFamily="18" charset="0"/>
                        </a:rPr>
                        <a:t>5/2</a:t>
                      </a:r>
                      <a:r>
                        <a:rPr lang="en-US" altLang="zh-CN" sz="2000" u="none" strike="noStrike" baseline="30000" dirty="0">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b"/>
                      <a:r>
                        <a:rPr lang="en-US" sz="2000" b="0" i="0" u="none" strike="noStrike" dirty="0">
                          <a:solidFill>
                            <a:srgbClr val="000000"/>
                          </a:solidFill>
                          <a:effectLst/>
                          <a:latin typeface="Cambria Math" panose="02040503050406030204" pitchFamily="18" charset="0"/>
                          <a:ea typeface="Cambria Math" panose="02040503050406030204" pitchFamily="18" charset="0"/>
                        </a:rPr>
                        <a:t>1.18</a:t>
                      </a: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396000">
                <a:tc>
                  <a:txBody>
                    <a:bodyPr/>
                    <a:lstStyle/>
                    <a:p>
                      <a:pPr algn="ctr" fontAlgn="b"/>
                      <a:r>
                        <a:rPr lang="en-US" sz="2000" b="0" i="0" u="none" strike="noStrike" dirty="0">
                          <a:solidFill>
                            <a:srgbClr val="000000"/>
                          </a:solidFill>
                          <a:effectLst/>
                          <a:latin typeface="Cambria Math" panose="02040503050406030204" pitchFamily="18" charset="0"/>
                          <a:ea typeface="Cambria Math" panose="02040503050406030204" pitchFamily="18" charset="0"/>
                        </a:rPr>
                        <a:t>7.313</a:t>
                      </a:r>
                    </a:p>
                  </a:txBody>
                  <a:tcPr marL="9525" marR="9525" marT="9525" marB="0" anchor="ctr"/>
                </a:tc>
                <a:tc>
                  <a:txBody>
                    <a:bodyPr/>
                    <a:lstStyle/>
                    <a:p>
                      <a:pPr algn="ctr" fontAlgn="t"/>
                      <a:r>
                        <a:rPr lang="en-US" sz="2000" u="none" strike="noStrike" dirty="0">
                          <a:effectLst/>
                          <a:latin typeface="Cambria Math" panose="02040503050406030204" pitchFamily="18" charset="0"/>
                          <a:ea typeface="Cambria Math" panose="02040503050406030204" pitchFamily="18" charset="0"/>
                        </a:rPr>
                        <a:t>5/2</a:t>
                      </a:r>
                      <a:r>
                        <a:rPr lang="en-US" altLang="zh-CN" sz="2000" u="none" strike="noStrike" baseline="30000" dirty="0">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b"/>
                      <a:r>
                        <a:rPr lang="en-US" sz="2000" b="0" i="0" u="none" strike="noStrike" dirty="0">
                          <a:solidFill>
                            <a:srgbClr val="000000"/>
                          </a:solidFill>
                          <a:effectLst/>
                          <a:latin typeface="Cambria Math" panose="02040503050406030204" pitchFamily="18" charset="0"/>
                          <a:ea typeface="Cambria Math" panose="02040503050406030204" pitchFamily="18" charset="0"/>
                        </a:rPr>
                        <a:t>0.07</a:t>
                      </a:r>
                    </a:p>
                  </a:txBody>
                  <a:tcPr marL="9525" marR="9525" marT="9525" marB="0" anchor="ctr"/>
                </a:tc>
                <a:extLst>
                  <a:ext uri="{0D108BD9-81ED-4DB2-BD59-A6C34878D82A}">
                    <a16:rowId xmlns:a16="http://schemas.microsoft.com/office/drawing/2014/main" val="10002"/>
                  </a:ext>
                </a:extLst>
              </a:tr>
              <a:tr h="396000">
                <a:tc>
                  <a:txBody>
                    <a:bodyPr/>
                    <a:lstStyle/>
                    <a:p>
                      <a:pPr algn="ctr" fontAlgn="b"/>
                      <a:r>
                        <a:rPr lang="en-US" sz="2000" b="0" i="0" u="none" strike="noStrike">
                          <a:solidFill>
                            <a:srgbClr val="000000"/>
                          </a:solidFill>
                          <a:effectLst/>
                          <a:latin typeface="Cambria Math" panose="02040503050406030204" pitchFamily="18" charset="0"/>
                          <a:ea typeface="Cambria Math" panose="02040503050406030204" pitchFamily="18" charset="0"/>
                        </a:rPr>
                        <a:t>7.368</a:t>
                      </a:r>
                    </a:p>
                  </a:txBody>
                  <a:tcPr marL="9525" marR="9525" marT="9525" marB="0" anchor="ctr"/>
                </a:tc>
                <a:tc>
                  <a:txBody>
                    <a:bodyPr/>
                    <a:lstStyle/>
                    <a:p>
                      <a:pPr algn="ctr" fontAlgn="t"/>
                      <a:r>
                        <a:rPr lang="en-US" sz="2000" u="none" strike="noStrike" dirty="0">
                          <a:effectLst/>
                          <a:latin typeface="Cambria Math" panose="02040503050406030204" pitchFamily="18" charset="0"/>
                          <a:ea typeface="Cambria Math" panose="02040503050406030204" pitchFamily="18" charset="0"/>
                        </a:rPr>
                        <a:t>5/2</a:t>
                      </a:r>
                      <a:r>
                        <a:rPr lang="en-US" altLang="zh-CN" sz="2000" u="none" strike="noStrike" baseline="30000" dirty="0">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b"/>
                      <a:r>
                        <a:rPr lang="en-US" sz="2000" b="0" i="0" u="none" strike="noStrike" dirty="0">
                          <a:solidFill>
                            <a:srgbClr val="000000"/>
                          </a:solidFill>
                          <a:effectLst/>
                          <a:latin typeface="Cambria Math" panose="02040503050406030204" pitchFamily="18" charset="0"/>
                          <a:ea typeface="Cambria Math" panose="02040503050406030204" pitchFamily="18" charset="0"/>
                        </a:rPr>
                        <a:t>1.31</a:t>
                      </a:r>
                    </a:p>
                  </a:txBody>
                  <a:tcPr marL="9525" marR="9525" marT="9525" marB="0" anchor="ctr"/>
                </a:tc>
                <a:extLst>
                  <a:ext uri="{0D108BD9-81ED-4DB2-BD59-A6C34878D82A}">
                    <a16:rowId xmlns:a16="http://schemas.microsoft.com/office/drawing/2014/main" val="10003"/>
                  </a:ext>
                </a:extLst>
              </a:tr>
              <a:tr h="396000">
                <a:tc>
                  <a:txBody>
                    <a:bodyPr/>
                    <a:lstStyle/>
                    <a:p>
                      <a:pPr algn="ctr" fontAlgn="b"/>
                      <a:r>
                        <a:rPr lang="en-US" sz="2000" b="0" i="0" u="none" strike="noStrike" dirty="0">
                          <a:solidFill>
                            <a:srgbClr val="000000"/>
                          </a:solidFill>
                          <a:effectLst/>
                          <a:latin typeface="Cambria Math" panose="02040503050406030204" pitchFamily="18" charset="0"/>
                          <a:ea typeface="Cambria Math" panose="02040503050406030204" pitchFamily="18" charset="0"/>
                        </a:rPr>
                        <a:t>7.662</a:t>
                      </a:r>
                    </a:p>
                  </a:txBody>
                  <a:tcPr marL="9525" marR="9525" marT="9525" marB="0" anchor="ctr"/>
                </a:tc>
                <a:tc>
                  <a:txBody>
                    <a:bodyPr/>
                    <a:lstStyle/>
                    <a:p>
                      <a:pPr algn="ctr" fontAlgn="t"/>
                      <a:r>
                        <a:rPr lang="en-US" sz="2000" u="none" strike="noStrike" dirty="0">
                          <a:effectLst/>
                          <a:latin typeface="Cambria Math" panose="02040503050406030204" pitchFamily="18" charset="0"/>
                          <a:ea typeface="Cambria Math" panose="02040503050406030204" pitchFamily="18" charset="0"/>
                        </a:rPr>
                        <a:t>5/2</a:t>
                      </a:r>
                      <a:r>
                        <a:rPr lang="en-US" altLang="zh-CN" sz="2000" u="none" strike="noStrike" baseline="30000" dirty="0">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tc>
                <a:tc>
                  <a:txBody>
                    <a:bodyPr/>
                    <a:lstStyle/>
                    <a:p>
                      <a:pPr algn="ctr" fontAlgn="b"/>
                      <a:r>
                        <a:rPr lang="en-US" sz="2000" b="0" i="0" u="none" strike="noStrike" dirty="0">
                          <a:solidFill>
                            <a:srgbClr val="000000"/>
                          </a:solidFill>
                          <a:effectLst/>
                          <a:latin typeface="Cambria Math" panose="02040503050406030204" pitchFamily="18" charset="0"/>
                          <a:ea typeface="Cambria Math" panose="02040503050406030204" pitchFamily="18" charset="0"/>
                        </a:rPr>
                        <a:t>11.43</a:t>
                      </a:r>
                    </a:p>
                  </a:txBody>
                  <a:tcPr marL="9525" marR="9525" marT="9525" marB="0" anchor="ctr"/>
                </a:tc>
                <a:extLst>
                  <a:ext uri="{0D108BD9-81ED-4DB2-BD59-A6C34878D82A}">
                    <a16:rowId xmlns:a16="http://schemas.microsoft.com/office/drawing/2014/main" val="10004"/>
                  </a:ext>
                </a:extLst>
              </a:tr>
              <a:tr h="396000">
                <a:tc>
                  <a:txBody>
                    <a:bodyPr/>
                    <a:lstStyle/>
                    <a:p>
                      <a:pPr algn="ctr" fontAlgn="b"/>
                      <a:r>
                        <a:rPr lang="en-US" sz="2000" b="0" i="0" u="none" strike="noStrike" dirty="0">
                          <a:solidFill>
                            <a:srgbClr val="000000"/>
                          </a:solidFill>
                          <a:effectLst/>
                          <a:latin typeface="Cambria Math" panose="02040503050406030204" pitchFamily="18" charset="0"/>
                          <a:ea typeface="Cambria Math" panose="02040503050406030204" pitchFamily="18" charset="0"/>
                        </a:rPr>
                        <a:t>7.685</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t"/>
                      <a:r>
                        <a:rPr lang="en-US" sz="2000" u="none" strike="noStrike" dirty="0">
                          <a:effectLst/>
                          <a:latin typeface="Cambria Math" panose="02040503050406030204" pitchFamily="18" charset="0"/>
                          <a:ea typeface="Cambria Math" panose="02040503050406030204" pitchFamily="18" charset="0"/>
                        </a:rPr>
                        <a:t>5/2</a:t>
                      </a:r>
                      <a:r>
                        <a:rPr lang="en-US" altLang="zh-CN" sz="2000" u="none" strike="noStrike" baseline="30000" dirty="0">
                          <a:effectLst/>
                          <a:latin typeface="Cambria Math" panose="02040503050406030204" pitchFamily="18" charset="0"/>
                          <a:ea typeface="Cambria Math" panose="02040503050406030204" pitchFamily="18" charset="0"/>
                        </a:rPr>
                        <a:t>+</a:t>
                      </a:r>
                      <a:endParaRPr lang="en-US" sz="2000" b="0" i="0" u="none" strike="noStrike" baseline="30000" dirty="0">
                        <a:solidFill>
                          <a:srgbClr val="000000"/>
                        </a:solidFill>
                        <a:effectLst/>
                        <a:latin typeface="Cambria Math" panose="02040503050406030204" pitchFamily="18" charset="0"/>
                        <a:ea typeface="Cambria Math" panose="02040503050406030204" pitchFamily="18" charset="0"/>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mbria Math" panose="02040503050406030204" pitchFamily="18" charset="0"/>
                          <a:ea typeface="Cambria Math" panose="02040503050406030204" pitchFamily="18" charset="0"/>
                        </a:rPr>
                        <a:t>0.51</a:t>
                      </a:r>
                    </a:p>
                  </a:txBody>
                  <a:tcPr marL="9525" marR="9525" marT="9525"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1888957" y="192505"/>
            <a:ext cx="731290" cy="400110"/>
          </a:xfrm>
          <a:prstGeom prst="rect">
            <a:avLst/>
          </a:prstGeom>
          <a:noFill/>
        </p:spPr>
        <p:txBody>
          <a:bodyPr wrap="none" rtlCol="0">
            <a:spAutoFit/>
          </a:bodyPr>
          <a:lstStyle/>
          <a:p>
            <a:r>
              <a:rPr lang="en-US" sz="2000" dirty="0">
                <a:latin typeface="Cambria Math" panose="02040503050406030204" pitchFamily="18" charset="0"/>
                <a:ea typeface="Cambria Math" panose="02040503050406030204" pitchFamily="18" charset="0"/>
              </a:rPr>
              <a:t>USDI</a:t>
            </a:r>
          </a:p>
        </p:txBody>
      </p:sp>
      <p:sp>
        <p:nvSpPr>
          <p:cNvPr id="5" name="TextBox 4"/>
          <p:cNvSpPr txBox="1"/>
          <p:nvPr/>
        </p:nvSpPr>
        <p:spPr>
          <a:xfrm>
            <a:off x="6557210" y="192505"/>
            <a:ext cx="792205" cy="400110"/>
          </a:xfrm>
          <a:prstGeom prst="rect">
            <a:avLst/>
          </a:prstGeom>
          <a:noFill/>
        </p:spPr>
        <p:txBody>
          <a:bodyPr wrap="none" rtlCol="0">
            <a:spAutoFit/>
          </a:bodyPr>
          <a:lstStyle/>
          <a:p>
            <a:r>
              <a:rPr lang="en-US" sz="2000" dirty="0">
                <a:latin typeface="Cambria Math" panose="02040503050406030204" pitchFamily="18" charset="0"/>
                <a:ea typeface="Cambria Math" panose="02040503050406030204" pitchFamily="18" charset="0"/>
              </a:rPr>
              <a:t>USD</a:t>
            </a:r>
            <a:r>
              <a:rPr lang="en-US" altLang="zh-CN" sz="2000" dirty="0">
                <a:latin typeface="Cambria Math" panose="02040503050406030204" pitchFamily="18" charset="0"/>
                <a:ea typeface="Cambria Math" panose="02040503050406030204" pitchFamily="18" charset="0"/>
              </a:rPr>
              <a:t>C</a:t>
            </a:r>
            <a:endParaRPr lang="en-US" sz="2000" dirty="0">
              <a:latin typeface="Cambria Math" panose="02040503050406030204" pitchFamily="18" charset="0"/>
              <a:ea typeface="Cambria Math" panose="02040503050406030204" pitchFamily="18" charset="0"/>
            </a:endParaRPr>
          </a:p>
        </p:txBody>
      </p:sp>
    </p:spTree>
    <p:extLst>
      <p:ext uri="{BB962C8B-B14F-4D97-AF65-F5344CB8AC3E}">
        <p14:creationId xmlns:p14="http://schemas.microsoft.com/office/powerpoint/2010/main" val="3589679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7D41AAF-C329-43AC-BDDB-5D1294ADF229}"/>
              </a:ext>
            </a:extLst>
          </p:cNvPr>
          <p:cNvSpPr/>
          <p:nvPr/>
        </p:nvSpPr>
        <p:spPr>
          <a:xfrm>
            <a:off x="0" y="1901146"/>
            <a:ext cx="9144000" cy="4524315"/>
          </a:xfrm>
          <a:prstGeom prst="rect">
            <a:avLst/>
          </a:prstGeom>
        </p:spPr>
        <p:txBody>
          <a:bodyPr wrap="square">
            <a:spAutoFit/>
          </a:bodyPr>
          <a:lstStyle/>
          <a:p>
            <a:r>
              <a:rPr lang="en-US" dirty="0">
                <a:solidFill>
                  <a:prstClr val="black"/>
                </a:solidFill>
                <a:latin typeface="Times New Roman" panose="02020603050405020304" pitchFamily="18" charset="0"/>
                <a:cs typeface="Times New Roman" panose="02020603050405020304" pitchFamily="18" charset="0"/>
              </a:rPr>
              <a:t>./create</a:t>
            </a:r>
            <a:r>
              <a:rPr lang="en-US" altLang="zh-CN" dirty="0">
                <a:solidFill>
                  <a:prstClr val="black"/>
                </a:solidFill>
                <a:latin typeface="Times New Roman" panose="02020603050405020304" pitchFamily="18" charset="0"/>
                <a:cs typeface="Times New Roman" panose="02020603050405020304" pitchFamily="18" charset="0"/>
              </a:rPr>
              <a:t>Proton</a:t>
            </a:r>
            <a:r>
              <a:rPr lang="en-US" dirty="0">
                <a:solidFill>
                  <a:prstClr val="black"/>
                </a:solidFill>
                <a:latin typeface="Times New Roman" panose="02020603050405020304" pitchFamily="18" charset="0"/>
                <a:cs typeface="Times New Roman" panose="02020603050405020304" pitchFamily="18" charset="0"/>
              </a:rPr>
              <a:t>Several.sh</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createProtonSpectrum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argv</a:t>
            </a:r>
            <a:r>
              <a:rPr lang="en-US" dirty="0">
                <a:latin typeface="Times New Roman" panose="02020603050405020304" pitchFamily="18" charset="0"/>
                <a:cs typeface="Times New Roman" panose="02020603050405020304" pitchFamily="18" charset="0"/>
              </a:rPr>
              <a:t>[1]=</a:t>
            </a:r>
            <a:r>
              <a:rPr lang="en-US" dirty="0" err="1">
                <a:solidFill>
                  <a:srgbClr val="0000FF"/>
                </a:solidFill>
                <a:latin typeface="Times New Roman" panose="02020603050405020304" pitchFamily="18" charset="0"/>
                <a:cs typeface="Times New Roman" panose="02020603050405020304" pitchFamily="18" charset="0"/>
              </a:rPr>
              <a:t>inFileName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argv</a:t>
            </a:r>
            <a:r>
              <a:rPr lang="en-US" dirty="0">
                <a:latin typeface="Times New Roman" panose="02020603050405020304" pitchFamily="18" charset="0"/>
                <a:cs typeface="Times New Roman" panose="02020603050405020304" pitchFamily="18" charset="0"/>
              </a:rPr>
              <a:t>[2]=</a:t>
            </a:r>
            <a:r>
              <a:rPr lang="en-US" dirty="0" err="1">
                <a:solidFill>
                  <a:srgbClr val="00B050"/>
                </a:solidFill>
                <a:latin typeface="Times New Roman" panose="02020603050405020304" pitchFamily="18" charset="0"/>
                <a:cs typeface="Times New Roman" panose="02020603050405020304" pitchFamily="18" charset="0"/>
              </a:rPr>
              <a:t>outFileName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argv</a:t>
            </a:r>
            <a:r>
              <a:rPr lang="en-US" dirty="0">
                <a:latin typeface="Times New Roman" panose="02020603050405020304" pitchFamily="18" charset="0"/>
                <a:cs typeface="Times New Roman" panose="02020603050405020304" pitchFamily="18" charset="0"/>
              </a:rPr>
              <a:t>[3]=</a:t>
            </a:r>
            <a:r>
              <a:rPr lang="en-US" altLang="zh-CN" dirty="0" err="1">
                <a:latin typeface="Times New Roman" panose="02020603050405020304" pitchFamily="18" charset="0"/>
                <a:cs typeface="Times New Roman" panose="02020603050405020304" pitchFamily="18" charset="0"/>
              </a:rPr>
              <a:t>proton</a:t>
            </a:r>
            <a:r>
              <a:rPr lang="en-US" dirty="0" err="1">
                <a:latin typeface="Times New Roman" panose="02020603050405020304" pitchFamily="18" charset="0"/>
                <a:cs typeface="Times New Roman" panose="02020603050405020304" pitchFamily="18" charset="0"/>
              </a:rPr>
              <a:t>calibrationFileName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argv</a:t>
            </a:r>
            <a:r>
              <a:rPr lang="en-US" dirty="0">
                <a:latin typeface="Times New Roman" panose="02020603050405020304" pitchFamily="18" charset="0"/>
                <a:cs typeface="Times New Roman" panose="02020603050405020304" pitchFamily="18" charset="0"/>
              </a:rPr>
              <a:t>[4]=veto threshold = 2000 or 10</a:t>
            </a:r>
          </a:p>
          <a:p>
            <a:r>
              <a:rPr lang="en-US" dirty="0">
                <a:latin typeface="Times New Roman" panose="02020603050405020304" pitchFamily="18" charset="0"/>
                <a:cs typeface="Times New Roman" panose="02020603050405020304" pitchFamily="18" charset="0"/>
              </a:rPr>
              <a:t>./createProtonSpectra25Si ./</a:t>
            </a:r>
            <a:r>
              <a:rPr lang="en-US" dirty="0" err="1">
                <a:latin typeface="Times New Roman" panose="02020603050405020304" pitchFamily="18" charset="0"/>
                <a:cs typeface="Times New Roman" panose="02020603050405020304" pitchFamily="18" charset="0"/>
              </a:rPr>
              <a:t>rootfiles</a:t>
            </a:r>
            <a:r>
              <a:rPr lang="en-US" dirty="0">
                <a:latin typeface="Times New Roman" panose="02020603050405020304" pitchFamily="18" charset="0"/>
                <a:cs typeface="Times New Roman" panose="02020603050405020304" pitchFamily="18" charset="0"/>
              </a:rPr>
              <a:t>/</a:t>
            </a:r>
            <a:r>
              <a:rPr lang="en-US" dirty="0">
                <a:solidFill>
                  <a:srgbClr val="0000FF"/>
                </a:solidFill>
                <a:latin typeface="Times New Roman" panose="02020603050405020304" pitchFamily="18" charset="0"/>
                <a:cs typeface="Times New Roman" panose="02020603050405020304" pitchFamily="18" charset="0"/>
              </a:rPr>
              <a:t>run-0123-00.root</a:t>
            </a:r>
            <a:r>
              <a:rPr lang="en-US" dirty="0">
                <a:latin typeface="Times New Roman" panose="02020603050405020304" pitchFamily="18" charset="0"/>
                <a:cs typeface="Times New Roman" panose="02020603050405020304" pitchFamily="18" charset="0"/>
              </a:rPr>
              <a:t> ./calibrated/</a:t>
            </a:r>
            <a:r>
              <a:rPr lang="en-US" dirty="0">
                <a:solidFill>
                  <a:srgbClr val="00B050"/>
                </a:solidFill>
                <a:latin typeface="Times New Roman" panose="02020603050405020304" pitchFamily="18" charset="0"/>
                <a:cs typeface="Times New Roman" panose="02020603050405020304" pitchFamily="18" charset="0"/>
              </a:rPr>
              <a:t>protons-0123-00.root</a:t>
            </a:r>
            <a:r>
              <a:rPr lang="en-US" dirty="0">
                <a:latin typeface="Times New Roman" panose="02020603050405020304" pitchFamily="18" charset="0"/>
                <a:cs typeface="Times New Roman" panose="02020603050405020304" pitchFamily="18" charset="0"/>
              </a:rPr>
              <a:t> ./calibration/calibration-0123.txt 2000 &amp;</a:t>
            </a:r>
            <a:endParaRPr lang="en-US" dirty="0">
              <a:solidFill>
                <a:prstClr val="black"/>
              </a:solidFill>
              <a:latin typeface="Times New Roman" panose="02020603050405020304" pitchFamily="18" charset="0"/>
              <a:cs typeface="Times New Roman" panose="02020603050405020304" pitchFamily="18" charset="0"/>
            </a:endParaRPr>
          </a:p>
          <a:p>
            <a:pPr lvl="0"/>
            <a:r>
              <a:rPr lang="en-US" dirty="0" err="1">
                <a:solidFill>
                  <a:prstClr val="black"/>
                </a:solidFill>
                <a:latin typeface="Times New Roman" panose="02020603050405020304" pitchFamily="18" charset="0"/>
                <a:cs typeface="Times New Roman" panose="02020603050405020304" pitchFamily="18" charset="0"/>
              </a:rPr>
              <a:t>hadd</a:t>
            </a:r>
            <a:r>
              <a:rPr lang="en-US" dirty="0">
                <a:solidFill>
                  <a:prstClr val="black"/>
                </a:solidFill>
                <a:latin typeface="Times New Roman" panose="02020603050405020304" pitchFamily="18" charset="0"/>
                <a:cs typeface="Times New Roman" panose="02020603050405020304" pitchFamily="18" charset="0"/>
              </a:rPr>
              <a:t> </a:t>
            </a:r>
            <a:r>
              <a:rPr lang="en-US" b="1" dirty="0">
                <a:solidFill>
                  <a:prstClr val="black"/>
                </a:solidFill>
                <a:latin typeface="Times New Roman" panose="02020603050405020304" pitchFamily="18" charset="0"/>
                <a:cs typeface="Times New Roman" panose="02020603050405020304" pitchFamily="18" charset="0"/>
              </a:rPr>
              <a:t>protons-si25.root</a:t>
            </a:r>
            <a:r>
              <a:rPr lang="en-US" dirty="0">
                <a:solidFill>
                  <a:prstClr val="black"/>
                </a:solidFill>
                <a:latin typeface="Times New Roman" panose="02020603050405020304" pitchFamily="18" charset="0"/>
                <a:cs typeface="Times New Roman" panose="02020603050405020304" pitchFamily="18" charset="0"/>
              </a:rPr>
              <a:t> ./calibrated/protons-0123-00.root ./calibrated/protons-0123-01.root ./calibrated/protons-0125-00.root ./calibrated/protons-0127-00.root ./calibrated/protons-0129-00.root ./calibrated/protons-0131-00.root ./calibrated/protons-0134-00.root ./calibrated/protons-0136-00.root ./calibrated/protons-0136-01.root ./calibrated/protons-0138-00.root ./calibrated/protons-0138-01.root ./calibrated/protons-0140-00.root ./calibrated/protons-0140-01.root</a:t>
            </a:r>
          </a:p>
          <a:p>
            <a:pPr lvl="0"/>
            <a:r>
              <a:rPr lang="en-US" dirty="0">
                <a:solidFill>
                  <a:prstClr val="black"/>
                </a:solidFill>
                <a:latin typeface="Times New Roman" panose="02020603050405020304" pitchFamily="18" charset="0"/>
                <a:cs typeface="Times New Roman" panose="02020603050405020304" pitchFamily="18" charset="0"/>
              </a:rPr>
              <a:t>protons-si25.root is for proton spectrum</a:t>
            </a:r>
          </a:p>
          <a:p>
            <a:pPr lvl="0"/>
            <a:r>
              <a:rPr lang="en-US" altLang="zh-CN" dirty="0">
                <a:latin typeface="Times New Roman" panose="02020603050405020304" pitchFamily="18" charset="0"/>
                <a:cs typeface="Times New Roman" panose="02020603050405020304" pitchFamily="18" charset="0"/>
              </a:rPr>
              <a:t>D:\X\out\Moshe\</a:t>
            </a:r>
            <a:r>
              <a:rPr lang="en-US" dirty="0">
                <a:latin typeface="Times New Roman" panose="02020603050405020304" pitchFamily="18" charset="0"/>
                <a:cs typeface="Times New Roman" panose="02020603050405020304" pitchFamily="18" charset="0"/>
              </a:rPr>
              <a:t>secondAnalysis\</a:t>
            </a:r>
            <a:r>
              <a:rPr lang="en-US" dirty="0">
                <a:solidFill>
                  <a:srgbClr val="FF0000"/>
                </a:solidFill>
                <a:latin typeface="Times New Roman" panose="02020603050405020304" pitchFamily="18" charset="0"/>
                <a:cs typeface="Times New Roman" panose="02020603050405020304" pitchFamily="18" charset="0"/>
              </a:rPr>
              <a:t>protons-si25_allruns_LowThreshold.root h8 for  proton spectrum drawing.  protons-si25_final.root with new calibration parameters.</a:t>
            </a:r>
            <a:endParaRPr lang="en-US" dirty="0">
              <a:solidFill>
                <a:prstClr val="black"/>
              </a:solidFill>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D:\X\out\Moshe\</a:t>
            </a:r>
            <a:r>
              <a:rPr lang="en-US" dirty="0">
                <a:latin typeface="Times New Roman" panose="02020603050405020304" pitchFamily="18" charset="0"/>
                <a:cs typeface="Times New Roman" panose="02020603050405020304" pitchFamily="18" charset="0"/>
              </a:rPr>
              <a:t>secondAnalysis\</a:t>
            </a:r>
            <a:r>
              <a:rPr lang="en-US" dirty="0">
                <a:solidFill>
                  <a:srgbClr val="FF0000"/>
                </a:solidFill>
                <a:latin typeface="Times New Roman" panose="02020603050405020304" pitchFamily="18" charset="0"/>
                <a:cs typeface="Times New Roman" panose="02020603050405020304" pitchFamily="18" charset="0"/>
              </a:rPr>
              <a:t>protons-si25_allruns_HighThreshold.root h6 for 401</a:t>
            </a:r>
            <a:r>
              <a:rPr lang="en-US" altLang="zh-CN" dirty="0">
                <a:solidFill>
                  <a:srgbClr val="FF0000"/>
                </a:solidFill>
                <a:latin typeface="Times New Roman" panose="02020603050405020304" pitchFamily="18" charset="0"/>
                <a:cs typeface="Times New Roman" panose="02020603050405020304" pitchFamily="18" charset="0"/>
              </a:rPr>
              <a:t>keV proton 100% efficiency </a:t>
            </a:r>
            <a:r>
              <a:rPr lang="en-US" dirty="0">
                <a:solidFill>
                  <a:srgbClr val="FF0000"/>
                </a:solidFill>
                <a:latin typeface="Times New Roman" panose="02020603050405020304" pitchFamily="18" charset="0"/>
                <a:cs typeface="Times New Roman" panose="02020603050405020304" pitchFamily="18" charset="0"/>
              </a:rPr>
              <a:t>normalization.</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B8C5B788-6836-4FFB-BABD-BF10B57E2E46}"/>
              </a:ext>
            </a:extLst>
          </p:cNvPr>
          <p:cNvSpPr/>
          <p:nvPr/>
        </p:nvSpPr>
        <p:spPr>
          <a:xfrm>
            <a:off x="0" y="146820"/>
            <a:ext cx="9144001" cy="1754326"/>
          </a:xfrm>
          <a:prstGeom prst="rect">
            <a:avLst/>
          </a:prstGeom>
        </p:spPr>
        <p:txBody>
          <a:bodyPr wrap="square">
            <a:spAutoFit/>
          </a:bodyPr>
          <a:lstStyle/>
          <a:p>
            <a:pPr lvl="0" algn="just"/>
            <a:r>
              <a:rPr lang="en-US" dirty="0">
                <a:solidFill>
                  <a:prstClr val="black"/>
                </a:solidFill>
                <a:latin typeface="Times New Roman" panose="02020603050405020304" pitchFamily="18" charset="0"/>
                <a:cs typeface="Times New Roman" panose="02020603050405020304" pitchFamily="18" charset="0"/>
              </a:rPr>
              <a:t>13) </a:t>
            </a:r>
            <a:r>
              <a:rPr lang="en-US" altLang="zh-CN" dirty="0">
                <a:solidFill>
                  <a:prstClr val="black"/>
                </a:solidFill>
                <a:latin typeface="Times New Roman" panose="02020603050405020304" pitchFamily="18" charset="0"/>
                <a:cs typeface="Times New Roman" panose="02020603050405020304" pitchFamily="18" charset="0"/>
              </a:rPr>
              <a:t>Proton spectrum</a:t>
            </a:r>
            <a:r>
              <a:rPr lang="en-US" dirty="0">
                <a:solidFill>
                  <a:prstClr val="black"/>
                </a:solidFill>
                <a:latin typeface="Times New Roman" panose="02020603050405020304" pitchFamily="18" charset="0"/>
                <a:cs typeface="Times New Roman" panose="02020603050405020304" pitchFamily="18" charset="0"/>
              </a:rPr>
              <a:t> ./create</a:t>
            </a:r>
            <a:r>
              <a:rPr lang="en-US" altLang="zh-CN" dirty="0">
                <a:solidFill>
                  <a:prstClr val="black"/>
                </a:solidFill>
                <a:latin typeface="Times New Roman" panose="02020603050405020304" pitchFamily="18" charset="0"/>
                <a:cs typeface="Times New Roman" panose="02020603050405020304" pitchFamily="18" charset="0"/>
              </a:rPr>
              <a:t>Proton</a:t>
            </a:r>
            <a:r>
              <a:rPr lang="en-US" dirty="0">
                <a:solidFill>
                  <a:prstClr val="black"/>
                </a:solidFill>
                <a:latin typeface="Times New Roman" panose="02020603050405020304" pitchFamily="18" charset="0"/>
                <a:cs typeface="Times New Roman" panose="02020603050405020304" pitchFamily="18" charset="0"/>
              </a:rPr>
              <a:t>Several.sh reads in </a:t>
            </a:r>
            <a:r>
              <a:rPr lang="en-US" dirty="0" err="1">
                <a:solidFill>
                  <a:prstClr val="black"/>
                </a:solidFill>
                <a:latin typeface="Times New Roman" panose="02020603050405020304" pitchFamily="18" charset="0"/>
                <a:cs typeface="Times New Roman" panose="02020603050405020304" pitchFamily="18" charset="0"/>
              </a:rPr>
              <a:t>runnumber</a:t>
            </a:r>
            <a:r>
              <a:rPr lang="en-US" dirty="0">
                <a:solidFill>
                  <a:prstClr val="black"/>
                </a:solidFill>
                <a:latin typeface="Times New Roman" panose="02020603050405020304" pitchFamily="18" charset="0"/>
                <a:cs typeface="Times New Roman" panose="02020603050405020304" pitchFamily="18" charset="0"/>
              </a:rPr>
              <a:t> from list.txt, is equivalent to use </a:t>
            </a:r>
            <a:r>
              <a:rPr lang="en-US" b="1" dirty="0">
                <a:solidFill>
                  <a:prstClr val="black"/>
                </a:solidFill>
                <a:latin typeface="Times New Roman" panose="02020603050405020304" pitchFamily="18" charset="0"/>
                <a:cs typeface="Times New Roman" panose="02020603050405020304" pitchFamily="18" charset="0"/>
              </a:rPr>
              <a:t>createProtonSpectra25</a:t>
            </a:r>
            <a:r>
              <a:rPr lang="en-US" altLang="zh-CN" b="1" dirty="0">
                <a:solidFill>
                  <a:prstClr val="black"/>
                </a:solidFill>
                <a:latin typeface="Times New Roman" panose="02020603050405020304" pitchFamily="18" charset="0"/>
                <a:cs typeface="Times New Roman" panose="02020603050405020304" pitchFamily="18" charset="0"/>
              </a:rPr>
              <a:t>Si</a:t>
            </a:r>
            <a:r>
              <a:rPr lang="en-US" b="1" dirty="0">
                <a:solidFill>
                  <a:prstClr val="black"/>
                </a:solidFill>
                <a:latin typeface="Times New Roman" panose="02020603050405020304" pitchFamily="18" charset="0"/>
                <a:cs typeface="Times New Roman" panose="02020603050405020304" pitchFamily="18" charset="0"/>
              </a:rPr>
              <a:t>.cxx</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i</a:t>
            </a:r>
            <a:r>
              <a:rPr lang="en-US" dirty="0">
                <a:solidFill>
                  <a:prstClr val="black"/>
                </a:solidFill>
                <a:latin typeface="Times New Roman" panose="02020603050405020304" pitchFamily="18" charset="0"/>
                <a:cs typeface="Times New Roman" panose="02020603050405020304" pitchFamily="18" charset="0"/>
              </a:rPr>
              <a:t>=8||11||14||15 continue] to create the total proton spectrum and total gated </a:t>
            </a:r>
            <a:r>
              <a:rPr lang="en-US" i="1" dirty="0">
                <a:solidFill>
                  <a:prstClr val="black"/>
                </a:solidFill>
                <a:latin typeface="Times New Roman" panose="02020603050405020304" pitchFamily="18" charset="0"/>
                <a:cs typeface="Times New Roman" panose="02020603050405020304" pitchFamily="18" charset="0"/>
              </a:rPr>
              <a:t>γ</a:t>
            </a:r>
            <a:r>
              <a:rPr lang="en-US" dirty="0">
                <a:solidFill>
                  <a:prstClr val="black"/>
                </a:solidFill>
                <a:latin typeface="Times New Roman" panose="02020603050405020304" pitchFamily="18" charset="0"/>
                <a:cs typeface="Times New Roman" panose="02020603050405020304" pitchFamily="18" charset="0"/>
              </a:rPr>
              <a:t>-ray spectrum using the existing /</a:t>
            </a:r>
            <a:r>
              <a:rPr lang="en-US" dirty="0" err="1">
                <a:solidFill>
                  <a:prstClr val="black"/>
                </a:solidFill>
                <a:latin typeface="Times New Roman" panose="02020603050405020304" pitchFamily="18" charset="0"/>
                <a:cs typeface="Times New Roman" panose="02020603050405020304" pitchFamily="18" charset="0"/>
              </a:rPr>
              <a:t>rootfiles</a:t>
            </a:r>
            <a:r>
              <a:rPr lang="en-US" dirty="0">
                <a:solidFill>
                  <a:prstClr val="black"/>
                </a:solidFill>
                <a:latin typeface="Times New Roman" panose="02020603050405020304" pitchFamily="18" charset="0"/>
                <a:cs typeface="Times New Roman" panose="02020603050405020304" pitchFamily="18" charset="0"/>
              </a:rPr>
              <a:t>/run-01[23-40]-00.root, run-01[23-40]-01.root generated by DDAStoROOT.cpp as </a:t>
            </a:r>
            <a:r>
              <a:rPr lang="en-US" altLang="zh-CN" dirty="0" err="1">
                <a:solidFill>
                  <a:prstClr val="black"/>
                </a:solidFill>
                <a:latin typeface="Times New Roman" panose="02020603050405020304" pitchFamily="18" charset="0"/>
                <a:cs typeface="Times New Roman" panose="02020603050405020304" pitchFamily="18" charset="0"/>
              </a:rPr>
              <a:t>infile</a:t>
            </a:r>
            <a:r>
              <a:rPr lang="en-US" altLang="zh-CN" dirty="0">
                <a:solidFill>
                  <a:prstClr val="black"/>
                </a:solidFill>
                <a:latin typeface="Times New Roman" panose="02020603050405020304" pitchFamily="18" charset="0"/>
                <a:cs typeface="Times New Roman" panose="02020603050405020304" pitchFamily="18" charset="0"/>
              </a:rPr>
              <a:t> </a:t>
            </a:r>
            <a:r>
              <a:rPr lang="en-US" dirty="0">
                <a:solidFill>
                  <a:prstClr val="black"/>
                </a:solidFill>
                <a:latin typeface="Times New Roman" panose="02020603050405020304" pitchFamily="18" charset="0"/>
                <a:cs typeface="Times New Roman" panose="02020603050405020304" pitchFamily="18" charset="0"/>
              </a:rPr>
              <a:t>and the </a:t>
            </a:r>
            <a:r>
              <a:rPr lang="en-US" altLang="zh-CN" dirty="0">
                <a:solidFill>
                  <a:prstClr val="black"/>
                </a:solidFill>
                <a:latin typeface="Times New Roman" panose="02020603050405020304" pitchFamily="18" charset="0"/>
                <a:cs typeface="Times New Roman" panose="02020603050405020304" pitchFamily="18" charset="0"/>
              </a:rPr>
              <a:t>proton </a:t>
            </a:r>
            <a:r>
              <a:rPr lang="en-US" dirty="0" err="1">
                <a:solidFill>
                  <a:prstClr val="black"/>
                </a:solidFill>
                <a:latin typeface="Times New Roman" panose="02020603050405020304" pitchFamily="18" charset="0"/>
                <a:cs typeface="Times New Roman" panose="02020603050405020304" pitchFamily="18" charset="0"/>
              </a:rPr>
              <a:t>calibrationfile</a:t>
            </a:r>
            <a:r>
              <a:rPr lang="en-US" dirty="0">
                <a:solidFill>
                  <a:prstClr val="black"/>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calibration-01[23-40].txt</a:t>
            </a:r>
            <a:r>
              <a:rPr lang="en-US" dirty="0">
                <a:solidFill>
                  <a:prstClr val="black"/>
                </a:solidFill>
                <a:latin typeface="Times New Roman" panose="02020603050405020304" pitchFamily="18" charset="0"/>
                <a:cs typeface="Times New Roman" panose="02020603050405020304" pitchFamily="18" charset="0"/>
              </a:rPr>
              <a:t> for proton spectra in Pads. </a:t>
            </a:r>
            <a:r>
              <a:rPr lang="en-US" altLang="zh-CN" dirty="0">
                <a:solidFill>
                  <a:prstClr val="black"/>
                </a:solidFill>
                <a:latin typeface="Times New Roman" panose="02020603050405020304" pitchFamily="18" charset="0"/>
                <a:cs typeface="Times New Roman" panose="02020603050405020304" pitchFamily="18" charset="0"/>
              </a:rPr>
              <a:t>SeGA calibration was already done in DDAStoROOT.cpp.</a:t>
            </a:r>
            <a:endParaRPr lang="en-US"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85627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45701"/>
          <a:stretch/>
        </p:blipFill>
        <p:spPr>
          <a:xfrm>
            <a:off x="0" y="0"/>
            <a:ext cx="4133850" cy="4168588"/>
          </a:xfrm>
          <a:prstGeom prst="rect">
            <a:avLst/>
          </a:prstGeom>
        </p:spPr>
      </p:pic>
      <p:pic>
        <p:nvPicPr>
          <p:cNvPr id="3" name="Picture 2"/>
          <p:cNvPicPr>
            <a:picLocks noChangeAspect="1"/>
          </p:cNvPicPr>
          <p:nvPr/>
        </p:nvPicPr>
        <p:blipFill rotWithShape="1">
          <a:blip r:embed="rId2"/>
          <a:srcRect t="65509"/>
          <a:stretch/>
        </p:blipFill>
        <p:spPr>
          <a:xfrm>
            <a:off x="0" y="4210050"/>
            <a:ext cx="4133850" cy="2647950"/>
          </a:xfrm>
          <a:prstGeom prst="rect">
            <a:avLst/>
          </a:prstGeom>
        </p:spPr>
      </p:pic>
    </p:spTree>
    <p:extLst>
      <p:ext uri="{BB962C8B-B14F-4D97-AF65-F5344CB8AC3E}">
        <p14:creationId xmlns:p14="http://schemas.microsoft.com/office/powerpoint/2010/main" val="2869516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6512" y="3258335"/>
            <a:ext cx="4382109" cy="3600000"/>
          </a:xfrm>
          <a:prstGeom prst="rect">
            <a:avLst/>
          </a:prstGeom>
        </p:spPr>
      </p:pic>
      <p:pic>
        <p:nvPicPr>
          <p:cNvPr id="9" name="图片 8"/>
          <p:cNvPicPr>
            <a:picLocks noChangeAspect="1"/>
          </p:cNvPicPr>
          <p:nvPr/>
        </p:nvPicPr>
        <p:blipFill>
          <a:blip r:embed="rId3"/>
          <a:stretch>
            <a:fillRect/>
          </a:stretch>
        </p:blipFill>
        <p:spPr>
          <a:xfrm>
            <a:off x="4704779" y="3227294"/>
            <a:ext cx="4439221" cy="3631041"/>
          </a:xfrm>
          <a:prstGeom prst="rect">
            <a:avLst/>
          </a:prstGeom>
        </p:spPr>
      </p:pic>
      <p:pic>
        <p:nvPicPr>
          <p:cNvPr id="2" name="图片 1"/>
          <p:cNvPicPr>
            <a:picLocks noChangeAspect="1"/>
          </p:cNvPicPr>
          <p:nvPr/>
        </p:nvPicPr>
        <p:blipFill>
          <a:blip r:embed="rId4"/>
          <a:stretch>
            <a:fillRect/>
          </a:stretch>
        </p:blipFill>
        <p:spPr>
          <a:xfrm>
            <a:off x="111953" y="0"/>
            <a:ext cx="4497385" cy="3452301"/>
          </a:xfrm>
          <a:prstGeom prst="rect">
            <a:avLst/>
          </a:prstGeom>
        </p:spPr>
      </p:pic>
      <p:sp>
        <p:nvSpPr>
          <p:cNvPr id="3" name="文本框 2"/>
          <p:cNvSpPr txBox="1"/>
          <p:nvPr/>
        </p:nvSpPr>
        <p:spPr>
          <a:xfrm>
            <a:off x="427616" y="1949823"/>
            <a:ext cx="4166525"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452         493          945        1612       1369</a:t>
            </a:r>
          </a:p>
        </p:txBody>
      </p:sp>
      <p:sp>
        <p:nvSpPr>
          <p:cNvPr id="5" name="文本框 4"/>
          <p:cNvSpPr txBox="1"/>
          <p:nvPr/>
        </p:nvSpPr>
        <p:spPr>
          <a:xfrm>
            <a:off x="3791105" y="2716492"/>
            <a:ext cx="641522" cy="369332"/>
          </a:xfrm>
          <a:prstGeom prst="rect">
            <a:avLst/>
          </a:prstGeom>
          <a:noFill/>
        </p:spPr>
        <p:txBody>
          <a:bodyPr wrap="none" rtlCol="0">
            <a:spAutoFit/>
          </a:bodyPr>
          <a:lstStyle/>
          <a:p>
            <a:r>
              <a:rPr lang="en-US" dirty="0"/>
              <a:t>3.5</a:t>
            </a:r>
            <a:r>
              <a:rPr lang="en-US" altLang="zh-CN" dirty="0"/>
              <a:t>%</a:t>
            </a:r>
            <a:endParaRPr lang="en-US" dirty="0"/>
          </a:p>
        </p:txBody>
      </p:sp>
      <p:pic>
        <p:nvPicPr>
          <p:cNvPr id="6" name="图片 5"/>
          <p:cNvPicPr>
            <a:picLocks noChangeAspect="1"/>
          </p:cNvPicPr>
          <p:nvPr/>
        </p:nvPicPr>
        <p:blipFill>
          <a:blip r:embed="rId5"/>
          <a:stretch>
            <a:fillRect/>
          </a:stretch>
        </p:blipFill>
        <p:spPr>
          <a:xfrm>
            <a:off x="4745038" y="0"/>
            <a:ext cx="4398962" cy="3376627"/>
          </a:xfrm>
          <a:prstGeom prst="rect">
            <a:avLst/>
          </a:prstGeom>
        </p:spPr>
      </p:pic>
      <p:sp>
        <p:nvSpPr>
          <p:cNvPr id="7" name="文本框 6"/>
          <p:cNvSpPr txBox="1"/>
          <p:nvPr/>
        </p:nvSpPr>
        <p:spPr>
          <a:xfrm>
            <a:off x="5003800" y="1949823"/>
            <a:ext cx="41088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452               493              945             1612</a:t>
            </a:r>
          </a:p>
        </p:txBody>
      </p:sp>
      <p:sp>
        <p:nvSpPr>
          <p:cNvPr id="8" name="文本框 7"/>
          <p:cNvSpPr txBox="1"/>
          <p:nvPr/>
        </p:nvSpPr>
        <p:spPr>
          <a:xfrm>
            <a:off x="8366776" y="2689784"/>
            <a:ext cx="758541" cy="369332"/>
          </a:xfrm>
          <a:prstGeom prst="rect">
            <a:avLst/>
          </a:prstGeom>
          <a:noFill/>
        </p:spPr>
        <p:txBody>
          <a:bodyPr wrap="none" rtlCol="0">
            <a:spAutoFit/>
          </a:bodyPr>
          <a:lstStyle/>
          <a:p>
            <a:r>
              <a:rPr lang="en-US" altLang="zh-CN" dirty="0"/>
              <a:t>11.1%</a:t>
            </a:r>
            <a:endParaRPr lang="en-US" dirty="0"/>
          </a:p>
        </p:txBody>
      </p:sp>
      <p:sp>
        <p:nvSpPr>
          <p:cNvPr id="4" name="文本框 3"/>
          <p:cNvSpPr txBox="1"/>
          <p:nvPr/>
        </p:nvSpPr>
        <p:spPr>
          <a:xfrm rot="16200000">
            <a:off x="2716043" y="2676677"/>
            <a:ext cx="738664" cy="2490425"/>
          </a:xfrm>
          <a:prstGeom prst="rect">
            <a:avLst/>
          </a:prstGeom>
          <a:noFill/>
        </p:spPr>
        <p:txBody>
          <a:bodyPr vert="eaVert" wrap="none" rtlCol="0">
            <a:spAutoFit/>
          </a:bodyPr>
          <a:lstStyle/>
          <a:p>
            <a:r>
              <a:rPr lang="en-US" altLang="zh-CN" dirty="0">
                <a:solidFill>
                  <a:srgbClr val="FF0000"/>
                </a:solidFill>
                <a:latin typeface="Times New Roman" panose="02020603050405020304" pitchFamily="18" charset="0"/>
                <a:cs typeface="Times New Roman" panose="02020603050405020304" pitchFamily="18" charset="0"/>
              </a:rPr>
              <a:t>Number of </a:t>
            </a:r>
            <a:r>
              <a:rPr lang="en-US" altLang="zh-CN" baseline="30000" dirty="0">
                <a:solidFill>
                  <a:srgbClr val="FF0000"/>
                </a:solidFill>
                <a:latin typeface="Times New Roman" panose="02020603050405020304" pitchFamily="18" charset="0"/>
                <a:cs typeface="Times New Roman" panose="02020603050405020304" pitchFamily="18" charset="0"/>
              </a:rPr>
              <a:t>25</a:t>
            </a:r>
            <a:r>
              <a:rPr lang="en-US" altLang="zh-CN" dirty="0">
                <a:solidFill>
                  <a:srgbClr val="FF0000"/>
                </a:solidFill>
                <a:latin typeface="Times New Roman" panose="02020603050405020304" pitchFamily="18" charset="0"/>
                <a:cs typeface="Times New Roman" panose="02020603050405020304" pitchFamily="18" charset="0"/>
              </a:rPr>
              <a:t>Si ions</a:t>
            </a:r>
          </a:p>
          <a:p>
            <a:r>
              <a:rPr lang="en-US" altLang="zh-CN" dirty="0">
                <a:solidFill>
                  <a:srgbClr val="FF0000"/>
                </a:solidFill>
                <a:latin typeface="Times New Roman" panose="02020603050405020304" pitchFamily="18" charset="0"/>
                <a:cs typeface="Times New Roman" panose="02020603050405020304" pitchFamily="18" charset="0"/>
              </a:rPr>
              <a:t>After summing correction</a:t>
            </a:r>
            <a:endParaRPr 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82713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3719482"/>
            <a:ext cx="4572000" cy="3131956"/>
          </a:xfrm>
          <a:prstGeom prst="rect">
            <a:avLst/>
          </a:prstGeom>
        </p:spPr>
      </p:pic>
      <p:sp>
        <p:nvSpPr>
          <p:cNvPr id="2" name="矩形 1"/>
          <p:cNvSpPr/>
          <p:nvPr/>
        </p:nvSpPr>
        <p:spPr>
          <a:xfrm>
            <a:off x="1694125" y="4144311"/>
            <a:ext cx="2595006" cy="1477328"/>
          </a:xfrm>
          <a:prstGeom prst="rect">
            <a:avLst/>
          </a:prstGeom>
        </p:spPr>
        <p:txBody>
          <a:bodyPr wrap="none">
            <a:spAutoFit/>
          </a:bodyPr>
          <a:lstStyle/>
          <a:p>
            <a:r>
              <a:rPr lang="en-US" altLang="zh-CN" dirty="0" err="1">
                <a:latin typeface="Times New Roman" panose="02020603050405020304" pitchFamily="18" charset="0"/>
                <a:cs typeface="Times New Roman" panose="02020603050405020304" pitchFamily="18" charset="0"/>
              </a:rPr>
              <a:t>Simu</a:t>
            </a:r>
            <a:r>
              <a:rPr lang="zh-CN" altLang="en-US"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C = Data</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C </a:t>
            </a:r>
            <a:r>
              <a:rPr lang="en-US" altLang="zh-C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1.11974 </a:t>
            </a:r>
            <a:r>
              <a:rPr lang="en-US" altLang="zh-CN" dirty="0">
                <a:latin typeface="楷体" panose="02010609060101010101" pitchFamily="49" charset="-122"/>
                <a:ea typeface="楷体" panose="02010609060101010101" pitchFamily="49" charset="-122"/>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0.0</a:t>
            </a:r>
            <a:r>
              <a:rPr lang="en-US" dirty="0">
                <a:latin typeface="Times New Roman" panose="02020603050405020304" pitchFamily="18" charset="0"/>
                <a:cs typeface="Times New Roman" panose="02020603050405020304" pitchFamily="18" charset="0"/>
              </a:rPr>
              <a:t>353493</a:t>
            </a:r>
          </a:p>
          <a:p>
            <a:r>
              <a:rPr lang="en-US" altLang="zh-CN" dirty="0">
                <a:latin typeface="Times New Roman" panose="02020603050405020304" pitchFamily="18" charset="0"/>
                <a:cs typeface="Times New Roman" panose="02020603050405020304" pitchFamily="18" charset="0"/>
              </a:rPr>
              <a:t>χ</a:t>
            </a:r>
            <a:r>
              <a:rPr lang="en-US" altLang="zh-CN" baseline="30000" dirty="0">
                <a:latin typeface="Times New Roman" panose="02020603050405020304" pitchFamily="18" charset="0"/>
                <a:cs typeface="Times New Roman" panose="02020603050405020304" pitchFamily="18" charset="0"/>
              </a:rPr>
              <a:t>2 </a:t>
            </a:r>
            <a:r>
              <a:rPr lang="en-US" altLang="zh-CN" dirty="0">
                <a:latin typeface="Times New Roman" panose="02020603050405020304" pitchFamily="18" charset="0"/>
                <a:cs typeface="Times New Roman" panose="02020603050405020304" pitchFamily="18" charset="0"/>
              </a:rPr>
              <a:t>= 1.40</a:t>
            </a:r>
          </a:p>
          <a:p>
            <a:r>
              <a:rPr lang="en-US" dirty="0">
                <a:latin typeface="Times New Roman" panose="02020603050405020304" pitchFamily="18" charset="0"/>
                <a:cs typeface="Times New Roman" panose="02020603050405020304" pitchFamily="18" charset="0"/>
              </a:rPr>
              <a:t>NDF = 2</a:t>
            </a:r>
          </a:p>
          <a:p>
            <a:r>
              <a:rPr lang="en-US" dirty="0">
                <a:latin typeface="Times New Roman" panose="02020603050405020304" pitchFamily="18" charset="0"/>
                <a:cs typeface="Times New Roman" panose="02020603050405020304" pitchFamily="18" charset="0"/>
              </a:rPr>
              <a:t>P-value = 0.495</a:t>
            </a:r>
          </a:p>
        </p:txBody>
      </p:sp>
      <p:pic>
        <p:nvPicPr>
          <p:cNvPr id="7" name="图片 6"/>
          <p:cNvPicPr>
            <a:picLocks noChangeAspect="1"/>
          </p:cNvPicPr>
          <p:nvPr/>
        </p:nvPicPr>
        <p:blipFill>
          <a:blip r:embed="rId3"/>
          <a:stretch>
            <a:fillRect/>
          </a:stretch>
        </p:blipFill>
        <p:spPr>
          <a:xfrm>
            <a:off x="0" y="0"/>
            <a:ext cx="5163466" cy="3338818"/>
          </a:xfrm>
          <a:prstGeom prst="rect">
            <a:avLst/>
          </a:prstGeom>
        </p:spPr>
      </p:pic>
      <p:pic>
        <p:nvPicPr>
          <p:cNvPr id="5" name="图片 4"/>
          <p:cNvPicPr>
            <a:picLocks noChangeAspect="1"/>
          </p:cNvPicPr>
          <p:nvPr/>
        </p:nvPicPr>
        <p:blipFill>
          <a:blip r:embed="rId4"/>
          <a:stretch>
            <a:fillRect/>
          </a:stretch>
        </p:blipFill>
        <p:spPr>
          <a:xfrm>
            <a:off x="4572000" y="3662704"/>
            <a:ext cx="4572000" cy="3188734"/>
          </a:xfrm>
          <a:prstGeom prst="rect">
            <a:avLst/>
          </a:prstGeom>
        </p:spPr>
      </p:pic>
      <p:sp>
        <p:nvSpPr>
          <p:cNvPr id="6" name="文本框 5"/>
          <p:cNvSpPr txBox="1"/>
          <p:nvPr/>
        </p:nvSpPr>
        <p:spPr>
          <a:xfrm>
            <a:off x="5163466" y="1963271"/>
            <a:ext cx="3980534" cy="646331"/>
          </a:xfrm>
          <a:prstGeom prst="rect">
            <a:avLst/>
          </a:prstGeom>
          <a:noFill/>
        </p:spPr>
        <p:txBody>
          <a:bodyPr wrap="square" rtlCol="0">
            <a:spAutoFit/>
          </a:bodyPr>
          <a:lstStyle/>
          <a:p>
            <a:r>
              <a:rPr lang="en-US" altLang="zh-CN" dirty="0"/>
              <a:t>For this efficiency, the </a:t>
            </a:r>
            <a:r>
              <a:rPr lang="en-US" altLang="zh-CN" dirty="0" err="1"/>
              <a:t>γγ</a:t>
            </a:r>
            <a:r>
              <a:rPr lang="en-US" altLang="zh-CN" dirty="0"/>
              <a:t> summing is already corrected.</a:t>
            </a:r>
            <a:endParaRPr lang="en-US" dirty="0"/>
          </a:p>
        </p:txBody>
      </p:sp>
    </p:spTree>
    <p:extLst>
      <p:ext uri="{BB962C8B-B14F-4D97-AF65-F5344CB8AC3E}">
        <p14:creationId xmlns:p14="http://schemas.microsoft.com/office/powerpoint/2010/main" val="20175450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169890"/>
          </a:xfrm>
          <a:prstGeom prst="rect">
            <a:avLst/>
          </a:prstGeom>
        </p:spPr>
      </p:pic>
    </p:spTree>
    <p:extLst>
      <p:ext uri="{BB962C8B-B14F-4D97-AF65-F5344CB8AC3E}">
        <p14:creationId xmlns:p14="http://schemas.microsoft.com/office/powerpoint/2010/main" val="42797614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63" y="4763"/>
            <a:ext cx="4746137" cy="328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imag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52123" y="4764"/>
            <a:ext cx="3591877" cy="338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2" y="3387221"/>
            <a:ext cx="5958111" cy="3470780"/>
          </a:xfrm>
          <a:prstGeom prst="rect">
            <a:avLst/>
          </a:prstGeom>
        </p:spPr>
      </p:pic>
      <p:sp>
        <p:nvSpPr>
          <p:cNvPr id="2" name="TextBox 1">
            <a:extLst>
              <a:ext uri="{FF2B5EF4-FFF2-40B4-BE49-F238E27FC236}">
                <a16:creationId xmlns:a16="http://schemas.microsoft.com/office/drawing/2014/main" id="{58B27C69-2D75-4CFC-9538-A15B7CD61A9E}"/>
              </a:ext>
            </a:extLst>
          </p:cNvPr>
          <p:cNvSpPr txBox="1"/>
          <p:nvPr/>
        </p:nvSpPr>
        <p:spPr>
          <a:xfrm>
            <a:off x="5743583" y="3482601"/>
            <a:ext cx="3333990" cy="369332"/>
          </a:xfrm>
          <a:prstGeom prst="rect">
            <a:avLst/>
          </a:prstGeom>
          <a:noFill/>
        </p:spPr>
        <p:txBody>
          <a:bodyPr wrap="none" rtlCol="0">
            <a:spAutoFit/>
          </a:bodyPr>
          <a:lstStyle/>
          <a:p>
            <a:r>
              <a:rPr lang="en-US" altLang="zh-CN" dirty="0"/>
              <a:t>Simulated proton efficiency curve</a:t>
            </a:r>
            <a:endParaRPr lang="zh-CN" altLang="en-US" dirty="0"/>
          </a:p>
        </p:txBody>
      </p:sp>
    </p:spTree>
    <p:extLst>
      <p:ext uri="{BB962C8B-B14F-4D97-AF65-F5344CB8AC3E}">
        <p14:creationId xmlns:p14="http://schemas.microsoft.com/office/powerpoint/2010/main" val="387326948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6112571" cy="5262979"/>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17 </a:t>
            </a:r>
            <a:r>
              <a:rPr lang="en-US" altLang="zh-CN" sz="2400" dirty="0">
                <a:latin typeface="Times New Roman" panose="02020603050405020304" pitchFamily="18" charset="0"/>
                <a:cs typeface="Times New Roman" panose="02020603050405020304" pitchFamily="18" charset="0"/>
              </a:rPr>
              <a:t>γ-ray energies</a:t>
            </a:r>
          </a:p>
          <a:p>
            <a:r>
              <a:rPr lang="en-US" sz="2400" dirty="0">
                <a:latin typeface="Times New Roman" panose="02020603050405020304" pitchFamily="18" charset="0"/>
                <a:cs typeface="Times New Roman" panose="02020603050405020304" pitchFamily="18" charset="0"/>
              </a:rPr>
              <a:t>16 agree with the NuDat values to within 1</a:t>
            </a:r>
            <a:r>
              <a:rPr lang="en-US" altLang="zh-CN" sz="2400" dirty="0">
                <a:latin typeface="Times New Roman" panose="02020603050405020304" pitchFamily="18" charset="0"/>
                <a:cs typeface="Times New Roman" panose="02020603050405020304" pitchFamily="18" charset="0"/>
              </a:rPr>
              <a:t>σ</a:t>
            </a:r>
          </a:p>
          <a:p>
            <a:r>
              <a:rPr lang="en-US" sz="2400" dirty="0">
                <a:latin typeface="Times New Roman" panose="02020603050405020304" pitchFamily="18" charset="0"/>
                <a:cs typeface="Times New Roman" panose="02020603050405020304" pitchFamily="18" charset="0"/>
              </a:rPr>
              <a:t>1 </a:t>
            </a:r>
            <a:r>
              <a:rPr lang="en-US" altLang="zh-CN" sz="2400" dirty="0">
                <a:latin typeface="Times New Roman" panose="02020603050405020304" pitchFamily="18" charset="0"/>
                <a:cs typeface="Times New Roman" panose="02020603050405020304" pitchFamily="18" charset="0"/>
              </a:rPr>
              <a:t>agrees with the NuDat value to within 1.5σ</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17 </a:t>
            </a:r>
            <a:r>
              <a:rPr lang="en-US" altLang="zh-CN" sz="2400" dirty="0">
                <a:latin typeface="Times New Roman" panose="02020603050405020304" pitchFamily="18" charset="0"/>
                <a:cs typeface="Times New Roman" panose="02020603050405020304" pitchFamily="18" charset="0"/>
              </a:rPr>
              <a:t>γ-ray branching ratios</a:t>
            </a:r>
          </a:p>
          <a:p>
            <a:r>
              <a:rPr lang="en-US" sz="2400" dirty="0">
                <a:latin typeface="Times New Roman" panose="02020603050405020304" pitchFamily="18" charset="0"/>
                <a:cs typeface="Times New Roman" panose="02020603050405020304" pitchFamily="18" charset="0"/>
              </a:rPr>
              <a:t>14 agree with the NuDat values to within 1</a:t>
            </a:r>
            <a:r>
              <a:rPr lang="en-US" altLang="zh-CN" sz="2400" dirty="0">
                <a:latin typeface="Times New Roman" panose="02020603050405020304" pitchFamily="18" charset="0"/>
                <a:cs typeface="Times New Roman" panose="02020603050405020304" pitchFamily="18" charset="0"/>
              </a:rPr>
              <a:t>σ</a:t>
            </a:r>
          </a:p>
          <a:p>
            <a:r>
              <a:rPr lang="en-US" sz="2400" dirty="0">
                <a:latin typeface="Times New Roman" panose="02020603050405020304" pitchFamily="18" charset="0"/>
                <a:cs typeface="Times New Roman" panose="02020603050405020304" pitchFamily="18" charset="0"/>
              </a:rPr>
              <a:t>2 </a:t>
            </a:r>
            <a:r>
              <a:rPr lang="en-US" altLang="zh-CN" sz="2400" dirty="0">
                <a:latin typeface="Times New Roman" panose="02020603050405020304" pitchFamily="18" charset="0"/>
                <a:cs typeface="Times New Roman" panose="02020603050405020304" pitchFamily="18" charset="0"/>
              </a:rPr>
              <a:t>agrees with the NuDat value to within 2σ</a:t>
            </a:r>
          </a:p>
          <a:p>
            <a:r>
              <a:rPr lang="en-US" sz="2400" dirty="0">
                <a:latin typeface="Times New Roman" panose="02020603050405020304" pitchFamily="18" charset="0"/>
                <a:cs typeface="Times New Roman" panose="02020603050405020304" pitchFamily="18" charset="0"/>
              </a:rPr>
              <a:t>1 </a:t>
            </a:r>
            <a:r>
              <a:rPr lang="en-US" altLang="zh-CN" sz="2400" dirty="0">
                <a:latin typeface="Times New Roman" panose="02020603050405020304" pitchFamily="18" charset="0"/>
                <a:cs typeface="Times New Roman" panose="02020603050405020304" pitchFamily="18" charset="0"/>
              </a:rPr>
              <a:t>agree with the </a:t>
            </a:r>
            <a:r>
              <a:rPr lang="en-US" altLang="zh-CN" sz="2400" dirty="0" err="1">
                <a:latin typeface="Times New Roman" panose="02020603050405020304" pitchFamily="18" charset="0"/>
                <a:cs typeface="Times New Roman" panose="02020603050405020304" pitchFamily="18" charset="0"/>
              </a:rPr>
              <a:t>NuDat</a:t>
            </a:r>
            <a:r>
              <a:rPr lang="en-US" altLang="zh-CN" sz="2400" dirty="0">
                <a:latin typeface="Times New Roman" panose="02020603050405020304" pitchFamily="18" charset="0"/>
                <a:cs typeface="Times New Roman" panose="02020603050405020304" pitchFamily="18" charset="0"/>
              </a:rPr>
              <a:t> values to within 3σ</a:t>
            </a:r>
          </a:p>
          <a:p>
            <a:endParaRPr lang="en-US" altLang="zh-CN"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8 </a:t>
            </a:r>
            <a:r>
              <a:rPr lang="en-US" altLang="zh-CN" sz="2400" dirty="0">
                <a:latin typeface="Times New Roman" panose="02020603050405020304" pitchFamily="18" charset="0"/>
                <a:cs typeface="Times New Roman" panose="02020603050405020304" pitchFamily="18" charset="0"/>
              </a:rPr>
              <a:t>γ-ray intensities per </a:t>
            </a:r>
            <a:r>
              <a:rPr lang="en-US" altLang="zh-CN" sz="2400" baseline="30000"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Si β decay</a:t>
            </a:r>
          </a:p>
          <a:p>
            <a:r>
              <a:rPr lang="en-US" sz="2400" dirty="0">
                <a:latin typeface="Times New Roman" panose="02020603050405020304" pitchFamily="18" charset="0"/>
                <a:cs typeface="Times New Roman" panose="02020603050405020304" pitchFamily="18" charset="0"/>
              </a:rPr>
              <a:t>5 agree with the </a:t>
            </a:r>
            <a:r>
              <a:rPr lang="en-US" altLang="zh-CN" sz="2400" dirty="0">
                <a:latin typeface="Times New Roman" panose="02020603050405020304" pitchFamily="18" charset="0"/>
                <a:cs typeface="Times New Roman" panose="02020603050405020304" pitchFamily="18" charset="0"/>
              </a:rPr>
              <a:t>Literature </a:t>
            </a:r>
            <a:r>
              <a:rPr lang="en-US" sz="2400" dirty="0">
                <a:latin typeface="Times New Roman" panose="02020603050405020304" pitchFamily="18" charset="0"/>
                <a:cs typeface="Times New Roman" panose="02020603050405020304" pitchFamily="18" charset="0"/>
              </a:rPr>
              <a:t>values to within 1</a:t>
            </a:r>
            <a:r>
              <a:rPr lang="en-US" altLang="zh-CN" sz="2400" dirty="0">
                <a:latin typeface="Times New Roman" panose="02020603050405020304" pitchFamily="18" charset="0"/>
                <a:cs typeface="Times New Roman" panose="02020603050405020304" pitchFamily="18" charset="0"/>
              </a:rPr>
              <a:t>σ</a:t>
            </a:r>
          </a:p>
          <a:p>
            <a:r>
              <a:rPr lang="en-US" sz="2400" dirty="0">
                <a:latin typeface="Times New Roman" panose="02020603050405020304" pitchFamily="18" charset="0"/>
                <a:cs typeface="Times New Roman" panose="02020603050405020304" pitchFamily="18" charset="0"/>
              </a:rPr>
              <a:t>1 </a:t>
            </a:r>
            <a:r>
              <a:rPr lang="en-US" altLang="zh-CN" sz="2400" dirty="0">
                <a:latin typeface="Times New Roman" panose="02020603050405020304" pitchFamily="18" charset="0"/>
                <a:cs typeface="Times New Roman" panose="02020603050405020304" pitchFamily="18" charset="0"/>
              </a:rPr>
              <a:t>agrees with the Literature value to within 1.5σ</a:t>
            </a:r>
          </a:p>
          <a:p>
            <a:r>
              <a:rPr lang="en-US" sz="2400" dirty="0">
                <a:latin typeface="Times New Roman" panose="02020603050405020304" pitchFamily="18" charset="0"/>
                <a:cs typeface="Times New Roman" panose="02020603050405020304" pitchFamily="18" charset="0"/>
              </a:rPr>
              <a:t>1 </a:t>
            </a:r>
            <a:r>
              <a:rPr lang="en-US" altLang="zh-CN" sz="2400" dirty="0">
                <a:latin typeface="Times New Roman" panose="02020603050405020304" pitchFamily="18" charset="0"/>
                <a:cs typeface="Times New Roman" panose="02020603050405020304" pitchFamily="18" charset="0"/>
              </a:rPr>
              <a:t>agree with the Literature values to within 2σ</a:t>
            </a:r>
          </a:p>
          <a:p>
            <a:r>
              <a:rPr lang="en-US" sz="2400" dirty="0">
                <a:latin typeface="Times New Roman" panose="02020603050405020304" pitchFamily="18" charset="0"/>
                <a:cs typeface="Times New Roman" panose="02020603050405020304" pitchFamily="18" charset="0"/>
              </a:rPr>
              <a:t>1 </a:t>
            </a:r>
            <a:r>
              <a:rPr lang="en-US" altLang="zh-CN" sz="2400" dirty="0">
                <a:latin typeface="Times New Roman" panose="02020603050405020304" pitchFamily="18" charset="0"/>
                <a:cs typeface="Times New Roman" panose="02020603050405020304" pitchFamily="18" charset="0"/>
              </a:rPr>
              <a:t>agree with the Literature values to within 3σ</a:t>
            </a:r>
          </a:p>
        </p:txBody>
      </p:sp>
      <p:sp>
        <p:nvSpPr>
          <p:cNvPr id="3" name="文本框 2"/>
          <p:cNvSpPr txBox="1"/>
          <p:nvPr/>
        </p:nvSpPr>
        <p:spPr>
          <a:xfrm>
            <a:off x="8656366" y="0"/>
            <a:ext cx="487634" cy="830997"/>
          </a:xfrm>
          <a:prstGeom prst="rect">
            <a:avLst/>
          </a:prstGeom>
          <a:noFill/>
        </p:spPr>
        <p:txBody>
          <a:bodyPr wrap="none" rtlCol="0">
            <a:spAutoFit/>
          </a:bodyPr>
          <a:lstStyle/>
          <a:p>
            <a:r>
              <a:rPr lang="en-US" altLang="zh-CN" sz="4800" i="1" dirty="0">
                <a:latin typeface="Times New Roman" panose="02020603050405020304" pitchFamily="18" charset="0"/>
                <a:ea typeface="Tahoma" panose="020B0604030504040204" pitchFamily="34" charset="0"/>
                <a:cs typeface="Times New Roman" panose="02020603050405020304" pitchFamily="18" charset="0"/>
              </a:rPr>
              <a:t>σ</a:t>
            </a:r>
            <a:endParaRPr lang="en-US" sz="4800" i="1" dirty="0">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0803821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0"/>
            <a:ext cx="4907497" cy="3170099"/>
          </a:xfrm>
          <a:prstGeom prst="rect">
            <a:avLst/>
          </a:prstGeom>
          <a:noFill/>
        </p:spPr>
        <p:txBody>
          <a:bodyPr wrap="none" rtlCol="0" anchor="t">
            <a:spAutoFit/>
          </a:bodyPr>
          <a:lstStyle/>
          <a:p>
            <a:pPr>
              <a:lnSpc>
                <a:spcPct val="150000"/>
              </a:lnSpc>
            </a:pPr>
            <a:r>
              <a:rPr lang="en-US" altLang="zh-CN" sz="2000" dirty="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2674</a:t>
            </a:r>
            <a:r>
              <a:rPr lang="en-US" altLang="zh-CN" sz="2000" dirty="0">
                <a:latin typeface="Times New Roman" panose="02020603050405020304" pitchFamily="18" charset="0"/>
                <a:cs typeface="Times New Roman" panose="02020603050405020304" pitchFamily="18" charset="0"/>
              </a:rPr>
              <a:t>-keV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Al state (401-keV resonance)</a:t>
            </a:r>
          </a:p>
          <a:p>
            <a:pPr>
              <a:lnSpc>
                <a:spcPct val="150000"/>
              </a:lnSpc>
            </a:pPr>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βγ</a:t>
            </a:r>
            <a:r>
              <a:rPr lang="en-US" altLang="zh-CN" sz="2000" dirty="0">
                <a:latin typeface="Times New Roman" panose="02020603050405020304" pitchFamily="18" charset="0"/>
                <a:cs typeface="Times New Roman" panose="02020603050405020304" pitchFamily="18" charset="0"/>
              </a:rPr>
              <a:t> = 0.66(6)%</a:t>
            </a:r>
          </a:p>
          <a:p>
            <a:pPr>
              <a:lnSpc>
                <a:spcPct val="150000"/>
              </a:lnSpc>
            </a:pPr>
            <a:r>
              <a:rPr lang="el-GR" altLang="zh-CN" sz="2000" i="1" dirty="0">
                <a:latin typeface="Times New Roman" panose="02020603050405020304" pitchFamily="18" charset="0"/>
                <a:cs typeface="Times New Roman" panose="02020603050405020304" pitchFamily="18" charset="0"/>
              </a:rPr>
              <a:t>Γ</a:t>
            </a:r>
            <a:r>
              <a:rPr lang="en-US" altLang="zh-CN" sz="2000" i="1" baseline="-25000" dirty="0">
                <a:latin typeface="Times New Roman" panose="02020603050405020304" pitchFamily="18" charset="0"/>
                <a:cs typeface="Times New Roman" panose="02020603050405020304" pitchFamily="18" charset="0"/>
              </a:rPr>
              <a:t>γ </a:t>
            </a:r>
            <a:r>
              <a:rPr lang="en-US" altLang="zh-CN" sz="2000" dirty="0">
                <a:latin typeface="Times New Roman" panose="02020603050405020304" pitchFamily="18" charset="0"/>
                <a:cs typeface="Times New Roman" panose="02020603050405020304" pitchFamily="18" charset="0"/>
              </a:rPr>
              <a:t>/</a:t>
            </a:r>
            <a:r>
              <a:rPr lang="en-US" altLang="zh-CN" sz="2000" baseline="-25000" dirty="0">
                <a:latin typeface="Times New Roman" panose="02020603050405020304" pitchFamily="18" charset="0"/>
                <a:cs typeface="Times New Roman" panose="02020603050405020304" pitchFamily="18" charset="0"/>
              </a:rPr>
              <a:t> </a:t>
            </a:r>
            <a:r>
              <a:rPr lang="en-US" altLang="zh-CN" sz="2000" i="1" dirty="0" err="1">
                <a:latin typeface="Times New Roman" panose="02020603050405020304" pitchFamily="18" charset="0"/>
                <a:cs typeface="Times New Roman" panose="02020603050405020304" pitchFamily="18" charset="0"/>
              </a:rPr>
              <a:t>Γ</a:t>
            </a:r>
            <a:r>
              <a:rPr lang="en-US" altLang="zh-CN" sz="2000" baseline="-25000" dirty="0" err="1">
                <a:latin typeface="Times New Roman" panose="02020603050405020304" pitchFamily="18" charset="0"/>
                <a:cs typeface="Times New Roman" panose="02020603050405020304" pitchFamily="18" charset="0"/>
              </a:rPr>
              <a:t>tot</a:t>
            </a:r>
            <a:r>
              <a:rPr lang="en-US" altLang="zh-CN" sz="2000" baseline="-25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0.125(9) [Powell_NPA1999]</a:t>
            </a:r>
          </a:p>
          <a:p>
            <a:pPr>
              <a:lnSpc>
                <a:spcPct val="150000"/>
              </a:lnSpc>
            </a:pPr>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β</a:t>
            </a:r>
            <a:r>
              <a:rPr lang="en-US" altLang="zh-CN" sz="2000" dirty="0">
                <a:latin typeface="Times New Roman" panose="02020603050405020304" pitchFamily="18" charset="0"/>
                <a:cs typeface="Times New Roman" panose="02020603050405020304" pitchFamily="18" charset="0"/>
              </a:rPr>
              <a:t> = 5.2(6)%</a:t>
            </a:r>
          </a:p>
          <a:p>
            <a:endParaRPr lang="en-US" sz="2000" dirty="0">
              <a:latin typeface="Times New Roman" panose="02020603050405020304" pitchFamily="18" charset="0"/>
              <a:cs typeface="Times New Roman" panose="02020603050405020304" pitchFamily="18" charset="0"/>
            </a:endParaRPr>
          </a:p>
          <a:p>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β</a:t>
            </a:r>
            <a:r>
              <a:rPr lang="en-US" altLang="zh-CN" sz="2000" dirty="0">
                <a:latin typeface="Times New Roman" panose="02020603050405020304" pitchFamily="18" charset="0"/>
                <a:cs typeface="Times New Roman" panose="02020603050405020304" pitchFamily="18" charset="0"/>
              </a:rPr>
              <a:t> = 4.8(3)% [Thomas_EPJA2004]</a:t>
            </a:r>
          </a:p>
          <a:p>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β</a:t>
            </a:r>
            <a:r>
              <a:rPr lang="en-US" altLang="zh-CN" sz="2000" dirty="0">
                <a:latin typeface="Times New Roman" panose="02020603050405020304" pitchFamily="18" charset="0"/>
                <a:cs typeface="Times New Roman" panose="02020603050405020304" pitchFamily="18" charset="0"/>
              </a:rPr>
              <a:t> = 8.2(15)% [Robertson_PRC1993]</a:t>
            </a:r>
          </a:p>
          <a:p>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β</a:t>
            </a:r>
            <a:r>
              <a:rPr lang="en-US" altLang="zh-CN" sz="2000" dirty="0">
                <a:latin typeface="Times New Roman" panose="02020603050405020304" pitchFamily="18" charset="0"/>
                <a:cs typeface="Times New Roman" panose="02020603050405020304" pitchFamily="18" charset="0"/>
              </a:rPr>
              <a:t> = 6.9(8)% [Hatori_NPA1992]</a:t>
            </a:r>
          </a:p>
        </p:txBody>
      </p:sp>
      <p:sp>
        <p:nvSpPr>
          <p:cNvPr id="5" name="文本框 4"/>
          <p:cNvSpPr txBox="1"/>
          <p:nvPr/>
        </p:nvSpPr>
        <p:spPr>
          <a:xfrm>
            <a:off x="8396680" y="0"/>
            <a:ext cx="747320" cy="769441"/>
          </a:xfrm>
          <a:prstGeom prst="rect">
            <a:avLst/>
          </a:prstGeom>
          <a:noFill/>
        </p:spPr>
        <p:txBody>
          <a:bodyPr wrap="none" rtlCol="0">
            <a:spAutoFit/>
          </a:bodyPr>
          <a:lstStyle/>
          <a:p>
            <a:r>
              <a:rPr lang="en-US" sz="4400" i="1" dirty="0">
                <a:latin typeface="Times New Roman" panose="02020603050405020304" pitchFamily="18" charset="0"/>
                <a:cs typeface="Times New Roman" panose="02020603050405020304" pitchFamily="18" charset="0"/>
              </a:rPr>
              <a:t>I</a:t>
            </a:r>
            <a:r>
              <a:rPr lang="en-US" altLang="zh-CN" sz="4400" i="1" baseline="-25000" dirty="0">
                <a:latin typeface="Times New Roman" panose="02020603050405020304" pitchFamily="18" charset="0"/>
                <a:cs typeface="Times New Roman" panose="02020603050405020304" pitchFamily="18" charset="0"/>
              </a:rPr>
              <a:t>βp</a:t>
            </a:r>
            <a:endParaRPr lang="en-US" sz="2400" i="1" baseline="-250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0" y="3395687"/>
            <a:ext cx="9144000" cy="3170099"/>
          </a:xfrm>
          <a:prstGeom prst="rect">
            <a:avLst/>
          </a:prstGeom>
          <a:noFill/>
        </p:spPr>
        <p:txBody>
          <a:bodyPr wrap="square" rtlCol="0">
            <a:spAutoFit/>
          </a:bodyPr>
          <a:lstStyle/>
          <a:p>
            <a:r>
              <a:rPr lang="en-US" altLang="zh-CN" sz="2000" i="1" dirty="0">
                <a:latin typeface="Times New Roman" panose="02020603050405020304" pitchFamily="18" charset="0"/>
                <a:cs typeface="Times New Roman" panose="02020603050405020304" pitchFamily="18" charset="0"/>
              </a:rPr>
              <a:t>β</a:t>
            </a:r>
            <a:r>
              <a:rPr lang="en-US" altLang="zh-CN" sz="2000" dirty="0">
                <a:latin typeface="Times New Roman" panose="02020603050405020304" pitchFamily="18" charset="0"/>
                <a:cs typeface="Times New Roman" panose="02020603050405020304" pitchFamily="18" charset="0"/>
              </a:rPr>
              <a:t> feeding to the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Al ground state </a:t>
            </a:r>
            <a:r>
              <a:rPr lang="en-US" altLang="zh-CN" sz="2000" i="1" dirty="0">
                <a:latin typeface="Times New Roman" panose="02020603050405020304" pitchFamily="18" charset="0"/>
                <a:cs typeface="Times New Roman" panose="02020603050405020304" pitchFamily="18" charset="0"/>
              </a:rPr>
              <a:t>I</a:t>
            </a:r>
            <a:r>
              <a:rPr lang="en-US" altLang="zh-CN" sz="2000" baseline="-25000" dirty="0">
                <a:latin typeface="Times New Roman" panose="02020603050405020304" pitchFamily="18" charset="0"/>
                <a:cs typeface="Times New Roman" panose="02020603050405020304" pitchFamily="18" charset="0"/>
              </a:rPr>
              <a:t>gs</a:t>
            </a:r>
            <a:r>
              <a:rPr lang="en-US" altLang="zh-CN" sz="2000" dirty="0">
                <a:latin typeface="Times New Roman" panose="02020603050405020304" pitchFamily="18" charset="0"/>
                <a:cs typeface="Times New Roman" panose="02020603050405020304" pitchFamily="18" charset="0"/>
              </a:rPr>
              <a:t> = 20.1(6)%</a:t>
            </a:r>
          </a:p>
          <a:p>
            <a:r>
              <a:rPr lang="en-US" altLang="zh-CN" sz="2000" dirty="0">
                <a:latin typeface="Times New Roman" panose="02020603050405020304" pitchFamily="18" charset="0"/>
                <a:cs typeface="Times New Roman" panose="02020603050405020304" pitchFamily="18" charset="0"/>
              </a:rPr>
              <a:t>(weighted average of Hatori, Robertson, Thomas)</a:t>
            </a:r>
          </a:p>
          <a:p>
            <a:endParaRPr lang="en-US"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Total proton intensity </a:t>
            </a:r>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p</a:t>
            </a:r>
            <a:r>
              <a:rPr lang="en-US" altLang="zh-CN" sz="2000" dirty="0">
                <a:latin typeface="Times New Roman" panose="02020603050405020304" pitchFamily="18" charset="0"/>
                <a:cs typeface="Times New Roman" panose="02020603050405020304" pitchFamily="18" charset="0"/>
              </a:rPr>
              <a:t> = 38.8(19)%</a:t>
            </a:r>
          </a:p>
          <a:p>
            <a:r>
              <a:rPr lang="en-US" altLang="zh-CN" sz="2000" dirty="0">
                <a:latin typeface="Times New Roman" panose="02020603050405020304" pitchFamily="18" charset="0"/>
                <a:cs typeface="Times New Roman" panose="02020603050405020304" pitchFamily="18" charset="0"/>
              </a:rPr>
              <a:t>(weighted average of Hatori, Robertson, Thomas)</a:t>
            </a:r>
            <a:endParaRPr lang="en-US"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a:p>
            <a:r>
              <a:rPr lang="en-US" altLang="zh-CN" sz="2000" i="1" dirty="0">
                <a:latin typeface="Times New Roman" panose="02020603050405020304" pitchFamily="18" charset="0"/>
                <a:cs typeface="Times New Roman" panose="02020603050405020304" pitchFamily="18" charset="0"/>
              </a:rPr>
              <a:t>β</a:t>
            </a:r>
            <a:r>
              <a:rPr lang="en-US" altLang="zh-CN" sz="2000" dirty="0">
                <a:latin typeface="Times New Roman" panose="02020603050405020304" pitchFamily="18" charset="0"/>
                <a:cs typeface="Times New Roman" panose="02020603050405020304" pitchFamily="18" charset="0"/>
              </a:rPr>
              <a:t> feeding to the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Al bound states </a:t>
            </a:r>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b</a:t>
            </a:r>
            <a:r>
              <a:rPr lang="en-US" altLang="zh-CN" sz="2000" dirty="0">
                <a:latin typeface="Times New Roman" panose="02020603050405020304" pitchFamily="18" charset="0"/>
                <a:cs typeface="Times New Roman" panose="02020603050405020304" pitchFamily="18" charset="0"/>
              </a:rPr>
              <a:t> = 41.3(33)%</a:t>
            </a:r>
          </a:p>
          <a:p>
            <a:r>
              <a:rPr lang="en-US" sz="2000" dirty="0">
                <a:latin typeface="Times New Roman" panose="02020603050405020304" pitchFamily="18" charset="0"/>
                <a:cs typeface="Times New Roman" panose="02020603050405020304" pitchFamily="18" charset="0"/>
              </a:rPr>
              <a:t>(Present work)</a:t>
            </a:r>
          </a:p>
          <a:p>
            <a:endParaRPr lang="en-US" sz="2000" dirty="0">
              <a:latin typeface="Times New Roman" panose="02020603050405020304" pitchFamily="18" charset="0"/>
              <a:cs typeface="Times New Roman" panose="02020603050405020304" pitchFamily="18" charset="0"/>
            </a:endParaRPr>
          </a:p>
          <a:p>
            <a:r>
              <a:rPr lang="en-US" altLang="zh-CN" sz="2000" i="1" dirty="0">
                <a:latin typeface="Times New Roman" panose="02020603050405020304" pitchFamily="18" charset="0"/>
                <a:cs typeface="Times New Roman" panose="02020603050405020304" pitchFamily="18" charset="0"/>
              </a:rPr>
              <a:t>I</a:t>
            </a:r>
            <a:r>
              <a:rPr lang="en-US" altLang="zh-CN" sz="2000" baseline="-25000" dirty="0">
                <a:latin typeface="Times New Roman" panose="02020603050405020304" pitchFamily="18" charset="0"/>
                <a:cs typeface="Times New Roman" panose="02020603050405020304" pitchFamily="18" charset="0"/>
              </a:rPr>
              <a:t>gs</a:t>
            </a:r>
            <a:r>
              <a:rPr lang="en-US" altLang="zh-CN" sz="2000" dirty="0">
                <a:latin typeface="Times New Roman" panose="02020603050405020304" pitchFamily="18" charset="0"/>
                <a:cs typeface="Times New Roman" panose="02020603050405020304" pitchFamily="18" charset="0"/>
              </a:rPr>
              <a:t> + </a:t>
            </a:r>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p</a:t>
            </a:r>
            <a:r>
              <a:rPr lang="en-US" altLang="zh-CN" sz="2000" dirty="0">
                <a:latin typeface="Times New Roman" panose="02020603050405020304" pitchFamily="18" charset="0"/>
                <a:cs typeface="Times New Roman" panose="02020603050405020304" pitchFamily="18" charset="0"/>
              </a:rPr>
              <a:t> + </a:t>
            </a:r>
            <a:r>
              <a:rPr lang="en-US" altLang="zh-CN" sz="2000" i="1" dirty="0">
                <a:latin typeface="Times New Roman" panose="02020603050405020304" pitchFamily="18" charset="0"/>
                <a:cs typeface="Times New Roman" panose="02020603050405020304" pitchFamily="18" charset="0"/>
              </a:rPr>
              <a:t>I</a:t>
            </a:r>
            <a:r>
              <a:rPr lang="en-US" altLang="zh-CN" sz="2000" i="1" baseline="-25000" dirty="0">
                <a:latin typeface="Times New Roman" panose="02020603050405020304" pitchFamily="18" charset="0"/>
                <a:cs typeface="Times New Roman" panose="02020603050405020304" pitchFamily="18" charset="0"/>
              </a:rPr>
              <a:t>b</a:t>
            </a:r>
            <a:r>
              <a:rPr lang="en-US" altLang="zh-CN" sz="2000" dirty="0">
                <a:latin typeface="Times New Roman" panose="02020603050405020304" pitchFamily="18" charset="0"/>
                <a:cs typeface="Times New Roman" panose="02020603050405020304" pitchFamily="18" charset="0"/>
              </a:rPr>
              <a:t> = (100.2±3.9)%</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89591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92" y="58992"/>
            <a:ext cx="9002381" cy="4334480"/>
          </a:xfrm>
          <a:prstGeom prst="rect">
            <a:avLst/>
          </a:prstGeom>
        </p:spPr>
      </p:pic>
    </p:spTree>
    <p:extLst>
      <p:ext uri="{BB962C8B-B14F-4D97-AF65-F5344CB8AC3E}">
        <p14:creationId xmlns:p14="http://schemas.microsoft.com/office/powerpoint/2010/main" val="16746595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04573"/>
            <a:ext cx="9078592" cy="3953427"/>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6181" y="-1"/>
            <a:ext cx="3937819" cy="3066895"/>
          </a:xfrm>
          <a:prstGeom prst="rect">
            <a:avLst/>
          </a:prstGeom>
        </p:spPr>
      </p:pic>
    </p:spTree>
    <p:extLst>
      <p:ext uri="{BB962C8B-B14F-4D97-AF65-F5344CB8AC3E}">
        <p14:creationId xmlns:p14="http://schemas.microsoft.com/office/powerpoint/2010/main" val="23787660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06188" y="321235"/>
          <a:ext cx="8744400" cy="2773680"/>
        </p:xfrm>
        <a:graphic>
          <a:graphicData uri="http://schemas.openxmlformats.org/drawingml/2006/table">
            <a:tbl>
              <a:tblPr firstRow="1" bandRow="1">
                <a:tableStyleId>{2D5ABB26-0587-4C30-8999-92F81FD0307C}</a:tableStyleId>
              </a:tblPr>
              <a:tblGrid>
                <a:gridCol w="2662858">
                  <a:extLst>
                    <a:ext uri="{9D8B030D-6E8A-4147-A177-3AD203B41FA5}">
                      <a16:colId xmlns:a16="http://schemas.microsoft.com/office/drawing/2014/main" val="20000"/>
                    </a:ext>
                  </a:extLst>
                </a:gridCol>
                <a:gridCol w="1324293">
                  <a:extLst>
                    <a:ext uri="{9D8B030D-6E8A-4147-A177-3AD203B41FA5}">
                      <a16:colId xmlns:a16="http://schemas.microsoft.com/office/drawing/2014/main" val="20001"/>
                    </a:ext>
                  </a:extLst>
                </a:gridCol>
                <a:gridCol w="1324293">
                  <a:extLst>
                    <a:ext uri="{9D8B030D-6E8A-4147-A177-3AD203B41FA5}">
                      <a16:colId xmlns:a16="http://schemas.microsoft.com/office/drawing/2014/main" val="20002"/>
                    </a:ext>
                  </a:extLst>
                </a:gridCol>
                <a:gridCol w="3432956">
                  <a:extLst>
                    <a:ext uri="{9D8B030D-6E8A-4147-A177-3AD203B41FA5}">
                      <a16:colId xmlns:a16="http://schemas.microsoft.com/office/drawing/2014/main" val="20003"/>
                    </a:ext>
                  </a:extLst>
                </a:gridCol>
              </a:tblGrid>
              <a:tr h="370840">
                <a:tc>
                  <a:txBody>
                    <a:bodyPr/>
                    <a:lstStyle/>
                    <a:p>
                      <a:pPr algn="ctr"/>
                      <a:r>
                        <a:rPr lang="en-US" sz="2000" dirty="0">
                          <a:latin typeface="Times New Roman" panose="02020603050405020304" pitchFamily="18" charset="0"/>
                          <a:ea typeface="Tahoma" panose="020B0604030504040204" pitchFamily="34" charset="0"/>
                          <a:cs typeface="Times New Roman" panose="02020603050405020304" pitchFamily="18" charset="0"/>
                        </a:rPr>
                        <a:t>Reference</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imes New Roman" panose="02020603050405020304" pitchFamily="18" charset="0"/>
                          <a:cs typeface="Times New Roman" panose="02020603050405020304" pitchFamily="18" charset="0"/>
                        </a:rPr>
                        <a:t>BR(4238)</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imes New Roman" panose="02020603050405020304" pitchFamily="18" charset="0"/>
                          <a:cs typeface="Times New Roman" panose="02020603050405020304" pitchFamily="18" charset="0"/>
                        </a:rPr>
                        <a:t>BR(2870)</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2000" dirty="0">
                          <a:latin typeface="Times New Roman" panose="02020603050405020304" pitchFamily="18" charset="0"/>
                          <a:cs typeface="Times New Roman" panose="02020603050405020304" pitchFamily="18" charset="0"/>
                        </a:rPr>
                        <a:t>Meyer_NPA1972</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sz="2000" dirty="0">
                          <a:latin typeface="Times New Roman" panose="02020603050405020304" pitchFamily="18" charset="0"/>
                          <a:cs typeface="Times New Roman" panose="02020603050405020304" pitchFamily="18" charset="0"/>
                        </a:rPr>
                        <a:t>77(2)%</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sz="2000" dirty="0">
                          <a:latin typeface="Times New Roman" panose="02020603050405020304" pitchFamily="18" charset="0"/>
                          <a:cs typeface="Times New Roman" panose="02020603050405020304" pitchFamily="18" charset="0"/>
                        </a:rPr>
                        <a:t>23(2)%</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i="0" u="none" strike="noStrike" kern="1200" dirty="0">
                          <a:solidFill>
                            <a:schemeClr val="tx1"/>
                          </a:solidFill>
                          <a:effectLst/>
                          <a:latin typeface="Times New Roman" panose="02020603050405020304" pitchFamily="18" charset="0"/>
                          <a:ea typeface="+mn-ea"/>
                          <a:cs typeface="Times New Roman" panose="02020603050405020304" pitchFamily="18" charset="0"/>
                        </a:rPr>
                        <a:t>Endt_NPA1973</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tc>
                  <a:txBody>
                    <a:bodyPr/>
                    <a:lstStyle/>
                    <a:p>
                      <a:pPr algn="ctr"/>
                      <a:r>
                        <a:rPr lang="en-US" sz="2000" dirty="0">
                          <a:latin typeface="Times New Roman" panose="02020603050405020304" pitchFamily="18" charset="0"/>
                          <a:ea typeface="Tahoma" panose="020B0604030504040204" pitchFamily="34" charset="0"/>
                          <a:cs typeface="Times New Roman" panose="02020603050405020304" pitchFamily="18" charset="0"/>
                        </a:rPr>
                        <a:t>76(2)</a:t>
                      </a:r>
                    </a:p>
                  </a:txBody>
                  <a:tcPr anchor="ctr"/>
                </a:tc>
                <a:tc>
                  <a:txBody>
                    <a:bodyPr/>
                    <a:lstStyle/>
                    <a:p>
                      <a:pPr algn="ctr"/>
                      <a:r>
                        <a:rPr lang="en-US" sz="2000" dirty="0">
                          <a:latin typeface="Times New Roman" panose="02020603050405020304" pitchFamily="18" charset="0"/>
                          <a:ea typeface="Tahoma" panose="020B0604030504040204" pitchFamily="34" charset="0"/>
                          <a:cs typeface="Times New Roman" panose="02020603050405020304" pitchFamily="18" charset="0"/>
                        </a:rPr>
                        <a:t>24(2)</a:t>
                      </a:r>
                    </a:p>
                  </a:txBody>
                  <a:tcPr anchor="ctr"/>
                </a:tc>
                <a:tc>
                  <a:txBody>
                    <a:bodyPr/>
                    <a:lstStyle/>
                    <a:p>
                      <a:pPr algn="ct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extLst>
                  <a:ext uri="{0D108BD9-81ED-4DB2-BD59-A6C34878D82A}">
                    <a16:rowId xmlns:a16="http://schemas.microsoft.com/office/drawing/2014/main" val="1000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i="0" u="none" strike="noStrike" kern="1200" dirty="0">
                          <a:solidFill>
                            <a:schemeClr val="tx1"/>
                          </a:solidFill>
                          <a:effectLst/>
                          <a:latin typeface="Times New Roman" panose="02020603050405020304" pitchFamily="18" charset="0"/>
                          <a:ea typeface="+mn-ea"/>
                          <a:cs typeface="Times New Roman" panose="02020603050405020304" pitchFamily="18" charset="0"/>
                        </a:rPr>
                        <a:t>Endt_NPA1978</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tc>
                  <a:txBody>
                    <a:bodyPr/>
                    <a:lstStyle/>
                    <a:p>
                      <a:pPr algn="ctr"/>
                      <a:r>
                        <a:rPr lang="en-US" sz="2000" dirty="0">
                          <a:latin typeface="Times New Roman" panose="02020603050405020304" pitchFamily="18" charset="0"/>
                          <a:cs typeface="Times New Roman" panose="02020603050405020304" pitchFamily="18" charset="0"/>
                        </a:rPr>
                        <a:t>78.9(5)%</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tc>
                  <a:txBody>
                    <a:bodyPr/>
                    <a:lstStyle/>
                    <a:p>
                      <a:pPr algn="ctr"/>
                      <a:r>
                        <a:rPr lang="en-US" sz="2000" dirty="0">
                          <a:latin typeface="Times New Roman" panose="02020603050405020304" pitchFamily="18" charset="0"/>
                          <a:cs typeface="Times New Roman" panose="02020603050405020304" pitchFamily="18" charset="0"/>
                        </a:rPr>
                        <a:t>21.1(5)%</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tc>
                  <a:txBody>
                    <a:bodyPr/>
                    <a:lstStyle/>
                    <a:p>
                      <a:pPr algn="ct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extLst>
                  <a:ext uri="{0D108BD9-81ED-4DB2-BD59-A6C34878D82A}">
                    <a16:rowId xmlns:a16="http://schemas.microsoft.com/office/drawing/2014/main" val="1000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imes New Roman" panose="02020603050405020304" pitchFamily="18" charset="0"/>
                          <a:ea typeface="Tahoma" panose="020B0604030504040204" pitchFamily="34" charset="0"/>
                          <a:cs typeface="Times New Roman" panose="02020603050405020304" pitchFamily="18" charset="0"/>
                        </a:rPr>
                        <a:t>Warburton_PRC1981</a:t>
                      </a:r>
                    </a:p>
                  </a:txBody>
                  <a:tcPr anchor="ctr"/>
                </a:tc>
                <a:tc>
                  <a:txBody>
                    <a:bodyPr/>
                    <a:lstStyle/>
                    <a:p>
                      <a:pPr algn="ctr"/>
                      <a:r>
                        <a:rPr lang="en-US" sz="2000" dirty="0">
                          <a:latin typeface="Times New Roman" panose="02020603050405020304" pitchFamily="18" charset="0"/>
                          <a:ea typeface="Tahoma" panose="020B0604030504040204" pitchFamily="34" charset="0"/>
                          <a:cs typeface="Times New Roman" panose="02020603050405020304" pitchFamily="18" charset="0"/>
                        </a:rPr>
                        <a:t>76.7(7)%</a:t>
                      </a:r>
                    </a:p>
                  </a:txBody>
                  <a:tcPr anchor="ctr"/>
                </a:tc>
                <a:tc>
                  <a:txBody>
                    <a:bodyPr/>
                    <a:lstStyle/>
                    <a:p>
                      <a:pPr algn="ctr"/>
                      <a:r>
                        <a:rPr lang="en-US" sz="2000" dirty="0">
                          <a:latin typeface="Times New Roman" panose="02020603050405020304" pitchFamily="18" charset="0"/>
                          <a:ea typeface="Tahoma" panose="020B0604030504040204" pitchFamily="34" charset="0"/>
                          <a:cs typeface="Times New Roman" panose="02020603050405020304" pitchFamily="18" charset="0"/>
                        </a:rPr>
                        <a:t>23.3(7)%</a:t>
                      </a:r>
                    </a:p>
                  </a:txBody>
                  <a:tcPr anchor="ctr"/>
                </a:tc>
                <a:tc>
                  <a:txBody>
                    <a:bodyPr/>
                    <a:lstStyle/>
                    <a:p>
                      <a:pPr algn="ct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extLst>
                  <a:ext uri="{0D108BD9-81ED-4DB2-BD59-A6C34878D82A}">
                    <a16:rowId xmlns:a16="http://schemas.microsoft.com/office/drawing/2014/main" val="10004"/>
                  </a:ext>
                </a:extLst>
              </a:tr>
              <a:tr h="370840">
                <a:tc>
                  <a:txBody>
                    <a:bodyPr/>
                    <a:lstStyle/>
                    <a:p>
                      <a:pPr algn="ctr"/>
                      <a:r>
                        <a:rPr lang="en-US" sz="2000" strike="sngStrike" baseline="0" dirty="0">
                          <a:latin typeface="Times New Roman" panose="02020603050405020304" pitchFamily="18" charset="0"/>
                          <a:cs typeface="Times New Roman" panose="02020603050405020304" pitchFamily="18" charset="0"/>
                        </a:rPr>
                        <a:t>Keinonen_NPA1989</a:t>
                      </a:r>
                      <a:endParaRPr lang="en-US" sz="2000" strike="sngStrike" baseline="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tc>
                  <a:txBody>
                    <a:bodyPr/>
                    <a:lstStyle/>
                    <a:p>
                      <a:pPr algn="ctr"/>
                      <a:r>
                        <a:rPr lang="en-US" sz="2000" strike="sngStrike" baseline="0" dirty="0">
                          <a:latin typeface="Times New Roman" panose="02020603050405020304" pitchFamily="18" charset="0"/>
                          <a:cs typeface="Times New Roman" panose="02020603050405020304" pitchFamily="18" charset="0"/>
                        </a:rPr>
                        <a:t>78.9(5)%</a:t>
                      </a:r>
                      <a:endParaRPr lang="en-US" sz="2000" strike="sngStrike" baseline="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tc>
                  <a:txBody>
                    <a:bodyPr/>
                    <a:lstStyle/>
                    <a:p>
                      <a:pPr algn="ctr"/>
                      <a:r>
                        <a:rPr lang="en-US" sz="2000" strike="sngStrike" baseline="0" dirty="0">
                          <a:latin typeface="Times New Roman" panose="02020603050405020304" pitchFamily="18" charset="0"/>
                          <a:cs typeface="Times New Roman" panose="02020603050405020304" pitchFamily="18" charset="0"/>
                        </a:rPr>
                        <a:t>21.1(5)%</a:t>
                      </a:r>
                      <a:endParaRPr lang="en-US" sz="2000" strike="sngStrike" baseline="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tc>
                  <a:txBody>
                    <a:bodyPr/>
                    <a:lstStyle/>
                    <a:p>
                      <a:pPr algn="ctr"/>
                      <a:endParaRPr lang="en-US" sz="2000" strike="sngStrike" baseline="0" dirty="0">
                        <a:latin typeface="Times New Roman" panose="02020603050405020304" pitchFamily="18" charset="0"/>
                        <a:ea typeface="Tahoma" panose="020B0604030504040204" pitchFamily="34" charset="0"/>
                        <a:cs typeface="Times New Roman" panose="02020603050405020304" pitchFamily="18" charset="0"/>
                      </a:endParaRPr>
                    </a:p>
                  </a:txBody>
                  <a:tcPr anchor="ctr"/>
                </a:tc>
                <a:extLst>
                  <a:ext uri="{0D108BD9-81ED-4DB2-BD59-A6C34878D82A}">
                    <a16:rowId xmlns:a16="http://schemas.microsoft.com/office/drawing/2014/main" val="10005"/>
                  </a:ext>
                </a:extLst>
              </a:tr>
              <a:tr h="370840">
                <a:tc>
                  <a:txBody>
                    <a:bodyPr/>
                    <a:lstStyle/>
                    <a:p>
                      <a:pPr algn="ctr"/>
                      <a:r>
                        <a:rPr lang="en-US" sz="2000" b="0" i="0" u="none" strike="noStrike" kern="1200" dirty="0">
                          <a:solidFill>
                            <a:schemeClr val="tx1"/>
                          </a:solidFill>
                          <a:effectLst/>
                          <a:latin typeface="Times New Roman" panose="02020603050405020304" pitchFamily="18" charset="0"/>
                          <a:ea typeface="+mn-ea"/>
                          <a:cs typeface="Times New Roman" panose="02020603050405020304" pitchFamily="18" charset="0"/>
                        </a:rPr>
                        <a:t>Endt_NPA1990</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sz="2000" dirty="0">
                          <a:latin typeface="Times New Roman" panose="02020603050405020304" pitchFamily="18" charset="0"/>
                          <a:ea typeface="Tahoma" panose="020B0604030504040204" pitchFamily="34" charset="0"/>
                          <a:cs typeface="Times New Roman" panose="02020603050405020304" pitchFamily="18" charset="0"/>
                        </a:rPr>
                        <a:t>78.2(10)%</a:t>
                      </a:r>
                    </a:p>
                  </a:txBody>
                  <a:tcPr anchor="ctr">
                    <a:lnB w="12700" cap="flat" cmpd="sng" algn="ctr">
                      <a:solidFill>
                        <a:schemeClr val="tx1"/>
                      </a:solidFill>
                      <a:prstDash val="solid"/>
                      <a:round/>
                      <a:headEnd type="none" w="med" len="med"/>
                      <a:tailEnd type="none" w="med" len="med"/>
                    </a:lnB>
                  </a:tcPr>
                </a:tc>
                <a:tc>
                  <a:txBody>
                    <a:bodyPr/>
                    <a:lstStyle/>
                    <a:p>
                      <a:pPr algn="ctr"/>
                      <a:r>
                        <a:rPr lang="en-US" sz="2000" dirty="0">
                          <a:latin typeface="Times New Roman" panose="02020603050405020304" pitchFamily="18" charset="0"/>
                          <a:ea typeface="Tahoma" panose="020B0604030504040204" pitchFamily="34" charset="0"/>
                          <a:cs typeface="Times New Roman" panose="02020603050405020304" pitchFamily="18" charset="0"/>
                        </a:rPr>
                        <a:t>21.8(10)%</a:t>
                      </a:r>
                    </a:p>
                  </a:txBody>
                  <a:tcPr anchor="ctr">
                    <a:lnB w="12700" cap="flat" cmpd="sng" algn="ctr">
                      <a:solidFill>
                        <a:schemeClr val="tx1"/>
                      </a:solidFill>
                      <a:prstDash val="solid"/>
                      <a:round/>
                      <a:headEnd type="none" w="med" len="med"/>
                      <a:tailEnd type="none" w="med" len="med"/>
                    </a:lnB>
                  </a:tcPr>
                </a:tc>
                <a:tc>
                  <a:txBody>
                    <a:bodyPr/>
                    <a:lstStyle/>
                    <a:p>
                      <a:pPr algn="ctr"/>
                      <a:r>
                        <a:rPr lang="en-US" sz="2000" dirty="0">
                          <a:latin typeface="Times New Roman" panose="02020603050405020304" pitchFamily="18" charset="0"/>
                          <a:ea typeface="Tahoma" panose="020B0604030504040204" pitchFamily="34" charset="0"/>
                          <a:cs typeface="Times New Roman" panose="02020603050405020304" pitchFamily="18" charset="0"/>
                        </a:rPr>
                        <a:t>Ave</a:t>
                      </a:r>
                      <a:r>
                        <a:rPr lang="en-US" sz="2000" baseline="0" dirty="0">
                          <a:latin typeface="Times New Roman" panose="02020603050405020304" pitchFamily="18" charset="0"/>
                          <a:ea typeface="Tahoma" panose="020B0604030504040204" pitchFamily="34" charset="0"/>
                          <a:cs typeface="Times New Roman" panose="02020603050405020304" pitchFamily="18" charset="0"/>
                        </a:rPr>
                        <a:t> of Endt78 and Warb81</a:t>
                      </a:r>
                      <a:endParaRPr lang="en-US" sz="2000" dirty="0">
                        <a:latin typeface="Times New Roman" panose="02020603050405020304" pitchFamily="18" charset="0"/>
                        <a:ea typeface="Tahoma" panose="020B0604030504040204" pitchFamily="34"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71155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1" cy="6740307"/>
          </a:xfrm>
          <a:prstGeom prst="rect">
            <a:avLst/>
          </a:prstGeom>
        </p:spPr>
        <p:txBody>
          <a:bodyPr wrap="square">
            <a:spAutoFit/>
          </a:bodyPr>
          <a:lstStyle/>
          <a:p>
            <a:pPr lvl="0" algn="just"/>
            <a:r>
              <a:rPr lang="en-US" dirty="0">
                <a:solidFill>
                  <a:prstClr val="black"/>
                </a:solidFill>
                <a:latin typeface="Times New Roman" panose="02020603050405020304" pitchFamily="18" charset="0"/>
                <a:cs typeface="Times New Roman" panose="02020603050405020304" pitchFamily="18" charset="0"/>
              </a:rPr>
              <a:t>14) Si25_check_run_counts</a:t>
            </a:r>
            <a:r>
              <a:rPr lang="en-US" altLang="zh-CN" dirty="0">
                <a:solidFill>
                  <a:prstClr val="black"/>
                </a:solidFill>
                <a:latin typeface="Times New Roman" panose="02020603050405020304" pitchFamily="18" charset="0"/>
                <a:cs typeface="Times New Roman" panose="02020603050405020304" pitchFamily="18" charset="0"/>
              </a:rPr>
              <a:t>.C is used to check the relative counts in the 401 proton/1369 gamma  peaks in each run.</a:t>
            </a:r>
          </a:p>
          <a:p>
            <a:pPr lvl="0" algn="just"/>
            <a:endParaRPr lang="en-US" dirty="0">
              <a:solidFill>
                <a:prstClr val="black"/>
              </a:solidFill>
              <a:latin typeface="Times New Roman" panose="02020603050405020304" pitchFamily="18" charset="0"/>
              <a:cs typeface="Times New Roman" panose="02020603050405020304" pitchFamily="18" charset="0"/>
            </a:endParaRPr>
          </a:p>
          <a:p>
            <a:pPr lvl="0" algn="just"/>
            <a:r>
              <a:rPr lang="en-US" dirty="0">
                <a:solidFill>
                  <a:prstClr val="black"/>
                </a:solidFill>
                <a:latin typeface="Times New Roman" panose="02020603050405020304" pitchFamily="18" charset="0"/>
                <a:cs typeface="Times New Roman" panose="02020603050405020304" pitchFamily="18" charset="0"/>
              </a:rPr>
              <a:t>15) C:\Si24\lpfmoni\ggCoin.cpp is </a:t>
            </a:r>
            <a:r>
              <a:rPr lang="en-US" altLang="zh-CN" dirty="0">
                <a:solidFill>
                  <a:prstClr val="black"/>
                </a:solidFill>
                <a:latin typeface="Times New Roman" panose="02020603050405020304" pitchFamily="18" charset="0"/>
                <a:cs typeface="Times New Roman" panose="02020603050405020304" pitchFamily="18" charset="0"/>
              </a:rPr>
              <a:t>compiled and then used for the </a:t>
            </a:r>
            <a:r>
              <a:rPr lang="en-US" altLang="zh-CN" i="1" dirty="0">
                <a:solidFill>
                  <a:prstClr val="black"/>
                </a:solidFill>
                <a:latin typeface="Times New Roman" panose="02020603050405020304" pitchFamily="18" charset="0"/>
                <a:cs typeface="Times New Roman" panose="02020603050405020304" pitchFamily="18" charset="0"/>
              </a:rPr>
              <a:t>γγ</a:t>
            </a:r>
            <a:r>
              <a:rPr lang="en-US" altLang="zh-CN" dirty="0">
                <a:solidFill>
                  <a:prstClr val="black"/>
                </a:solidFill>
                <a:latin typeface="Times New Roman" panose="02020603050405020304" pitchFamily="18" charset="0"/>
                <a:cs typeface="Times New Roman" panose="02020603050405020304" pitchFamily="18" charset="0"/>
              </a:rPr>
              <a:t> coincidence analysis based on the ungated </a:t>
            </a:r>
            <a:r>
              <a:rPr lang="en-US" altLang="zh-CN" dirty="0" err="1">
                <a:solidFill>
                  <a:prstClr val="black"/>
                </a:solidFill>
                <a:latin typeface="Times New Roman" panose="02020603050405020304" pitchFamily="18" charset="0"/>
                <a:cs typeface="Times New Roman" panose="02020603050405020304" pitchFamily="18" charset="0"/>
              </a:rPr>
              <a:t>SeGAenergy</a:t>
            </a:r>
            <a:r>
              <a:rPr lang="en-US" altLang="zh-CN" dirty="0">
                <a:solidFill>
                  <a:prstClr val="black"/>
                </a:solidFill>
                <a:latin typeface="Times New Roman" panose="02020603050405020304" pitchFamily="18" charset="0"/>
                <a:cs typeface="Times New Roman" panose="02020603050405020304" pitchFamily="18" charset="0"/>
              </a:rPr>
              <a:t>[] branch in run-all_after_cali_25Si.root.</a:t>
            </a:r>
          </a:p>
          <a:p>
            <a:pPr lvl="0" algn="just"/>
            <a:endParaRPr lang="en-US" dirty="0">
              <a:solidFill>
                <a:prstClr val="black"/>
              </a:solidFill>
              <a:latin typeface="Times New Roman" panose="02020603050405020304" pitchFamily="18" charset="0"/>
              <a:cs typeface="Times New Roman" panose="02020603050405020304" pitchFamily="18" charset="0"/>
            </a:endParaRPr>
          </a:p>
          <a:p>
            <a:pPr lvl="0" algn="just"/>
            <a:r>
              <a:rPr lang="en-US" altLang="zh-CN" dirty="0">
                <a:latin typeface="Times New Roman" panose="02020603050405020304" pitchFamily="18" charset="0"/>
                <a:cs typeface="Times New Roman" panose="02020603050405020304" pitchFamily="18" charset="0"/>
              </a:rPr>
              <a:t>16) D:\X\out\Moshe\secondAnalysis\</a:t>
            </a:r>
            <a:r>
              <a:rPr lang="en-US" altLang="zh-CN" b="1" dirty="0">
                <a:latin typeface="Times New Roman" panose="02020603050405020304" pitchFamily="18" charset="0"/>
                <a:cs typeface="Times New Roman" panose="02020603050405020304" pitchFamily="18" charset="0"/>
              </a:rPr>
              <a:t>protons-si25_final.root</a:t>
            </a:r>
            <a:r>
              <a:rPr lang="en-US" altLang="zh-CN" dirty="0">
                <a:latin typeface="Times New Roman" panose="02020603050405020304" pitchFamily="18" charset="0"/>
                <a:cs typeface="Times New Roman" panose="02020603050405020304" pitchFamily="18" charset="0"/>
              </a:rPr>
              <a:t>, the proton spectrum in the paper. An exponentially modified Gaussian function is used to fit the </a:t>
            </a:r>
            <a:r>
              <a:rPr lang="en-US" altLang="zh-CN" i="1" dirty="0">
                <a:latin typeface="Times New Roman" panose="02020603050405020304" pitchFamily="18" charset="0"/>
                <a:cs typeface="Times New Roman" panose="02020603050405020304" pitchFamily="18" charset="0"/>
              </a:rPr>
              <a:t>β</a:t>
            </a:r>
            <a:r>
              <a:rPr lang="en-US" altLang="zh-CN" dirty="0">
                <a:latin typeface="Times New Roman" panose="02020603050405020304" pitchFamily="18" charset="0"/>
                <a:cs typeface="Times New Roman" panose="02020603050405020304" pitchFamily="18" charset="0"/>
              </a:rPr>
              <a:t>-delayed proton peaks using </a:t>
            </a:r>
            <a:r>
              <a:rPr lang="en-US" altLang="zh-CN" b="1" dirty="0">
                <a:latin typeface="Times New Roman" panose="02020603050405020304" pitchFamily="18" charset="0"/>
                <a:cs typeface="Times New Roman" panose="02020603050405020304" pitchFamily="18" charset="0"/>
              </a:rPr>
              <a:t>gausnerfcpol1_peakfit_bp.C</a:t>
            </a:r>
            <a:r>
              <a:rPr lang="en-US" altLang="zh-CN" dirty="0">
                <a:latin typeface="Times New Roman" panose="02020603050405020304" pitchFamily="18" charset="0"/>
                <a:cs typeface="Times New Roman" panose="02020603050405020304" pitchFamily="18" charset="0"/>
              </a:rPr>
              <a:t>.</a:t>
            </a:r>
          </a:p>
          <a:p>
            <a:pPr lvl="0" algn="just"/>
            <a:endParaRPr lang="en-US" altLang="zh-CN" dirty="0">
              <a:latin typeface="Times New Roman" panose="02020603050405020304" pitchFamily="18" charset="0"/>
              <a:cs typeface="Times New Roman" panose="02020603050405020304" pitchFamily="18" charset="0"/>
            </a:endParaRPr>
          </a:p>
          <a:p>
            <a:pPr lvl="0" algn="just"/>
            <a:r>
              <a:rPr lang="en-US" altLang="zh-CN" dirty="0">
                <a:latin typeface="Times New Roman" panose="02020603050405020304" pitchFamily="18" charset="0"/>
                <a:cs typeface="Times New Roman" panose="02020603050405020304" pitchFamily="18" charset="0"/>
              </a:rPr>
              <a:t>17) </a:t>
            </a:r>
            <a:r>
              <a:rPr lang="en-US" altLang="zh-CN" b="1" dirty="0">
                <a:latin typeface="Times New Roman" panose="02020603050405020304" pitchFamily="18" charset="0"/>
                <a:cs typeface="Times New Roman" panose="02020603050405020304" pitchFamily="18" charset="0"/>
              </a:rPr>
              <a:t>graphpol342fit_band_efficiency_curve.C </a:t>
            </a:r>
            <a:r>
              <a:rPr lang="en-US" altLang="zh-CN" dirty="0">
                <a:latin typeface="Times New Roman" panose="02020603050405020304" pitchFamily="18" charset="0"/>
                <a:cs typeface="Times New Roman" panose="02020603050405020304" pitchFamily="18" charset="0"/>
              </a:rPr>
              <a:t>is used to fit the proton detection efficiency curve and get the efficiency for the 719-keV proton by interpolating the efficiency curve.</a:t>
            </a:r>
          </a:p>
          <a:p>
            <a:pPr lvl="0" algn="just"/>
            <a:endParaRPr lang="en-US" altLang="zh-CN" dirty="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18) Based on D:/X/out/Si25/</a:t>
            </a:r>
            <a:r>
              <a:rPr lang="en-US" altLang="zh-CN" b="1" dirty="0">
                <a:latin typeface="Times New Roman" panose="02020603050405020304" pitchFamily="18" charset="0"/>
                <a:cs typeface="Times New Roman" panose="02020603050405020304" pitchFamily="18" charset="0"/>
              </a:rPr>
              <a:t>100eV-bin-ungated_sun_25Si.root</a:t>
            </a:r>
            <a:r>
              <a:rPr lang="en-US" altLang="zh-CN" dirty="0">
                <a:latin typeface="Times New Roman" panose="02020603050405020304" pitchFamily="18" charset="0"/>
                <a:cs typeface="Times New Roman" panose="02020603050405020304" pitchFamily="18" charset="0"/>
              </a:rPr>
              <a:t> and D:/X/out/Si25/</a:t>
            </a:r>
            <a:r>
              <a:rPr lang="en-US" altLang="zh-CN" b="1" dirty="0">
                <a:latin typeface="Times New Roman" panose="02020603050405020304" pitchFamily="18" charset="0"/>
                <a:cs typeface="Times New Roman" panose="02020603050405020304" pitchFamily="18" charset="0"/>
              </a:rPr>
              <a:t>100eV-bin-gated_sun_25Si.root</a:t>
            </a:r>
            <a:r>
              <a:rPr lang="en-US" altLang="zh-CN" dirty="0">
                <a:latin typeface="Times New Roman" panose="02020603050405020304" pitchFamily="18" charset="0"/>
                <a:cs typeface="Times New Roman" panose="02020603050405020304" pitchFamily="18" charset="0"/>
              </a:rPr>
              <a:t>, an exponentially modified Gaussian function is used to model the response function for four unbroadened </a:t>
            </a:r>
            <a:r>
              <a:rPr lang="en-US" altLang="zh-CN" i="1" dirty="0">
                <a:latin typeface="Times New Roman" panose="02020603050405020304" pitchFamily="18" charset="0"/>
                <a:cs typeface="Times New Roman" panose="02020603050405020304" pitchFamily="18" charset="0"/>
              </a:rPr>
              <a:t>β</a:t>
            </a:r>
            <a:r>
              <a:rPr lang="en-US" altLang="zh-CN" dirty="0">
                <a:latin typeface="Times New Roman" panose="02020603050405020304" pitchFamily="18" charset="0"/>
                <a:cs typeface="Times New Roman" panose="02020603050405020304" pitchFamily="18" charset="0"/>
              </a:rPr>
              <a:t>-delayed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 peaks in the cumulative spectrum and the energies, integrals from the fit of these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 lines were extracted using </a:t>
            </a:r>
            <a:r>
              <a:rPr lang="en-US" altLang="zh-CN" b="1" dirty="0">
                <a:latin typeface="Times New Roman" panose="02020603050405020304" pitchFamily="18" charset="0"/>
                <a:cs typeface="Times New Roman" panose="02020603050405020304" pitchFamily="18" charset="0"/>
              </a:rPr>
              <a:t>gausnerfcpol1_peakfit_bgcov.C</a:t>
            </a:r>
            <a:r>
              <a:rPr lang="en-US" altLang="zh-CN" dirty="0">
                <a:latin typeface="Times New Roman" panose="02020603050405020304" pitchFamily="18" charset="0"/>
                <a:cs typeface="Times New Roman" panose="02020603050405020304" pitchFamily="18" charset="0"/>
              </a:rPr>
              <a:t>. An exponentially modified Gaussian function is used to fit four broadened </a:t>
            </a:r>
            <a:r>
              <a:rPr lang="en-US" altLang="zh-CN" i="1"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-delayed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ray peaks using </a:t>
            </a:r>
            <a:r>
              <a:rPr lang="en-US" altLang="zh-CN" b="1" dirty="0">
                <a:latin typeface="Times New Roman" panose="02020603050405020304" pitchFamily="18" charset="0"/>
                <a:cs typeface="Times New Roman" panose="02020603050405020304" pitchFamily="18" charset="0"/>
              </a:rPr>
              <a:t>gausnerfcpol1_peakfit_bpgcov.C</a:t>
            </a:r>
            <a:r>
              <a:rPr lang="en-US" altLang="zh-CN" dirty="0">
                <a:latin typeface="Times New Roman" panose="02020603050405020304" pitchFamily="18" charset="0"/>
                <a:cs typeface="Times New Roman" panose="02020603050405020304" pitchFamily="18" charset="0"/>
              </a:rPr>
              <a:t>. Just to show without Doppler broadening analysis how bad the fit is.</a:t>
            </a:r>
          </a:p>
          <a:p>
            <a:pPr algn="just"/>
            <a:endParaRPr lang="en-US" altLang="zh-CN" dirty="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19) run ./p26</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efficiency.mac ./p26 vis.mac simulation to get the simulated root file SeGA-build/</a:t>
            </a:r>
            <a:r>
              <a:rPr lang="en-US" altLang="zh-CN" dirty="0" err="1">
                <a:latin typeface="Times New Roman" panose="02020603050405020304" pitchFamily="18" charset="0"/>
                <a:cs typeface="Times New Roman" panose="02020603050405020304" pitchFamily="18" charset="0"/>
              </a:rPr>
              <a:t>rootfiles</a:t>
            </a:r>
            <a:r>
              <a:rPr lang="en-US" altLang="zh-CN" dirty="0">
                <a:latin typeface="Times New Roman" panose="02020603050405020304" pitchFamily="18" charset="0"/>
                <a:cs typeface="Times New Roman" panose="02020603050405020304" pitchFamily="18" charset="0"/>
              </a:rPr>
              <a:t>/efficiency_0.root, then use </a:t>
            </a:r>
            <a:r>
              <a:rPr lang="en-US" altLang="zh-CN" b="1" dirty="0" err="1">
                <a:latin typeface="Times New Roman" panose="02020603050405020304" pitchFamily="18" charset="0"/>
                <a:cs typeface="Times New Roman" panose="02020603050405020304" pitchFamily="18" charset="0"/>
              </a:rPr>
              <a:t>GetBinContent.C</a:t>
            </a:r>
            <a:r>
              <a:rPr lang="en-US" altLang="zh-CN" b="1"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to get the peak integrals from 16 SeGA histograms. Input the peak integrals to excel.</a:t>
            </a:r>
          </a:p>
        </p:txBody>
      </p:sp>
    </p:spTree>
    <p:extLst>
      <p:ext uri="{BB962C8B-B14F-4D97-AF65-F5344CB8AC3E}">
        <p14:creationId xmlns:p14="http://schemas.microsoft.com/office/powerpoint/2010/main" val="245582738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3"/>
          <p:cNvGraphicFramePr>
            <a:graphicFrameLocks/>
          </p:cNvGraphicFramePr>
          <p:nvPr>
            <p:extLst>
              <p:ext uri="{D42A27DB-BD31-4B8C-83A1-F6EECF244321}">
                <p14:modId xmlns:p14="http://schemas.microsoft.com/office/powerpoint/2010/main" val="218173232"/>
              </p:ext>
            </p:extLst>
          </p:nvPr>
        </p:nvGraphicFramePr>
        <p:xfrm>
          <a:off x="0" y="0"/>
          <a:ext cx="9144000" cy="420892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Table 5"/>
          <p:cNvGraphicFramePr>
            <a:graphicFrameLocks noGrp="1"/>
          </p:cNvGraphicFramePr>
          <p:nvPr/>
        </p:nvGraphicFramePr>
        <p:xfrm>
          <a:off x="1048870" y="4361329"/>
          <a:ext cx="6952130" cy="2228850"/>
        </p:xfrm>
        <a:graphic>
          <a:graphicData uri="http://schemas.openxmlformats.org/drawingml/2006/table">
            <a:tbl>
              <a:tblPr/>
              <a:tblGrid>
                <a:gridCol w="1235934">
                  <a:extLst>
                    <a:ext uri="{9D8B030D-6E8A-4147-A177-3AD203B41FA5}">
                      <a16:colId xmlns:a16="http://schemas.microsoft.com/office/drawing/2014/main" val="20000"/>
                    </a:ext>
                  </a:extLst>
                </a:gridCol>
                <a:gridCol w="1502784">
                  <a:extLst>
                    <a:ext uri="{9D8B030D-6E8A-4147-A177-3AD203B41FA5}">
                      <a16:colId xmlns:a16="http://schemas.microsoft.com/office/drawing/2014/main" val="20001"/>
                    </a:ext>
                  </a:extLst>
                </a:gridCol>
                <a:gridCol w="861409">
                  <a:extLst>
                    <a:ext uri="{9D8B030D-6E8A-4147-A177-3AD203B41FA5}">
                      <a16:colId xmlns:a16="http://schemas.microsoft.com/office/drawing/2014/main" val="20002"/>
                    </a:ext>
                  </a:extLst>
                </a:gridCol>
                <a:gridCol w="1142303">
                  <a:extLst>
                    <a:ext uri="{9D8B030D-6E8A-4147-A177-3AD203B41FA5}">
                      <a16:colId xmlns:a16="http://schemas.microsoft.com/office/drawing/2014/main" val="20003"/>
                    </a:ext>
                  </a:extLst>
                </a:gridCol>
                <a:gridCol w="1254660">
                  <a:extLst>
                    <a:ext uri="{9D8B030D-6E8A-4147-A177-3AD203B41FA5}">
                      <a16:colId xmlns:a16="http://schemas.microsoft.com/office/drawing/2014/main" val="20004"/>
                    </a:ext>
                  </a:extLst>
                </a:gridCol>
                <a:gridCol w="955040">
                  <a:extLst>
                    <a:ext uri="{9D8B030D-6E8A-4147-A177-3AD203B41FA5}">
                      <a16:colId xmlns:a16="http://schemas.microsoft.com/office/drawing/2014/main" val="20005"/>
                    </a:ext>
                  </a:extLst>
                </a:gridCol>
              </a:tblGrid>
              <a:tr h="190500">
                <a:tc>
                  <a:txBody>
                    <a:bodyPr/>
                    <a:lstStyle/>
                    <a:p>
                      <a:pPr algn="ctr" fontAlgn="b"/>
                      <a:r>
                        <a:rPr lang="en-US" sz="1400" b="0" i="0" u="none" strike="noStrike" dirty="0">
                          <a:solidFill>
                            <a:srgbClr val="000000"/>
                          </a:solidFill>
                          <a:effectLst/>
                          <a:latin typeface="Calibri" panose="020F0502020204030204" pitchFamily="34" charset="0"/>
                        </a:rPr>
                        <a:t>run number</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purpose</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date</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start</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stop</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total time</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fontAlgn="b"/>
                      <a:r>
                        <a:rPr lang="en-US" sz="1400" b="0" i="0" u="none" strike="noStrike">
                          <a:solidFill>
                            <a:srgbClr val="000000"/>
                          </a:solidFill>
                          <a:effectLst/>
                          <a:latin typeface="Calibri" panose="020F0502020204030204" pitchFamily="34" charset="0"/>
                        </a:rPr>
                        <a:t>123</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More 380 V data</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05/05/18</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08:46:00 AM</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09:47:43 AM</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effectLst/>
                          <a:latin typeface="Calibri" panose="020F0502020204030204" pitchFamily="34" charset="0"/>
                        </a:rPr>
                        <a:t>01:01:43</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90500">
                <a:tc>
                  <a:txBody>
                    <a:bodyPr/>
                    <a:lstStyle/>
                    <a:p>
                      <a:pPr algn="ctr" fontAlgn="b"/>
                      <a:r>
                        <a:rPr lang="en-US" sz="1400" b="0" i="0" u="none" strike="noStrike">
                          <a:solidFill>
                            <a:srgbClr val="000000"/>
                          </a:solidFill>
                          <a:effectLst/>
                          <a:latin typeface="Calibri" panose="020F0502020204030204" pitchFamily="34" charset="0"/>
                        </a:rPr>
                        <a:t>125</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More 380 V data</a:t>
                      </a:r>
                    </a:p>
                  </a:txBody>
                  <a:tcPr marL="9525" marR="9525" marT="9525" marB="0" anchor="b">
                    <a:lnL>
                      <a:noFill/>
                    </a:lnL>
                    <a:lnR>
                      <a:noFill/>
                    </a:lnR>
                    <a:lnT>
                      <a:noFill/>
                    </a:lnT>
                    <a:lnB>
                      <a:noFill/>
                    </a:lnB>
                  </a:tcPr>
                </a:tc>
                <a:tc>
                  <a:txBody>
                    <a:bodyPr/>
                    <a:lstStyle/>
                    <a:p>
                      <a:pPr algn="ctr" fontAlgn="b"/>
                      <a:r>
                        <a:rPr lang="en-US" sz="1400" b="0" i="0" u="none" strike="noStrike" dirty="0">
                          <a:solidFill>
                            <a:srgbClr val="000000"/>
                          </a:solidFill>
                          <a:effectLst/>
                          <a:latin typeface="Calibri" panose="020F0502020204030204" pitchFamily="34" charset="0"/>
                        </a:rPr>
                        <a:t>05/05/18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09:58:23 AM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11:07:24 AM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01:09:01</a:t>
                      </a: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90500">
                <a:tc>
                  <a:txBody>
                    <a:bodyPr/>
                    <a:lstStyle/>
                    <a:p>
                      <a:pPr algn="ctr" fontAlgn="b"/>
                      <a:r>
                        <a:rPr lang="en-US" sz="1400" b="0" i="0" u="none" strike="noStrike">
                          <a:solidFill>
                            <a:srgbClr val="000000"/>
                          </a:solidFill>
                          <a:effectLst/>
                          <a:latin typeface="Calibri" panose="020F0502020204030204" pitchFamily="34" charset="0"/>
                        </a:rPr>
                        <a:t>127</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More 380 V data</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05/05/18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11:27:00 AM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12:27:00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01:00:00</a:t>
                      </a: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190500">
                <a:tc>
                  <a:txBody>
                    <a:bodyPr/>
                    <a:lstStyle/>
                    <a:p>
                      <a:pPr algn="ctr" fontAlgn="b"/>
                      <a:r>
                        <a:rPr lang="en-US" sz="1400" b="0" i="0" u="none" strike="noStrike">
                          <a:solidFill>
                            <a:srgbClr val="000000"/>
                          </a:solidFill>
                          <a:effectLst/>
                          <a:latin typeface="Calibri" panose="020F0502020204030204" pitchFamily="34" charset="0"/>
                        </a:rPr>
                        <a:t>129</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More 380 V data</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05/05/18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12:38:41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01:38:35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00:59:54</a:t>
                      </a: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r h="190500">
                <a:tc>
                  <a:txBody>
                    <a:bodyPr/>
                    <a:lstStyle/>
                    <a:p>
                      <a:pPr algn="ctr" fontAlgn="b"/>
                      <a:r>
                        <a:rPr lang="en-US" sz="1400" b="0" i="0" u="none" strike="noStrike">
                          <a:solidFill>
                            <a:srgbClr val="000000"/>
                          </a:solidFill>
                          <a:effectLst/>
                          <a:latin typeface="Calibri" panose="020F0502020204030204" pitchFamily="34" charset="0"/>
                        </a:rPr>
                        <a:t>131</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More 380 V data</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05/05/18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01:50:10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02:50:17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01:00:07</a:t>
                      </a:r>
                    </a:p>
                  </a:txBody>
                  <a:tcPr marL="9525" marR="9525" marT="9525" marB="0" anchor="b">
                    <a:lnL>
                      <a:noFill/>
                    </a:lnL>
                    <a:lnR>
                      <a:noFill/>
                    </a:lnR>
                    <a:lnT>
                      <a:noFill/>
                    </a:lnT>
                    <a:lnB>
                      <a:noFill/>
                    </a:lnB>
                  </a:tcPr>
                </a:tc>
                <a:extLst>
                  <a:ext uri="{0D108BD9-81ED-4DB2-BD59-A6C34878D82A}">
                    <a16:rowId xmlns:a16="http://schemas.microsoft.com/office/drawing/2014/main" val="10005"/>
                  </a:ext>
                </a:extLst>
              </a:tr>
              <a:tr h="190500">
                <a:tc>
                  <a:txBody>
                    <a:bodyPr/>
                    <a:lstStyle/>
                    <a:p>
                      <a:pPr algn="ctr" fontAlgn="b"/>
                      <a:r>
                        <a:rPr lang="en-US" sz="1400" b="0" i="0" u="none" strike="noStrike">
                          <a:solidFill>
                            <a:srgbClr val="000000"/>
                          </a:solidFill>
                          <a:effectLst/>
                          <a:latin typeface="Calibri" panose="020F0502020204030204" pitchFamily="34" charset="0"/>
                        </a:rPr>
                        <a:t>134</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More 380 V data</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05/05/18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03:06:51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04:07:11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01:00:20</a:t>
                      </a:r>
                    </a:p>
                  </a:txBody>
                  <a:tcPr marL="9525" marR="9525" marT="9525" marB="0" anchor="b">
                    <a:lnL>
                      <a:noFill/>
                    </a:lnL>
                    <a:lnR>
                      <a:noFill/>
                    </a:lnR>
                    <a:lnT>
                      <a:noFill/>
                    </a:lnT>
                    <a:lnB>
                      <a:noFill/>
                    </a:lnB>
                  </a:tcPr>
                </a:tc>
                <a:extLst>
                  <a:ext uri="{0D108BD9-81ED-4DB2-BD59-A6C34878D82A}">
                    <a16:rowId xmlns:a16="http://schemas.microsoft.com/office/drawing/2014/main" val="10006"/>
                  </a:ext>
                </a:extLst>
              </a:tr>
              <a:tr h="190500">
                <a:tc>
                  <a:txBody>
                    <a:bodyPr/>
                    <a:lstStyle/>
                    <a:p>
                      <a:pPr algn="ctr" fontAlgn="b"/>
                      <a:r>
                        <a:rPr lang="en-US" sz="1400" b="0" i="0" u="none" strike="noStrike">
                          <a:solidFill>
                            <a:srgbClr val="000000"/>
                          </a:solidFill>
                          <a:effectLst/>
                          <a:latin typeface="Calibri" panose="020F0502020204030204" pitchFamily="34" charset="0"/>
                        </a:rPr>
                        <a:t>136</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More 380 V data</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05/05/18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04:18:50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05:19:57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01:01:07</a:t>
                      </a:r>
                    </a:p>
                  </a:txBody>
                  <a:tcPr marL="9525" marR="9525" marT="9525" marB="0" anchor="b">
                    <a:lnL>
                      <a:noFill/>
                    </a:lnL>
                    <a:lnR>
                      <a:noFill/>
                    </a:lnR>
                    <a:lnT>
                      <a:noFill/>
                    </a:lnT>
                    <a:lnB>
                      <a:noFill/>
                    </a:lnB>
                  </a:tcPr>
                </a:tc>
                <a:extLst>
                  <a:ext uri="{0D108BD9-81ED-4DB2-BD59-A6C34878D82A}">
                    <a16:rowId xmlns:a16="http://schemas.microsoft.com/office/drawing/2014/main" val="10007"/>
                  </a:ext>
                </a:extLst>
              </a:tr>
              <a:tr h="190500">
                <a:tc>
                  <a:txBody>
                    <a:bodyPr/>
                    <a:lstStyle/>
                    <a:p>
                      <a:pPr algn="ctr" fontAlgn="b"/>
                      <a:r>
                        <a:rPr lang="en-US" sz="1400" b="0" i="0" u="none" strike="noStrike">
                          <a:solidFill>
                            <a:srgbClr val="000000"/>
                          </a:solidFill>
                          <a:effectLst/>
                          <a:latin typeface="Calibri" panose="020F0502020204030204" pitchFamily="34" charset="0"/>
                        </a:rPr>
                        <a:t>138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More 380 V data</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05/05/18</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05:31:23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06:31:38 PM</a:t>
                      </a:r>
                    </a:p>
                  </a:txBody>
                  <a:tcPr marL="9525" marR="9525" marT="9525" marB="0" anchor="b">
                    <a:lnL>
                      <a:noFill/>
                    </a:lnL>
                    <a:lnR>
                      <a:noFill/>
                    </a:lnR>
                    <a:lnT>
                      <a:noFill/>
                    </a:lnT>
                    <a:lnB>
                      <a:noFill/>
                    </a:lnB>
                  </a:tcPr>
                </a:tc>
                <a:tc>
                  <a:txBody>
                    <a:bodyPr/>
                    <a:lstStyle/>
                    <a:p>
                      <a:pPr algn="ctr" fontAlgn="b"/>
                      <a:r>
                        <a:rPr lang="en-US" sz="1400" b="0" i="0" u="none" strike="noStrike">
                          <a:solidFill>
                            <a:srgbClr val="000000"/>
                          </a:solidFill>
                          <a:effectLst/>
                          <a:latin typeface="Calibri" panose="020F0502020204030204" pitchFamily="34" charset="0"/>
                        </a:rPr>
                        <a:t>01:00:15</a:t>
                      </a:r>
                    </a:p>
                  </a:txBody>
                  <a:tcPr marL="9525" marR="9525" marT="9525" marB="0" anchor="b">
                    <a:lnL>
                      <a:noFill/>
                    </a:lnL>
                    <a:lnR>
                      <a:noFill/>
                    </a:lnR>
                    <a:lnT>
                      <a:noFill/>
                    </a:lnT>
                    <a:lnB>
                      <a:noFill/>
                    </a:lnB>
                  </a:tcPr>
                </a:tc>
                <a:extLst>
                  <a:ext uri="{0D108BD9-81ED-4DB2-BD59-A6C34878D82A}">
                    <a16:rowId xmlns:a16="http://schemas.microsoft.com/office/drawing/2014/main" val="10008"/>
                  </a:ext>
                </a:extLst>
              </a:tr>
              <a:tr h="190500">
                <a:tc>
                  <a:txBody>
                    <a:bodyPr/>
                    <a:lstStyle/>
                    <a:p>
                      <a:pPr algn="ctr" fontAlgn="b"/>
                      <a:r>
                        <a:rPr lang="en-US" sz="1400" b="0" i="0" u="none" strike="noStrike">
                          <a:solidFill>
                            <a:srgbClr val="000000"/>
                          </a:solidFill>
                          <a:effectLst/>
                          <a:latin typeface="Calibri" panose="020F0502020204030204" pitchFamily="34" charset="0"/>
                        </a:rPr>
                        <a:t>140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More 380 V data</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05/05/18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06:42:37 PM</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07:57:35 PM</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01:14:58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8275226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909310"/>
          </a:xfrm>
          <a:prstGeom prst="rect">
            <a:avLst/>
          </a:prstGeom>
        </p:spPr>
        <p:txBody>
          <a:bodyPr wrap="square">
            <a:spAutoFit/>
          </a:bodyPr>
          <a:lstStyle/>
          <a:p>
            <a:pPr>
              <a:spcAft>
                <a:spcPts val="0"/>
              </a:spcAft>
            </a:pPr>
            <a:r>
              <a:rPr lang="en-US" dirty="0">
                <a:latin typeface="Times New Roman" panose="02020603050405020304" pitchFamily="18" charset="0"/>
                <a:ea typeface="宋体" panose="02010600030101010101" pitchFamily="2" charset="-122"/>
                <a:cs typeface="Times New Roman" panose="02020603050405020304" pitchFamily="18" charset="0"/>
              </a:rPr>
              <a:t>Hi Chris and Lijie,</a:t>
            </a:r>
          </a:p>
          <a:p>
            <a:pPr>
              <a:spcAft>
                <a:spcPts val="0"/>
              </a:spcAft>
            </a:pPr>
            <a:r>
              <a:rPr lang="en-US" dirty="0">
                <a:latin typeface="Times New Roman" panose="02020603050405020304" pitchFamily="18" charset="0"/>
                <a:ea typeface="宋体" panose="02010600030101010101" pitchFamily="2" charset="-122"/>
                <a:cs typeface="Times New Roman" panose="02020603050405020304" pitchFamily="18" charset="0"/>
              </a:rPr>
              <a:t> </a:t>
            </a:r>
          </a:p>
          <a:p>
            <a:pPr>
              <a:spcAft>
                <a:spcPts val="0"/>
              </a:spcAft>
            </a:pPr>
            <a:r>
              <a:rPr lang="en-US" dirty="0">
                <a:latin typeface="Times New Roman" panose="02020603050405020304" pitchFamily="18" charset="0"/>
                <a:ea typeface="宋体" panose="02010600030101010101" pitchFamily="2" charset="-122"/>
                <a:cs typeface="Times New Roman" panose="02020603050405020304" pitchFamily="18" charset="0"/>
              </a:rPr>
              <a:t>   I was thinking about it, and it seems to me that the best option for absolute normalization is to take </a:t>
            </a:r>
            <a:r>
              <a:rPr lang="en-US" dirty="0" err="1">
                <a:latin typeface="Times New Roman" panose="02020603050405020304" pitchFamily="18" charset="0"/>
                <a:ea typeface="宋体" panose="02010600030101010101" pitchFamily="2" charset="-122"/>
                <a:cs typeface="Times New Roman" panose="02020603050405020304" pitchFamily="18" charset="0"/>
              </a:rPr>
              <a:t>Lijie's</a:t>
            </a:r>
            <a:r>
              <a:rPr lang="en-US" dirty="0">
                <a:latin typeface="Times New Roman" panose="02020603050405020304" pitchFamily="18" charset="0"/>
                <a:ea typeface="宋体" panose="02010600030101010101" pitchFamily="2" charset="-122"/>
                <a:cs typeface="Times New Roman" panose="02020603050405020304" pitchFamily="18" charset="0"/>
              </a:rPr>
              <a:t> number for the total 25Si particles, and to use pads A-E to detect the 401-keV pro</a:t>
            </a:r>
            <a:r>
              <a:rPr lang="en-US" altLang="zh-CN" dirty="0">
                <a:latin typeface="Times New Roman" panose="02020603050405020304" pitchFamily="18" charset="0"/>
                <a:ea typeface="宋体" panose="02010600030101010101" pitchFamily="2" charset="-122"/>
                <a:cs typeface="Times New Roman" panose="02020603050405020304" pitchFamily="18" charset="0"/>
              </a:rPr>
              <a:t>t</a:t>
            </a:r>
            <a:r>
              <a:rPr lang="en-US" dirty="0">
                <a:latin typeface="Times New Roman" panose="02020603050405020304" pitchFamily="18" charset="0"/>
                <a:ea typeface="宋体" panose="02010600030101010101" pitchFamily="2" charset="-122"/>
                <a:cs typeface="Times New Roman" panose="02020603050405020304" pitchFamily="18" charset="0"/>
              </a:rPr>
              <a:t>ons with 100% efficiency. It is true that we will have significant background without vetoing, but I hope that the 401-keV peak is strong enough to be used with reasonable uncertainty even with 50% veto efficiency.</a:t>
            </a:r>
          </a:p>
          <a:p>
            <a:pPr>
              <a:spcAft>
                <a:spcPts val="0"/>
              </a:spcAft>
            </a:pPr>
            <a:endParaRPr lang="en-US" dirty="0">
              <a:effectLst/>
              <a:latin typeface="宋体" panose="02010600030101010101" pitchFamily="2" charset="-122"/>
              <a:ea typeface="宋体" panose="02010600030101010101" pitchFamily="2" charset="-122"/>
              <a:cs typeface="Times New Roman" panose="02020603050405020304" pitchFamily="18" charset="0"/>
            </a:endParaRPr>
          </a:p>
          <a:p>
            <a:r>
              <a:rPr lang="en-US" dirty="0"/>
              <a:t>Regarding 1, If we are normalizing the protons to </a:t>
            </a:r>
            <a:r>
              <a:rPr lang="en-US" dirty="0" err="1"/>
              <a:t>Lijie’s</a:t>
            </a:r>
            <a:r>
              <a:rPr lang="en-US" dirty="0"/>
              <a:t> number of decays, which I believe is based on gammas, then we have to quantify a limit on how much 25Si may have stopped in the collimator (since those protons will be missed). I recall that Lijie already did this by looking at the gamma rates in the upstream vs. downstream SeGA detectors, but the number is an important systematic that we need to use. Also, do we have a limit on how much 25Si could have been swept to the cathode by the E-field?</a:t>
            </a:r>
          </a:p>
          <a:p>
            <a:pPr>
              <a:spcAft>
                <a:spcPts val="0"/>
              </a:spcAft>
            </a:pPr>
            <a:endParaRPr lang="en-US" dirty="0">
              <a:effectLst/>
              <a:latin typeface="宋体" panose="02010600030101010101" pitchFamily="2" charset="-122"/>
              <a:ea typeface="宋体" panose="02010600030101010101" pitchFamily="2" charset="-122"/>
              <a:cs typeface="Times New Roman" panose="02020603050405020304" pitchFamily="18" charset="0"/>
            </a:endParaRPr>
          </a:p>
          <a:p>
            <a:r>
              <a:rPr lang="en-US" dirty="0"/>
              <a:t>Regarding the normalization, I see only one way to quantify this systematic, and it will require some work. We will need to calculate (for one or few peaks) the efficiency ratio between gammas that are stopped on the cathode and gammas that are stopped in the gas. Then we can use this ratio to determine the expected differences on the upstream and downstream SeGA detectors due to "cathode gammas". </a:t>
            </a:r>
          </a:p>
          <a:p>
            <a:pPr>
              <a:spcAft>
                <a:spcPts val="0"/>
              </a:spcAft>
            </a:pPr>
            <a:endParaRPr lang="en-US"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419627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355312"/>
          </a:xfrm>
          <a:prstGeom prst="rect">
            <a:avLst/>
          </a:prstGeom>
        </p:spPr>
        <p:txBody>
          <a:bodyPr wrap="square">
            <a:spAutoFit/>
          </a:bodyPr>
          <a:lstStyle/>
          <a:p>
            <a:pPr>
              <a:spcAft>
                <a:spcPts val="0"/>
              </a:spcAft>
            </a:pPr>
            <a:r>
              <a:rPr lang="en-US" altLang="zh-CN" dirty="0">
                <a:solidFill>
                  <a:srgbClr val="000000"/>
                </a:solidFill>
                <a:latin typeface="Calibri" panose="020F0502020204030204" pitchFamily="34" charset="0"/>
                <a:ea typeface="宋体" panose="02010600030101010101" pitchFamily="2" charset="-122"/>
              </a:rPr>
              <a:t>Hi Chris</a:t>
            </a:r>
            <a:endParaRPr lang="en-US" dirty="0">
              <a:solidFill>
                <a:srgbClr val="000000"/>
              </a:solidFill>
              <a:latin typeface="Calibri" panose="020F0502020204030204" pitchFamily="34"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I am struggling in the last couple of days with a calculation of the contribution to the gamma spectrum by 25Si ions outside the Proton Detector. The main problem is that even by using 3D beam distribution (as well as we know it), the simulated count ratios between upstream and downstream detectors does not even close to agree. </a:t>
            </a:r>
            <a:r>
              <a:rPr lang="en-US" dirty="0">
                <a:solidFill>
                  <a:srgbClr val="FF0000"/>
                </a:solidFill>
                <a:latin typeface="Calibri" panose="020F0502020204030204" pitchFamily="34" charset="0"/>
                <a:ea typeface="宋体" panose="02010600030101010101" pitchFamily="2" charset="-122"/>
              </a:rPr>
              <a:t>While in the experiment the downstream detectors shows roughly 15%-20% lower counts, in the simulation I got a factor of ~3 lower counts</a:t>
            </a:r>
            <a:r>
              <a:rPr lang="en-US" dirty="0">
                <a:solidFill>
                  <a:srgbClr val="000000"/>
                </a:solidFill>
                <a:latin typeface="Calibri" panose="020F0502020204030204" pitchFamily="34" charset="0"/>
                <a:ea typeface="宋体" panose="02010600030101010101" pitchFamily="2" charset="-122"/>
              </a:rPr>
              <a:t>. </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 </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   I made many tests and I am starting to suspect that the simulations does make sense, but the issue is with the beam position. As we discussed in our last group meeting, we derive the beam position from the drift time. You mentioned that we might underestimate the drift velocity, and that the beam might be farther away towards the cathode. I do not think that this is the situation, as we can clearly see a second sharp peak at ~7.5 </a:t>
            </a:r>
            <a:r>
              <a:rPr lang="en-US" dirty="0" err="1">
                <a:solidFill>
                  <a:srgbClr val="000000"/>
                </a:solidFill>
                <a:latin typeface="Calibri" panose="020F0502020204030204" pitchFamily="34" charset="0"/>
                <a:ea typeface="宋体" panose="02010600030101010101" pitchFamily="2" charset="-122"/>
              </a:rPr>
              <a:t>μs</a:t>
            </a:r>
            <a:r>
              <a:rPr lang="en-US" dirty="0">
                <a:solidFill>
                  <a:srgbClr val="000000"/>
                </a:solidFill>
                <a:latin typeface="Calibri" panose="020F0502020204030204" pitchFamily="34" charset="0"/>
                <a:ea typeface="宋体" panose="02010600030101010101" pitchFamily="2" charset="-122"/>
              </a:rPr>
              <a:t> in the 23Al case. This sharp peak is what made me estimate the "location" of the cathode so far.</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 </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   In the last two days I tried to move the beam along the z-axis in the simulation, and I realized that the ratio between the upstream and downstream detectors is quite similar to the actual measured ratio if we center the beam ~18.5 cm downstream the cathode, instead of ~13 cm as we did so far. This is almost a </a:t>
            </a:r>
            <a:r>
              <a:rPr lang="en-US" dirty="0" err="1">
                <a:solidFill>
                  <a:srgbClr val="000000"/>
                </a:solidFill>
                <a:latin typeface="Calibri" panose="020F0502020204030204" pitchFamily="34" charset="0"/>
                <a:ea typeface="宋体" panose="02010600030101010101" pitchFamily="2" charset="-122"/>
              </a:rPr>
              <a:t>μs</a:t>
            </a:r>
            <a:r>
              <a:rPr lang="en-US" dirty="0">
                <a:solidFill>
                  <a:srgbClr val="000000"/>
                </a:solidFill>
                <a:latin typeface="Calibri" panose="020F0502020204030204" pitchFamily="34" charset="0"/>
                <a:ea typeface="宋体" panose="02010600030101010101" pitchFamily="2" charset="-122"/>
              </a:rPr>
              <a:t> shift by means of drift time. It can be illustrated in this figure:</a:t>
            </a:r>
            <a:endParaRPr lang="en-US"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1617723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m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4765"/>
            <a:ext cx="4572000" cy="344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4763" y="3446325"/>
            <a:ext cx="9144000" cy="2585323"/>
          </a:xfrm>
          <a:prstGeom prst="rect">
            <a:avLst/>
          </a:prstGeom>
        </p:spPr>
        <p:txBody>
          <a:bodyPr wrap="square">
            <a:spAutoFit/>
          </a:bodyPr>
          <a:lstStyle/>
          <a:p>
            <a:pPr>
              <a:spcAft>
                <a:spcPts val="0"/>
              </a:spcAft>
            </a:pPr>
            <a:r>
              <a:rPr lang="en-US" dirty="0">
                <a:solidFill>
                  <a:srgbClr val="000000"/>
                </a:solidFill>
                <a:latin typeface="Calibri" panose="020F0502020204030204" pitchFamily="34" charset="0"/>
                <a:ea typeface="宋体" panose="02010600030101010101" pitchFamily="2" charset="-122"/>
              </a:rPr>
              <a:t>The blue histogram is the measured distribution, the red curve is a distribution that closely reproduce the experimental ratios, and the green line represents the detector center as I understand it so far.</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 </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Now, I wonder, what if we </a:t>
            </a:r>
            <a:r>
              <a:rPr lang="en-US" i="1" dirty="0">
                <a:solidFill>
                  <a:srgbClr val="000000"/>
                </a:solidFill>
                <a:latin typeface="Calibri" panose="020F0502020204030204" pitchFamily="34" charset="0"/>
                <a:ea typeface="宋体" panose="02010600030101010101" pitchFamily="2" charset="-122"/>
              </a:rPr>
              <a:t>overestimate</a:t>
            </a:r>
            <a:r>
              <a:rPr lang="en-US" dirty="0">
                <a:solidFill>
                  <a:srgbClr val="000000"/>
                </a:solidFill>
                <a:latin typeface="Calibri" panose="020F0502020204030204" pitchFamily="34" charset="0"/>
                <a:ea typeface="宋体" panose="02010600030101010101" pitchFamily="2" charset="-122"/>
              </a:rPr>
              <a:t> the drift velocity, either because the drift velocity is lower than we think, or because there is a delay somewhere due to an issue with the uniformity of the field. Now, it must be said that I determined the drift velocity simply by looking at the sharp peak at the 23Al experiment, and due to the limited statistics using </a:t>
            </a:r>
            <a:r>
              <a:rPr lang="en-US" dirty="0" err="1">
                <a:solidFill>
                  <a:srgbClr val="000000"/>
                </a:solidFill>
                <a:latin typeface="Calibri" panose="020F0502020204030204" pitchFamily="34" charset="0"/>
                <a:ea typeface="宋体" panose="02010600030101010101" pitchFamily="2" charset="-122"/>
              </a:rPr>
              <a:t>γp</a:t>
            </a:r>
            <a:r>
              <a:rPr lang="en-US" dirty="0">
                <a:solidFill>
                  <a:srgbClr val="000000"/>
                </a:solidFill>
                <a:latin typeface="Calibri" panose="020F0502020204030204" pitchFamily="34" charset="0"/>
                <a:ea typeface="宋体" panose="02010600030101010101" pitchFamily="2" charset="-122"/>
              </a:rPr>
              <a:t> coincidences, I used βγ coincidences:</a:t>
            </a:r>
            <a:endParaRPr lang="en-US" dirty="0">
              <a:effectLst/>
              <a:latin typeface="Times New Roman" panose="02020603050405020304" pitchFamily="18" charset="0"/>
              <a:ea typeface="宋体" panose="02010600030101010101" pitchFamily="2" charset="-122"/>
            </a:endParaRPr>
          </a:p>
        </p:txBody>
      </p:sp>
      <p:pic>
        <p:nvPicPr>
          <p:cNvPr id="2050" name="Picture 2" descr="im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0"/>
            <a:ext cx="4572000" cy="3408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079058" y="346509"/>
            <a:ext cx="593432" cy="369332"/>
          </a:xfrm>
          <a:prstGeom prst="rect">
            <a:avLst/>
          </a:prstGeom>
          <a:noFill/>
        </p:spPr>
        <p:txBody>
          <a:bodyPr wrap="none" rtlCol="0">
            <a:spAutoFit/>
          </a:bodyPr>
          <a:lstStyle/>
          <a:p>
            <a:r>
              <a:rPr lang="en-US" dirty="0"/>
              <a:t>18.5</a:t>
            </a:r>
          </a:p>
        </p:txBody>
      </p:sp>
      <p:sp>
        <p:nvSpPr>
          <p:cNvPr id="5" name="TextBox 4"/>
          <p:cNvSpPr txBox="1"/>
          <p:nvPr/>
        </p:nvSpPr>
        <p:spPr>
          <a:xfrm>
            <a:off x="2595488" y="346509"/>
            <a:ext cx="418704" cy="369332"/>
          </a:xfrm>
          <a:prstGeom prst="rect">
            <a:avLst/>
          </a:prstGeom>
          <a:noFill/>
        </p:spPr>
        <p:txBody>
          <a:bodyPr wrap="none" rtlCol="0">
            <a:spAutoFit/>
          </a:bodyPr>
          <a:lstStyle/>
          <a:p>
            <a:r>
              <a:rPr lang="en-US" dirty="0"/>
              <a:t>13</a:t>
            </a:r>
          </a:p>
        </p:txBody>
      </p:sp>
    </p:spTree>
    <p:extLst>
      <p:ext uri="{BB962C8B-B14F-4D97-AF65-F5344CB8AC3E}">
        <p14:creationId xmlns:p14="http://schemas.microsoft.com/office/powerpoint/2010/main" val="2828683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4801314"/>
          </a:xfrm>
          <a:prstGeom prst="rect">
            <a:avLst/>
          </a:prstGeom>
        </p:spPr>
        <p:txBody>
          <a:bodyPr wrap="square">
            <a:spAutoFit/>
          </a:bodyPr>
          <a:lstStyle/>
          <a:p>
            <a:pPr>
              <a:spcAft>
                <a:spcPts val="0"/>
              </a:spcAft>
            </a:pPr>
            <a:r>
              <a:rPr lang="en-US" dirty="0">
                <a:solidFill>
                  <a:srgbClr val="000000"/>
                </a:solidFill>
                <a:latin typeface="Calibri" panose="020F0502020204030204" pitchFamily="34" charset="0"/>
                <a:ea typeface="宋体" panose="02010600030101010101" pitchFamily="2" charset="-122"/>
              </a:rPr>
              <a:t>As you can see, there peak at ~7.5 </a:t>
            </a:r>
            <a:r>
              <a:rPr lang="en-US" dirty="0" err="1">
                <a:solidFill>
                  <a:srgbClr val="000000"/>
                </a:solidFill>
                <a:latin typeface="Calibri" panose="020F0502020204030204" pitchFamily="34" charset="0"/>
                <a:ea typeface="宋体" panose="02010600030101010101" pitchFamily="2" charset="-122"/>
              </a:rPr>
              <a:t>μs</a:t>
            </a:r>
            <a:r>
              <a:rPr lang="en-US" dirty="0">
                <a:solidFill>
                  <a:srgbClr val="000000"/>
                </a:solidFill>
                <a:latin typeface="Calibri" panose="020F0502020204030204" pitchFamily="34" charset="0"/>
                <a:ea typeface="宋体" panose="02010600030101010101" pitchFamily="2" charset="-122"/>
              </a:rPr>
              <a:t> has a tail on the right side, which I dismissed as a resolution issue. If this is not the case*, and the cathode is indeed at 8 </a:t>
            </a:r>
            <a:r>
              <a:rPr lang="en-US" dirty="0" err="1">
                <a:solidFill>
                  <a:srgbClr val="000000"/>
                </a:solidFill>
                <a:latin typeface="Calibri" panose="020F0502020204030204" pitchFamily="34" charset="0"/>
                <a:ea typeface="宋体" panose="02010600030101010101" pitchFamily="2" charset="-122"/>
              </a:rPr>
              <a:t>μs</a:t>
            </a:r>
            <a:r>
              <a:rPr lang="en-US" dirty="0">
                <a:solidFill>
                  <a:srgbClr val="000000"/>
                </a:solidFill>
                <a:latin typeface="Calibri" panose="020F0502020204030204" pitchFamily="34" charset="0"/>
                <a:ea typeface="宋体" panose="02010600030101010101" pitchFamily="2" charset="-122"/>
              </a:rPr>
              <a:t>, the drift velocity will be decreased from 5.3 cm/</a:t>
            </a:r>
            <a:r>
              <a:rPr lang="en-US" dirty="0" err="1">
                <a:solidFill>
                  <a:srgbClr val="000000"/>
                </a:solidFill>
                <a:latin typeface="Calibri" panose="020F0502020204030204" pitchFamily="34" charset="0"/>
                <a:ea typeface="宋体" panose="02010600030101010101" pitchFamily="2" charset="-122"/>
              </a:rPr>
              <a:t>μs</a:t>
            </a:r>
            <a:r>
              <a:rPr lang="en-US" dirty="0">
                <a:solidFill>
                  <a:srgbClr val="000000"/>
                </a:solidFill>
                <a:latin typeface="Calibri" panose="020F0502020204030204" pitchFamily="34" charset="0"/>
                <a:ea typeface="宋体" panose="02010600030101010101" pitchFamily="2" charset="-122"/>
              </a:rPr>
              <a:t> to 5 cm/</a:t>
            </a:r>
            <a:r>
              <a:rPr lang="en-US" dirty="0" err="1">
                <a:solidFill>
                  <a:srgbClr val="000000"/>
                </a:solidFill>
                <a:latin typeface="Calibri" panose="020F0502020204030204" pitchFamily="34" charset="0"/>
                <a:ea typeface="宋体" panose="02010600030101010101" pitchFamily="2" charset="-122"/>
              </a:rPr>
              <a:t>μs</a:t>
            </a:r>
            <a:r>
              <a:rPr lang="en-US" dirty="0">
                <a:solidFill>
                  <a:srgbClr val="000000"/>
                </a:solidFill>
                <a:latin typeface="Calibri" panose="020F0502020204030204" pitchFamily="34" charset="0"/>
                <a:ea typeface="宋体" panose="02010600030101010101" pitchFamily="2" charset="-122"/>
              </a:rPr>
              <a:t>. It will slightly improve the situation, but not enough. If the drift velocity is constant, and the beam is 18.5 cm downstream the cathode, we will need to get down to 4.3 cm/</a:t>
            </a:r>
            <a:r>
              <a:rPr lang="en-US" dirty="0" err="1">
                <a:solidFill>
                  <a:srgbClr val="000000"/>
                </a:solidFill>
                <a:latin typeface="Calibri" panose="020F0502020204030204" pitchFamily="34" charset="0"/>
                <a:ea typeface="宋体" panose="02010600030101010101" pitchFamily="2" charset="-122"/>
              </a:rPr>
              <a:t>μs</a:t>
            </a:r>
            <a:r>
              <a:rPr lang="en-US" dirty="0">
                <a:solidFill>
                  <a:srgbClr val="000000"/>
                </a:solidFill>
                <a:latin typeface="Calibri" panose="020F0502020204030204" pitchFamily="34" charset="0"/>
                <a:ea typeface="宋体" panose="02010600030101010101" pitchFamily="2" charset="-122"/>
              </a:rPr>
              <a:t>. </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 </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For the sake of the current analysis, I think that the most reasonable approach will be to use the value of the 18.5 cm to be consistent with the tool we are using, and study the systematics by changing it to 10 cm and 20 cm. But these are things that we need to understand. Especially for phase II. </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 </a:t>
            </a:r>
            <a:endParaRPr lang="en-US" dirty="0">
              <a:latin typeface="Times New Roman" panose="02020603050405020304" pitchFamily="18" charset="0"/>
              <a:ea typeface="宋体" panose="02010600030101010101" pitchFamily="2" charset="-122"/>
            </a:endParaRPr>
          </a:p>
          <a:p>
            <a:pPr>
              <a:spcAft>
                <a:spcPts val="0"/>
              </a:spcAft>
            </a:pPr>
            <a:r>
              <a:rPr lang="en-US" dirty="0" err="1">
                <a:solidFill>
                  <a:srgbClr val="000000"/>
                </a:solidFill>
                <a:latin typeface="Calibri" panose="020F0502020204030204" pitchFamily="34" charset="0"/>
                <a:ea typeface="宋体" panose="02010600030101010101" pitchFamily="2" charset="-122"/>
              </a:rPr>
              <a:t>Reagrds</a:t>
            </a:r>
            <a:r>
              <a:rPr lang="en-US" dirty="0">
                <a:solidFill>
                  <a:srgbClr val="000000"/>
                </a:solidFill>
                <a:latin typeface="Calibri" panose="020F0502020204030204" pitchFamily="34" charset="0"/>
                <a:ea typeface="宋体" panose="02010600030101010101" pitchFamily="2" charset="-122"/>
              </a:rPr>
              <a:t>,</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  Moshe.</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 </a:t>
            </a:r>
            <a:endParaRPr lang="en-US" dirty="0">
              <a:latin typeface="Times New Roman" panose="02020603050405020304" pitchFamily="18" charset="0"/>
              <a:ea typeface="宋体" panose="02010600030101010101" pitchFamily="2" charset="-122"/>
            </a:endParaRPr>
          </a:p>
          <a:p>
            <a:pPr>
              <a:spcAft>
                <a:spcPts val="0"/>
              </a:spcAft>
            </a:pPr>
            <a:r>
              <a:rPr lang="en-US" dirty="0">
                <a:solidFill>
                  <a:srgbClr val="000000"/>
                </a:solidFill>
                <a:latin typeface="Calibri" panose="020F0502020204030204" pitchFamily="34" charset="0"/>
                <a:ea typeface="宋体" panose="02010600030101010101" pitchFamily="2" charset="-122"/>
              </a:rPr>
              <a:t>*The tail might be real if it is originated from betas that are emitted from the cathode and have significant range before depositing enough energy to trigger the detector. in that case, it makes sense that there will be very few counts in the closest proximity to the cathode.</a:t>
            </a:r>
            <a:endParaRPr lang="en-US"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25503145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nvGraphicFramePr>
        <p:xfrm>
          <a:off x="0" y="0"/>
          <a:ext cx="5924550" cy="33289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5514504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584775"/>
          </a:xfrm>
          <a:prstGeom prst="rect">
            <a:avLst/>
          </a:prstGeom>
        </p:spPr>
        <p:txBody>
          <a:bodyPr wrap="square">
            <a:spAutoFit/>
          </a:bodyPr>
          <a:lstStyle/>
          <a:p>
            <a:pPr algn="just">
              <a:spcAft>
                <a:spcPts val="0"/>
              </a:spcAft>
            </a:pPr>
            <a:r>
              <a:rPr lang="en-US" sz="1600" dirty="0">
                <a:latin typeface="Times New Roman" panose="02020603050405020304" pitchFamily="18" charset="0"/>
                <a:ea typeface="宋体" panose="02010600030101010101" pitchFamily="2" charset="-122"/>
              </a:rPr>
              <a:t>I did remember taking very careful care to verify that the upstream end of SeGA is aligned  with the cathode. (Of course, I did not have freedom here, but I could verify). If you look at the drawings:</a:t>
            </a:r>
          </a:p>
        </p:txBody>
      </p:sp>
      <p:sp>
        <p:nvSpPr>
          <p:cNvPr id="7" name="Rectangle 6"/>
          <p:cNvSpPr/>
          <p:nvPr/>
        </p:nvSpPr>
        <p:spPr>
          <a:xfrm>
            <a:off x="0" y="3810705"/>
            <a:ext cx="4572000" cy="1815882"/>
          </a:xfrm>
          <a:prstGeom prst="rect">
            <a:avLst/>
          </a:prstGeom>
        </p:spPr>
        <p:txBody>
          <a:bodyPr>
            <a:spAutoFit/>
          </a:bodyPr>
          <a:lstStyle/>
          <a:p>
            <a:pPr algn="just">
              <a:spcAft>
                <a:spcPts val="0"/>
              </a:spcAft>
            </a:pPr>
            <a:r>
              <a:rPr lang="en-US" sz="1600" dirty="0">
                <a:latin typeface="Times New Roman" panose="02020603050405020304" pitchFamily="18" charset="0"/>
                <a:ea typeface="宋体" panose="02010600030101010101" pitchFamily="2" charset="-122"/>
              </a:rPr>
              <a:t>The upstream part (right) has a groove that can be seen from the outside, and is aligned with the cathode from the inside (in this drawing it is hard to see, but you can see a dish-shape structure at the right-end of the PEEK support structure - this contains the cathode, and it ends at this groove. The upstream of SeGA was aligned with this groove:</a:t>
            </a:r>
            <a:endParaRPr lang="en-US" sz="1600" dirty="0">
              <a:effectLst/>
              <a:latin typeface="Times New Roman" panose="02020603050405020304" pitchFamily="18" charset="0"/>
              <a:ea typeface="宋体" panose="02010600030101010101" pitchFamily="2" charset="-122"/>
            </a:endParaRPr>
          </a:p>
        </p:txBody>
      </p:sp>
      <p:pic>
        <p:nvPicPr>
          <p:cNvPr id="3080" name="Picture 8" descr="imag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84775"/>
            <a:ext cx="4321277" cy="320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0" y="5626587"/>
            <a:ext cx="4572000" cy="1323439"/>
          </a:xfrm>
          <a:prstGeom prst="rect">
            <a:avLst/>
          </a:prstGeom>
        </p:spPr>
        <p:txBody>
          <a:bodyPr>
            <a:spAutoFit/>
          </a:bodyPr>
          <a:lstStyle/>
          <a:p>
            <a:pPr algn="just">
              <a:spcAft>
                <a:spcPts val="0"/>
              </a:spcAft>
            </a:pPr>
            <a:r>
              <a:rPr lang="en-US" sz="1600" dirty="0">
                <a:latin typeface="Times New Roman" panose="02020603050405020304" pitchFamily="18" charset="0"/>
                <a:ea typeface="宋体" panose="02010600030101010101" pitchFamily="2" charset="-122"/>
              </a:rPr>
              <a:t>I do not rely on the photo here, I carefully checked this. </a:t>
            </a:r>
          </a:p>
          <a:p>
            <a:pPr algn="just">
              <a:spcAft>
                <a:spcPts val="0"/>
              </a:spcAft>
            </a:pPr>
            <a:r>
              <a:rPr lang="en-US" sz="1600" dirty="0">
                <a:latin typeface="Times New Roman" panose="02020603050405020304" pitchFamily="18" charset="0"/>
                <a:ea typeface="宋体" panose="02010600030101010101" pitchFamily="2" charset="-122"/>
              </a:rPr>
              <a:t>On the downstream side, the Proton Detector has a larger diameter flange (see drawing above). This was touching SeGA:</a:t>
            </a:r>
            <a:endParaRPr lang="en-US" sz="1600" dirty="0">
              <a:effectLst/>
              <a:latin typeface="Times New Roman" panose="02020603050405020304" pitchFamily="18" charset="0"/>
              <a:ea typeface="宋体" panose="02010600030101010101" pitchFamily="2" charset="-122"/>
            </a:endParaRPr>
          </a:p>
        </p:txBody>
      </p:sp>
      <p:sp>
        <p:nvSpPr>
          <p:cNvPr id="9" name="Rectangle 8"/>
          <p:cNvSpPr/>
          <p:nvPr/>
        </p:nvSpPr>
        <p:spPr>
          <a:xfrm>
            <a:off x="4572000" y="594439"/>
            <a:ext cx="4572000" cy="5755422"/>
          </a:xfrm>
          <a:prstGeom prst="rect">
            <a:avLst/>
          </a:prstGeom>
        </p:spPr>
        <p:txBody>
          <a:bodyPr>
            <a:spAutoFit/>
          </a:bodyPr>
          <a:lstStyle/>
          <a:p>
            <a:pPr algn="just">
              <a:spcAft>
                <a:spcPts val="0"/>
              </a:spcAft>
            </a:pPr>
            <a:r>
              <a:rPr lang="en-US" sz="1600" dirty="0">
                <a:latin typeface="Times New Roman" panose="02020603050405020304" pitchFamily="18" charset="0"/>
                <a:ea typeface="宋体" panose="02010600030101010101" pitchFamily="2" charset="-122"/>
              </a:rPr>
              <a:t>Back to the drawings above (or to your memory), you can see that the </a:t>
            </a:r>
            <a:r>
              <a:rPr lang="en-US" sz="1600" dirty="0" err="1">
                <a:latin typeface="Times New Roman" panose="02020603050405020304" pitchFamily="18" charset="0"/>
                <a:ea typeface="宋体" panose="02010600030101010101" pitchFamily="2" charset="-122"/>
              </a:rPr>
              <a:t>Micromegas</a:t>
            </a:r>
            <a:r>
              <a:rPr lang="en-US" sz="1600" dirty="0">
                <a:latin typeface="Times New Roman" panose="02020603050405020304" pitchFamily="18" charset="0"/>
                <a:ea typeface="宋体" panose="02010600030101010101" pitchFamily="2" charset="-122"/>
              </a:rPr>
              <a:t> are at the other end of this wider flange, which shifts the center of SeGA by few centimeters relative to the center of the Proton Detector. Based on the drawings, the thickness of this flange is 1.75 inches, or 4.4 cm. This will make the drift time measurement placing the beam ~2.3 cm upstream to SeGA center. This is already very close to the result from the simulation (~1.5 cm).  Since I already convinced myself the </a:t>
            </a:r>
            <a:r>
              <a:rPr lang="en-US" sz="1600" dirty="0" err="1">
                <a:latin typeface="Times New Roman" panose="02020603050405020304" pitchFamily="18" charset="0"/>
                <a:ea typeface="宋体" panose="02010600030101010101" pitchFamily="2" charset="-122"/>
              </a:rPr>
              <a:t>the</a:t>
            </a:r>
            <a:r>
              <a:rPr lang="en-US" sz="1600" dirty="0">
                <a:latin typeface="Times New Roman" panose="02020603050405020304" pitchFamily="18" charset="0"/>
                <a:ea typeface="宋体" panose="02010600030101010101" pitchFamily="2" charset="-122"/>
              </a:rPr>
              <a:t> full drift time might be up to 0.5 </a:t>
            </a:r>
            <a:r>
              <a:rPr lang="en-US" sz="1600" dirty="0" err="1">
                <a:latin typeface="Times New Roman" panose="02020603050405020304" pitchFamily="18" charset="0"/>
                <a:ea typeface="宋体" panose="02010600030101010101" pitchFamily="2" charset="-122"/>
              </a:rPr>
              <a:t>μs</a:t>
            </a:r>
            <a:r>
              <a:rPr lang="en-US" sz="1600" dirty="0">
                <a:latin typeface="Times New Roman" panose="02020603050405020304" pitchFamily="18" charset="0"/>
                <a:ea typeface="宋体" panose="02010600030101010101" pitchFamily="2" charset="-122"/>
              </a:rPr>
              <a:t> longer than my previous estimation, i.e., 8 </a:t>
            </a:r>
            <a:r>
              <a:rPr lang="en-US" sz="1600" dirty="0" err="1">
                <a:latin typeface="Times New Roman" panose="02020603050405020304" pitchFamily="18" charset="0"/>
                <a:ea typeface="宋体" panose="02010600030101010101" pitchFamily="2" charset="-122"/>
              </a:rPr>
              <a:t>μs</a:t>
            </a:r>
            <a:r>
              <a:rPr lang="en-US" sz="1600" dirty="0">
                <a:latin typeface="Times New Roman" panose="02020603050405020304" pitchFamily="18" charset="0"/>
                <a:ea typeface="宋体" panose="02010600030101010101" pitchFamily="2" charset="-122"/>
              </a:rPr>
              <a:t>, there is another +~1.5 cm uncertainty on this number, and the simulation also have some uncertainty that should still be determined. </a:t>
            </a:r>
          </a:p>
          <a:p>
            <a:pPr>
              <a:spcAft>
                <a:spcPts val="0"/>
              </a:spcAft>
            </a:pPr>
            <a:r>
              <a:rPr lang="en-US" sz="1600" dirty="0">
                <a:latin typeface="Times New Roman" panose="02020603050405020304" pitchFamily="18" charset="0"/>
                <a:ea typeface="宋体" panose="02010600030101010101" pitchFamily="2" charset="-122"/>
              </a:rPr>
              <a:t> </a:t>
            </a:r>
          </a:p>
          <a:p>
            <a:pPr algn="just">
              <a:spcAft>
                <a:spcPts val="0"/>
              </a:spcAft>
            </a:pPr>
            <a:r>
              <a:rPr lang="en-US" sz="1600" dirty="0">
                <a:latin typeface="Times New Roman" panose="02020603050405020304" pitchFamily="18" charset="0"/>
                <a:ea typeface="宋体" panose="02010600030101010101" pitchFamily="2" charset="-122"/>
              </a:rPr>
              <a:t>All in all, I consider the drift time measurement consistent with the simulated upstream/downstream ratios. </a:t>
            </a:r>
          </a:p>
          <a:p>
            <a:pPr algn="just">
              <a:spcAft>
                <a:spcPts val="0"/>
              </a:spcAft>
            </a:pPr>
            <a:r>
              <a:rPr lang="en-US" sz="1600" dirty="0">
                <a:latin typeface="Times New Roman" panose="02020603050405020304" pitchFamily="18" charset="0"/>
                <a:ea typeface="宋体" panose="02010600030101010101" pitchFamily="2" charset="-122"/>
              </a:rPr>
              <a:t> </a:t>
            </a:r>
          </a:p>
          <a:p>
            <a:pPr algn="just">
              <a:spcAft>
                <a:spcPts val="0"/>
              </a:spcAft>
            </a:pPr>
            <a:r>
              <a:rPr lang="en-US" sz="1600" dirty="0">
                <a:latin typeface="Times New Roman" panose="02020603050405020304" pitchFamily="18" charset="0"/>
                <a:ea typeface="宋体" panose="02010600030101010101" pitchFamily="2" charset="-122"/>
              </a:rPr>
              <a:t>For future experiments, someone please make a record of this 4.4 cm shift. Note that the published beam position is correct. What wrong is SeGA position relative to it.</a:t>
            </a:r>
            <a:endParaRPr lang="en-US" sz="16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05890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902F45C5-7D53-40D0-A14F-6ADD59A48BF7}"/>
              </a:ext>
            </a:extLst>
          </p:cNvPr>
          <p:cNvGraphicFramePr>
            <a:graphicFrameLocks noGrp="1"/>
          </p:cNvGraphicFramePr>
          <p:nvPr/>
        </p:nvGraphicFramePr>
        <p:xfrm>
          <a:off x="137737" y="468389"/>
          <a:ext cx="8868525" cy="1615440"/>
        </p:xfrm>
        <a:graphic>
          <a:graphicData uri="http://schemas.openxmlformats.org/drawingml/2006/table">
            <a:tbl>
              <a:tblPr firstRow="1" bandRow="1">
                <a:tableStyleId>{2D5ABB26-0587-4C30-8999-92F81FD0307C}</a:tableStyleId>
              </a:tblPr>
              <a:tblGrid>
                <a:gridCol w="1450109">
                  <a:extLst>
                    <a:ext uri="{9D8B030D-6E8A-4147-A177-3AD203B41FA5}">
                      <a16:colId xmlns:a16="http://schemas.microsoft.com/office/drawing/2014/main" val="4011554961"/>
                    </a:ext>
                  </a:extLst>
                </a:gridCol>
                <a:gridCol w="1450109">
                  <a:extLst>
                    <a:ext uri="{9D8B030D-6E8A-4147-A177-3AD203B41FA5}">
                      <a16:colId xmlns:a16="http://schemas.microsoft.com/office/drawing/2014/main" val="1741271975"/>
                    </a:ext>
                  </a:extLst>
                </a:gridCol>
                <a:gridCol w="1450109">
                  <a:extLst>
                    <a:ext uri="{9D8B030D-6E8A-4147-A177-3AD203B41FA5}">
                      <a16:colId xmlns:a16="http://schemas.microsoft.com/office/drawing/2014/main" val="3468293413"/>
                    </a:ext>
                  </a:extLst>
                </a:gridCol>
                <a:gridCol w="1774191">
                  <a:extLst>
                    <a:ext uri="{9D8B030D-6E8A-4147-A177-3AD203B41FA5}">
                      <a16:colId xmlns:a16="http://schemas.microsoft.com/office/drawing/2014/main" val="356257307"/>
                    </a:ext>
                  </a:extLst>
                </a:gridCol>
                <a:gridCol w="1293898">
                  <a:extLst>
                    <a:ext uri="{9D8B030D-6E8A-4147-A177-3AD203B41FA5}">
                      <a16:colId xmlns:a16="http://schemas.microsoft.com/office/drawing/2014/main" val="3683705853"/>
                    </a:ext>
                  </a:extLst>
                </a:gridCol>
                <a:gridCol w="1450109">
                  <a:extLst>
                    <a:ext uri="{9D8B030D-6E8A-4147-A177-3AD203B41FA5}">
                      <a16:colId xmlns:a16="http://schemas.microsoft.com/office/drawing/2014/main" val="3933868467"/>
                    </a:ext>
                  </a:extLst>
                </a:gridCol>
              </a:tblGrid>
              <a:tr h="370840">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Data</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152Eu center</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152Eu upstream</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152Eu downstream</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25Si</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23Al</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53164325"/>
                  </a:ext>
                </a:extLst>
              </a:tr>
              <a:tr h="370840">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SeGA</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14</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14</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14</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12</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12</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266467989"/>
                  </a:ext>
                </a:extLst>
              </a:tr>
              <a:tr h="370840">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Peaks</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12</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12</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12</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4</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4</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1218299"/>
                  </a:ext>
                </a:extLst>
              </a:tr>
            </a:tbl>
          </a:graphicData>
        </a:graphic>
      </p:graphicFrame>
      <p:graphicFrame>
        <p:nvGraphicFramePr>
          <p:cNvPr id="5" name="Table 3">
            <a:extLst>
              <a:ext uri="{FF2B5EF4-FFF2-40B4-BE49-F238E27FC236}">
                <a16:creationId xmlns:a16="http://schemas.microsoft.com/office/drawing/2014/main" id="{AC72F8D7-9651-4C1D-ACBC-CA183F6FA3D7}"/>
              </a:ext>
            </a:extLst>
          </p:cNvPr>
          <p:cNvGraphicFramePr>
            <a:graphicFrameLocks noGrp="1"/>
          </p:cNvGraphicFramePr>
          <p:nvPr/>
        </p:nvGraphicFramePr>
        <p:xfrm>
          <a:off x="137737" y="3688080"/>
          <a:ext cx="8868525" cy="1615440"/>
        </p:xfrm>
        <a:graphic>
          <a:graphicData uri="http://schemas.openxmlformats.org/drawingml/2006/table">
            <a:tbl>
              <a:tblPr firstRow="1" bandRow="1">
                <a:tableStyleId>{2D5ABB26-0587-4C30-8999-92F81FD0307C}</a:tableStyleId>
              </a:tblPr>
              <a:tblGrid>
                <a:gridCol w="1520799">
                  <a:extLst>
                    <a:ext uri="{9D8B030D-6E8A-4147-A177-3AD203B41FA5}">
                      <a16:colId xmlns:a16="http://schemas.microsoft.com/office/drawing/2014/main" val="4011554961"/>
                    </a:ext>
                  </a:extLst>
                </a:gridCol>
                <a:gridCol w="1436291">
                  <a:extLst>
                    <a:ext uri="{9D8B030D-6E8A-4147-A177-3AD203B41FA5}">
                      <a16:colId xmlns:a16="http://schemas.microsoft.com/office/drawing/2014/main" val="1741271975"/>
                    </a:ext>
                  </a:extLst>
                </a:gridCol>
                <a:gridCol w="1436291">
                  <a:extLst>
                    <a:ext uri="{9D8B030D-6E8A-4147-A177-3AD203B41FA5}">
                      <a16:colId xmlns:a16="http://schemas.microsoft.com/office/drawing/2014/main" val="3468293413"/>
                    </a:ext>
                  </a:extLst>
                </a:gridCol>
                <a:gridCol w="1757285">
                  <a:extLst>
                    <a:ext uri="{9D8B030D-6E8A-4147-A177-3AD203B41FA5}">
                      <a16:colId xmlns:a16="http://schemas.microsoft.com/office/drawing/2014/main" val="356257307"/>
                    </a:ext>
                  </a:extLst>
                </a:gridCol>
                <a:gridCol w="1281568">
                  <a:extLst>
                    <a:ext uri="{9D8B030D-6E8A-4147-A177-3AD203B41FA5}">
                      <a16:colId xmlns:a16="http://schemas.microsoft.com/office/drawing/2014/main" val="3683705853"/>
                    </a:ext>
                  </a:extLst>
                </a:gridCol>
                <a:gridCol w="1436291">
                  <a:extLst>
                    <a:ext uri="{9D8B030D-6E8A-4147-A177-3AD203B41FA5}">
                      <a16:colId xmlns:a16="http://schemas.microsoft.com/office/drawing/2014/main" val="3933868467"/>
                    </a:ext>
                  </a:extLst>
                </a:gridCol>
              </a:tblGrid>
              <a:tr h="370840">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Simulation</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152Eu center</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152Eu upstream</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152Eu downstream</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25Si</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23Al</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53164325"/>
                  </a:ext>
                </a:extLst>
              </a:tr>
              <a:tr h="370840">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SeGA</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16</a:t>
                      </a:r>
                      <a:endParaRPr lang="zh-CN" altLang="en-US" sz="2200" dirty="0">
                        <a:latin typeface="Cambria Math" panose="020405030504060302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a:t>16</a:t>
                      </a:r>
                      <a:endParaRPr kumimoji="0" lang="zh-CN" altLang="en-US" sz="2200" b="0" i="0" u="none" strike="noStrike" kern="1200" cap="none" spc="0" normalizeH="0" baseline="0" noProof="0" dirty="0">
                        <a:ln>
                          <a:noFill/>
                        </a:ln>
                        <a:solidFill>
                          <a:prstClr val="black"/>
                        </a:solidFill>
                        <a:effectLst/>
                        <a:uLnTx/>
                        <a:uFillTx/>
                        <a:latin typeface="Cambria Math" panose="02040503050406030204" pitchFamily="18" charset="0"/>
                        <a:ea typeface="宋体" panose="02010600030101010101" pitchFamily="2" charset="-122"/>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a:t>16</a:t>
                      </a:r>
                      <a:endParaRPr kumimoji="0" lang="zh-CN" altLang="en-US" sz="2200" b="0" i="0" u="none" strike="noStrike" kern="1200" cap="none" spc="0" normalizeH="0" baseline="0" noProof="0" dirty="0">
                        <a:ln>
                          <a:noFill/>
                        </a:ln>
                        <a:solidFill>
                          <a:prstClr val="black"/>
                        </a:solidFill>
                        <a:effectLst/>
                        <a:uLnTx/>
                        <a:uFillTx/>
                        <a:latin typeface="Cambria Math" panose="02040503050406030204" pitchFamily="18" charset="0"/>
                        <a:ea typeface="宋体" panose="02010600030101010101" pitchFamily="2" charset="-122"/>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a:t>16</a:t>
                      </a:r>
                      <a:endParaRPr kumimoji="0" lang="zh-CN" altLang="en-US" sz="2200" b="0" i="0" u="none" strike="noStrike" kern="1200" cap="none" spc="0" normalizeH="0" baseline="0" noProof="0" dirty="0">
                        <a:ln>
                          <a:noFill/>
                        </a:ln>
                        <a:solidFill>
                          <a:prstClr val="black"/>
                        </a:solidFill>
                        <a:effectLst/>
                        <a:uLnTx/>
                        <a:uFillTx/>
                        <a:latin typeface="Cambria Math" panose="02040503050406030204" pitchFamily="18" charset="0"/>
                        <a:ea typeface="宋体" panose="02010600030101010101" pitchFamily="2" charset="-122"/>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Times New Roman" panose="02020603050405020304" pitchFamily="18" charset="0"/>
                        </a:rPr>
                        <a:t>16</a:t>
                      </a:r>
                      <a:endParaRPr kumimoji="0" lang="zh-CN" altLang="en-US" sz="2200" b="0" i="0" u="none" strike="noStrike" kern="1200" cap="none" spc="0" normalizeH="0" baseline="0" noProof="0" dirty="0">
                        <a:ln>
                          <a:noFill/>
                        </a:ln>
                        <a:solidFill>
                          <a:prstClr val="black"/>
                        </a:solidFill>
                        <a:effectLst/>
                        <a:uLnTx/>
                        <a:uFillTx/>
                        <a:latin typeface="Cambria Math" panose="02040503050406030204" pitchFamily="18" charset="0"/>
                        <a:ea typeface="宋体" panose="02010600030101010101" pitchFamily="2" charset="-122"/>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266467989"/>
                  </a:ext>
                </a:extLst>
              </a:tr>
              <a:tr h="370840">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Peaks</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12</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12</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12</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4</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altLang="zh-CN" sz="2200" dirty="0">
                          <a:latin typeface="Cambria Math" panose="02040503050406030204" pitchFamily="18" charset="0"/>
                          <a:ea typeface="Cambria Math" panose="02040503050406030204" pitchFamily="18" charset="0"/>
                          <a:cs typeface="Times New Roman" panose="02020603050405020304" pitchFamily="18" charset="0"/>
                        </a:rPr>
                        <a:t>4</a:t>
                      </a:r>
                      <a:endParaRPr lang="zh-CN" altLang="en-US" sz="2200" dirty="0">
                        <a:latin typeface="Cambria Math" panose="020405030504060302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1218299"/>
                  </a:ext>
                </a:extLst>
              </a:tr>
            </a:tbl>
          </a:graphicData>
        </a:graphic>
      </p:graphicFrame>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7FF23E3-410B-4719-ABDE-F89776EEAD47}"/>
                  </a:ext>
                </a:extLst>
              </p:cNvPr>
              <p:cNvSpPr txBox="1"/>
              <p:nvPr/>
            </p:nvSpPr>
            <p:spPr>
              <a:xfrm>
                <a:off x="775854" y="2308812"/>
                <a:ext cx="2313647" cy="10323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800" i="1" smtClean="0">
                              <a:solidFill>
                                <a:srgbClr val="0000FF"/>
                              </a:solidFill>
                              <a:latin typeface="Cambria Math" panose="02040503050406030204" pitchFamily="18" charset="0"/>
                            </a:rPr>
                          </m:ctrlPr>
                        </m:sSubPr>
                        <m:e>
                          <m:r>
                            <a:rPr lang="zh-CN" altLang="en-US" sz="2800" i="1">
                              <a:solidFill>
                                <a:srgbClr val="0000FF"/>
                              </a:solidFill>
                              <a:latin typeface="Cambria Math" panose="02040503050406030204" pitchFamily="18" charset="0"/>
                            </a:rPr>
                            <m:t>𝜀</m:t>
                          </m:r>
                        </m:e>
                        <m:sub>
                          <m:r>
                            <m:rPr>
                              <m:sty m:val="p"/>
                            </m:rPr>
                            <a:rPr lang="en-US" altLang="zh-CN" sz="2800" b="0" i="0" smtClean="0">
                              <a:solidFill>
                                <a:srgbClr val="0000FF"/>
                              </a:solidFill>
                              <a:latin typeface="Cambria Math" panose="02040503050406030204" pitchFamily="18" charset="0"/>
                            </a:rPr>
                            <m:t>data</m:t>
                          </m:r>
                        </m:sub>
                      </m:sSub>
                      <m:r>
                        <a:rPr lang="en-US" altLang="zh-CN" sz="2800" i="1">
                          <a:solidFill>
                            <a:srgbClr val="0000FF"/>
                          </a:solidFill>
                          <a:latin typeface="Cambria Math" panose="02040503050406030204" pitchFamily="18" charset="0"/>
                          <a:ea typeface="Cambria Math" panose="02040503050406030204" pitchFamily="18" charset="0"/>
                        </a:rPr>
                        <m:t>=</m:t>
                      </m:r>
                      <m:f>
                        <m:fPr>
                          <m:ctrlPr>
                            <a:rPr lang="en-US" altLang="zh-CN" sz="2800" i="1" smtClean="0">
                              <a:solidFill>
                                <a:srgbClr val="0000FF"/>
                              </a:solidFill>
                              <a:latin typeface="Cambria Math" panose="02040503050406030204" pitchFamily="18" charset="0"/>
                              <a:ea typeface="Cambria Math" panose="02040503050406030204" pitchFamily="18" charset="0"/>
                            </a:rPr>
                          </m:ctrlPr>
                        </m:fPr>
                        <m:num>
                          <m:sSub>
                            <m:sSubPr>
                              <m:ctrlPr>
                                <a:rPr lang="en-US" altLang="zh-CN" sz="2800" i="1">
                                  <a:solidFill>
                                    <a:srgbClr val="0000FF"/>
                                  </a:solidFill>
                                  <a:latin typeface="Cambria Math" panose="02040503050406030204" pitchFamily="18" charset="0"/>
                                  <a:ea typeface="Cambria Math" panose="02040503050406030204" pitchFamily="18" charset="0"/>
                                </a:rPr>
                              </m:ctrlPr>
                            </m:sSubPr>
                            <m:e>
                              <m:r>
                                <a:rPr lang="en-US" altLang="zh-CN" sz="2800" i="1">
                                  <a:solidFill>
                                    <a:srgbClr val="0000FF"/>
                                  </a:solidFill>
                                  <a:latin typeface="Cambria Math" panose="02040503050406030204" pitchFamily="18" charset="0"/>
                                  <a:ea typeface="Cambria Math" panose="02040503050406030204" pitchFamily="18" charset="0"/>
                                </a:rPr>
                                <m:t>𝑁</m:t>
                              </m:r>
                            </m:e>
                            <m:sub>
                              <m:r>
                                <a:rPr lang="zh-CN" altLang="en-US" sz="2800" i="1">
                                  <a:solidFill>
                                    <a:srgbClr val="0000FF"/>
                                  </a:solidFill>
                                  <a:latin typeface="Cambria Math" panose="02040503050406030204" pitchFamily="18" charset="0"/>
                                </a:rPr>
                                <m:t>𝛾</m:t>
                              </m:r>
                            </m:sub>
                          </m:sSub>
                        </m:num>
                        <m:den>
                          <m:r>
                            <a:rPr lang="en-US" altLang="zh-CN" sz="2800" b="0" i="1" smtClean="0">
                              <a:solidFill>
                                <a:srgbClr val="0000FF"/>
                              </a:solidFill>
                              <a:latin typeface="Cambria Math" panose="02040503050406030204" pitchFamily="18" charset="0"/>
                              <a:ea typeface="Cambria Math" panose="02040503050406030204" pitchFamily="18" charset="0"/>
                            </a:rPr>
                            <m:t>𝐴</m:t>
                          </m:r>
                          <m:r>
                            <a:rPr lang="en-US" altLang="zh-CN" sz="2800" b="0" i="1" smtClean="0">
                              <a:solidFill>
                                <a:srgbClr val="0000FF"/>
                              </a:solidFill>
                              <a:latin typeface="Cambria Math" panose="02040503050406030204" pitchFamily="18" charset="0"/>
                              <a:ea typeface="Cambria Math" panose="02040503050406030204" pitchFamily="18" charset="0"/>
                            </a:rPr>
                            <m:t>∗</m:t>
                          </m:r>
                          <m:sSub>
                            <m:sSubPr>
                              <m:ctrlPr>
                                <a:rPr lang="en-US" altLang="zh-CN" sz="2800" i="1">
                                  <a:solidFill>
                                    <a:srgbClr val="0000FF"/>
                                  </a:solidFill>
                                  <a:latin typeface="Cambria Math" panose="02040503050406030204" pitchFamily="18" charset="0"/>
                                  <a:ea typeface="Cambria Math" panose="02040503050406030204" pitchFamily="18" charset="0"/>
                                </a:rPr>
                              </m:ctrlPr>
                            </m:sSubPr>
                            <m:e>
                              <m:r>
                                <a:rPr lang="en-US" altLang="zh-CN" sz="2800" b="0" i="1" smtClean="0">
                                  <a:solidFill>
                                    <a:srgbClr val="0000FF"/>
                                  </a:solidFill>
                                  <a:latin typeface="Cambria Math" panose="02040503050406030204" pitchFamily="18" charset="0"/>
                                  <a:ea typeface="Cambria Math" panose="02040503050406030204" pitchFamily="18" charset="0"/>
                                </a:rPr>
                                <m:t>𝐼</m:t>
                              </m:r>
                            </m:e>
                            <m:sub>
                              <m:r>
                                <a:rPr lang="zh-CN" altLang="en-US" sz="2800" i="1">
                                  <a:solidFill>
                                    <a:srgbClr val="0000FF"/>
                                  </a:solidFill>
                                  <a:latin typeface="Cambria Math" panose="02040503050406030204" pitchFamily="18" charset="0"/>
                                </a:rPr>
                                <m:t>𝛾</m:t>
                              </m:r>
                            </m:sub>
                          </m:sSub>
                        </m:den>
                      </m:f>
                    </m:oMath>
                  </m:oMathPara>
                </a14:m>
                <a:endParaRPr lang="zh-CN" altLang="en-US" sz="2800" dirty="0">
                  <a:solidFill>
                    <a:srgbClr val="0000FF"/>
                  </a:solidFill>
                  <a:latin typeface="Cambria Math" panose="02040503050406030204" pitchFamily="18" charset="0"/>
                </a:endParaRPr>
              </a:p>
            </p:txBody>
          </p:sp>
        </mc:Choice>
        <mc:Fallback xmlns="">
          <p:sp>
            <p:nvSpPr>
              <p:cNvPr id="6" name="TextBox 5">
                <a:extLst>
                  <a:ext uri="{FF2B5EF4-FFF2-40B4-BE49-F238E27FC236}">
                    <a16:creationId xmlns:a16="http://schemas.microsoft.com/office/drawing/2014/main" id="{27FF23E3-410B-4719-ABDE-F89776EEAD47}"/>
                  </a:ext>
                </a:extLst>
              </p:cNvPr>
              <p:cNvSpPr txBox="1">
                <a:spLocks noRot="1" noChangeAspect="1" noMove="1" noResize="1" noEditPoints="1" noAdjustHandles="1" noChangeArrowheads="1" noChangeShapeType="1" noTextEdit="1"/>
              </p:cNvSpPr>
              <p:nvPr/>
            </p:nvSpPr>
            <p:spPr>
              <a:xfrm>
                <a:off x="775854" y="2308812"/>
                <a:ext cx="2313647" cy="1032399"/>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3AEF978-7A85-4B2B-8199-452A5D3003E5}"/>
                  </a:ext>
                </a:extLst>
              </p:cNvPr>
              <p:cNvSpPr txBox="1"/>
              <p:nvPr/>
            </p:nvSpPr>
            <p:spPr>
              <a:xfrm>
                <a:off x="775854" y="5650389"/>
                <a:ext cx="2377767" cy="10323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800" i="1" smtClean="0">
                              <a:solidFill>
                                <a:srgbClr val="FF0000"/>
                              </a:solidFill>
                              <a:latin typeface="Cambria Math" panose="02040503050406030204" pitchFamily="18" charset="0"/>
                            </a:rPr>
                          </m:ctrlPr>
                        </m:sSubPr>
                        <m:e>
                          <m:r>
                            <a:rPr lang="zh-CN" altLang="en-US" sz="2800" i="1">
                              <a:solidFill>
                                <a:srgbClr val="FF0000"/>
                              </a:solidFill>
                              <a:latin typeface="Cambria Math" panose="02040503050406030204" pitchFamily="18" charset="0"/>
                            </a:rPr>
                            <m:t>𝜀</m:t>
                          </m:r>
                        </m:e>
                        <m:sub>
                          <m:r>
                            <m:rPr>
                              <m:sty m:val="p"/>
                            </m:rPr>
                            <a:rPr lang="en-US" altLang="zh-CN" sz="2800" b="0" i="0" smtClean="0">
                              <a:solidFill>
                                <a:srgbClr val="FF0000"/>
                              </a:solidFill>
                              <a:latin typeface="Cambria Math" panose="02040503050406030204" pitchFamily="18" charset="0"/>
                            </a:rPr>
                            <m:t>simu</m:t>
                          </m:r>
                        </m:sub>
                      </m:sSub>
                      <m:r>
                        <a:rPr lang="en-US" altLang="zh-CN" sz="2800" i="1">
                          <a:solidFill>
                            <a:srgbClr val="FF0000"/>
                          </a:solidFill>
                          <a:latin typeface="Cambria Math" panose="02040503050406030204" pitchFamily="18" charset="0"/>
                          <a:ea typeface="Cambria Math" panose="02040503050406030204" pitchFamily="18" charset="0"/>
                        </a:rPr>
                        <m:t>=</m:t>
                      </m:r>
                      <m:f>
                        <m:fPr>
                          <m:ctrlPr>
                            <a:rPr lang="en-US" altLang="zh-CN" sz="2800" i="1" smtClean="0">
                              <a:solidFill>
                                <a:srgbClr val="FF0000"/>
                              </a:solidFill>
                              <a:latin typeface="Cambria Math" panose="02040503050406030204" pitchFamily="18" charset="0"/>
                              <a:ea typeface="Cambria Math" panose="02040503050406030204" pitchFamily="18" charset="0"/>
                            </a:rPr>
                          </m:ctrlPr>
                        </m:fPr>
                        <m:num>
                          <m:sSub>
                            <m:sSubPr>
                              <m:ctrlPr>
                                <a:rPr lang="en-US" altLang="zh-CN" sz="2800" i="1">
                                  <a:solidFill>
                                    <a:srgbClr val="FF0000"/>
                                  </a:solidFill>
                                  <a:latin typeface="Cambria Math" panose="02040503050406030204" pitchFamily="18" charset="0"/>
                                  <a:ea typeface="Cambria Math" panose="02040503050406030204" pitchFamily="18" charset="0"/>
                                </a:rPr>
                              </m:ctrlPr>
                            </m:sSubPr>
                            <m:e>
                              <m:r>
                                <a:rPr lang="en-US" altLang="zh-CN" sz="2800" i="1">
                                  <a:solidFill>
                                    <a:srgbClr val="FF0000"/>
                                  </a:solidFill>
                                  <a:latin typeface="Cambria Math" panose="02040503050406030204" pitchFamily="18" charset="0"/>
                                  <a:ea typeface="Cambria Math" panose="02040503050406030204" pitchFamily="18" charset="0"/>
                                </a:rPr>
                                <m:t>𝑁</m:t>
                              </m:r>
                            </m:e>
                            <m:sub>
                              <m:r>
                                <a:rPr lang="zh-CN" altLang="en-US" sz="2800" i="1">
                                  <a:solidFill>
                                    <a:srgbClr val="FF0000"/>
                                  </a:solidFill>
                                  <a:latin typeface="Cambria Math" panose="02040503050406030204" pitchFamily="18" charset="0"/>
                                </a:rPr>
                                <m:t>𝛾</m:t>
                              </m:r>
                            </m:sub>
                          </m:sSub>
                        </m:num>
                        <m:den>
                          <m:r>
                            <a:rPr lang="en-US" altLang="zh-CN" sz="2800" b="0" i="1" smtClean="0">
                              <a:solidFill>
                                <a:srgbClr val="FF0000"/>
                              </a:solidFill>
                              <a:latin typeface="Cambria Math" panose="02040503050406030204" pitchFamily="18" charset="0"/>
                              <a:ea typeface="Cambria Math" panose="02040503050406030204" pitchFamily="18" charset="0"/>
                            </a:rPr>
                            <m:t>𝐴</m:t>
                          </m:r>
                          <m:r>
                            <a:rPr lang="en-US" altLang="zh-CN" sz="2800" b="0" i="1" smtClean="0">
                              <a:solidFill>
                                <a:srgbClr val="FF0000"/>
                              </a:solidFill>
                              <a:latin typeface="Cambria Math" panose="02040503050406030204" pitchFamily="18" charset="0"/>
                              <a:ea typeface="Cambria Math" panose="02040503050406030204" pitchFamily="18" charset="0"/>
                            </a:rPr>
                            <m:t>∗</m:t>
                          </m:r>
                          <m:sSub>
                            <m:sSubPr>
                              <m:ctrlPr>
                                <a:rPr lang="en-US" altLang="zh-CN" sz="2800" i="1">
                                  <a:solidFill>
                                    <a:srgbClr val="FF0000"/>
                                  </a:solidFill>
                                  <a:latin typeface="Cambria Math" panose="02040503050406030204" pitchFamily="18" charset="0"/>
                                  <a:ea typeface="Cambria Math" panose="02040503050406030204" pitchFamily="18" charset="0"/>
                                </a:rPr>
                              </m:ctrlPr>
                            </m:sSubPr>
                            <m:e>
                              <m:r>
                                <a:rPr lang="en-US" altLang="zh-CN" sz="2800" b="0" i="1" smtClean="0">
                                  <a:solidFill>
                                    <a:srgbClr val="FF0000"/>
                                  </a:solidFill>
                                  <a:latin typeface="Cambria Math" panose="02040503050406030204" pitchFamily="18" charset="0"/>
                                  <a:ea typeface="Cambria Math" panose="02040503050406030204" pitchFamily="18" charset="0"/>
                                </a:rPr>
                                <m:t>𝐼</m:t>
                              </m:r>
                            </m:e>
                            <m:sub>
                              <m:r>
                                <a:rPr lang="zh-CN" altLang="en-US" sz="2800" i="1">
                                  <a:solidFill>
                                    <a:srgbClr val="FF0000"/>
                                  </a:solidFill>
                                  <a:latin typeface="Cambria Math" panose="02040503050406030204" pitchFamily="18" charset="0"/>
                                </a:rPr>
                                <m:t>𝛾</m:t>
                              </m:r>
                            </m:sub>
                          </m:sSub>
                        </m:den>
                      </m:f>
                    </m:oMath>
                  </m:oMathPara>
                </a14:m>
                <a:endParaRPr lang="zh-CN" altLang="en-US" sz="2800" dirty="0">
                  <a:solidFill>
                    <a:srgbClr val="FF0000"/>
                  </a:solidFill>
                  <a:latin typeface="Cambria Math" panose="02040503050406030204" pitchFamily="18" charset="0"/>
                </a:endParaRPr>
              </a:p>
            </p:txBody>
          </p:sp>
        </mc:Choice>
        <mc:Fallback xmlns="">
          <p:sp>
            <p:nvSpPr>
              <p:cNvPr id="7" name="TextBox 6">
                <a:extLst>
                  <a:ext uri="{FF2B5EF4-FFF2-40B4-BE49-F238E27FC236}">
                    <a16:creationId xmlns:a16="http://schemas.microsoft.com/office/drawing/2014/main" id="{93AEF978-7A85-4B2B-8199-452A5D3003E5}"/>
                  </a:ext>
                </a:extLst>
              </p:cNvPr>
              <p:cNvSpPr txBox="1">
                <a:spLocks noRot="1" noChangeAspect="1" noMove="1" noResize="1" noEditPoints="1" noAdjustHandles="1" noChangeArrowheads="1" noChangeShapeType="1" noTextEdit="1"/>
              </p:cNvSpPr>
              <p:nvPr/>
            </p:nvSpPr>
            <p:spPr>
              <a:xfrm>
                <a:off x="775854" y="5650389"/>
                <a:ext cx="2377767" cy="1032399"/>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7861319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06787C0-F814-4C24-B70C-5C62E04B19DB}"/>
              </a:ext>
            </a:extLst>
          </p:cNvPr>
          <p:cNvGraphicFramePr>
            <a:graphicFrameLocks noGrp="1"/>
          </p:cNvGraphicFramePr>
          <p:nvPr>
            <p:extLst>
              <p:ext uri="{D42A27DB-BD31-4B8C-83A1-F6EECF244321}">
                <p14:modId xmlns:p14="http://schemas.microsoft.com/office/powerpoint/2010/main" val="2040002492"/>
              </p:ext>
            </p:extLst>
          </p:nvPr>
        </p:nvGraphicFramePr>
        <p:xfrm>
          <a:off x="317500" y="12700"/>
          <a:ext cx="8267699" cy="6480000"/>
        </p:xfrm>
        <a:graphic>
          <a:graphicData uri="http://schemas.openxmlformats.org/drawingml/2006/table">
            <a:tbl>
              <a:tblPr/>
              <a:tblGrid>
                <a:gridCol w="2150375">
                  <a:extLst>
                    <a:ext uri="{9D8B030D-6E8A-4147-A177-3AD203B41FA5}">
                      <a16:colId xmlns:a16="http://schemas.microsoft.com/office/drawing/2014/main" val="1015673084"/>
                    </a:ext>
                  </a:extLst>
                </a:gridCol>
                <a:gridCol w="2150375">
                  <a:extLst>
                    <a:ext uri="{9D8B030D-6E8A-4147-A177-3AD203B41FA5}">
                      <a16:colId xmlns:a16="http://schemas.microsoft.com/office/drawing/2014/main" val="20000"/>
                    </a:ext>
                  </a:extLst>
                </a:gridCol>
                <a:gridCol w="1921127">
                  <a:extLst>
                    <a:ext uri="{9D8B030D-6E8A-4147-A177-3AD203B41FA5}">
                      <a16:colId xmlns:a16="http://schemas.microsoft.com/office/drawing/2014/main" val="20001"/>
                    </a:ext>
                  </a:extLst>
                </a:gridCol>
                <a:gridCol w="2045822">
                  <a:extLst>
                    <a:ext uri="{9D8B030D-6E8A-4147-A177-3AD203B41FA5}">
                      <a16:colId xmlns:a16="http://schemas.microsoft.com/office/drawing/2014/main" val="20002"/>
                    </a:ext>
                  </a:extLst>
                </a:gridCol>
              </a:tblGrid>
              <a:tr h="324000">
                <a:tc rowSpan="2">
                  <a:txBody>
                    <a:bodyPr/>
                    <a:lstStyle/>
                    <a:p>
                      <a:pPr algn="ctr" fontAlgn="ctr"/>
                      <a:r>
                        <a:rPr lang="en-US" altLang="zh-CN" sz="2000" b="0" i="1" u="none" strike="noStrike" dirty="0" err="1">
                          <a:solidFill>
                            <a:srgbClr val="000000"/>
                          </a:solidFill>
                          <a:effectLst/>
                          <a:latin typeface="Cambria Math" panose="02040503050406030204" pitchFamily="18" charset="0"/>
                          <a:ea typeface="Cambria Math" panose="02040503050406030204" pitchFamily="18" charset="0"/>
                        </a:rPr>
                        <a:t>E</a:t>
                      </a:r>
                      <a:r>
                        <a:rPr lang="en-US" altLang="zh-CN" sz="2000" b="0" i="1" u="none" strike="noStrike" baseline="-25000" dirty="0" err="1">
                          <a:solidFill>
                            <a:srgbClr val="000000"/>
                          </a:solidFill>
                          <a:effectLst/>
                          <a:latin typeface="Cambria Math" panose="02040503050406030204" pitchFamily="18" charset="0"/>
                          <a:ea typeface="Cambria Math" panose="02040503050406030204" pitchFamily="18" charset="0"/>
                        </a:rPr>
                        <a:t>γ</a:t>
                      </a:r>
                      <a:r>
                        <a:rPr lang="en-US" altLang="zh-CN" sz="2000" b="0" i="0" u="none" strike="noStrike" dirty="0">
                          <a:solidFill>
                            <a:srgbClr val="000000"/>
                          </a:solidFill>
                          <a:effectLst/>
                          <a:latin typeface="Cambria Math" panose="02040503050406030204" pitchFamily="18" charset="0"/>
                          <a:ea typeface="Cambria Math" panose="02040503050406030204" pitchFamily="18" charset="0"/>
                        </a:rPr>
                        <a:t> (keV)</a:t>
                      </a:r>
                      <a:endParaRPr lang="en-US" sz="2000" b="0" i="0" u="none" strike="noStrike" dirty="0">
                        <a:solidFill>
                          <a:srgbClr val="000000"/>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Transition</a:t>
                      </a: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B.R. (%)</a:t>
                      </a:r>
                    </a:p>
                  </a:txBody>
                  <a:tcPr marL="0" marR="0" marT="0"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0"/>
                  </a:ext>
                </a:extLst>
              </a:tr>
              <a:tr h="324000">
                <a:tc vMerge="1">
                  <a:txBody>
                    <a:bodyPr/>
                    <a:lstStyle/>
                    <a:p>
                      <a:endParaRPr lang="zh-CN" altLang="en-US"/>
                    </a:p>
                  </a:txBody>
                  <a:tcPr/>
                </a:tc>
                <a:tc vMerge="1">
                  <a:txBody>
                    <a:bodyPr/>
                    <a:lstStyle/>
                    <a:p>
                      <a:endParaRPr lang="en-US"/>
                    </a:p>
                  </a:txBody>
                  <a:tcPr/>
                </a:tc>
                <a:tc>
                  <a:txBody>
                    <a:bodyPr/>
                    <a:lstStyle/>
                    <a:p>
                      <a:pPr algn="ctr" fontAlgn="ctr"/>
                      <a:r>
                        <a:rPr lang="en-US" altLang="zh-CN" sz="2000" b="0" i="0" u="none" strike="noStrike" dirty="0">
                          <a:solidFill>
                            <a:srgbClr val="0000FF"/>
                          </a:solidFill>
                          <a:effectLst/>
                          <a:latin typeface="Cambria Math" panose="02040503050406030204" pitchFamily="18" charset="0"/>
                          <a:ea typeface="Cambria Math" panose="02040503050406030204" pitchFamily="18" charset="0"/>
                        </a:rPr>
                        <a:t>NuDat</a:t>
                      </a:r>
                      <a:endParaRPr lang="en-US" sz="2000" b="0" i="0" u="none" strike="noStrike" dirty="0">
                        <a:solidFill>
                          <a:srgbClr val="0000FF"/>
                        </a:solidFill>
                        <a:effectLst/>
                        <a:latin typeface="Cambria Math" panose="02040503050406030204" pitchFamily="18" charset="0"/>
                        <a:ea typeface="Cambria Math" panose="02040503050406030204" pitchFamily="18"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Present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24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451.7(5)</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452→0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24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493.3(7)</a:t>
                      </a:r>
                    </a:p>
                  </a:txBody>
                  <a:tcPr marL="0" marR="0" marT="0"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945→452</a:t>
                      </a:r>
                    </a:p>
                  </a:txBody>
                  <a:tcPr marL="0" marR="0" marT="0"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61(4)</a:t>
                      </a:r>
                    </a:p>
                  </a:txBody>
                  <a:tcPr marL="0" marR="0" marT="0"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58.46(26)</a:t>
                      </a:r>
                    </a:p>
                  </a:txBody>
                  <a:tcPr marL="0" marR="0" marT="0" marB="0" anchor="ctr">
                    <a:lnL>
                      <a:noFill/>
                    </a:lnL>
                    <a:lnR>
                      <a:noFill/>
                    </a:lnR>
                    <a:lnT>
                      <a:noFill/>
                    </a:lnT>
                    <a:lnB>
                      <a:noFill/>
                    </a:lnB>
                    <a:solidFill>
                      <a:schemeClr val="accent4">
                        <a:lumMod val="20000"/>
                        <a:lumOff val="80000"/>
                      </a:schemeClr>
                    </a:solidFill>
                  </a:tcPr>
                </a:tc>
                <a:extLst>
                  <a:ext uri="{0D108BD9-81ED-4DB2-BD59-A6C34878D82A}">
                    <a16:rowId xmlns:a16="http://schemas.microsoft.com/office/drawing/2014/main" val="10003"/>
                  </a:ext>
                </a:extLst>
              </a:tr>
              <a:tr h="324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944.9(5)</a:t>
                      </a:r>
                    </a:p>
                  </a:txBody>
                  <a:tcPr marL="0" marR="0" marT="0"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945→0</a:t>
                      </a:r>
                    </a:p>
                  </a:txBody>
                  <a:tcPr marL="0" marR="0" marT="0"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39(4)</a:t>
                      </a:r>
                    </a:p>
                  </a:txBody>
                  <a:tcPr marL="0" marR="0" marT="0" marB="0" anchor="ctr">
                    <a:lnL>
                      <a:noFill/>
                    </a:lnL>
                    <a:lnR>
                      <a:noFill/>
                    </a:lnR>
                    <a:lnT>
                      <a:noFill/>
                    </a:lnT>
                    <a:lnB>
                      <a:noFill/>
                    </a:lnB>
                    <a:solidFill>
                      <a:schemeClr val="accent4">
                        <a:lumMod val="20000"/>
                        <a:lumOff val="80000"/>
                      </a:schemeClr>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41.54(20)</a:t>
                      </a:r>
                    </a:p>
                  </a:txBody>
                  <a:tcPr marL="0" marR="0" marT="0" marB="0" anchor="ctr">
                    <a:lnL>
                      <a:noFill/>
                    </a:lnL>
                    <a:lnR>
                      <a:noFill/>
                    </a:lnR>
                    <a:lnT>
                      <a:noFill/>
                    </a:lnT>
                    <a:lnB>
                      <a:noFill/>
                    </a:lnB>
                    <a:solidFill>
                      <a:schemeClr val="accent4">
                        <a:lumMod val="20000"/>
                        <a:lumOff val="80000"/>
                      </a:schemeClr>
                    </a:solidFill>
                  </a:tcPr>
                </a:tc>
                <a:extLst>
                  <a:ext uri="{0D108BD9-81ED-4DB2-BD59-A6C34878D82A}">
                    <a16:rowId xmlns:a16="http://schemas.microsoft.com/office/drawing/2014/main" val="10004"/>
                  </a:ext>
                </a:extLst>
              </a:tr>
              <a:tr h="324000">
                <a:tc>
                  <a:txBody>
                    <a:bodyPr/>
                    <a:lstStyle/>
                    <a:p>
                      <a:pPr algn="ctr" fontAlgn="ctr">
                        <a:lnSpc>
                          <a:spcPct val="100000"/>
                        </a:lnSpc>
                      </a:pPr>
                      <a:r>
                        <a:rPr lang="en-US" sz="2000" b="0" i="0" u="none" strike="noStrike" dirty="0">
                          <a:solidFill>
                            <a:srgbClr val="0000FF"/>
                          </a:solidFill>
                          <a:effectLst/>
                          <a:latin typeface="Cambria Math" panose="02040503050406030204" pitchFamily="18" charset="0"/>
                          <a:ea typeface="Cambria Math" panose="02040503050406030204" pitchFamily="18" charset="0"/>
                        </a:rPr>
                        <a:t>1612.4(5)</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1612→0</a:t>
                      </a:r>
                    </a:p>
                  </a:txBody>
                  <a:tcPr marL="0" marR="0" marT="0"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100</a:t>
                      </a:r>
                    </a:p>
                  </a:txBody>
                  <a:tcPr marL="0" marR="0" marT="0" marB="0" anchor="ctr">
                    <a:lnL>
                      <a:noFill/>
                    </a:lnL>
                    <a:lnR>
                      <a:noFill/>
                    </a:lnR>
                    <a:lnT>
                      <a:noFill/>
                    </a:lnT>
                    <a:lnB>
                      <a:noFill/>
                    </a:lnB>
                  </a:tcPr>
                </a:tc>
                <a:extLst>
                  <a:ext uri="{0D108BD9-81ED-4DB2-BD59-A6C34878D82A}">
                    <a16:rowId xmlns:a16="http://schemas.microsoft.com/office/drawing/2014/main" val="10005"/>
                  </a:ext>
                </a:extLst>
              </a:tr>
              <a:tr h="324000">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844.6(7)</a:t>
                      </a:r>
                    </a:p>
                  </a:txBody>
                  <a:tcPr marL="0" marR="0" marT="0" marB="0" anchor="ctr">
                    <a:lnL>
                      <a:noFill/>
                    </a:lnL>
                    <a:lnR>
                      <a:noFill/>
                    </a:lnR>
                    <a:lnT>
                      <a:noFill/>
                    </a:lnT>
                    <a:lnB>
                      <a:noFill/>
                    </a:lnB>
                    <a:solidFill>
                      <a:schemeClr val="accent6">
                        <a:lumMod val="20000"/>
                        <a:lumOff val="80000"/>
                      </a:schemeClr>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1789→945</a:t>
                      </a:r>
                    </a:p>
                  </a:txBody>
                  <a:tcPr marL="0" marR="0" marT="0" marB="0" anchor="ctr">
                    <a:lnL>
                      <a:noFill/>
                    </a:lnL>
                    <a:lnR>
                      <a:noFill/>
                    </a:lnR>
                    <a:lnT>
                      <a:noFill/>
                    </a:lnT>
                    <a:lnB>
                      <a:noFill/>
                    </a:lnB>
                    <a:solidFill>
                      <a:schemeClr val="accent6">
                        <a:lumMod val="20000"/>
                        <a:lumOff val="80000"/>
                      </a:schemeClr>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40(3)</a:t>
                      </a:r>
                    </a:p>
                  </a:txBody>
                  <a:tcPr marL="0" marR="0" marT="0" marB="0" anchor="ctr">
                    <a:lnL>
                      <a:noFill/>
                    </a:lnL>
                    <a:lnR>
                      <a:noFill/>
                    </a:lnR>
                    <a:lnT>
                      <a:noFill/>
                    </a:lnT>
                    <a:lnB>
                      <a:noFill/>
                    </a:lnB>
                    <a:solidFill>
                      <a:schemeClr val="accent6">
                        <a:lumMod val="20000"/>
                        <a:lumOff val="80000"/>
                      </a:schemeClr>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43.7(21)</a:t>
                      </a:r>
                    </a:p>
                  </a:txBody>
                  <a:tcPr marL="0" marR="0" marT="0" marB="0" anchor="ctr">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10006"/>
                  </a:ext>
                </a:extLst>
              </a:tr>
              <a:tr h="324000">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1337.8(7)</a:t>
                      </a:r>
                    </a:p>
                  </a:txBody>
                  <a:tcPr marL="0" marR="0" marT="0" marB="0" anchor="ctr">
                    <a:lnL>
                      <a:noFill/>
                    </a:lnL>
                    <a:lnR>
                      <a:noFill/>
                    </a:lnR>
                    <a:lnT>
                      <a:noFill/>
                    </a:lnT>
                    <a:lnB>
                      <a:noFill/>
                    </a:lnB>
                    <a:solidFill>
                      <a:schemeClr val="accent6">
                        <a:lumMod val="20000"/>
                        <a:lumOff val="80000"/>
                      </a:schemeClr>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1789→452</a:t>
                      </a:r>
                    </a:p>
                  </a:txBody>
                  <a:tcPr marL="0" marR="0" marT="0" marB="0" anchor="ctr">
                    <a:lnL>
                      <a:noFill/>
                    </a:lnL>
                    <a:lnR>
                      <a:noFill/>
                    </a:lnR>
                    <a:lnT>
                      <a:noFill/>
                    </a:lnT>
                    <a:lnB>
                      <a:noFill/>
                    </a:lnB>
                    <a:solidFill>
                      <a:schemeClr val="accent6">
                        <a:lumMod val="20000"/>
                        <a:lumOff val="80000"/>
                      </a:schemeClr>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38(3)</a:t>
                      </a:r>
                    </a:p>
                  </a:txBody>
                  <a:tcPr marL="0" marR="0" marT="0" marB="0" anchor="ctr">
                    <a:lnL>
                      <a:noFill/>
                    </a:lnL>
                    <a:lnR>
                      <a:noFill/>
                    </a:lnR>
                    <a:lnT>
                      <a:noFill/>
                    </a:lnT>
                    <a:lnB>
                      <a:noFill/>
                    </a:lnB>
                    <a:solidFill>
                      <a:schemeClr val="accent6">
                        <a:lumMod val="20000"/>
                        <a:lumOff val="80000"/>
                      </a:schemeClr>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31.0(17)</a:t>
                      </a:r>
                    </a:p>
                  </a:txBody>
                  <a:tcPr marL="0" marR="0" marT="0" marB="0" anchor="ctr">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10007"/>
                  </a:ext>
                </a:extLst>
              </a:tr>
              <a:tr h="324000">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1789.4(5)</a:t>
                      </a:r>
                    </a:p>
                  </a:txBody>
                  <a:tcPr marL="0" marR="0" marT="0" marB="0" anchor="ctr">
                    <a:lnL>
                      <a:noFill/>
                    </a:lnL>
                    <a:lnR>
                      <a:noFill/>
                    </a:lnR>
                    <a:lnT>
                      <a:noFill/>
                    </a:lnT>
                    <a:lnB>
                      <a:noFill/>
                    </a:lnB>
                    <a:solidFill>
                      <a:schemeClr val="accent6">
                        <a:lumMod val="20000"/>
                        <a:lumOff val="80000"/>
                      </a:schemeClr>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1789→0</a:t>
                      </a:r>
                    </a:p>
                  </a:txBody>
                  <a:tcPr marL="0" marR="0" marT="0" marB="0" anchor="ctr">
                    <a:lnL>
                      <a:noFill/>
                    </a:lnL>
                    <a:lnR>
                      <a:noFill/>
                    </a:lnR>
                    <a:lnT>
                      <a:noFill/>
                    </a:lnT>
                    <a:lnB>
                      <a:noFill/>
                    </a:lnB>
                    <a:solidFill>
                      <a:schemeClr val="accent6">
                        <a:lumMod val="20000"/>
                        <a:lumOff val="80000"/>
                      </a:schemeClr>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22(3)</a:t>
                      </a:r>
                    </a:p>
                  </a:txBody>
                  <a:tcPr marL="0" marR="0" marT="0" marB="0" anchor="ctr">
                    <a:lnL>
                      <a:noFill/>
                    </a:lnL>
                    <a:lnR>
                      <a:noFill/>
                    </a:lnR>
                    <a:lnT>
                      <a:noFill/>
                    </a:lnT>
                    <a:lnB>
                      <a:noFill/>
                    </a:lnB>
                    <a:solidFill>
                      <a:schemeClr val="accent6">
                        <a:lumMod val="20000"/>
                        <a:lumOff val="80000"/>
                      </a:schemeClr>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25.3(13)</a:t>
                      </a:r>
                    </a:p>
                  </a:txBody>
                  <a:tcPr marL="0" marR="0" marT="0" marB="0" anchor="ctr">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10008"/>
                  </a:ext>
                </a:extLst>
              </a:tr>
              <a:tr h="324000">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883.8(8)</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2673→1789</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42.8(8)</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37(4)</a:t>
                      </a:r>
                    </a:p>
                  </a:txBody>
                  <a:tcPr marL="0" marR="0" marT="0"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9"/>
                  </a:ext>
                </a:extLst>
              </a:tr>
              <a:tr h="324000">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1728.3(8)</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2673→945</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0.5(2)</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a:t>
                      </a:r>
                    </a:p>
                  </a:txBody>
                  <a:tcPr marL="0" marR="0" marT="0"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10"/>
                  </a:ext>
                </a:extLst>
              </a:tr>
              <a:tr h="324000">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2221.5(8)</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2673→452</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31.4(7)</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36(4)</a:t>
                      </a:r>
                    </a:p>
                  </a:txBody>
                  <a:tcPr marL="0" marR="0" marT="0"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11"/>
                  </a:ext>
                </a:extLst>
              </a:tr>
              <a:tr h="324000">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2673.1(6)</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2673→0</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25.3(5)</a:t>
                      </a:r>
                    </a:p>
                  </a:txBody>
                  <a:tcPr marL="0" marR="0" marT="0" marB="0" anchor="ctr">
                    <a:lnL>
                      <a:noFill/>
                    </a:lnL>
                    <a:lnR>
                      <a:noFill/>
                    </a:lnR>
                    <a:lnT>
                      <a:noFill/>
                    </a:lnT>
                    <a:lnB>
                      <a:noFill/>
                    </a:lnB>
                    <a:solidFill>
                      <a:schemeClr val="accent2">
                        <a:lumMod val="20000"/>
                        <a:lumOff val="80000"/>
                      </a:schemeClr>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26.6(24)</a:t>
                      </a:r>
                    </a:p>
                  </a:txBody>
                  <a:tcPr marL="0" marR="0" marT="0"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12"/>
                  </a:ext>
                </a:extLst>
              </a:tr>
              <a:tr h="324000">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6288(2)</a:t>
                      </a:r>
                    </a:p>
                  </a:txBody>
                  <a:tcPr marL="0" marR="0" marT="0" marB="0" anchor="ctr">
                    <a:lnL>
                      <a:noFill/>
                    </a:lnL>
                    <a:lnR>
                      <a:noFill/>
                    </a:lnR>
                    <a:lnT>
                      <a:noFill/>
                    </a:lnT>
                    <a:lnB>
                      <a:noFill/>
                    </a:lnB>
                    <a:solidFill>
                      <a:srgbClr val="CCFFFF"/>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7901→1612</a:t>
                      </a:r>
                    </a:p>
                  </a:txBody>
                  <a:tcPr marL="0" marR="0" marT="0" marB="0" anchor="ctr">
                    <a:lnL>
                      <a:noFill/>
                    </a:lnL>
                    <a:lnR>
                      <a:noFill/>
                    </a:lnR>
                    <a:lnT>
                      <a:noFill/>
                    </a:lnT>
                    <a:lnB>
                      <a:noFill/>
                    </a:lnB>
                    <a:solidFill>
                      <a:srgbClr val="CCFFFF"/>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34(3)</a:t>
                      </a:r>
                    </a:p>
                  </a:txBody>
                  <a:tcPr marL="0" marR="0" marT="0" marB="0" anchor="ctr">
                    <a:lnL>
                      <a:noFill/>
                    </a:lnL>
                    <a:lnR>
                      <a:noFill/>
                    </a:lnR>
                    <a:lnT>
                      <a:noFill/>
                    </a:lnT>
                    <a:lnB>
                      <a:noFill/>
                    </a:lnB>
                    <a:solidFill>
                      <a:srgbClr val="CCFFFF"/>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35(9)</a:t>
                      </a:r>
                    </a:p>
                  </a:txBody>
                  <a:tcPr marL="0" marR="0" marT="0" marB="0" anchor="ctr">
                    <a:lnL>
                      <a:noFill/>
                    </a:lnL>
                    <a:lnR>
                      <a:noFill/>
                    </a:lnR>
                    <a:lnT>
                      <a:noFill/>
                    </a:lnT>
                    <a:lnB>
                      <a:noFill/>
                    </a:lnB>
                    <a:solidFill>
                      <a:srgbClr val="CCFFFF"/>
                    </a:solidFill>
                  </a:tcPr>
                </a:tc>
                <a:extLst>
                  <a:ext uri="{0D108BD9-81ED-4DB2-BD59-A6C34878D82A}">
                    <a16:rowId xmlns:a16="http://schemas.microsoft.com/office/drawing/2014/main" val="10013"/>
                  </a:ext>
                </a:extLst>
              </a:tr>
              <a:tr h="324000">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6955(2)</a:t>
                      </a:r>
                    </a:p>
                  </a:txBody>
                  <a:tcPr marL="0" marR="0" marT="0" marB="0" anchor="ctr">
                    <a:lnL>
                      <a:noFill/>
                    </a:lnL>
                    <a:lnR>
                      <a:noFill/>
                    </a:lnR>
                    <a:lnT>
                      <a:noFill/>
                    </a:lnT>
                    <a:lnB>
                      <a:noFill/>
                    </a:lnB>
                    <a:solidFill>
                      <a:srgbClr val="CCFFFF"/>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7901→945</a:t>
                      </a:r>
                    </a:p>
                  </a:txBody>
                  <a:tcPr marL="0" marR="0" marT="0" marB="0" anchor="ctr">
                    <a:lnL>
                      <a:noFill/>
                    </a:lnL>
                    <a:lnR>
                      <a:noFill/>
                    </a:lnR>
                    <a:lnT>
                      <a:noFill/>
                    </a:lnT>
                    <a:lnB>
                      <a:noFill/>
                    </a:lnB>
                    <a:solidFill>
                      <a:srgbClr val="CCFFFF"/>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12.0(19)</a:t>
                      </a:r>
                    </a:p>
                  </a:txBody>
                  <a:tcPr marL="0" marR="0" marT="0" marB="0" anchor="ctr">
                    <a:lnL>
                      <a:noFill/>
                    </a:lnL>
                    <a:lnR>
                      <a:noFill/>
                    </a:lnR>
                    <a:lnT>
                      <a:noFill/>
                    </a:lnT>
                    <a:lnB>
                      <a:noFill/>
                    </a:lnB>
                    <a:solidFill>
                      <a:srgbClr val="CCFFFF"/>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&lt;15</a:t>
                      </a:r>
                    </a:p>
                  </a:txBody>
                  <a:tcPr marL="0" marR="0" marT="0" marB="0" anchor="ctr">
                    <a:lnL>
                      <a:noFill/>
                    </a:lnL>
                    <a:lnR>
                      <a:noFill/>
                    </a:lnR>
                    <a:lnT>
                      <a:noFill/>
                    </a:lnT>
                    <a:lnB>
                      <a:noFill/>
                    </a:lnB>
                    <a:solidFill>
                      <a:srgbClr val="CCFFFF"/>
                    </a:solidFill>
                  </a:tcPr>
                </a:tc>
                <a:extLst>
                  <a:ext uri="{0D108BD9-81ED-4DB2-BD59-A6C34878D82A}">
                    <a16:rowId xmlns:a16="http://schemas.microsoft.com/office/drawing/2014/main" val="10014"/>
                  </a:ext>
                </a:extLst>
              </a:tr>
              <a:tr h="324000">
                <a:tc>
                  <a:txBody>
                    <a:bodyPr/>
                    <a:lstStyle/>
                    <a:p>
                      <a:pPr algn="ctr" fontAlgn="b">
                        <a:lnSpc>
                          <a:spcPct val="100000"/>
                        </a:lnSpc>
                      </a:pPr>
                      <a:r>
                        <a:rPr lang="en-US" sz="2000" b="0" i="0" u="none" strike="noStrike" kern="1200" dirty="0">
                          <a:solidFill>
                            <a:srgbClr val="0000FF"/>
                          </a:solidFill>
                          <a:effectLst/>
                          <a:latin typeface="Cambria Math" panose="02040503050406030204" pitchFamily="18" charset="0"/>
                          <a:ea typeface="Cambria Math" panose="02040503050406030204" pitchFamily="18" charset="0"/>
                          <a:cs typeface="+mn-cs"/>
                        </a:rPr>
                        <a:t>7900(2)</a:t>
                      </a:r>
                    </a:p>
                  </a:txBody>
                  <a:tcPr marL="0" marR="0" marT="0" marB="0" anchor="ctr">
                    <a:lnL>
                      <a:noFill/>
                    </a:lnL>
                    <a:lnR>
                      <a:noFill/>
                    </a:lnR>
                    <a:lnT>
                      <a:noFill/>
                    </a:lnT>
                    <a:lnB>
                      <a:noFill/>
                    </a:lnB>
                    <a:solidFill>
                      <a:srgbClr val="CCFFFF"/>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7901→0</a:t>
                      </a:r>
                    </a:p>
                  </a:txBody>
                  <a:tcPr marL="0" marR="0" marT="0" marB="0" anchor="ctr">
                    <a:lnL>
                      <a:noFill/>
                    </a:lnL>
                    <a:lnR>
                      <a:noFill/>
                    </a:lnR>
                    <a:lnT>
                      <a:noFill/>
                    </a:lnT>
                    <a:lnB>
                      <a:noFill/>
                    </a:lnB>
                    <a:solidFill>
                      <a:srgbClr val="CCFFFF"/>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46(3)</a:t>
                      </a:r>
                    </a:p>
                  </a:txBody>
                  <a:tcPr marL="0" marR="0" marT="0" marB="0" anchor="ctr">
                    <a:lnL>
                      <a:noFill/>
                    </a:lnL>
                    <a:lnR>
                      <a:noFill/>
                    </a:lnR>
                    <a:lnT>
                      <a:noFill/>
                    </a:lnT>
                    <a:lnB>
                      <a:noFill/>
                    </a:lnB>
                    <a:solidFill>
                      <a:srgbClr val="CCFFFF"/>
                    </a:solidFill>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45(10)</a:t>
                      </a:r>
                    </a:p>
                  </a:txBody>
                  <a:tcPr marL="0" marR="0" marT="0" marB="0" anchor="ctr">
                    <a:lnL>
                      <a:noFill/>
                    </a:lnL>
                    <a:lnR>
                      <a:noFill/>
                    </a:lnR>
                    <a:lnT>
                      <a:noFill/>
                    </a:lnT>
                    <a:lnB>
                      <a:noFill/>
                    </a:lnB>
                    <a:solidFill>
                      <a:srgbClr val="CCFFFF"/>
                    </a:solidFill>
                  </a:tcPr>
                </a:tc>
                <a:extLst>
                  <a:ext uri="{0D108BD9-81ED-4DB2-BD59-A6C34878D82A}">
                    <a16:rowId xmlns:a16="http://schemas.microsoft.com/office/drawing/2014/main" val="10015"/>
                  </a:ext>
                </a:extLst>
              </a:tr>
              <a:tr h="324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1368.626(5)</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1369→0</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FF0000"/>
                          </a:solidFill>
                          <a:effectLst/>
                          <a:latin typeface="Cambria Math" panose="02040503050406030204" pitchFamily="18" charset="0"/>
                          <a:ea typeface="Cambria Math" panose="02040503050406030204" pitchFamily="18" charset="0"/>
                        </a:rPr>
                        <a:t>100</a:t>
                      </a:r>
                    </a:p>
                  </a:txBody>
                  <a:tcPr marL="9525" marR="9525" marT="9525" marB="0" anchor="ctr">
                    <a:lnL>
                      <a:noFill/>
                    </a:lnL>
                    <a:lnR>
                      <a:noFill/>
                    </a:lnR>
                    <a:lnT>
                      <a:noFill/>
                    </a:lnT>
                    <a:lnB>
                      <a:noFill/>
                    </a:lnB>
                  </a:tcPr>
                </a:tc>
                <a:extLst>
                  <a:ext uri="{0D108BD9-81ED-4DB2-BD59-A6C34878D82A}">
                    <a16:rowId xmlns:a16="http://schemas.microsoft.com/office/drawing/2014/main" val="10016"/>
                  </a:ext>
                </a:extLst>
              </a:tr>
              <a:tr h="324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2754.007(11)</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4123→1369</a:t>
                      </a:r>
                    </a:p>
                  </a:txBody>
                  <a:tcPr marL="9525" marR="9525" marT="9525" marB="0" anchor="ctr">
                    <a:lnL>
                      <a:noFill/>
                    </a:lnL>
                    <a:lnR>
                      <a:noFill/>
                    </a:lnR>
                    <a:lnT>
                      <a:noFill/>
                    </a:lnT>
                    <a:lnB>
                      <a:noFill/>
                    </a:lnB>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100</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100</a:t>
                      </a:r>
                    </a:p>
                  </a:txBody>
                  <a:tcPr marL="9525" marR="9525" marT="9525" marB="0" anchor="b">
                    <a:lnL>
                      <a:noFill/>
                    </a:lnL>
                    <a:lnR>
                      <a:noFill/>
                    </a:lnR>
                    <a:lnT>
                      <a:noFill/>
                    </a:lnT>
                    <a:lnB>
                      <a:noFill/>
                    </a:lnB>
                  </a:tcPr>
                </a:tc>
                <a:extLst>
                  <a:ext uri="{0D108BD9-81ED-4DB2-BD59-A6C34878D82A}">
                    <a16:rowId xmlns:a16="http://schemas.microsoft.com/office/drawing/2014/main" val="10017"/>
                  </a:ext>
                </a:extLst>
              </a:tr>
              <a:tr h="324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2869.50(6)</a:t>
                      </a:r>
                    </a:p>
                  </a:txBody>
                  <a:tcPr marL="9525" marR="9525" marT="9525" marB="0" anchor="ctr">
                    <a:lnL>
                      <a:noFill/>
                    </a:lnL>
                    <a:lnR>
                      <a:noFill/>
                    </a:lnR>
                    <a:lnT>
                      <a:noFill/>
                    </a:lnT>
                    <a:lnB>
                      <a:noFill/>
                    </a:lnB>
                    <a:solidFill>
                      <a:srgbClr val="FFFFCC"/>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4238→1369</a:t>
                      </a:r>
                    </a:p>
                  </a:txBody>
                  <a:tcPr marL="9525" marR="9525" marT="9525" marB="0" anchor="ctr">
                    <a:lnL>
                      <a:noFill/>
                    </a:lnL>
                    <a:lnR>
                      <a:noFill/>
                    </a:lnR>
                    <a:lnT>
                      <a:noFill/>
                    </a:lnT>
                    <a:lnB>
                      <a:noFill/>
                    </a:lnB>
                    <a:solidFill>
                      <a:srgbClr val="FFFFCC"/>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21.8(10)</a:t>
                      </a:r>
                    </a:p>
                  </a:txBody>
                  <a:tcPr marL="9525" marR="9525" marT="9525" marB="0" anchor="ctr">
                    <a:lnL>
                      <a:noFill/>
                    </a:lnL>
                    <a:lnR>
                      <a:noFill/>
                    </a:lnR>
                    <a:lnT>
                      <a:noFill/>
                    </a:lnT>
                    <a:lnB>
                      <a:noFill/>
                    </a:lnB>
                    <a:solidFill>
                      <a:srgbClr val="FFFFCC"/>
                    </a:solidFill>
                  </a:tcPr>
                </a:tc>
                <a:tc>
                  <a:txBody>
                    <a:bodyPr/>
                    <a:lstStyle/>
                    <a:p>
                      <a:pPr marL="0" algn="ctr" defTabSz="914400" rtl="0" eaLnBrk="1" fontAlgn="ctr" latinLnBrk="0" hangingPunct="1"/>
                      <a:r>
                        <a:rPr lang="en-US" sz="2000" b="0" i="0" u="none" strike="noStrike" dirty="0">
                          <a:solidFill>
                            <a:srgbClr val="FF0000"/>
                          </a:solidFill>
                          <a:effectLst/>
                          <a:latin typeface="Cambria Math" panose="02040503050406030204" pitchFamily="18" charset="0"/>
                          <a:ea typeface="Cambria Math" panose="02040503050406030204" pitchFamily="18" charset="0"/>
                        </a:rPr>
                        <a:t>24.6(20)</a:t>
                      </a:r>
                      <a:endPar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endParaRPr>
                    </a:p>
                  </a:txBody>
                  <a:tcPr marL="9525" marR="9525" marT="9525" marB="0" anchor="b">
                    <a:lnL>
                      <a:noFill/>
                    </a:lnL>
                    <a:lnR>
                      <a:noFill/>
                    </a:lnR>
                    <a:lnT>
                      <a:noFill/>
                    </a:lnT>
                    <a:lnB>
                      <a:noFill/>
                    </a:lnB>
                    <a:solidFill>
                      <a:srgbClr val="FFFFCC"/>
                    </a:solidFill>
                  </a:tcPr>
                </a:tc>
                <a:extLst>
                  <a:ext uri="{0D108BD9-81ED-4DB2-BD59-A6C34878D82A}">
                    <a16:rowId xmlns:a16="http://schemas.microsoft.com/office/drawing/2014/main" val="10018"/>
                  </a:ext>
                </a:extLst>
              </a:tr>
              <a:tr h="324000">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4237.96(6)</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en-US" sz="2000" b="0" i="0" u="none" strike="noStrike" dirty="0">
                          <a:solidFill>
                            <a:srgbClr val="000000"/>
                          </a:solidFill>
                          <a:effectLst/>
                          <a:latin typeface="Cambria Math" panose="02040503050406030204" pitchFamily="18" charset="0"/>
                          <a:ea typeface="Cambria Math" panose="02040503050406030204" pitchFamily="18" charset="0"/>
                        </a:rPr>
                        <a:t>4238→0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en-US" sz="2000" b="0" i="0" u="none" strike="noStrike" dirty="0">
                          <a:solidFill>
                            <a:srgbClr val="0000FF"/>
                          </a:solidFill>
                          <a:effectLst/>
                          <a:latin typeface="Cambria Math" panose="02040503050406030204" pitchFamily="18" charset="0"/>
                          <a:ea typeface="Cambria Math" panose="02040503050406030204" pitchFamily="18" charset="0"/>
                        </a:rPr>
                        <a:t>78.2(10)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CC"/>
                    </a:solidFill>
                  </a:tcPr>
                </a:tc>
                <a:tc>
                  <a:txBody>
                    <a:bodyPr/>
                    <a:lstStyle/>
                    <a:p>
                      <a:pPr marL="0" algn="ctr" defTabSz="914400" rtl="0" eaLnBrk="1" fontAlgn="ctr" latinLnBrk="0" hangingPunct="1"/>
                      <a:r>
                        <a:rPr lang="en-US" sz="2000" b="0" i="0" u="none" strike="noStrike" kern="1200" dirty="0">
                          <a:solidFill>
                            <a:srgbClr val="FF0000"/>
                          </a:solidFill>
                          <a:effectLst/>
                          <a:latin typeface="Cambria Math" panose="02040503050406030204" pitchFamily="18" charset="0"/>
                          <a:ea typeface="Cambria Math" panose="02040503050406030204" pitchFamily="18" charset="0"/>
                          <a:cs typeface="+mn-cs"/>
                        </a:rPr>
                        <a:t>75(4)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20"/>
                  </a:ext>
                </a:extLst>
              </a:tr>
            </a:tbl>
          </a:graphicData>
        </a:graphic>
      </p:graphicFrame>
      <p:sp>
        <p:nvSpPr>
          <p:cNvPr id="6" name="TextBox 5">
            <a:extLst>
              <a:ext uri="{FF2B5EF4-FFF2-40B4-BE49-F238E27FC236}">
                <a16:creationId xmlns:a16="http://schemas.microsoft.com/office/drawing/2014/main" id="{5D8A7417-3C18-48E3-9779-9BBA5187FC7E}"/>
              </a:ext>
            </a:extLst>
          </p:cNvPr>
          <p:cNvSpPr txBox="1"/>
          <p:nvPr/>
        </p:nvSpPr>
        <p:spPr>
          <a:xfrm>
            <a:off x="6314315" y="6488668"/>
            <a:ext cx="2829685" cy="369332"/>
          </a:xfrm>
          <a:prstGeom prst="rect">
            <a:avLst/>
          </a:prstGeom>
          <a:noFill/>
        </p:spPr>
        <p:txBody>
          <a:bodyPr wrap="none" rtlCol="0">
            <a:spAutoFit/>
          </a:bodyPr>
          <a:lstStyle/>
          <a:p>
            <a:r>
              <a:rPr lang="en-US" altLang="zh-CN" dirty="0"/>
              <a:t>* Statistical uncertainty only</a:t>
            </a:r>
            <a:endParaRPr lang="zh-CN" altLang="en-US" dirty="0"/>
          </a:p>
        </p:txBody>
      </p:sp>
    </p:spTree>
    <p:extLst>
      <p:ext uri="{BB962C8B-B14F-4D97-AF65-F5344CB8AC3E}">
        <p14:creationId xmlns:p14="http://schemas.microsoft.com/office/powerpoint/2010/main" val="347664254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A5C06C68-D43A-472B-A4C7-58A983290F39}"/>
              </a:ext>
            </a:extLst>
          </p:cNvPr>
          <p:cNvGraphicFramePr>
            <a:graphicFrameLocks noGrp="1"/>
          </p:cNvGraphicFramePr>
          <p:nvPr>
            <p:extLst>
              <p:ext uri="{D42A27DB-BD31-4B8C-83A1-F6EECF244321}">
                <p14:modId xmlns:p14="http://schemas.microsoft.com/office/powerpoint/2010/main" val="2961474947"/>
              </p:ext>
            </p:extLst>
          </p:nvPr>
        </p:nvGraphicFramePr>
        <p:xfrm>
          <a:off x="-1" y="40341"/>
          <a:ext cx="9144001" cy="2286000"/>
        </p:xfrm>
        <a:graphic>
          <a:graphicData uri="http://schemas.openxmlformats.org/drawingml/2006/table">
            <a:tbl>
              <a:tblPr firstRow="1" bandRow="1">
                <a:tableStyleId>{2D5ABB26-0587-4C30-8999-92F81FD0307C}</a:tableStyleId>
              </a:tblPr>
              <a:tblGrid>
                <a:gridCol w="3307977">
                  <a:extLst>
                    <a:ext uri="{9D8B030D-6E8A-4147-A177-3AD203B41FA5}">
                      <a16:colId xmlns:a16="http://schemas.microsoft.com/office/drawing/2014/main" val="2039802153"/>
                    </a:ext>
                  </a:extLst>
                </a:gridCol>
                <a:gridCol w="1815353">
                  <a:extLst>
                    <a:ext uri="{9D8B030D-6E8A-4147-A177-3AD203B41FA5}">
                      <a16:colId xmlns:a16="http://schemas.microsoft.com/office/drawing/2014/main" val="2058058326"/>
                    </a:ext>
                  </a:extLst>
                </a:gridCol>
                <a:gridCol w="1304365">
                  <a:extLst>
                    <a:ext uri="{9D8B030D-6E8A-4147-A177-3AD203B41FA5}">
                      <a16:colId xmlns:a16="http://schemas.microsoft.com/office/drawing/2014/main" val="3483366234"/>
                    </a:ext>
                  </a:extLst>
                </a:gridCol>
                <a:gridCol w="2716306">
                  <a:extLst>
                    <a:ext uri="{9D8B030D-6E8A-4147-A177-3AD203B41FA5}">
                      <a16:colId xmlns:a16="http://schemas.microsoft.com/office/drawing/2014/main" val="2490415078"/>
                    </a:ext>
                  </a:extLst>
                </a:gridCol>
              </a:tblGrid>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Source</a:t>
                      </a:r>
                      <a:endParaRPr lang="zh-CN" altLang="en-US" sz="20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RMS last week</a:t>
                      </a:r>
                      <a:endParaRPr lang="zh-CN" altLang="en-US" sz="20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rPr>
                        <a:t>RMS now</a:t>
                      </a: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rPr>
                        <a:t>Uncertainty of Scaling Factor (inflated)</a:t>
                      </a: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8123475"/>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11 points </a:t>
                      </a:r>
                      <a:r>
                        <a:rPr lang="en-US" altLang="zh-CN" sz="2000" baseline="30000" dirty="0">
                          <a:latin typeface="Times New Roman" panose="02020603050405020304" pitchFamily="18" charset="0"/>
                          <a:ea typeface="Cambria Math" panose="02040503050406030204" pitchFamily="18" charset="0"/>
                          <a:cs typeface="Times New Roman" panose="02020603050405020304" pitchFamily="18" charset="0"/>
                        </a:rPr>
                        <a:t>152</a:t>
                      </a: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Eu Center</a:t>
                      </a: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3.1%</a:t>
                      </a:r>
                      <a:endParaRPr lang="zh-CN" altLang="en-US" sz="20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200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rPr>
                        <a:t>2.7%</a:t>
                      </a: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altLang="zh-CN" sz="200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rPr>
                        <a:t>0.67%</a:t>
                      </a: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714646621"/>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11 points </a:t>
                      </a:r>
                      <a:r>
                        <a:rPr lang="en-US" altLang="zh-CN" sz="2000" baseline="30000" dirty="0">
                          <a:latin typeface="Times New Roman" panose="02020603050405020304" pitchFamily="18" charset="0"/>
                          <a:ea typeface="Cambria Math" panose="02040503050406030204" pitchFamily="18" charset="0"/>
                          <a:cs typeface="Times New Roman" panose="02020603050405020304" pitchFamily="18" charset="0"/>
                        </a:rPr>
                        <a:t>152</a:t>
                      </a: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Eu Upstream</a:t>
                      </a:r>
                      <a:endParaRPr lang="zh-CN" altLang="en-US" sz="2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5.5%</a:t>
                      </a:r>
                      <a:endParaRPr lang="zh-CN" altLang="en-US" sz="2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200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rPr>
                        <a:t>4.9%</a:t>
                      </a: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200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rPr>
                        <a:t>1.60%</a:t>
                      </a: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747129767"/>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11 points </a:t>
                      </a:r>
                      <a:r>
                        <a:rPr lang="en-US" altLang="zh-CN" sz="2000" baseline="30000" dirty="0">
                          <a:latin typeface="Times New Roman" panose="02020603050405020304" pitchFamily="18" charset="0"/>
                          <a:ea typeface="Cambria Math" panose="02040503050406030204" pitchFamily="18" charset="0"/>
                          <a:cs typeface="Times New Roman" panose="02020603050405020304" pitchFamily="18" charset="0"/>
                        </a:rPr>
                        <a:t>152</a:t>
                      </a: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Eu Downstream</a:t>
                      </a:r>
                      <a:endParaRPr lang="zh-CN" altLang="en-US" sz="2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5.2%</a:t>
                      </a:r>
                      <a:endParaRPr lang="zh-CN" altLang="en-US" sz="200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200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rPr>
                        <a:t>5.1%</a:t>
                      </a: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200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rPr>
                        <a:t>1.67%</a:t>
                      </a: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80513885"/>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4 points </a:t>
                      </a:r>
                      <a:r>
                        <a:rPr lang="en-US" altLang="zh-CN" sz="2000" baseline="30000" dirty="0">
                          <a:latin typeface="Times New Roman" panose="02020603050405020304" pitchFamily="18" charset="0"/>
                          <a:ea typeface="Cambria Math" panose="02040503050406030204" pitchFamily="18" charset="0"/>
                          <a:cs typeface="Times New Roman" panose="02020603050405020304" pitchFamily="18" charset="0"/>
                        </a:rPr>
                        <a:t>23</a:t>
                      </a: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Al</a:t>
                      </a:r>
                      <a:endParaRPr lang="zh-CN" altLang="en-US" sz="2000" dirty="0">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endParaRPr lang="zh-CN" altLang="en-US" sz="2000" dirty="0">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rPr>
                        <a:t>6.9%</a:t>
                      </a: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rgbClr val="FF0000"/>
                          </a:solidFill>
                          <a:latin typeface="Times New Roman" panose="02020603050405020304" pitchFamily="18" charset="0"/>
                          <a:ea typeface="Cambria Math" panose="02040503050406030204" pitchFamily="18" charset="0"/>
                          <a:cs typeface="Times New Roman" panose="02020603050405020304" pitchFamily="18" charset="0"/>
                        </a:rPr>
                        <a:t>4.18%</a:t>
                      </a: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4730537"/>
                  </a:ext>
                </a:extLst>
              </a:tr>
            </a:tbl>
          </a:graphicData>
        </a:graphic>
      </p:graphicFrame>
      <p:sp>
        <p:nvSpPr>
          <p:cNvPr id="5" name="TextBox 4">
            <a:extLst>
              <a:ext uri="{FF2B5EF4-FFF2-40B4-BE49-F238E27FC236}">
                <a16:creationId xmlns:a16="http://schemas.microsoft.com/office/drawing/2014/main" id="{402F6D95-C811-447D-94C1-EA51BE9D3D77}"/>
              </a:ext>
            </a:extLst>
          </p:cNvPr>
          <p:cNvSpPr txBox="1"/>
          <p:nvPr/>
        </p:nvSpPr>
        <p:spPr>
          <a:xfrm>
            <a:off x="0" y="2214759"/>
            <a:ext cx="5953685" cy="958596"/>
          </a:xfrm>
          <a:prstGeom prst="rect">
            <a:avLst/>
          </a:prstGeom>
          <a:noFill/>
        </p:spPr>
        <p:txBody>
          <a:bodyPr wrap="square" anchor="t">
            <a:spAutoFit/>
          </a:bodyPr>
          <a:lstStyle/>
          <a:p>
            <a:pPr>
              <a:lnSpc>
                <a:spcPct val="150000"/>
              </a:lnSpc>
            </a:pPr>
            <a:r>
              <a:rPr lang="en-US" altLang="zh-CN" sz="2000" dirty="0">
                <a:latin typeface="Cambria Math" panose="02040503050406030204" pitchFamily="18" charset="0"/>
                <a:ea typeface="Cambria Math" panose="02040503050406030204" pitchFamily="18" charset="0"/>
              </a:rPr>
              <a:t>11 points </a:t>
            </a:r>
            <a:r>
              <a:rPr lang="en-US" altLang="zh-CN" sz="2000" baseline="30000" dirty="0">
                <a:latin typeface="Cambria Math" panose="02040503050406030204" pitchFamily="18" charset="0"/>
                <a:ea typeface="Cambria Math" panose="02040503050406030204" pitchFamily="18" charset="0"/>
              </a:rPr>
              <a:t>152</a:t>
            </a:r>
            <a:r>
              <a:rPr lang="en-US" altLang="zh-CN" sz="2000" dirty="0">
                <a:latin typeface="Cambria Math" panose="02040503050406030204" pitchFamily="18" charset="0"/>
                <a:ea typeface="Cambria Math" panose="02040503050406030204" pitchFamily="18" charset="0"/>
              </a:rPr>
              <a:t>Eu at 0.245–1408 keV</a:t>
            </a:r>
          </a:p>
          <a:p>
            <a:pPr>
              <a:lnSpc>
                <a:spcPct val="150000"/>
              </a:lnSpc>
            </a:pPr>
            <a:r>
              <a:rPr lang="en-US" altLang="zh-CN" sz="2000" dirty="0">
                <a:latin typeface="Cambria Math" panose="02040503050406030204" pitchFamily="18" charset="0"/>
                <a:ea typeface="Cambria Math" panose="02040503050406030204" pitchFamily="18" charset="0"/>
              </a:rPr>
              <a:t>4 points </a:t>
            </a:r>
            <a:r>
              <a:rPr lang="en-US" altLang="zh-CN" sz="2000" baseline="30000" dirty="0">
                <a:latin typeface="Cambria Math" panose="02040503050406030204" pitchFamily="18" charset="0"/>
                <a:ea typeface="Cambria Math" panose="02040503050406030204" pitchFamily="18" charset="0"/>
              </a:rPr>
              <a:t>23</a:t>
            </a:r>
            <a:r>
              <a:rPr lang="en-US" altLang="zh-CN" sz="2000" dirty="0">
                <a:latin typeface="Cambria Math" panose="02040503050406030204" pitchFamily="18" charset="0"/>
                <a:ea typeface="Cambria Math" panose="02040503050406030204" pitchFamily="18" charset="0"/>
              </a:rPr>
              <a:t>Al</a:t>
            </a:r>
            <a:r>
              <a:rPr lang="zh-CN" altLang="en-US" sz="2000" dirty="0">
                <a:latin typeface="Cambria Math" panose="02040503050406030204" pitchFamily="18" charset="0"/>
              </a:rPr>
              <a:t> </a:t>
            </a:r>
            <a:r>
              <a:rPr lang="en-US" altLang="zh-CN" sz="2000" dirty="0">
                <a:latin typeface="Cambria Math" panose="02040503050406030204" pitchFamily="18" charset="0"/>
                <a:ea typeface="Cambria Math" panose="02040503050406030204" pitchFamily="18" charset="0"/>
              </a:rPr>
              <a:t>at 451, 1599, 2908, 7801 keV</a:t>
            </a:r>
            <a:endParaRPr lang="zh-CN" altLang="en-US" sz="2000" dirty="0">
              <a:latin typeface="Cambria Math" panose="02040503050406030204" pitchFamily="18" charset="0"/>
            </a:endParaRPr>
          </a:p>
        </p:txBody>
      </p:sp>
      <p:pic>
        <p:nvPicPr>
          <p:cNvPr id="2" name="Picture 1">
            <a:extLst>
              <a:ext uri="{FF2B5EF4-FFF2-40B4-BE49-F238E27FC236}">
                <a16:creationId xmlns:a16="http://schemas.microsoft.com/office/drawing/2014/main" id="{ACD70E1E-069B-4537-80D6-5778EEC65D1A}"/>
              </a:ext>
            </a:extLst>
          </p:cNvPr>
          <p:cNvPicPr>
            <a:picLocks noChangeAspect="1"/>
          </p:cNvPicPr>
          <p:nvPr/>
        </p:nvPicPr>
        <p:blipFill>
          <a:blip r:embed="rId3"/>
          <a:stretch>
            <a:fillRect/>
          </a:stretch>
        </p:blipFill>
        <p:spPr>
          <a:xfrm>
            <a:off x="0" y="3175246"/>
            <a:ext cx="4492869" cy="3313422"/>
          </a:xfrm>
          <a:prstGeom prst="rect">
            <a:avLst/>
          </a:prstGeom>
        </p:spPr>
      </p:pic>
      <p:sp>
        <p:nvSpPr>
          <p:cNvPr id="4" name="TextBox 3">
            <a:extLst>
              <a:ext uri="{FF2B5EF4-FFF2-40B4-BE49-F238E27FC236}">
                <a16:creationId xmlns:a16="http://schemas.microsoft.com/office/drawing/2014/main" id="{AD6938EC-49D7-4C18-8A6E-6643C6DF8568}"/>
              </a:ext>
            </a:extLst>
          </p:cNvPr>
          <p:cNvSpPr txBox="1"/>
          <p:nvPr/>
        </p:nvSpPr>
        <p:spPr>
          <a:xfrm>
            <a:off x="0" y="6488668"/>
            <a:ext cx="7209692" cy="369332"/>
          </a:xfrm>
          <a:prstGeom prst="rect">
            <a:avLst/>
          </a:prstGeom>
          <a:noFill/>
        </p:spPr>
        <p:txBody>
          <a:bodyPr wrap="square">
            <a:spAutoFit/>
          </a:bodyPr>
          <a:lstStyle/>
          <a:p>
            <a:r>
              <a:rPr lang="zh-CN" altLang="en-US" dirty="0"/>
              <a:t>Mathieu Babo, Ph.D. thesis, The university of Caen Normandy, France, 2017</a:t>
            </a:r>
          </a:p>
        </p:txBody>
      </p:sp>
    </p:spTree>
    <p:extLst>
      <p:ext uri="{BB962C8B-B14F-4D97-AF65-F5344CB8AC3E}">
        <p14:creationId xmlns:p14="http://schemas.microsoft.com/office/powerpoint/2010/main" val="2219738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6A55885-3722-42E1-B3B0-3F7124CF31A3}"/>
              </a:ext>
            </a:extLst>
          </p:cNvPr>
          <p:cNvSpPr txBox="1"/>
          <p:nvPr/>
        </p:nvSpPr>
        <p:spPr>
          <a:xfrm>
            <a:off x="0" y="0"/>
            <a:ext cx="9144000" cy="3416320"/>
          </a:xfrm>
          <a:prstGeom prst="rect">
            <a:avLst/>
          </a:prstGeom>
          <a:noFill/>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20) Write the excel calculated efficiency to </a:t>
            </a:r>
            <a:r>
              <a:rPr lang="en-US" altLang="zh-CN" b="1" dirty="0">
                <a:latin typeface="Times New Roman" panose="02020603050405020304" pitchFamily="18" charset="0"/>
                <a:cs typeface="Times New Roman" panose="02020603050405020304" pitchFamily="18" charset="0"/>
              </a:rPr>
              <a:t>graphlogpol6fit_band_twelve152Eupoints.C</a:t>
            </a:r>
            <a:r>
              <a:rPr lang="en-US" altLang="zh-CN" dirty="0">
                <a:latin typeface="Times New Roman" panose="02020603050405020304" pitchFamily="18" charset="0"/>
                <a:cs typeface="Times New Roman" panose="02020603050405020304" pitchFamily="18" charset="0"/>
              </a:rPr>
              <a:t>, and fit the points using an exponential which contains a polynomial of degree 6.</a:t>
            </a:r>
          </a:p>
          <a:p>
            <a:pPr algn="just"/>
            <a:endParaRPr lang="en-US" altLang="zh-CN" dirty="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21) Write the efficiency curve to </a:t>
            </a:r>
            <a:r>
              <a:rPr lang="en-US" altLang="zh-CN" b="1" dirty="0">
                <a:latin typeface="Times New Roman" panose="02020603050405020304" pitchFamily="18" charset="0"/>
                <a:cs typeface="Times New Roman" panose="02020603050405020304" pitchFamily="18" charset="0"/>
              </a:rPr>
              <a:t>graphpol0scale_band_twelve152Eupoints.C </a:t>
            </a:r>
            <a:r>
              <a:rPr lang="en-US" altLang="zh-CN" dirty="0">
                <a:latin typeface="Times New Roman" panose="02020603050405020304" pitchFamily="18" charset="0"/>
                <a:cs typeface="Times New Roman" panose="02020603050405020304" pitchFamily="18" charset="0"/>
              </a:rPr>
              <a:t>and scale the SeGA efficiency curve (with colored bands) to match the 152Eu/23Al source data points.</a:t>
            </a:r>
          </a:p>
          <a:p>
            <a:pPr algn="just"/>
            <a:endParaRPr lang="en-US" altLang="zh-CN" dirty="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22) Or just write the ratios of the SeGA efficiency data points to simulation points to </a:t>
            </a:r>
            <a:r>
              <a:rPr lang="en-US" altLang="zh-CN" b="1" dirty="0">
                <a:latin typeface="Times New Roman" panose="02020603050405020304" pitchFamily="18" charset="0"/>
                <a:cs typeface="Times New Roman" panose="02020603050405020304" pitchFamily="18" charset="0"/>
              </a:rPr>
              <a:t>graphpol0ratio_band_twelve152Eupoints.C</a:t>
            </a:r>
            <a:r>
              <a:rPr lang="en-US" altLang="zh-CN" dirty="0">
                <a:latin typeface="Times New Roman" panose="02020603050405020304" pitchFamily="18" charset="0"/>
                <a:cs typeface="Times New Roman" panose="02020603050405020304" pitchFamily="18" charset="0"/>
              </a:rPr>
              <a:t> find the scaling factor by fitting the ratios. The scaling factor should almost the same as the one from </a:t>
            </a:r>
            <a:r>
              <a:rPr lang="en-US" altLang="zh-CN" b="1" dirty="0">
                <a:latin typeface="Times New Roman" panose="02020603050405020304" pitchFamily="18" charset="0"/>
                <a:cs typeface="Times New Roman" panose="02020603050405020304" pitchFamily="18" charset="0"/>
              </a:rPr>
              <a:t>graphpol0scale_band_twelve152Eupoints.C</a:t>
            </a:r>
            <a:r>
              <a:rPr lang="en-US" altLang="zh-CN" dirty="0">
                <a:latin typeface="Times New Roman" panose="02020603050405020304" pitchFamily="18" charset="0"/>
                <a:cs typeface="Times New Roman" panose="02020603050405020304" pitchFamily="18" charset="0"/>
              </a:rPr>
              <a:t>. the uncertainty of the scaling factor reflect the uncertainty of the SeGA efficiency. We use 152Eu center run to determine the uncertainty below 1.4 MeV and 23Al data to determine the uncertainty above 1.5 MeV.</a:t>
            </a:r>
          </a:p>
        </p:txBody>
      </p:sp>
    </p:spTree>
    <p:extLst>
      <p:ext uri="{BB962C8B-B14F-4D97-AF65-F5344CB8AC3E}">
        <p14:creationId xmlns:p14="http://schemas.microsoft.com/office/powerpoint/2010/main" val="4961193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539E1F0B-8872-460B-A355-908033AFA9A9}"/>
              </a:ext>
            </a:extLst>
          </p:cNvPr>
          <p:cNvGraphicFramePr>
            <a:graphicFrameLocks noGrp="1"/>
          </p:cNvGraphicFramePr>
          <p:nvPr>
            <p:extLst>
              <p:ext uri="{D42A27DB-BD31-4B8C-83A1-F6EECF244321}">
                <p14:modId xmlns:p14="http://schemas.microsoft.com/office/powerpoint/2010/main" val="533927975"/>
              </p:ext>
            </p:extLst>
          </p:nvPr>
        </p:nvGraphicFramePr>
        <p:xfrm>
          <a:off x="0" y="514588"/>
          <a:ext cx="9150669" cy="3901440"/>
        </p:xfrm>
        <a:graphic>
          <a:graphicData uri="http://schemas.openxmlformats.org/drawingml/2006/table">
            <a:tbl>
              <a:tblPr firstRow="1" bandRow="1">
                <a:tableStyleId>{2D5ABB26-0587-4C30-8999-92F81FD0307C}</a:tableStyleId>
              </a:tblPr>
              <a:tblGrid>
                <a:gridCol w="867093">
                  <a:extLst>
                    <a:ext uri="{9D8B030D-6E8A-4147-A177-3AD203B41FA5}">
                      <a16:colId xmlns:a16="http://schemas.microsoft.com/office/drawing/2014/main" val="2039802153"/>
                    </a:ext>
                  </a:extLst>
                </a:gridCol>
                <a:gridCol w="1403667">
                  <a:extLst>
                    <a:ext uri="{9D8B030D-6E8A-4147-A177-3AD203B41FA5}">
                      <a16:colId xmlns:a16="http://schemas.microsoft.com/office/drawing/2014/main" val="2058058326"/>
                    </a:ext>
                  </a:extLst>
                </a:gridCol>
                <a:gridCol w="1864043">
                  <a:extLst>
                    <a:ext uri="{9D8B030D-6E8A-4147-A177-3AD203B41FA5}">
                      <a16:colId xmlns:a16="http://schemas.microsoft.com/office/drawing/2014/main" val="3483366234"/>
                    </a:ext>
                  </a:extLst>
                </a:gridCol>
                <a:gridCol w="1864043">
                  <a:extLst>
                    <a:ext uri="{9D8B030D-6E8A-4147-A177-3AD203B41FA5}">
                      <a16:colId xmlns:a16="http://schemas.microsoft.com/office/drawing/2014/main" val="2490415078"/>
                    </a:ext>
                  </a:extLst>
                </a:gridCol>
                <a:gridCol w="1673543">
                  <a:extLst>
                    <a:ext uri="{9D8B030D-6E8A-4147-A177-3AD203B41FA5}">
                      <a16:colId xmlns:a16="http://schemas.microsoft.com/office/drawing/2014/main" val="446626598"/>
                    </a:ext>
                  </a:extLst>
                </a:gridCol>
                <a:gridCol w="1478280">
                  <a:extLst>
                    <a:ext uri="{9D8B030D-6E8A-4147-A177-3AD203B41FA5}">
                      <a16:colId xmlns:a16="http://schemas.microsoft.com/office/drawing/2014/main" val="1067926914"/>
                    </a:ext>
                  </a:extLst>
                </a:gridCol>
              </a:tblGrid>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Ref.</a:t>
                      </a:r>
                      <a:endParaRPr lang="zh-CN" altLang="en-US" sz="20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Uncertainty envelope</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CN" altLang="en-US" sz="2400" dirty="0">
                        <a:solidFill>
                          <a:srgbClr val="FF0000"/>
                        </a:solidFil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CN" altLang="en-US" sz="2400" dirty="0">
                        <a:solidFill>
                          <a:srgbClr val="FF0000"/>
                        </a:solidFil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γγ summing</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8123475"/>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David</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26P</a:t>
                      </a: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1.5%</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&lt;2.8 MeV</a:t>
                      </a:r>
                      <a:endParaRPr lang="zh-CN" altLang="en-US" sz="20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5%</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&gt;2.8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val="3714646621"/>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Lijie</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25Si</a:t>
                      </a:r>
                    </a:p>
                  </a:txBody>
                  <a:tcPr anchor="ctr">
                    <a:solidFill>
                      <a:srgbClr val="FFCCCC"/>
                    </a:solidFill>
                  </a:tcPr>
                </a:tc>
                <a:tc>
                  <a:txBody>
                    <a:bodyPr/>
                    <a:lstStyle/>
                    <a:p>
                      <a:pPr algn="ctr"/>
                      <a:r>
                        <a:rPr lang="en-US" altLang="zh-CN" sz="2000" dirty="0">
                          <a:latin typeface="Times New Roman" panose="02020603050405020304" pitchFamily="18" charset="0"/>
                          <a:cs typeface="Times New Roman" panose="02020603050405020304" pitchFamily="18" charset="0"/>
                        </a:rPr>
                        <a:t>0.7%</a:t>
                      </a:r>
                    </a:p>
                    <a:p>
                      <a:pPr algn="ctr"/>
                      <a:r>
                        <a:rPr lang="en-US" altLang="zh-CN" sz="2000" dirty="0">
                          <a:latin typeface="Times New Roman" panose="02020603050405020304" pitchFamily="18" charset="0"/>
                          <a:cs typeface="Times New Roman" panose="02020603050405020304" pitchFamily="18" charset="0"/>
                        </a:rPr>
                        <a:t>&lt;1.4 MeV</a:t>
                      </a:r>
                      <a:endParaRPr lang="zh-CN" altLang="en-US" sz="2000" dirty="0">
                        <a:latin typeface="Times New Roman" panose="02020603050405020304" pitchFamily="18" charset="0"/>
                        <a:cs typeface="Times New Roman" panose="02020603050405020304" pitchFamily="18" charset="0"/>
                      </a:endParaRPr>
                    </a:p>
                  </a:txBody>
                  <a:tcPr anchor="ctr">
                    <a:solidFill>
                      <a:srgbClr val="FFCCCC"/>
                    </a:solidFill>
                  </a:tcPr>
                </a:tc>
                <a:tc>
                  <a:txBody>
                    <a:bodyPr/>
                    <a:lstStyle/>
                    <a:p>
                      <a:pPr algn="ctr"/>
                      <a:r>
                        <a:rPr lang="en-US" altLang="zh-CN" sz="2000" dirty="0">
                          <a:solidFill>
                            <a:sysClr val="windowText" lastClr="000000"/>
                          </a:solidFill>
                          <a:latin typeface="Times New Roman" panose="02020603050405020304" pitchFamily="18" charset="0"/>
                          <a:cs typeface="Times New Roman" panose="02020603050405020304" pitchFamily="18" charset="0"/>
                        </a:rPr>
                        <a:t>4.2%</a:t>
                      </a:r>
                    </a:p>
                    <a:p>
                      <a:pPr algn="ctr"/>
                      <a:r>
                        <a:rPr lang="en-US" altLang="zh-CN" sz="2000" dirty="0">
                          <a:solidFill>
                            <a:sysClr val="windowText" lastClr="000000"/>
                          </a:solidFill>
                          <a:latin typeface="Times New Roman" panose="02020603050405020304" pitchFamily="18" charset="0"/>
                          <a:cs typeface="Times New Roman" panose="02020603050405020304" pitchFamily="18" charset="0"/>
                        </a:rPr>
                        <a:t>&gt;1.4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rgbClr val="FFCC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rgbClr val="FFCC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+2%</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rgbClr val="FFCCCC"/>
                    </a:solidFill>
                  </a:tcPr>
                </a:tc>
                <a:extLst>
                  <a:ext uri="{0D108BD9-81ED-4DB2-BD59-A6C34878D82A}">
                    <a16:rowId xmlns:a16="http://schemas.microsoft.com/office/drawing/2014/main" val="3253042394"/>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Mike</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31Cl</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(0.7+0.2)%</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&lt;1.5 MeV</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(0.7+1.4+0.4)%</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1.5-3.5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(0.7+1.4+1.0)%</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3.5-5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(0.7+1.4+5)%</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extLst>
                  <a:ext uri="{0D108BD9-81ED-4DB2-BD59-A6C34878D82A}">
                    <a16:rowId xmlns:a16="http://schemas.microsoft.com/office/drawing/2014/main" val="1747129767"/>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Brent</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20Mg</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0.8%</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&lt;1.6 MeV</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(0.8+10)%</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&gt;1.6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+2%</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80513885"/>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Eric</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32Cl</a:t>
                      </a:r>
                      <a:endParaRPr lang="zh-CN" altLang="en-US" sz="2000" dirty="0">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(0.7+0.2)%</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&lt;1.5 MeV</a:t>
                      </a:r>
                      <a:endParaRPr lang="zh-CN" altLang="en-US" sz="2000" dirty="0">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(0.7+1.4+0.4)%</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1.5-3.5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(0.7+1.4+1.0)%</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3.5-5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(0.7+1.4+5)%</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853894609"/>
                  </a:ext>
                </a:extLst>
              </a:tr>
            </a:tbl>
          </a:graphicData>
        </a:graphic>
      </p:graphicFrame>
      <p:sp>
        <p:nvSpPr>
          <p:cNvPr id="5" name="TextBox 4">
            <a:extLst>
              <a:ext uri="{FF2B5EF4-FFF2-40B4-BE49-F238E27FC236}">
                <a16:creationId xmlns:a16="http://schemas.microsoft.com/office/drawing/2014/main" id="{E4E17E94-1D5B-4695-BADD-12240A815FB1}"/>
              </a:ext>
            </a:extLst>
          </p:cNvPr>
          <p:cNvSpPr txBox="1"/>
          <p:nvPr/>
        </p:nvSpPr>
        <p:spPr>
          <a:xfrm>
            <a:off x="0" y="4507468"/>
            <a:ext cx="2766848" cy="369332"/>
          </a:xfrm>
          <a:prstGeom prst="rect">
            <a:avLst/>
          </a:prstGeom>
          <a:noFill/>
        </p:spPr>
        <p:txBody>
          <a:bodyPr wrap="none" rtlCol="0">
            <a:spAutoFit/>
          </a:bodyPr>
          <a:lstStyle/>
          <a:p>
            <a:r>
              <a:rPr lang="en-US" altLang="zh-CN" dirty="0"/>
              <a:t>+ means add in quadrature</a:t>
            </a:r>
            <a:endParaRPr lang="zh-CN" altLang="en-US" dirty="0"/>
          </a:p>
        </p:txBody>
      </p:sp>
    </p:spTree>
    <p:extLst>
      <p:ext uri="{BB962C8B-B14F-4D97-AF65-F5344CB8AC3E}">
        <p14:creationId xmlns:p14="http://schemas.microsoft.com/office/powerpoint/2010/main" val="31349413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539E1F0B-8872-460B-A355-908033AFA9A9}"/>
              </a:ext>
            </a:extLst>
          </p:cNvPr>
          <p:cNvGraphicFramePr>
            <a:graphicFrameLocks noGrp="1"/>
          </p:cNvGraphicFramePr>
          <p:nvPr>
            <p:extLst>
              <p:ext uri="{D42A27DB-BD31-4B8C-83A1-F6EECF244321}">
                <p14:modId xmlns:p14="http://schemas.microsoft.com/office/powerpoint/2010/main" val="1475919851"/>
              </p:ext>
            </p:extLst>
          </p:nvPr>
        </p:nvGraphicFramePr>
        <p:xfrm>
          <a:off x="0" y="514588"/>
          <a:ext cx="9150669" cy="3901440"/>
        </p:xfrm>
        <a:graphic>
          <a:graphicData uri="http://schemas.openxmlformats.org/drawingml/2006/table">
            <a:tbl>
              <a:tblPr firstRow="1" bandRow="1">
                <a:tableStyleId>{2D5ABB26-0587-4C30-8999-92F81FD0307C}</a:tableStyleId>
              </a:tblPr>
              <a:tblGrid>
                <a:gridCol w="867093">
                  <a:extLst>
                    <a:ext uri="{9D8B030D-6E8A-4147-A177-3AD203B41FA5}">
                      <a16:colId xmlns:a16="http://schemas.microsoft.com/office/drawing/2014/main" val="2039802153"/>
                    </a:ext>
                  </a:extLst>
                </a:gridCol>
                <a:gridCol w="1403667">
                  <a:extLst>
                    <a:ext uri="{9D8B030D-6E8A-4147-A177-3AD203B41FA5}">
                      <a16:colId xmlns:a16="http://schemas.microsoft.com/office/drawing/2014/main" val="2058058326"/>
                    </a:ext>
                  </a:extLst>
                </a:gridCol>
                <a:gridCol w="1864043">
                  <a:extLst>
                    <a:ext uri="{9D8B030D-6E8A-4147-A177-3AD203B41FA5}">
                      <a16:colId xmlns:a16="http://schemas.microsoft.com/office/drawing/2014/main" val="3483366234"/>
                    </a:ext>
                  </a:extLst>
                </a:gridCol>
                <a:gridCol w="1864043">
                  <a:extLst>
                    <a:ext uri="{9D8B030D-6E8A-4147-A177-3AD203B41FA5}">
                      <a16:colId xmlns:a16="http://schemas.microsoft.com/office/drawing/2014/main" val="2490415078"/>
                    </a:ext>
                  </a:extLst>
                </a:gridCol>
                <a:gridCol w="1673543">
                  <a:extLst>
                    <a:ext uri="{9D8B030D-6E8A-4147-A177-3AD203B41FA5}">
                      <a16:colId xmlns:a16="http://schemas.microsoft.com/office/drawing/2014/main" val="446626598"/>
                    </a:ext>
                  </a:extLst>
                </a:gridCol>
                <a:gridCol w="1478280">
                  <a:extLst>
                    <a:ext uri="{9D8B030D-6E8A-4147-A177-3AD203B41FA5}">
                      <a16:colId xmlns:a16="http://schemas.microsoft.com/office/drawing/2014/main" val="1067926914"/>
                    </a:ext>
                  </a:extLst>
                </a:gridCol>
              </a:tblGrid>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Ref.</a:t>
                      </a:r>
                      <a:endParaRPr lang="zh-CN" altLang="en-US" sz="20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Uncertainty envelope</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CN" altLang="en-US" sz="2400" dirty="0">
                        <a:solidFill>
                          <a:srgbClr val="FF0000"/>
                        </a:solidFil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CN" altLang="en-US" sz="2400" dirty="0">
                        <a:solidFill>
                          <a:srgbClr val="FF0000"/>
                        </a:solidFill>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zh-CN" altLang="en-US" sz="2000" dirty="0">
                        <a:solidFill>
                          <a:srgbClr val="FF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γγ summing</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8123475"/>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David</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26P</a:t>
                      </a: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1.5%</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&lt;2.8 MeV</a:t>
                      </a:r>
                      <a:endParaRPr lang="zh-CN" altLang="en-US" sz="20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5%</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&gt;2.8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val="3714646621"/>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Lijie</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25Si</a:t>
                      </a:r>
                    </a:p>
                  </a:txBody>
                  <a:tcPr anchor="ctr">
                    <a:solidFill>
                      <a:srgbClr val="FFCCCC"/>
                    </a:solidFill>
                  </a:tcPr>
                </a:tc>
                <a:tc>
                  <a:txBody>
                    <a:bodyPr/>
                    <a:lstStyle/>
                    <a:p>
                      <a:pPr algn="ctr"/>
                      <a:r>
                        <a:rPr lang="en-US" altLang="zh-CN" sz="2000" dirty="0">
                          <a:latin typeface="Times New Roman" panose="02020603050405020304" pitchFamily="18" charset="0"/>
                          <a:cs typeface="Times New Roman" panose="02020603050405020304" pitchFamily="18" charset="0"/>
                        </a:rPr>
                        <a:t>0.8%</a:t>
                      </a:r>
                    </a:p>
                    <a:p>
                      <a:pPr algn="ctr"/>
                      <a:r>
                        <a:rPr lang="en-US" altLang="zh-CN" sz="2000" dirty="0">
                          <a:latin typeface="Times New Roman" panose="02020603050405020304" pitchFamily="18" charset="0"/>
                          <a:cs typeface="Times New Roman" panose="02020603050405020304" pitchFamily="18" charset="0"/>
                        </a:rPr>
                        <a:t>&lt;1.4 MeV</a:t>
                      </a:r>
                      <a:endParaRPr lang="zh-CN" altLang="en-US" sz="2000" dirty="0">
                        <a:latin typeface="Times New Roman" panose="02020603050405020304" pitchFamily="18" charset="0"/>
                        <a:cs typeface="Times New Roman" panose="02020603050405020304" pitchFamily="18" charset="0"/>
                      </a:endParaRPr>
                    </a:p>
                  </a:txBody>
                  <a:tcPr anchor="ctr">
                    <a:solidFill>
                      <a:srgbClr val="FFCCCC"/>
                    </a:solidFill>
                  </a:tcPr>
                </a:tc>
                <a:tc>
                  <a:txBody>
                    <a:bodyPr/>
                    <a:lstStyle/>
                    <a:p>
                      <a:pPr algn="ctr"/>
                      <a:r>
                        <a:rPr lang="en-US" altLang="zh-CN" sz="2000" dirty="0">
                          <a:solidFill>
                            <a:sysClr val="windowText" lastClr="000000"/>
                          </a:solidFill>
                          <a:latin typeface="Times New Roman" panose="02020603050405020304" pitchFamily="18" charset="0"/>
                          <a:cs typeface="Times New Roman" panose="02020603050405020304" pitchFamily="18" charset="0"/>
                        </a:rPr>
                        <a:t>4.2%</a:t>
                      </a:r>
                    </a:p>
                    <a:p>
                      <a:pPr algn="ctr"/>
                      <a:r>
                        <a:rPr lang="en-US" altLang="zh-CN" sz="2000" dirty="0">
                          <a:solidFill>
                            <a:sysClr val="windowText" lastClr="000000"/>
                          </a:solidFill>
                          <a:latin typeface="Times New Roman" panose="02020603050405020304" pitchFamily="18" charset="0"/>
                          <a:cs typeface="Times New Roman" panose="02020603050405020304" pitchFamily="18" charset="0"/>
                        </a:rPr>
                        <a:t>&gt;1.4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rgbClr val="FFCC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rgbClr val="FFCCCC"/>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+2%</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rgbClr val="FFCCCC"/>
                    </a:solidFill>
                  </a:tcPr>
                </a:tc>
                <a:extLst>
                  <a:ext uri="{0D108BD9-81ED-4DB2-BD59-A6C34878D82A}">
                    <a16:rowId xmlns:a16="http://schemas.microsoft.com/office/drawing/2014/main" val="3253042394"/>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Mike</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31Cl</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(0.7+0.2)%</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&lt;1.5 MeV</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(0.7+1.4+0.4)%</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1.5-3.5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(0.7+1.4+1.0)%</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3.5-5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(0.7+1.4+5)%</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extLst>
                  <a:ext uri="{0D108BD9-81ED-4DB2-BD59-A6C34878D82A}">
                    <a16:rowId xmlns:a16="http://schemas.microsoft.com/office/drawing/2014/main" val="1747129767"/>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Brent</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20Mg</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0.8%</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&lt;1.6 MeV</a:t>
                      </a:r>
                      <a:endParaRPr lang="zh-CN" altLang="en-US" sz="20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(0.8+10)%</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&gt;1.6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+2%</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80513885"/>
                  </a:ext>
                </a:extLst>
              </a:tr>
              <a:tr h="370840">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Eric</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32Cl</a:t>
                      </a:r>
                      <a:endParaRPr lang="zh-CN" altLang="en-US" sz="2000" dirty="0">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(0.7+0.2)%</a:t>
                      </a:r>
                    </a:p>
                    <a:p>
                      <a:pPr algn="ctr"/>
                      <a:r>
                        <a:rPr lang="en-US" altLang="zh-CN" sz="2000" dirty="0">
                          <a:latin typeface="Times New Roman" panose="02020603050405020304" pitchFamily="18" charset="0"/>
                          <a:ea typeface="Cambria Math" panose="02040503050406030204" pitchFamily="18" charset="0"/>
                          <a:cs typeface="Times New Roman" panose="02020603050405020304" pitchFamily="18" charset="0"/>
                        </a:rPr>
                        <a:t>&lt;1.5 MeV</a:t>
                      </a:r>
                      <a:endParaRPr lang="zh-CN" altLang="en-US" sz="2000" dirty="0">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(0.7+1.4+0.4)%</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1.5-3.5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(0.7+1.4+1.0)%</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3.5-5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(0.7+1.4+5)%</a:t>
                      </a:r>
                    </a:p>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&gt;5 MeV</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US" altLang="zh-CN" sz="2000" dirty="0">
                          <a:solidFill>
                            <a:sysClr val="windowText" lastClr="000000"/>
                          </a:solidFill>
                          <a:latin typeface="Times New Roman" panose="02020603050405020304" pitchFamily="18" charset="0"/>
                          <a:ea typeface="Cambria Math" panose="02040503050406030204" pitchFamily="18" charset="0"/>
                          <a:cs typeface="Times New Roman" panose="02020603050405020304" pitchFamily="18" charset="0"/>
                        </a:rPr>
                        <a:t>+1%</a:t>
                      </a:r>
                      <a:endParaRPr lang="zh-CN" altLang="en-US" sz="2000" dirty="0">
                        <a:solidFill>
                          <a:sysClr val="windowText" lastClr="000000"/>
                        </a:solidFill>
                        <a:latin typeface="Times New Roman" panose="02020603050405020304" pitchFamily="18" charset="0"/>
                        <a:cs typeface="Times New Roman" panose="02020603050405020304" pitchFamily="18" charset="0"/>
                      </a:endParaRPr>
                    </a:p>
                  </a:txBody>
                  <a:tcPr anchor="ctr">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853894609"/>
                  </a:ext>
                </a:extLst>
              </a:tr>
            </a:tbl>
          </a:graphicData>
        </a:graphic>
      </p:graphicFrame>
      <p:sp>
        <p:nvSpPr>
          <p:cNvPr id="5" name="TextBox 4">
            <a:extLst>
              <a:ext uri="{FF2B5EF4-FFF2-40B4-BE49-F238E27FC236}">
                <a16:creationId xmlns:a16="http://schemas.microsoft.com/office/drawing/2014/main" id="{E4E17E94-1D5B-4695-BADD-12240A815FB1}"/>
              </a:ext>
            </a:extLst>
          </p:cNvPr>
          <p:cNvSpPr txBox="1"/>
          <p:nvPr/>
        </p:nvSpPr>
        <p:spPr>
          <a:xfrm>
            <a:off x="0" y="4507468"/>
            <a:ext cx="2766848" cy="369332"/>
          </a:xfrm>
          <a:prstGeom prst="rect">
            <a:avLst/>
          </a:prstGeom>
          <a:noFill/>
        </p:spPr>
        <p:txBody>
          <a:bodyPr wrap="none" rtlCol="0">
            <a:spAutoFit/>
          </a:bodyPr>
          <a:lstStyle/>
          <a:p>
            <a:r>
              <a:rPr lang="en-US" altLang="zh-CN" dirty="0"/>
              <a:t>+ means add in quadrature</a:t>
            </a:r>
            <a:endParaRPr lang="zh-CN" altLang="en-US" dirty="0"/>
          </a:p>
        </p:txBody>
      </p:sp>
    </p:spTree>
    <p:extLst>
      <p:ext uri="{BB962C8B-B14F-4D97-AF65-F5344CB8AC3E}">
        <p14:creationId xmlns:p14="http://schemas.microsoft.com/office/powerpoint/2010/main" val="17806825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A0F1DC0-7219-42E9-B049-434B2BABCD22}"/>
              </a:ext>
            </a:extLst>
          </p:cNvPr>
          <p:cNvPicPr>
            <a:picLocks noChangeAspect="1"/>
          </p:cNvPicPr>
          <p:nvPr/>
        </p:nvPicPr>
        <p:blipFill>
          <a:blip r:embed="rId2"/>
          <a:stretch>
            <a:fillRect/>
          </a:stretch>
        </p:blipFill>
        <p:spPr>
          <a:xfrm>
            <a:off x="0" y="0"/>
            <a:ext cx="9144000" cy="4869971"/>
          </a:xfrm>
          <a:prstGeom prst="rect">
            <a:avLst/>
          </a:prstGeom>
        </p:spPr>
      </p:pic>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45395C4-D1DE-4522-B1B9-DC1A284137DB}"/>
                  </a:ext>
                </a:extLst>
              </p:cNvPr>
              <p:cNvSpPr txBox="1"/>
              <p:nvPr/>
            </p:nvSpPr>
            <p:spPr>
              <a:xfrm>
                <a:off x="258386" y="4869971"/>
                <a:ext cx="4129272" cy="145501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zh-CN" sz="3200" i="1" smtClean="0">
                          <a:latin typeface="Cambria Math" panose="02040503050406030204" pitchFamily="18" charset="0"/>
                        </a:rPr>
                        <m:t>RMS</m:t>
                      </m:r>
                      <m:r>
                        <a:rPr lang="en-US" altLang="zh-CN" sz="3200" b="0" i="1" smtClean="0">
                          <a:latin typeface="Cambria Math" panose="02040503050406030204" pitchFamily="18" charset="0"/>
                        </a:rPr>
                        <m:t>=</m:t>
                      </m:r>
                      <m:rad>
                        <m:radPr>
                          <m:degHide m:val="on"/>
                          <m:ctrlPr>
                            <a:rPr lang="en-US" altLang="zh-CN" sz="3200" b="0" i="1" smtClean="0">
                              <a:latin typeface="Cambria Math" panose="02040503050406030204" pitchFamily="18" charset="0"/>
                            </a:rPr>
                          </m:ctrlPr>
                        </m:radPr>
                        <m:deg/>
                        <m:e>
                          <m:f>
                            <m:fPr>
                              <m:ctrlPr>
                                <a:rPr lang="en-US" altLang="zh-CN" sz="3200" b="0" i="1" smtClean="0">
                                  <a:latin typeface="Cambria Math" panose="02040503050406030204" pitchFamily="18" charset="0"/>
                                </a:rPr>
                              </m:ctrlPr>
                            </m:fPr>
                            <m:num>
                              <m:nary>
                                <m:naryPr>
                                  <m:chr m:val="∑"/>
                                  <m:ctrlPr>
                                    <a:rPr lang="en-US" altLang="zh-CN" sz="3200" b="0" i="1" smtClean="0">
                                      <a:latin typeface="Cambria Math" panose="02040503050406030204" pitchFamily="18" charset="0"/>
                                    </a:rPr>
                                  </m:ctrlPr>
                                </m:naryPr>
                                <m:sub>
                                  <m:r>
                                    <m:rPr>
                                      <m:brk m:alnAt="23"/>
                                    </m:rPr>
                                    <a:rPr lang="en-US" altLang="zh-CN" sz="3200" b="0" i="1" smtClean="0">
                                      <a:latin typeface="Cambria Math" panose="02040503050406030204" pitchFamily="18" charset="0"/>
                                    </a:rPr>
                                    <m:t>𝑖</m:t>
                                  </m:r>
                                  <m:r>
                                    <a:rPr lang="en-US" altLang="zh-CN" sz="3200" b="0" i="1" smtClean="0">
                                      <a:latin typeface="Cambria Math" panose="02040503050406030204" pitchFamily="18" charset="0"/>
                                    </a:rPr>
                                    <m:t>=1</m:t>
                                  </m:r>
                                </m:sub>
                                <m:sup>
                                  <m:r>
                                    <a:rPr lang="en-US" altLang="zh-CN" sz="3200" b="0" i="1" smtClean="0">
                                      <a:latin typeface="Cambria Math" panose="02040503050406030204" pitchFamily="18" charset="0"/>
                                    </a:rPr>
                                    <m:t>𝑛</m:t>
                                  </m:r>
                                </m:sup>
                                <m:e>
                                  <m:sSup>
                                    <m:sSupPr>
                                      <m:ctrlPr>
                                        <a:rPr lang="en-US" altLang="zh-CN" sz="3200" b="0" i="1" smtClean="0">
                                          <a:latin typeface="Cambria Math" panose="02040503050406030204" pitchFamily="18" charset="0"/>
                                        </a:rPr>
                                      </m:ctrlPr>
                                    </m:sSupPr>
                                    <m:e>
                                      <m:d>
                                        <m:dPr>
                                          <m:ctrlPr>
                                            <a:rPr lang="en-US" altLang="zh-CN" sz="3200" b="0" i="1" smtClean="0">
                                              <a:latin typeface="Cambria Math" panose="02040503050406030204" pitchFamily="18" charset="0"/>
                                            </a:rPr>
                                          </m:ctrlPr>
                                        </m:dPr>
                                        <m:e>
                                          <m:sSub>
                                            <m:sSubPr>
                                              <m:ctrlPr>
                                                <a:rPr lang="en-US" altLang="zh-CN" sz="3200" b="0" i="1" smtClean="0">
                                                  <a:latin typeface="Cambria Math" panose="02040503050406030204" pitchFamily="18" charset="0"/>
                                                </a:rPr>
                                              </m:ctrlPr>
                                            </m:sSubPr>
                                            <m:e>
                                              <m:r>
                                                <a:rPr lang="en-US" altLang="zh-CN" sz="3200" b="0" i="1" smtClean="0">
                                                  <a:latin typeface="Cambria Math" panose="02040503050406030204" pitchFamily="18" charset="0"/>
                                                </a:rPr>
                                                <m:t>𝑥</m:t>
                                              </m:r>
                                            </m:e>
                                            <m:sub>
                                              <m:r>
                                                <a:rPr lang="en-US" altLang="zh-CN" sz="3200" b="0" i="1" smtClean="0">
                                                  <a:latin typeface="Cambria Math" panose="02040503050406030204" pitchFamily="18" charset="0"/>
                                                </a:rPr>
                                                <m:t>𝑖</m:t>
                                              </m:r>
                                            </m:sub>
                                          </m:sSub>
                                          <m:r>
                                            <a:rPr lang="en-US" altLang="zh-CN" sz="3200" b="0" i="1" smtClean="0">
                                              <a:latin typeface="Cambria Math" panose="02040503050406030204" pitchFamily="18" charset="0"/>
                                            </a:rPr>
                                            <m:t>−</m:t>
                                          </m:r>
                                          <m:acc>
                                            <m:accPr>
                                              <m:chr m:val="̅"/>
                                              <m:ctrlPr>
                                                <a:rPr lang="en-US" altLang="zh-CN" sz="3200" b="0" i="1" smtClean="0">
                                                  <a:latin typeface="Cambria Math" panose="02040503050406030204" pitchFamily="18" charset="0"/>
                                                </a:rPr>
                                              </m:ctrlPr>
                                            </m:accPr>
                                            <m:e>
                                              <m:r>
                                                <a:rPr lang="en-US" altLang="zh-CN" sz="3200" b="0" i="1" smtClean="0">
                                                  <a:latin typeface="Cambria Math" panose="02040503050406030204" pitchFamily="18" charset="0"/>
                                                </a:rPr>
                                                <m:t>𝑥</m:t>
                                              </m:r>
                                            </m:e>
                                          </m:acc>
                                        </m:e>
                                      </m:d>
                                    </m:e>
                                    <m:sup>
                                      <m:r>
                                        <a:rPr lang="en-US" altLang="zh-CN" sz="3200" b="0" i="1" smtClean="0">
                                          <a:latin typeface="Cambria Math" panose="02040503050406030204" pitchFamily="18" charset="0"/>
                                        </a:rPr>
                                        <m:t>2</m:t>
                                      </m:r>
                                    </m:sup>
                                  </m:sSup>
                                </m:e>
                              </m:nary>
                            </m:num>
                            <m:den>
                              <m:r>
                                <a:rPr lang="en-US" altLang="zh-CN" sz="3200" b="0" i="1" smtClean="0">
                                  <a:latin typeface="Cambria Math" panose="02040503050406030204" pitchFamily="18" charset="0"/>
                                </a:rPr>
                                <m:t>𝑛</m:t>
                              </m:r>
                            </m:den>
                          </m:f>
                        </m:e>
                      </m:rad>
                    </m:oMath>
                  </m:oMathPara>
                </a14:m>
                <a:endParaRPr lang="zh-CN" altLang="en-US" sz="3200" dirty="0"/>
              </a:p>
            </p:txBody>
          </p:sp>
        </mc:Choice>
        <mc:Fallback xmlns="">
          <p:sp>
            <p:nvSpPr>
              <p:cNvPr id="2" name="TextBox 1">
                <a:extLst>
                  <a:ext uri="{FF2B5EF4-FFF2-40B4-BE49-F238E27FC236}">
                    <a16:creationId xmlns:a16="http://schemas.microsoft.com/office/drawing/2014/main" id="{F45395C4-D1DE-4522-B1B9-DC1A284137DB}"/>
                  </a:ext>
                </a:extLst>
              </p:cNvPr>
              <p:cNvSpPr txBox="1">
                <a:spLocks noRot="1" noChangeAspect="1" noMove="1" noResize="1" noEditPoints="1" noAdjustHandles="1" noChangeArrowheads="1" noChangeShapeType="1" noTextEdit="1"/>
              </p:cNvSpPr>
              <p:nvPr/>
            </p:nvSpPr>
            <p:spPr>
              <a:xfrm>
                <a:off x="258386" y="4869971"/>
                <a:ext cx="4129272" cy="1455014"/>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F9B48B8-0BAB-4454-8305-EFBF83062E8B}"/>
                  </a:ext>
                </a:extLst>
              </p:cNvPr>
              <p:cNvSpPr txBox="1"/>
              <p:nvPr/>
            </p:nvSpPr>
            <p:spPr>
              <a:xfrm>
                <a:off x="4756344" y="4997313"/>
                <a:ext cx="3139321" cy="1200329"/>
              </a:xfrm>
              <a:prstGeom prst="rect">
                <a:avLst/>
              </a:prstGeom>
              <a:noFill/>
            </p:spPr>
            <p:txBody>
              <a:bodyPr wrap="none" rtlCol="0">
                <a:spAutoFit/>
              </a:bodyPr>
              <a:lstStyle/>
              <a:p>
                <a:r>
                  <a:rPr lang="en-US" altLang="zh-CN" sz="2400" dirty="0">
                    <a:latin typeface="Cambria Math" panose="02040503050406030204" pitchFamily="18" charset="0"/>
                    <a:ea typeface="Cambria Math" panose="02040503050406030204" pitchFamily="18" charset="0"/>
                  </a:rPr>
                  <a:t>n: number of residuals</a:t>
                </a:r>
              </a:p>
              <a:p>
                <a14:m>
                  <m:oMath xmlns:m="http://schemas.openxmlformats.org/officeDocument/2006/math">
                    <m:acc>
                      <m:accPr>
                        <m:chr m:val="̅"/>
                        <m:ctrlPr>
                          <a:rPr lang="en-US" altLang="zh-CN" sz="2400" b="0" i="1" smtClean="0">
                            <a:latin typeface="Cambria Math" panose="02040503050406030204" pitchFamily="18" charset="0"/>
                            <a:ea typeface="Cambria Math" panose="02040503050406030204" pitchFamily="18" charset="0"/>
                          </a:rPr>
                        </m:ctrlPr>
                      </m:accPr>
                      <m:e>
                        <m:r>
                          <a:rPr lang="en-US" altLang="zh-CN" sz="2400" b="0" i="1" smtClean="0">
                            <a:latin typeface="Cambria Math" panose="02040503050406030204" pitchFamily="18" charset="0"/>
                            <a:ea typeface="Cambria Math" panose="02040503050406030204" pitchFamily="18" charset="0"/>
                          </a:rPr>
                          <m:t>𝑥</m:t>
                        </m:r>
                      </m:e>
                    </m:acc>
                  </m:oMath>
                </a14:m>
                <a:r>
                  <a:rPr lang="en-US" altLang="zh-CN" sz="2400" dirty="0">
                    <a:latin typeface="Cambria Math" panose="02040503050406030204" pitchFamily="18" charset="0"/>
                    <a:ea typeface="Cambria Math" panose="02040503050406030204" pitchFamily="18" charset="0"/>
                  </a:rPr>
                  <a:t>: mean of residuals</a:t>
                </a:r>
              </a:p>
              <a:p>
                <a14:m>
                  <m:oMath xmlns:m="http://schemas.openxmlformats.org/officeDocument/2006/math">
                    <m:sSub>
                      <m:sSubPr>
                        <m:ctrlPr>
                          <a:rPr lang="en-US" altLang="zh-CN" sz="2400" b="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𝑖</m:t>
                        </m:r>
                      </m:sub>
                    </m:sSub>
                  </m:oMath>
                </a14:m>
                <a:r>
                  <a:rPr lang="en-US" altLang="zh-CN" sz="2400" dirty="0">
                    <a:latin typeface="Cambria Math" panose="02040503050406030204" pitchFamily="18" charset="0"/>
                    <a:ea typeface="Cambria Math" panose="02040503050406030204" pitchFamily="18" charset="0"/>
                  </a:rPr>
                  <a:t>: each residual</a:t>
                </a:r>
                <a:endParaRPr lang="zh-CN" altLang="en-US" sz="2400" dirty="0">
                  <a:latin typeface="Cambria Math" panose="02040503050406030204" pitchFamily="18" charset="0"/>
                </a:endParaRPr>
              </a:p>
            </p:txBody>
          </p:sp>
        </mc:Choice>
        <mc:Fallback xmlns="">
          <p:sp>
            <p:nvSpPr>
              <p:cNvPr id="3" name="TextBox 2">
                <a:extLst>
                  <a:ext uri="{FF2B5EF4-FFF2-40B4-BE49-F238E27FC236}">
                    <a16:creationId xmlns:a16="http://schemas.microsoft.com/office/drawing/2014/main" id="{9F9B48B8-0BAB-4454-8305-EFBF83062E8B}"/>
                  </a:ext>
                </a:extLst>
              </p:cNvPr>
              <p:cNvSpPr txBox="1">
                <a:spLocks noRot="1" noChangeAspect="1" noMove="1" noResize="1" noEditPoints="1" noAdjustHandles="1" noChangeArrowheads="1" noChangeShapeType="1" noTextEdit="1"/>
              </p:cNvSpPr>
              <p:nvPr/>
            </p:nvSpPr>
            <p:spPr>
              <a:xfrm>
                <a:off x="4756344" y="4997313"/>
                <a:ext cx="3139321" cy="1200329"/>
              </a:xfrm>
              <a:prstGeom prst="rect">
                <a:avLst/>
              </a:prstGeom>
              <a:blipFill>
                <a:blip r:embed="rId4"/>
                <a:stretch>
                  <a:fillRect l="-2913" t="-4061" r="-1942" b="-10660"/>
                </a:stretch>
              </a:blipFill>
            </p:spPr>
            <p:txBody>
              <a:bodyPr/>
              <a:lstStyle/>
              <a:p>
                <a:r>
                  <a:rPr lang="zh-CN" altLang="en-US">
                    <a:noFill/>
                  </a:rPr>
                  <a:t> </a:t>
                </a:r>
              </a:p>
            </p:txBody>
          </p:sp>
        </mc:Fallback>
      </mc:AlternateContent>
      <p:sp>
        <p:nvSpPr>
          <p:cNvPr id="4" name="TextBox 3">
            <a:extLst>
              <a:ext uri="{FF2B5EF4-FFF2-40B4-BE49-F238E27FC236}">
                <a16:creationId xmlns:a16="http://schemas.microsoft.com/office/drawing/2014/main" id="{5571404F-AB1C-47A1-A27C-A6CC06B66807}"/>
              </a:ext>
            </a:extLst>
          </p:cNvPr>
          <p:cNvSpPr txBox="1"/>
          <p:nvPr/>
        </p:nvSpPr>
        <p:spPr>
          <a:xfrm>
            <a:off x="0" y="6488668"/>
            <a:ext cx="1956369" cy="369332"/>
          </a:xfrm>
          <a:prstGeom prst="rect">
            <a:avLst/>
          </a:prstGeom>
          <a:noFill/>
        </p:spPr>
        <p:txBody>
          <a:bodyPr wrap="none" rtlCol="0">
            <a:spAutoFit/>
          </a:bodyPr>
          <a:lstStyle/>
          <a:p>
            <a:r>
              <a:rPr lang="en-US" altLang="zh-CN" dirty="0"/>
              <a:t>Standard deviation</a:t>
            </a:r>
            <a:endParaRPr lang="zh-CN" altLang="en-US" dirty="0"/>
          </a:p>
        </p:txBody>
      </p:sp>
    </p:spTree>
    <p:extLst>
      <p:ext uri="{BB962C8B-B14F-4D97-AF65-F5344CB8AC3E}">
        <p14:creationId xmlns:p14="http://schemas.microsoft.com/office/powerpoint/2010/main" val="51919916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5375564" cy="4089433"/>
          </a:xfrm>
          <a:prstGeom prst="rect">
            <a:avLst/>
          </a:prstGeom>
        </p:spPr>
      </p:pic>
    </p:spTree>
    <p:extLst>
      <p:ext uri="{BB962C8B-B14F-4D97-AF65-F5344CB8AC3E}">
        <p14:creationId xmlns:p14="http://schemas.microsoft.com/office/powerpoint/2010/main" val="355865016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78198"/>
            <a:ext cx="9144000" cy="6101604"/>
          </a:xfrm>
          <a:prstGeom prst="rect">
            <a:avLst/>
          </a:prstGeom>
        </p:spPr>
      </p:pic>
    </p:spTree>
    <p:extLst>
      <p:ext uri="{BB962C8B-B14F-4D97-AF65-F5344CB8AC3E}">
        <p14:creationId xmlns:p14="http://schemas.microsoft.com/office/powerpoint/2010/main" val="41874364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124278"/>
            <a:ext cx="3605984" cy="4666128"/>
          </a:xfrm>
          <a:prstGeom prst="rect">
            <a:avLst/>
          </a:prstGeom>
        </p:spPr>
      </p:pic>
      <p:sp>
        <p:nvSpPr>
          <p:cNvPr id="3" name="TextBox 2"/>
          <p:cNvSpPr txBox="1"/>
          <p:nvPr/>
        </p:nvSpPr>
        <p:spPr>
          <a:xfrm>
            <a:off x="3859303" y="4805247"/>
            <a:ext cx="5284695" cy="923330"/>
          </a:xfrm>
          <a:prstGeom prst="rect">
            <a:avLst/>
          </a:prstGeom>
          <a:noFill/>
        </p:spPr>
        <p:txBody>
          <a:bodyPr wrap="square" rtlCol="0">
            <a:spAutoFit/>
          </a:bodyPr>
          <a:lstStyle/>
          <a:p>
            <a:r>
              <a:rPr lang="en-US" i="1" dirty="0">
                <a:solidFill>
                  <a:srgbClr val="0000FF"/>
                </a:solidFill>
                <a:latin typeface="Times New Roman" panose="02020603050405020304" pitchFamily="18" charset="0"/>
                <a:cs typeface="Times New Roman" panose="02020603050405020304" pitchFamily="18" charset="0"/>
              </a:rPr>
              <a:t>E</a:t>
            </a:r>
            <a:r>
              <a:rPr lang="en-US" i="1" baseline="-25000" dirty="0">
                <a:solidFill>
                  <a:srgbClr val="0000FF"/>
                </a:solidFill>
                <a:latin typeface="Times New Roman" panose="02020603050405020304" pitchFamily="18" charset="0"/>
                <a:cs typeface="Times New Roman" panose="02020603050405020304" pitchFamily="18" charset="0"/>
              </a:rPr>
              <a:t>x</a:t>
            </a:r>
            <a:r>
              <a:rPr lang="en-US" dirty="0">
                <a:solidFill>
                  <a:srgbClr val="0000FF"/>
                </a:solidFill>
                <a:latin typeface="Times New Roman" panose="02020603050405020304" pitchFamily="18" charset="0"/>
                <a:cs typeface="Times New Roman" panose="02020603050405020304" pitchFamily="18" charset="0"/>
              </a:rPr>
              <a:t> = 7240(7) keV</a:t>
            </a:r>
            <a:br>
              <a:rPr lang="en-US" dirty="0">
                <a:latin typeface="Times New Roman" panose="02020603050405020304" pitchFamily="18" charset="0"/>
                <a:cs typeface="Times New Roman" panose="02020603050405020304" pitchFamily="18" charset="0"/>
              </a:rPr>
            </a:br>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a:t>
            </a:r>
            <a:r>
              <a:rPr lang="en-US" baseline="30000" dirty="0">
                <a:latin typeface="Times New Roman" panose="02020603050405020304" pitchFamily="18" charset="0"/>
                <a:cs typeface="Times New Roman" panose="02020603050405020304" pitchFamily="18" charset="0"/>
              </a:rPr>
              <a:t>3</a:t>
            </a:r>
            <a:r>
              <a:rPr lang="en-US" dirty="0">
                <a:latin typeface="Times New Roman" panose="02020603050405020304" pitchFamily="18" charset="0"/>
                <a:cs typeface="Times New Roman" panose="02020603050405020304" pitchFamily="18" charset="0"/>
              </a:rPr>
              <a:t>He,</a:t>
            </a:r>
            <a:r>
              <a:rPr lang="en-US" i="1" dirty="0">
                <a:latin typeface="Times New Roman" panose="02020603050405020304" pitchFamily="18" charset="0"/>
                <a:cs typeface="Times New Roman" panose="02020603050405020304" pitchFamily="18" charset="0"/>
              </a:rPr>
              <a:t>d</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 and </a:t>
            </a:r>
            <a:r>
              <a:rPr lang="en-US" baseline="30000" dirty="0">
                <a:latin typeface="Times New Roman" panose="02020603050405020304" pitchFamily="18" charset="0"/>
                <a:cs typeface="Times New Roman" panose="02020603050405020304" pitchFamily="18" charset="0"/>
              </a:rPr>
              <a:t>28</a:t>
            </a:r>
            <a:r>
              <a:rPr lang="en-US" dirty="0">
                <a:latin typeface="Times New Roman" panose="02020603050405020304" pitchFamily="18" charset="0"/>
                <a:cs typeface="Times New Roman" panose="02020603050405020304" pitchFamily="18" charset="0"/>
              </a:rPr>
              <a:t>Si(</a:t>
            </a:r>
            <a:r>
              <a:rPr lang="el-GR" i="1" dirty="0">
                <a:latin typeface="Times New Roman" panose="02020603050405020304" pitchFamily="18" charset="0"/>
                <a:cs typeface="Times New Roman" panose="02020603050405020304" pitchFamily="18" charset="0"/>
              </a:rPr>
              <a:t>α</a:t>
            </a:r>
            <a:r>
              <a:rPr lang="el-GR"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a:p>
            <a:r>
              <a:rPr lang="en-US" dirty="0">
                <a:latin typeface="Times New Roman" panose="02020603050405020304" pitchFamily="18" charset="0"/>
                <a:cs typeface="Times New Roman" panose="02020603050405020304" pitchFamily="18" charset="0"/>
              </a:rPr>
              <a:t>C. P. Browne </a:t>
            </a:r>
            <a:r>
              <a:rPr lang="en-US" altLang="zh-CN" i="1" dirty="0">
                <a:latin typeface="Times New Roman" panose="02020603050405020304" pitchFamily="18" charset="0"/>
                <a:cs typeface="Times New Roman" panose="02020603050405020304" pitchFamily="18" charset="0"/>
              </a:rPr>
              <a:t>et al</a:t>
            </a:r>
            <a:r>
              <a:rPr lang="en-US" altLang="zh-C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Phys. Rev. C 8, 1805 (1973).</a:t>
            </a:r>
          </a:p>
        </p:txBody>
      </p:sp>
      <p:sp>
        <p:nvSpPr>
          <p:cNvPr id="4" name="Rectangle 3"/>
          <p:cNvSpPr/>
          <p:nvPr/>
        </p:nvSpPr>
        <p:spPr>
          <a:xfrm>
            <a:off x="3859302" y="3743417"/>
            <a:ext cx="5284695" cy="923330"/>
          </a:xfrm>
          <a:prstGeom prst="rect">
            <a:avLst/>
          </a:prstGeom>
        </p:spPr>
        <p:txBody>
          <a:bodyPr wrap="square">
            <a:spAutoFit/>
          </a:bodyPr>
          <a:lstStyle/>
          <a:p>
            <a:r>
              <a:rPr lang="en-US" i="1" dirty="0">
                <a:solidFill>
                  <a:srgbClr val="0000FF"/>
                </a:solidFill>
                <a:latin typeface="Times New Roman" panose="02020603050405020304" pitchFamily="18" charset="0"/>
                <a:cs typeface="Times New Roman" panose="02020603050405020304" pitchFamily="18" charset="0"/>
              </a:rPr>
              <a:t>E</a:t>
            </a:r>
            <a:r>
              <a:rPr lang="en-US" i="1" baseline="-25000" dirty="0">
                <a:solidFill>
                  <a:srgbClr val="0000FF"/>
                </a:solidFill>
                <a:latin typeface="Times New Roman" panose="02020603050405020304" pitchFamily="18" charset="0"/>
                <a:cs typeface="Times New Roman" panose="02020603050405020304" pitchFamily="18" charset="0"/>
              </a:rPr>
              <a:t>x</a:t>
            </a:r>
            <a:r>
              <a:rPr lang="en-US" dirty="0">
                <a:solidFill>
                  <a:srgbClr val="0000FF"/>
                </a:solidFill>
                <a:latin typeface="Times New Roman" panose="02020603050405020304" pitchFamily="18" charset="0"/>
                <a:cs typeface="Times New Roman" panose="02020603050405020304" pitchFamily="18" charset="0"/>
              </a:rPr>
              <a:t> = 7240(3) keV</a:t>
            </a:r>
          </a:p>
          <a:p>
            <a:r>
              <a:rPr lang="en-US" baseline="30000" dirty="0">
                <a:latin typeface="Times New Roman" panose="02020603050405020304" pitchFamily="18" charset="0"/>
                <a:cs typeface="Times New Roman" panose="02020603050405020304" pitchFamily="18" charset="0"/>
              </a:rPr>
              <a:t>24</a:t>
            </a:r>
            <a:r>
              <a:rPr lang="en-US" dirty="0">
                <a:latin typeface="Times New Roman" panose="02020603050405020304" pitchFamily="18" charset="0"/>
                <a:cs typeface="Times New Roman" panose="02020603050405020304" pitchFamily="18" charset="0"/>
              </a:rPr>
              <a:t>Mg(pol </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R. M. Prior </a:t>
            </a:r>
            <a:r>
              <a:rPr lang="en-US" i="1" dirty="0">
                <a:latin typeface="Times New Roman" panose="02020603050405020304" pitchFamily="18" charset="0"/>
                <a:cs typeface="Times New Roman" panose="02020603050405020304" pitchFamily="18" charset="0"/>
              </a:rPr>
              <a:t>et al</a:t>
            </a:r>
            <a:r>
              <a:rPr lang="en-US" dirty="0">
                <a:latin typeface="Times New Roman" panose="02020603050405020304" pitchFamily="18" charset="0"/>
                <a:cs typeface="Times New Roman" panose="02020603050405020304" pitchFamily="18" charset="0"/>
              </a:rPr>
              <a:t>., Nucl. Phys. A 533, 411 (1991). </a:t>
            </a:r>
          </a:p>
        </p:txBody>
      </p:sp>
      <p:sp>
        <p:nvSpPr>
          <p:cNvPr id="5" name="TextBox 4"/>
          <p:cNvSpPr txBox="1"/>
          <p:nvPr/>
        </p:nvSpPr>
        <p:spPr>
          <a:xfrm>
            <a:off x="3859304" y="5867076"/>
            <a:ext cx="5284695" cy="923330"/>
          </a:xfrm>
          <a:prstGeom prst="rect">
            <a:avLst/>
          </a:prstGeom>
          <a:noFill/>
        </p:spPr>
        <p:txBody>
          <a:bodyPr wrap="square" rtlCol="0">
            <a:spAutoFit/>
          </a:bodyPr>
          <a:lstStyle/>
          <a:p>
            <a:r>
              <a:rPr lang="en-US" i="1" dirty="0">
                <a:solidFill>
                  <a:srgbClr val="0000FF"/>
                </a:solidFill>
                <a:latin typeface="Times New Roman" panose="02020603050405020304" pitchFamily="18" charset="0"/>
                <a:cs typeface="Times New Roman" panose="02020603050405020304" pitchFamily="18" charset="0"/>
              </a:rPr>
              <a:t>E</a:t>
            </a:r>
            <a:r>
              <a:rPr lang="en-US" i="1" baseline="-25000" dirty="0">
                <a:solidFill>
                  <a:srgbClr val="0000FF"/>
                </a:solidFill>
                <a:latin typeface="Times New Roman" panose="02020603050405020304" pitchFamily="18" charset="0"/>
                <a:cs typeface="Times New Roman" panose="02020603050405020304" pitchFamily="18" charset="0"/>
              </a:rPr>
              <a:t>x</a:t>
            </a:r>
            <a:r>
              <a:rPr lang="en-US" dirty="0">
                <a:solidFill>
                  <a:srgbClr val="0000FF"/>
                </a:solidFill>
                <a:latin typeface="Times New Roman" panose="02020603050405020304" pitchFamily="18" charset="0"/>
                <a:cs typeface="Times New Roman" panose="02020603050405020304" pitchFamily="18" charset="0"/>
              </a:rPr>
              <a:t> = 7239(5) keV</a:t>
            </a:r>
            <a:br>
              <a:rPr lang="en-US" dirty="0">
                <a:latin typeface="Times New Roman" panose="02020603050405020304" pitchFamily="18" charset="0"/>
                <a:cs typeface="Times New Roman" panose="02020603050405020304" pitchFamily="18" charset="0"/>
              </a:rPr>
            </a:b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Mg(</a:t>
            </a:r>
            <a:r>
              <a:rPr lang="en-US" baseline="30000" dirty="0">
                <a:latin typeface="Times New Roman" panose="02020603050405020304" pitchFamily="18" charset="0"/>
                <a:cs typeface="Times New Roman" panose="02020603050405020304" pitchFamily="18" charset="0"/>
              </a:rPr>
              <a:t>3</a:t>
            </a:r>
            <a:r>
              <a:rPr lang="en-US" dirty="0">
                <a:latin typeface="Times New Roman" panose="02020603050405020304" pitchFamily="18" charset="0"/>
                <a:cs typeface="Times New Roman" panose="02020603050405020304" pitchFamily="18" charset="0"/>
              </a:rPr>
              <a:t>He,</a:t>
            </a:r>
            <a:r>
              <a:rPr lang="en-US" i="1" dirty="0">
                <a:latin typeface="Times New Roman" panose="02020603050405020304" pitchFamily="18" charset="0"/>
                <a:cs typeface="Times New Roman" panose="02020603050405020304" pitchFamily="18" charset="0"/>
              </a:rPr>
              <a:t>t</a:t>
            </a:r>
            <a:r>
              <a:rPr lang="en-US" dirty="0">
                <a:latin typeface="Times New Roman" panose="02020603050405020304" pitchFamily="18" charset="0"/>
                <a:cs typeface="Times New Roman" panose="02020603050405020304" pitchFamily="18" charset="0"/>
              </a:rPr>
              <a:t>)</a:t>
            </a:r>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a:p>
            <a:r>
              <a:rPr lang="en-US" dirty="0">
                <a:latin typeface="Times New Roman" panose="02020603050405020304" pitchFamily="18" charset="0"/>
                <a:cs typeface="Times New Roman" panose="02020603050405020304" pitchFamily="18" charset="0"/>
              </a:rPr>
              <a:t>Y. Fujita </a:t>
            </a:r>
            <a:r>
              <a:rPr lang="en-US" altLang="zh-CN" i="1" dirty="0">
                <a:latin typeface="Times New Roman" panose="02020603050405020304" pitchFamily="18" charset="0"/>
                <a:cs typeface="Times New Roman" panose="02020603050405020304" pitchFamily="18" charset="0"/>
              </a:rPr>
              <a:t>et al</a:t>
            </a:r>
            <a:r>
              <a:rPr lang="en-US" altLang="zh-C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Phys. Rev. Lett. 92, 062502 (2004).</a:t>
            </a:r>
          </a:p>
        </p:txBody>
      </p:sp>
      <p:sp>
        <p:nvSpPr>
          <p:cNvPr id="6" name="TextBox 5"/>
          <p:cNvSpPr txBox="1"/>
          <p:nvPr/>
        </p:nvSpPr>
        <p:spPr>
          <a:xfrm>
            <a:off x="-3012" y="0"/>
            <a:ext cx="4491320" cy="1785104"/>
          </a:xfrm>
          <a:prstGeom prst="rect">
            <a:avLst/>
          </a:prstGeom>
          <a:noFill/>
        </p:spPr>
        <p:txBody>
          <a:bodyPr wrap="square" rtlCol="0">
            <a:spAutoFit/>
          </a:bodyPr>
          <a:lstStyle/>
          <a:p>
            <a:r>
              <a:rPr lang="en-US" sz="2200" dirty="0">
                <a:solidFill>
                  <a:srgbClr val="0000FF"/>
                </a:solidFill>
                <a:latin typeface="Times New Roman" panose="02020603050405020304" pitchFamily="18" charset="0"/>
                <a:cs typeface="Times New Roman" panose="02020603050405020304" pitchFamily="18" charset="0"/>
              </a:rPr>
              <a:t>NuDat:</a:t>
            </a:r>
          </a:p>
          <a:p>
            <a:r>
              <a:rPr lang="en-US" sz="2200" i="1" dirty="0">
                <a:solidFill>
                  <a:srgbClr val="0000FF"/>
                </a:solidFill>
                <a:latin typeface="Times New Roman" panose="02020603050405020304" pitchFamily="18" charset="0"/>
                <a:cs typeface="Times New Roman" panose="02020603050405020304" pitchFamily="18" charset="0"/>
              </a:rPr>
              <a:t>E</a:t>
            </a:r>
            <a:r>
              <a:rPr lang="en-US" sz="2200" i="1" baseline="-25000" dirty="0">
                <a:solidFill>
                  <a:srgbClr val="0000FF"/>
                </a:solidFill>
                <a:latin typeface="Times New Roman" panose="02020603050405020304" pitchFamily="18" charset="0"/>
                <a:cs typeface="Times New Roman" panose="02020603050405020304" pitchFamily="18" charset="0"/>
              </a:rPr>
              <a:t>x</a:t>
            </a:r>
            <a:r>
              <a:rPr lang="en-US" sz="2200" dirty="0">
                <a:solidFill>
                  <a:srgbClr val="0000FF"/>
                </a:solidFill>
                <a:latin typeface="Times New Roman" panose="02020603050405020304" pitchFamily="18" charset="0"/>
                <a:cs typeface="Times New Roman" panose="02020603050405020304" pitchFamily="18" charset="0"/>
              </a:rPr>
              <a:t>(</a:t>
            </a:r>
            <a:r>
              <a:rPr lang="en-US" sz="2200" baseline="30000" dirty="0">
                <a:solidFill>
                  <a:srgbClr val="0000FF"/>
                </a:solidFill>
                <a:latin typeface="Times New Roman" panose="02020603050405020304" pitchFamily="18" charset="0"/>
                <a:cs typeface="Times New Roman" panose="02020603050405020304" pitchFamily="18" charset="0"/>
              </a:rPr>
              <a:t>24</a:t>
            </a:r>
            <a:r>
              <a:rPr lang="en-US" sz="2200" dirty="0">
                <a:solidFill>
                  <a:srgbClr val="0000FF"/>
                </a:solidFill>
                <a:latin typeface="Times New Roman" panose="02020603050405020304" pitchFamily="18" charset="0"/>
                <a:cs typeface="Times New Roman" panose="02020603050405020304" pitchFamily="18" charset="0"/>
              </a:rPr>
              <a:t>Mg) = 4238.24(3) keV</a:t>
            </a:r>
          </a:p>
          <a:p>
            <a:r>
              <a:rPr lang="en-US" sz="2200" i="1" dirty="0">
                <a:solidFill>
                  <a:srgbClr val="0000FF"/>
                </a:solidFill>
                <a:latin typeface="Times New Roman" panose="02020603050405020304" pitchFamily="18" charset="0"/>
                <a:cs typeface="Times New Roman" panose="02020603050405020304" pitchFamily="18" charset="0"/>
              </a:rPr>
              <a:t>E</a:t>
            </a:r>
            <a:r>
              <a:rPr lang="en-US" sz="2200" i="1" baseline="-25000" dirty="0">
                <a:solidFill>
                  <a:srgbClr val="0000FF"/>
                </a:solidFill>
                <a:latin typeface="Times New Roman" panose="02020603050405020304" pitchFamily="18" charset="0"/>
                <a:cs typeface="Times New Roman" panose="02020603050405020304" pitchFamily="18" charset="0"/>
              </a:rPr>
              <a:t>x</a:t>
            </a:r>
            <a:r>
              <a:rPr lang="en-US" sz="2200" dirty="0">
                <a:solidFill>
                  <a:srgbClr val="0000FF"/>
                </a:solidFill>
                <a:latin typeface="Times New Roman" panose="02020603050405020304" pitchFamily="18" charset="0"/>
                <a:cs typeface="Times New Roman" panose="02020603050405020304" pitchFamily="18" charset="0"/>
              </a:rPr>
              <a:t>(</a:t>
            </a:r>
            <a:r>
              <a:rPr lang="en-US" sz="2200" baseline="30000" dirty="0">
                <a:solidFill>
                  <a:srgbClr val="0000FF"/>
                </a:solidFill>
                <a:latin typeface="Times New Roman" panose="02020603050405020304" pitchFamily="18" charset="0"/>
                <a:cs typeface="Times New Roman" panose="02020603050405020304" pitchFamily="18" charset="0"/>
              </a:rPr>
              <a:t>25</a:t>
            </a:r>
            <a:r>
              <a:rPr lang="en-US" sz="2200" dirty="0">
                <a:solidFill>
                  <a:srgbClr val="0000FF"/>
                </a:solidFill>
                <a:latin typeface="Times New Roman" panose="02020603050405020304" pitchFamily="18" charset="0"/>
                <a:cs typeface="Times New Roman" panose="02020603050405020304" pitchFamily="18" charset="0"/>
              </a:rPr>
              <a:t>Al) = 7240(3) keV 5/2</a:t>
            </a:r>
            <a:r>
              <a:rPr lang="en-US" sz="2200" baseline="30000" dirty="0">
                <a:solidFill>
                  <a:srgbClr val="0000FF"/>
                </a:solidFill>
                <a:latin typeface="Times New Roman" panose="02020603050405020304" pitchFamily="18" charset="0"/>
                <a:cs typeface="Times New Roman" panose="02020603050405020304" pitchFamily="18" charset="0"/>
              </a:rPr>
              <a:t>+</a:t>
            </a:r>
          </a:p>
          <a:p>
            <a:r>
              <a:rPr lang="en-US" sz="2200" i="1" dirty="0">
                <a:solidFill>
                  <a:srgbClr val="0000FF"/>
                </a:solidFill>
                <a:latin typeface="Times New Roman" panose="02020603050405020304" pitchFamily="18" charset="0"/>
                <a:cs typeface="Times New Roman" panose="02020603050405020304" pitchFamily="18" charset="0"/>
              </a:rPr>
              <a:t>S</a:t>
            </a:r>
            <a:r>
              <a:rPr lang="en-US" sz="2200" i="1" baseline="-25000" dirty="0">
                <a:solidFill>
                  <a:srgbClr val="0000FF"/>
                </a:solidFill>
                <a:latin typeface="Times New Roman" panose="02020603050405020304" pitchFamily="18" charset="0"/>
                <a:cs typeface="Times New Roman" panose="02020603050405020304" pitchFamily="18" charset="0"/>
              </a:rPr>
              <a:t>p</a:t>
            </a:r>
            <a:r>
              <a:rPr lang="en-US" sz="2200" dirty="0">
                <a:solidFill>
                  <a:srgbClr val="0000FF"/>
                </a:solidFill>
                <a:latin typeface="Times New Roman" panose="02020603050405020304" pitchFamily="18" charset="0"/>
                <a:cs typeface="Times New Roman" panose="02020603050405020304" pitchFamily="18" charset="0"/>
              </a:rPr>
              <a:t>(</a:t>
            </a:r>
            <a:r>
              <a:rPr lang="en-US" sz="2200" baseline="30000" dirty="0">
                <a:solidFill>
                  <a:srgbClr val="0000FF"/>
                </a:solidFill>
                <a:latin typeface="Times New Roman" panose="02020603050405020304" pitchFamily="18" charset="0"/>
                <a:cs typeface="Times New Roman" panose="02020603050405020304" pitchFamily="18" charset="0"/>
              </a:rPr>
              <a:t>25</a:t>
            </a:r>
            <a:r>
              <a:rPr lang="en-US" sz="2200" dirty="0">
                <a:solidFill>
                  <a:srgbClr val="0000FF"/>
                </a:solidFill>
                <a:latin typeface="Times New Roman" panose="02020603050405020304" pitchFamily="18" charset="0"/>
                <a:cs typeface="Times New Roman" panose="02020603050405020304" pitchFamily="18" charset="0"/>
              </a:rPr>
              <a:t>Al) = 2271.38(7) keV</a:t>
            </a:r>
          </a:p>
          <a:p>
            <a:r>
              <a:rPr lang="en-US" sz="2200" i="1" dirty="0">
                <a:solidFill>
                  <a:srgbClr val="0000FF"/>
                </a:solidFill>
                <a:latin typeface="Times New Roman" panose="02020603050405020304" pitchFamily="18" charset="0"/>
                <a:cs typeface="Times New Roman" panose="02020603050405020304" pitchFamily="18" charset="0"/>
              </a:rPr>
              <a:t>E</a:t>
            </a:r>
            <a:r>
              <a:rPr lang="en-US" sz="2200" i="1" baseline="-25000" dirty="0">
                <a:solidFill>
                  <a:srgbClr val="0000FF"/>
                </a:solidFill>
                <a:latin typeface="Times New Roman" panose="02020603050405020304" pitchFamily="18" charset="0"/>
                <a:cs typeface="Times New Roman" panose="02020603050405020304" pitchFamily="18" charset="0"/>
              </a:rPr>
              <a:t>p</a:t>
            </a:r>
            <a:r>
              <a:rPr lang="en-US" sz="2200" dirty="0">
                <a:solidFill>
                  <a:srgbClr val="0000FF"/>
                </a:solidFill>
                <a:latin typeface="Times New Roman" panose="02020603050405020304" pitchFamily="18" charset="0"/>
                <a:cs typeface="Times New Roman" panose="02020603050405020304" pitchFamily="18" charset="0"/>
              </a:rPr>
              <a:t> = 730(3) keV  </a:t>
            </a:r>
            <a:r>
              <a:rPr lang="en-US" sz="2200" dirty="0">
                <a:solidFill>
                  <a:srgbClr val="FF0000"/>
                </a:solidFill>
                <a:latin typeface="Times New Roman" panose="02020603050405020304" pitchFamily="18" charset="0"/>
                <a:cs typeface="Times New Roman" panose="02020603050405020304" pitchFamily="18" charset="0"/>
              </a:rPr>
              <a:t>2.4</a:t>
            </a:r>
            <a:r>
              <a:rPr lang="en-US" altLang="zh-CN" sz="2200" i="1" dirty="0">
                <a:solidFill>
                  <a:srgbClr val="FF0000"/>
                </a:solidFill>
                <a:latin typeface="Times New Roman" panose="02020603050405020304" pitchFamily="18" charset="0"/>
                <a:cs typeface="Times New Roman" panose="02020603050405020304" pitchFamily="18" charset="0"/>
              </a:rPr>
              <a:t>σ</a:t>
            </a:r>
            <a:r>
              <a:rPr lang="en-US" altLang="zh-CN" sz="2200" dirty="0">
                <a:solidFill>
                  <a:srgbClr val="FF0000"/>
                </a:solidFill>
                <a:latin typeface="Times New Roman" panose="02020603050405020304" pitchFamily="18" charset="0"/>
                <a:cs typeface="Times New Roman" panose="02020603050405020304" pitchFamily="18" charset="0"/>
              </a:rPr>
              <a:t> deviation</a:t>
            </a:r>
            <a:endParaRPr lang="en-US" sz="2200" dirty="0">
              <a:solidFill>
                <a:srgbClr val="FF0000"/>
              </a:solidFill>
              <a:latin typeface="Times New Roman" panose="02020603050405020304" pitchFamily="18" charset="0"/>
              <a:cs typeface="Times New Roman" panose="02020603050405020304" pitchFamily="18" charset="0"/>
            </a:endParaRPr>
          </a:p>
        </p:txBody>
      </p:sp>
      <p:sp>
        <p:nvSpPr>
          <p:cNvPr id="7" name="Rectangle 6"/>
          <p:cNvSpPr/>
          <p:nvPr/>
        </p:nvSpPr>
        <p:spPr>
          <a:xfrm>
            <a:off x="3605984" y="0"/>
            <a:ext cx="5196822" cy="830997"/>
          </a:xfrm>
          <a:prstGeom prst="rect">
            <a:avLst/>
          </a:prstGeom>
        </p:spPr>
        <p:txBody>
          <a:bodyPr wrap="square">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Moshe:</a:t>
            </a:r>
            <a:endParaRPr lang="en-US" sz="2400" dirty="0">
              <a:solidFill>
                <a:srgbClr val="FF0000"/>
              </a:solidFill>
              <a:latin typeface="Times New Roman" panose="02020603050405020304" pitchFamily="18" charset="0"/>
              <a:cs typeface="Times New Roman" panose="02020603050405020304" pitchFamily="18" charset="0"/>
            </a:endParaRPr>
          </a:p>
          <a:p>
            <a:r>
              <a:rPr lang="en-US" sz="2400" i="1" dirty="0">
                <a:solidFill>
                  <a:srgbClr val="FF0000"/>
                </a:solidFill>
                <a:latin typeface="Times New Roman" panose="02020603050405020304" pitchFamily="18" charset="0"/>
                <a:cs typeface="Times New Roman" panose="02020603050405020304" pitchFamily="18" charset="0"/>
              </a:rPr>
              <a:t>E</a:t>
            </a:r>
            <a:r>
              <a:rPr lang="en-US" sz="2400" i="1" baseline="-25000" dirty="0">
                <a:solidFill>
                  <a:srgbClr val="FF0000"/>
                </a:solidFill>
                <a:latin typeface="Times New Roman" panose="02020603050405020304" pitchFamily="18" charset="0"/>
                <a:cs typeface="Times New Roman" panose="02020603050405020304" pitchFamily="18" charset="0"/>
              </a:rPr>
              <a:t>p</a:t>
            </a:r>
            <a:r>
              <a:rPr lang="en-US" sz="2400" dirty="0">
                <a:solidFill>
                  <a:srgbClr val="FF0000"/>
                </a:solidFill>
                <a:latin typeface="Times New Roman" panose="02020603050405020304" pitchFamily="18" charset="0"/>
                <a:cs typeface="Times New Roman" panose="02020603050405020304" pitchFamily="18" charset="0"/>
              </a:rPr>
              <a:t> = 719(4) keV </a:t>
            </a:r>
            <a:r>
              <a:rPr lang="zh-CN" altLang="en-US" sz="2400" dirty="0">
                <a:solidFill>
                  <a:srgbClr val="FF0000"/>
                </a:solidFill>
                <a:latin typeface="Times New Roman" panose="02020603050405020304" pitchFamily="18" charset="0"/>
                <a:cs typeface="Times New Roman" panose="02020603050405020304" pitchFamily="18" charset="0"/>
              </a:rPr>
              <a:t>→ </a:t>
            </a:r>
            <a:r>
              <a:rPr lang="en-US" sz="2400" i="1" dirty="0">
                <a:solidFill>
                  <a:srgbClr val="0000FF"/>
                </a:solidFill>
                <a:latin typeface="Times New Roman" panose="02020603050405020304" pitchFamily="18" charset="0"/>
                <a:cs typeface="Times New Roman" panose="02020603050405020304" pitchFamily="18" charset="0"/>
              </a:rPr>
              <a:t>E</a:t>
            </a:r>
            <a:r>
              <a:rPr lang="en-US" sz="2400" i="1" baseline="-25000" dirty="0">
                <a:solidFill>
                  <a:srgbClr val="0000FF"/>
                </a:solidFill>
                <a:latin typeface="Times New Roman" panose="02020603050405020304" pitchFamily="18" charset="0"/>
                <a:cs typeface="Times New Roman" panose="02020603050405020304" pitchFamily="18" charset="0"/>
              </a:rPr>
              <a:t>x</a:t>
            </a:r>
            <a:r>
              <a:rPr lang="en-US" sz="2400" dirty="0">
                <a:solidFill>
                  <a:srgbClr val="0000FF"/>
                </a:solidFill>
                <a:latin typeface="Times New Roman" panose="02020603050405020304" pitchFamily="18" charset="0"/>
                <a:cs typeface="Times New Roman" panose="02020603050405020304" pitchFamily="18" charset="0"/>
              </a:rPr>
              <a:t> = 7229(4) keV</a:t>
            </a:r>
            <a:r>
              <a:rPr lang="zh-CN" altLang="en-US" sz="2400" dirty="0">
                <a:solidFill>
                  <a:srgbClr val="FF0000"/>
                </a:solidFill>
                <a:latin typeface="Times New Roman" panose="02020603050405020304" pitchFamily="18" charset="0"/>
                <a:cs typeface="Times New Roman" panose="02020603050405020304" pitchFamily="18" charset="0"/>
              </a:rPr>
              <a:t> </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8" name="Rectangle 7"/>
          <p:cNvSpPr/>
          <p:nvPr/>
        </p:nvSpPr>
        <p:spPr>
          <a:xfrm>
            <a:off x="3859301" y="1296593"/>
            <a:ext cx="5284695" cy="2308324"/>
          </a:xfrm>
          <a:prstGeom prst="rect">
            <a:avLst/>
          </a:prstGeom>
        </p:spPr>
        <p:txBody>
          <a:bodyPr wrap="square">
            <a:spAutoFit/>
          </a:bodyPr>
          <a:lstStyle/>
          <a:p>
            <a:r>
              <a:rPr lang="en-US" i="1" dirty="0">
                <a:solidFill>
                  <a:srgbClr val="0000FF"/>
                </a:solidFill>
                <a:latin typeface="Times New Roman" panose="02020603050405020304" pitchFamily="18" charset="0"/>
                <a:cs typeface="Times New Roman" panose="02020603050405020304" pitchFamily="18" charset="0"/>
              </a:rPr>
              <a:t>E</a:t>
            </a:r>
            <a:r>
              <a:rPr lang="en-US" i="1" baseline="-25000" dirty="0">
                <a:solidFill>
                  <a:srgbClr val="0000FF"/>
                </a:solidFill>
                <a:latin typeface="Times New Roman" panose="02020603050405020304" pitchFamily="18" charset="0"/>
                <a:cs typeface="Times New Roman" panose="02020603050405020304" pitchFamily="18" charset="0"/>
              </a:rPr>
              <a:t>x</a:t>
            </a:r>
            <a:r>
              <a:rPr lang="en-US" dirty="0">
                <a:solidFill>
                  <a:srgbClr val="0000FF"/>
                </a:solidFill>
                <a:latin typeface="Times New Roman" panose="02020603050405020304" pitchFamily="18" charset="0"/>
                <a:cs typeface="Times New Roman" panose="02020603050405020304" pitchFamily="18" charset="0"/>
              </a:rPr>
              <a:t> = 7248(5) keV</a:t>
            </a:r>
          </a:p>
          <a:p>
            <a:r>
              <a:rPr lang="it-IT" altLang="zh-CN" dirty="0">
                <a:latin typeface="Times New Roman" panose="02020603050405020304" pitchFamily="18" charset="0"/>
                <a:cs typeface="Times New Roman" panose="02020603050405020304" pitchFamily="18" charset="0"/>
              </a:rPr>
              <a:t>S. Hatori et al., Nucl. Phys. A 549, 327 (1992).</a:t>
            </a:r>
          </a:p>
          <a:p>
            <a:endParaRPr lang="en-US" dirty="0">
              <a:latin typeface="Times New Roman" panose="02020603050405020304" pitchFamily="18" charset="0"/>
              <a:cs typeface="Times New Roman" panose="02020603050405020304" pitchFamily="18" charset="0"/>
            </a:endParaRPr>
          </a:p>
          <a:p>
            <a:r>
              <a:rPr lang="en-US" i="1" dirty="0">
                <a:solidFill>
                  <a:srgbClr val="0000FF"/>
                </a:solidFill>
                <a:latin typeface="Times New Roman" panose="02020603050405020304" pitchFamily="18" charset="0"/>
                <a:cs typeface="Times New Roman" panose="02020603050405020304" pitchFamily="18" charset="0"/>
              </a:rPr>
              <a:t>E</a:t>
            </a:r>
            <a:r>
              <a:rPr lang="en-US" i="1" baseline="-25000" dirty="0">
                <a:solidFill>
                  <a:srgbClr val="0000FF"/>
                </a:solidFill>
                <a:latin typeface="Times New Roman" panose="02020603050405020304" pitchFamily="18" charset="0"/>
                <a:cs typeface="Times New Roman" panose="02020603050405020304" pitchFamily="18" charset="0"/>
              </a:rPr>
              <a:t>x</a:t>
            </a:r>
            <a:r>
              <a:rPr lang="en-US" dirty="0">
                <a:solidFill>
                  <a:srgbClr val="0000FF"/>
                </a:solidFill>
                <a:latin typeface="Times New Roman" panose="02020603050405020304" pitchFamily="18" charset="0"/>
                <a:cs typeface="Times New Roman" panose="02020603050405020304" pitchFamily="18" charset="0"/>
              </a:rPr>
              <a:t> = 7245(8) keV</a:t>
            </a:r>
          </a:p>
          <a:p>
            <a:r>
              <a:rPr lang="fr-FR" altLang="zh-CN" dirty="0">
                <a:latin typeface="Times New Roman" panose="02020603050405020304" pitchFamily="18" charset="0"/>
                <a:cs typeface="Times New Roman" panose="02020603050405020304" pitchFamily="18" charset="0"/>
              </a:rPr>
              <a:t>J. D. Robertson et al., Phys. </a:t>
            </a:r>
            <a:r>
              <a:rPr lang="fr-FR" altLang="zh-CN" dirty="0" err="1">
                <a:latin typeface="Times New Roman" panose="02020603050405020304" pitchFamily="18" charset="0"/>
                <a:cs typeface="Times New Roman" panose="02020603050405020304" pitchFamily="18" charset="0"/>
              </a:rPr>
              <a:t>Rev</a:t>
            </a:r>
            <a:r>
              <a:rPr lang="fr-FR" altLang="zh-CN" dirty="0">
                <a:latin typeface="Times New Roman" panose="02020603050405020304" pitchFamily="18" charset="0"/>
                <a:cs typeface="Times New Roman" panose="02020603050405020304" pitchFamily="18" charset="0"/>
              </a:rPr>
              <a:t>. C 47, 1455 (1993).</a:t>
            </a:r>
          </a:p>
          <a:p>
            <a:endParaRPr lang="en-US" i="1" dirty="0">
              <a:solidFill>
                <a:srgbClr val="0000FF"/>
              </a:solidFill>
              <a:latin typeface="Times New Roman" panose="02020603050405020304" pitchFamily="18" charset="0"/>
              <a:cs typeface="Times New Roman" panose="02020603050405020304" pitchFamily="18" charset="0"/>
            </a:endParaRPr>
          </a:p>
          <a:p>
            <a:r>
              <a:rPr lang="en-US" i="1" dirty="0">
                <a:solidFill>
                  <a:srgbClr val="0000FF"/>
                </a:solidFill>
                <a:latin typeface="Times New Roman" panose="02020603050405020304" pitchFamily="18" charset="0"/>
                <a:cs typeface="Times New Roman" panose="02020603050405020304" pitchFamily="18" charset="0"/>
              </a:rPr>
              <a:t>E</a:t>
            </a:r>
            <a:r>
              <a:rPr lang="en-US" i="1" baseline="-25000" dirty="0">
                <a:solidFill>
                  <a:srgbClr val="0000FF"/>
                </a:solidFill>
                <a:latin typeface="Times New Roman" panose="02020603050405020304" pitchFamily="18" charset="0"/>
                <a:cs typeface="Times New Roman" panose="02020603050405020304" pitchFamily="18" charset="0"/>
              </a:rPr>
              <a:t>x</a:t>
            </a:r>
            <a:r>
              <a:rPr lang="en-US" dirty="0">
                <a:solidFill>
                  <a:srgbClr val="0000FF"/>
                </a:solidFill>
                <a:latin typeface="Times New Roman" panose="02020603050405020304" pitchFamily="18" charset="0"/>
                <a:cs typeface="Times New Roman" panose="02020603050405020304" pitchFamily="18" charset="0"/>
              </a:rPr>
              <a:t> = 7255(7) keV</a:t>
            </a:r>
          </a:p>
          <a:p>
            <a:r>
              <a:rPr lang="fr-FR" altLang="zh-CN" dirty="0">
                <a:latin typeface="Times New Roman" panose="02020603050405020304" pitchFamily="18" charset="0"/>
                <a:cs typeface="Times New Roman" panose="02020603050405020304" pitchFamily="18" charset="0"/>
              </a:rPr>
              <a:t>J.-C. Thomas et al., </a:t>
            </a:r>
            <a:r>
              <a:rPr lang="fr-FR" altLang="zh-CN" dirty="0" err="1">
                <a:latin typeface="Times New Roman" panose="02020603050405020304" pitchFamily="18" charset="0"/>
                <a:cs typeface="Times New Roman" panose="02020603050405020304" pitchFamily="18" charset="0"/>
              </a:rPr>
              <a:t>Eur</a:t>
            </a:r>
            <a:r>
              <a:rPr lang="fr-FR" altLang="zh-CN" dirty="0">
                <a:latin typeface="Times New Roman" panose="02020603050405020304" pitchFamily="18" charset="0"/>
                <a:cs typeface="Times New Roman" panose="02020603050405020304" pitchFamily="18" charset="0"/>
              </a:rPr>
              <a:t>. Phys. J. A 21, 419 (2004).</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801153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5760000" cy="3927904"/>
          </a:xfrm>
          <a:prstGeom prst="rect">
            <a:avLst/>
          </a:prstGeom>
        </p:spPr>
      </p:pic>
      <p:pic>
        <p:nvPicPr>
          <p:cNvPr id="3" name="Picture 2"/>
          <p:cNvPicPr/>
          <p:nvPr/>
        </p:nvPicPr>
        <p:blipFill>
          <a:blip r:embed="rId3"/>
          <a:stretch>
            <a:fillRect/>
          </a:stretch>
        </p:blipFill>
        <p:spPr>
          <a:xfrm>
            <a:off x="0" y="3927904"/>
            <a:ext cx="6993228" cy="2878210"/>
          </a:xfrm>
          <a:prstGeom prst="rect">
            <a:avLst/>
          </a:prstGeom>
        </p:spPr>
      </p:pic>
      <p:sp>
        <p:nvSpPr>
          <p:cNvPr id="4" name="Rectangle 3"/>
          <p:cNvSpPr/>
          <p:nvPr/>
        </p:nvSpPr>
        <p:spPr>
          <a:xfrm>
            <a:off x="2305318" y="0"/>
            <a:ext cx="6838682" cy="369332"/>
          </a:xfrm>
          <a:prstGeom prst="rect">
            <a:avLst/>
          </a:prstGeom>
        </p:spPr>
        <p:txBody>
          <a:bodyPr wrap="square">
            <a:spAutoFit/>
          </a:bodyPr>
          <a:lstStyle/>
          <a:p>
            <a:pPr algn="just"/>
            <a:r>
              <a:rPr lang="en-US" dirty="0">
                <a:solidFill>
                  <a:srgbClr val="0000FF"/>
                </a:solidFill>
                <a:latin typeface="Times New Roman" panose="02020603050405020304" pitchFamily="18" charset="0"/>
                <a:cs typeface="Times New Roman" panose="02020603050405020304" pitchFamily="18" charset="0"/>
              </a:rPr>
              <a:t>Richard George Sextro, Ph.D. thesis, University of California, Berkeley</a:t>
            </a:r>
          </a:p>
        </p:txBody>
      </p:sp>
    </p:spTree>
    <p:extLst>
      <p:ext uri="{BB962C8B-B14F-4D97-AF65-F5344CB8AC3E}">
        <p14:creationId xmlns:p14="http://schemas.microsoft.com/office/powerpoint/2010/main" val="172073214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91318" y="599784"/>
            <a:ext cx="2353529" cy="1431161"/>
          </a:xfrm>
          <a:prstGeom prst="rect">
            <a:avLst/>
          </a:prstGeom>
          <a:noFill/>
        </p:spPr>
        <p:txBody>
          <a:bodyPr wrap="none" rtlCol="0" anchor="t">
            <a:spAutoFit/>
          </a:bodyPr>
          <a:lstStyle/>
          <a:p>
            <a:pPr>
              <a:spcAft>
                <a:spcPts val="600"/>
              </a:spcAft>
            </a:pPr>
            <a:r>
              <a:rPr lang="en-US" altLang="zh-CN" dirty="0">
                <a:solidFill>
                  <a:srgbClr val="0000FF"/>
                </a:solidFill>
                <a:latin typeface="Times New Roman" panose="02020603050405020304" pitchFamily="18" charset="0"/>
                <a:cs typeface="Times New Roman" panose="02020603050405020304" pitchFamily="18" charset="0"/>
              </a:rPr>
              <a:t>[Robertson_PRC1993]</a:t>
            </a:r>
          </a:p>
          <a:p>
            <a:pPr>
              <a:spcAft>
                <a:spcPts val="600"/>
              </a:spcAft>
            </a:pP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a:t>
            </a:r>
            <a:r>
              <a:rPr lang="en-US" altLang="zh-CN" dirty="0">
                <a:solidFill>
                  <a:srgbClr val="0000FF"/>
                </a:solidFill>
                <a:latin typeface="Times New Roman" panose="02020603050405020304" pitchFamily="18" charset="0"/>
                <a:cs typeface="Times New Roman" panose="02020603050405020304" pitchFamily="18" charset="0"/>
              </a:rPr>
              <a:t> = 8.2(15)% reported</a:t>
            </a:r>
          </a:p>
          <a:p>
            <a:pPr>
              <a:spcAft>
                <a:spcPts val="600"/>
              </a:spcAft>
            </a:pPr>
            <a:r>
              <a:rPr lang="en-US" altLang="zh-CN" i="1" dirty="0">
                <a:solidFill>
                  <a:srgbClr val="0000FF"/>
                </a:solidFill>
                <a:latin typeface="Times New Roman" panose="02020603050405020304" pitchFamily="18" charset="0"/>
                <a:cs typeface="Times New Roman" panose="02020603050405020304" pitchFamily="18" charset="0"/>
              </a:rPr>
              <a:t>Γ</a:t>
            </a:r>
            <a:r>
              <a:rPr lang="en-US" altLang="zh-CN" i="1" baseline="-25000" dirty="0">
                <a:solidFill>
                  <a:srgbClr val="0000FF"/>
                </a:solidFill>
                <a:latin typeface="Times New Roman" panose="02020603050405020304" pitchFamily="18" charset="0"/>
                <a:cs typeface="Times New Roman" panose="02020603050405020304" pitchFamily="18" charset="0"/>
              </a:rPr>
              <a:t>γ</a:t>
            </a:r>
            <a:r>
              <a:rPr lang="en-US" altLang="zh-CN" dirty="0">
                <a:solidFill>
                  <a:srgbClr val="0000FF"/>
                </a:solidFill>
                <a:latin typeface="Times New Roman" panose="02020603050405020304" pitchFamily="18" charset="0"/>
                <a:cs typeface="Times New Roman" panose="02020603050405020304" pitchFamily="18" charset="0"/>
              </a:rPr>
              <a:t> / </a:t>
            </a:r>
            <a:r>
              <a:rPr lang="en-US" altLang="zh-CN" i="1" dirty="0">
                <a:solidFill>
                  <a:srgbClr val="0000FF"/>
                </a:solidFill>
                <a:latin typeface="Times New Roman" panose="02020603050405020304" pitchFamily="18" charset="0"/>
                <a:cs typeface="Times New Roman" panose="02020603050405020304" pitchFamily="18" charset="0"/>
              </a:rPr>
              <a:t>Γ</a:t>
            </a:r>
            <a:r>
              <a:rPr lang="en-US" altLang="zh-CN" i="1" baseline="-25000" dirty="0">
                <a:solidFill>
                  <a:srgbClr val="0000FF"/>
                </a:solidFill>
                <a:latin typeface="Times New Roman" panose="02020603050405020304" pitchFamily="18" charset="0"/>
                <a:cs typeface="Times New Roman" panose="02020603050405020304" pitchFamily="18" charset="0"/>
              </a:rPr>
              <a:t>p</a:t>
            </a:r>
            <a:r>
              <a:rPr lang="en-US" altLang="zh-CN" dirty="0">
                <a:solidFill>
                  <a:srgbClr val="0000FF"/>
                </a:solidFill>
                <a:latin typeface="Times New Roman" panose="02020603050405020304" pitchFamily="18" charset="0"/>
                <a:cs typeface="Times New Roman" panose="02020603050405020304" pitchFamily="18" charset="0"/>
              </a:rPr>
              <a:t> = 0.12 adopted</a:t>
            </a:r>
          </a:p>
          <a:p>
            <a:pPr>
              <a:spcAft>
                <a:spcPts val="600"/>
              </a:spcAft>
            </a:pPr>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βp</a:t>
            </a:r>
            <a:r>
              <a:rPr lang="en-US" altLang="zh-CN" dirty="0">
                <a:solidFill>
                  <a:srgbClr val="0000FF"/>
                </a:solidFill>
                <a:latin typeface="Times New Roman" panose="02020603050405020304" pitchFamily="18" charset="0"/>
                <a:cs typeface="Times New Roman" panose="02020603050405020304" pitchFamily="18" charset="0"/>
              </a:rPr>
              <a:t> = 7.3(13)% deduced</a:t>
            </a:r>
          </a:p>
        </p:txBody>
      </p:sp>
      <p:sp>
        <p:nvSpPr>
          <p:cNvPr id="3" name="文本框 2"/>
          <p:cNvSpPr txBox="1"/>
          <p:nvPr/>
        </p:nvSpPr>
        <p:spPr>
          <a:xfrm>
            <a:off x="0" y="2601463"/>
            <a:ext cx="7266669" cy="3477875"/>
          </a:xfrm>
          <a:prstGeom prst="rect">
            <a:avLst/>
          </a:prstGeom>
          <a:noFill/>
        </p:spPr>
        <p:txBody>
          <a:bodyPr wrap="none" rtlCol="0">
            <a:spAutoFit/>
          </a:bodyPr>
          <a:lstStyle/>
          <a:p>
            <a:pPr>
              <a:spcAft>
                <a:spcPts val="600"/>
              </a:spcAft>
            </a:pPr>
            <a:r>
              <a:rPr lang="en-US" altLang="zh-CN" sz="2000" dirty="0">
                <a:latin typeface="Times New Roman" panose="02020603050405020304" pitchFamily="18" charset="0"/>
                <a:cs typeface="Times New Roman" panose="02020603050405020304" pitchFamily="18" charset="0"/>
              </a:rPr>
              <a:t>Total number of </a:t>
            </a: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 ions </a:t>
            </a:r>
            <a:r>
              <a:rPr lang="en-US" altLang="zh-CN" sz="2000" i="1" dirty="0" err="1">
                <a:latin typeface="Times New Roman" panose="02020603050405020304" pitchFamily="18" charset="0"/>
                <a:cs typeface="Times New Roman" panose="02020603050405020304" pitchFamily="18" charset="0"/>
              </a:rPr>
              <a:t>N</a:t>
            </a:r>
            <a:r>
              <a:rPr lang="en-US" altLang="zh-CN" sz="2000" baseline="-25000" dirty="0" err="1">
                <a:latin typeface="Times New Roman" panose="02020603050405020304" pitchFamily="18" charset="0"/>
                <a:cs typeface="Times New Roman" panose="02020603050405020304" pitchFamily="18" charset="0"/>
              </a:rPr>
              <a:t>Si</a:t>
            </a:r>
            <a:r>
              <a:rPr lang="en-US" altLang="zh-CN" sz="2000" dirty="0">
                <a:latin typeface="Times New Roman" panose="02020603050405020304" pitchFamily="18" charset="0"/>
                <a:cs typeface="Times New Roman" panose="02020603050405020304" pitchFamily="18" charset="0"/>
              </a:rPr>
              <a:t> = 4.2(3)×10</a:t>
            </a:r>
            <a:r>
              <a:rPr lang="en-US" altLang="zh-CN" sz="2000" baseline="30000" dirty="0">
                <a:latin typeface="Times New Roman" panose="02020603050405020304" pitchFamily="18" charset="0"/>
                <a:cs typeface="Times New Roman" panose="02020603050405020304" pitchFamily="18" charset="0"/>
              </a:rPr>
              <a:t>7</a:t>
            </a:r>
            <a:endParaRPr lang="en-US" sz="2000" baseline="30000" dirty="0">
              <a:latin typeface="Times New Roman" panose="02020603050405020304" pitchFamily="18" charset="0"/>
              <a:cs typeface="Times New Roman" panose="02020603050405020304" pitchFamily="18" charset="0"/>
            </a:endParaRPr>
          </a:p>
          <a:p>
            <a:pPr>
              <a:spcAft>
                <a:spcPts val="600"/>
              </a:spcAft>
            </a:pPr>
            <a:r>
              <a:rPr lang="en-US" sz="2000" dirty="0">
                <a:latin typeface="Times New Roman" panose="02020603050405020304" pitchFamily="18" charset="0"/>
                <a:cs typeface="Times New Roman" panose="02020603050405020304" pitchFamily="18" charset="0"/>
              </a:rPr>
              <a:t>Total counts in the 5-</a:t>
            </a:r>
            <a:r>
              <a:rPr lang="en-US" altLang="zh-CN" sz="2000" dirty="0">
                <a:latin typeface="Times New Roman" panose="02020603050405020304" pitchFamily="18" charset="0"/>
                <a:cs typeface="Times New Roman" panose="02020603050405020304" pitchFamily="18" charset="0"/>
              </a:rPr>
              <a:t>pads </a:t>
            </a:r>
            <a:r>
              <a:rPr lang="en-US" sz="2000" dirty="0">
                <a:latin typeface="Times New Roman" panose="02020603050405020304" pitchFamily="18" charset="0"/>
                <a:cs typeface="Times New Roman" panose="02020603050405020304" pitchFamily="18" charset="0"/>
              </a:rPr>
              <a:t>401-keV proton peak: </a:t>
            </a:r>
            <a:r>
              <a:rPr lang="en-US" sz="2000" i="1" dirty="0" err="1">
                <a:latin typeface="Times New Roman" panose="02020603050405020304" pitchFamily="18" charset="0"/>
                <a:cs typeface="Times New Roman" panose="02020603050405020304" pitchFamily="18" charset="0"/>
              </a:rPr>
              <a:t>N</a:t>
            </a:r>
            <a:r>
              <a:rPr lang="en-US" sz="2000" i="1" baseline="-25000" dirty="0" err="1">
                <a:latin typeface="Times New Roman" panose="02020603050405020304" pitchFamily="18" charset="0"/>
                <a:cs typeface="Times New Roman" panose="02020603050405020304" pitchFamily="18" charset="0"/>
              </a:rPr>
              <a:t>p</a:t>
            </a:r>
            <a:r>
              <a:rPr lang="en-US" sz="2000" dirty="0">
                <a:latin typeface="Times New Roman" panose="02020603050405020304" pitchFamily="18" charset="0"/>
                <a:cs typeface="Times New Roman" panose="02020603050405020304" pitchFamily="18" charset="0"/>
              </a:rPr>
              <a:t> = 546340</a:t>
            </a:r>
            <a:r>
              <a:rPr lang="en-US" altLang="zh-CN" sz="2000" dirty="0">
                <a:latin typeface="Times New Roman" panose="02020603050405020304" pitchFamily="18" charset="0"/>
                <a:cs typeface="Times New Roman" panose="02020603050405020304" pitchFamily="18" charset="0"/>
              </a:rPr>
              <a:t>±4216</a:t>
            </a:r>
            <a:endParaRPr lang="en-US" sz="2000" baseline="30000" dirty="0">
              <a:latin typeface="Times New Roman" panose="02020603050405020304" pitchFamily="18" charset="0"/>
              <a:cs typeface="Times New Roman" panose="02020603050405020304" pitchFamily="18" charset="0"/>
            </a:endParaRPr>
          </a:p>
          <a:p>
            <a:pPr>
              <a:spcAft>
                <a:spcPts val="600"/>
              </a:spcAft>
            </a:pPr>
            <a:r>
              <a:rPr lang="en-US" altLang="zh-CN" sz="2000" dirty="0">
                <a:latin typeface="Times New Roman" panose="02020603050405020304" pitchFamily="18" charset="0"/>
                <a:cs typeface="Times New Roman" panose="02020603050405020304" pitchFamily="18" charset="0"/>
              </a:rPr>
              <a:t>Detection Efficiency for the 401-keV proton </a:t>
            </a:r>
            <a:r>
              <a:rPr lang="en-US" altLang="zh-CN" sz="2000" i="1" dirty="0" err="1">
                <a:latin typeface="Times New Roman" panose="02020603050405020304" pitchFamily="18" charset="0"/>
                <a:cs typeface="Times New Roman" panose="02020603050405020304" pitchFamily="18" charset="0"/>
              </a:rPr>
              <a:t>ε</a:t>
            </a:r>
            <a:r>
              <a:rPr lang="en-US" altLang="zh-CN" sz="2000" i="1" baseline="-25000" dirty="0" err="1">
                <a:latin typeface="Times New Roman" panose="02020603050405020304" pitchFamily="18" charset="0"/>
                <a:cs typeface="Times New Roman" panose="02020603050405020304" pitchFamily="18" charset="0"/>
              </a:rPr>
              <a:t>p</a:t>
            </a:r>
            <a:r>
              <a:rPr lang="en-US" altLang="zh-CN" sz="2000" dirty="0">
                <a:latin typeface="Times New Roman" panose="02020603050405020304" pitchFamily="18" charset="0"/>
                <a:cs typeface="Times New Roman" panose="02020603050405020304" pitchFamily="18" charset="0"/>
              </a:rPr>
              <a:t> = 100%</a:t>
            </a:r>
          </a:p>
          <a:p>
            <a:pPr>
              <a:spcAft>
                <a:spcPts val="600"/>
              </a:spcAft>
            </a:pPr>
            <a:r>
              <a:rPr lang="en-US" sz="2000" dirty="0">
                <a:latin typeface="Times New Roman" panose="02020603050405020304" pitchFamily="18" charset="0"/>
                <a:cs typeface="Times New Roman" panose="02020603050405020304" pitchFamily="18" charset="0"/>
              </a:rPr>
              <a:t>The cycle efficiency </a:t>
            </a:r>
            <a:r>
              <a:rPr lang="en-US" altLang="zh-CN" sz="2000" i="1" dirty="0" err="1">
                <a:latin typeface="Times New Roman" panose="02020603050405020304" pitchFamily="18" charset="0"/>
                <a:cs typeface="Times New Roman" panose="02020603050405020304" pitchFamily="18" charset="0"/>
              </a:rPr>
              <a:t>ε</a:t>
            </a:r>
            <a:r>
              <a:rPr lang="en-US" altLang="zh-CN" sz="2000" i="1" baseline="-25000" dirty="0" err="1">
                <a:latin typeface="Times New Roman" panose="02020603050405020304" pitchFamily="18" charset="0"/>
                <a:cs typeface="Times New Roman" panose="02020603050405020304" pitchFamily="18" charset="0"/>
              </a:rPr>
              <a:t>c</a:t>
            </a:r>
            <a:r>
              <a:rPr lang="en-US" altLang="zh-CN" sz="2000" dirty="0">
                <a:latin typeface="Times New Roman" panose="02020603050405020304" pitchFamily="18" charset="0"/>
                <a:cs typeface="Times New Roman" panose="02020603050405020304" pitchFamily="18" charset="0"/>
              </a:rPr>
              <a:t> = 30.7(2)%</a:t>
            </a:r>
          </a:p>
          <a:p>
            <a:pPr>
              <a:spcAft>
                <a:spcPts val="600"/>
              </a:spcAft>
            </a:pPr>
            <a:endParaRPr lang="en-US" altLang="zh-CN" sz="2000" dirty="0">
              <a:solidFill>
                <a:srgbClr val="0000FF"/>
              </a:solidFill>
              <a:latin typeface="Times New Roman" panose="02020603050405020304" pitchFamily="18" charset="0"/>
              <a:cs typeface="Times New Roman" panose="02020603050405020304" pitchFamily="18" charset="0"/>
            </a:endParaRPr>
          </a:p>
          <a:p>
            <a:pPr>
              <a:spcAft>
                <a:spcPts val="600"/>
              </a:spcAft>
            </a:pPr>
            <a:r>
              <a:rPr lang="en-US" sz="2000" dirty="0">
                <a:solidFill>
                  <a:srgbClr val="CC00CC"/>
                </a:solidFill>
                <a:latin typeface="Times New Roman" panose="02020603050405020304" pitchFamily="18" charset="0"/>
                <a:cs typeface="Times New Roman" panose="02020603050405020304" pitchFamily="18" charset="0"/>
              </a:rPr>
              <a:t>The intensity of the 401-keV proton: </a:t>
            </a:r>
            <a:r>
              <a:rPr lang="en-US" sz="2000" i="1" dirty="0">
                <a:solidFill>
                  <a:srgbClr val="CC00CC"/>
                </a:solidFill>
                <a:latin typeface="Times New Roman" panose="02020603050405020304" pitchFamily="18" charset="0"/>
                <a:cs typeface="Times New Roman" panose="02020603050405020304" pitchFamily="18" charset="0"/>
              </a:rPr>
              <a:t>I</a:t>
            </a:r>
            <a:r>
              <a:rPr lang="en-US" altLang="zh-CN" sz="2000" i="1" baseline="-25000" dirty="0">
                <a:solidFill>
                  <a:srgbClr val="CC00CC"/>
                </a:solidFill>
                <a:latin typeface="Times New Roman" panose="02020603050405020304" pitchFamily="18" charset="0"/>
                <a:cs typeface="Times New Roman" panose="02020603050405020304" pitchFamily="18" charset="0"/>
              </a:rPr>
              <a:t>β</a:t>
            </a:r>
            <a:r>
              <a:rPr lang="en-US" sz="2000" i="1" baseline="-25000" dirty="0">
                <a:solidFill>
                  <a:srgbClr val="CC00CC"/>
                </a:solidFill>
                <a:latin typeface="Times New Roman" panose="02020603050405020304" pitchFamily="18" charset="0"/>
                <a:cs typeface="Times New Roman" panose="02020603050405020304" pitchFamily="18" charset="0"/>
              </a:rPr>
              <a:t>p</a:t>
            </a:r>
            <a:r>
              <a:rPr lang="en-US" sz="2000" dirty="0">
                <a:solidFill>
                  <a:srgbClr val="CC00CC"/>
                </a:solidFill>
                <a:latin typeface="Times New Roman" panose="02020603050405020304" pitchFamily="18" charset="0"/>
                <a:cs typeface="Times New Roman" panose="02020603050405020304" pitchFamily="18" charset="0"/>
              </a:rPr>
              <a:t> = </a:t>
            </a:r>
            <a:r>
              <a:rPr lang="en-US" sz="2000" i="1" dirty="0">
                <a:solidFill>
                  <a:srgbClr val="CC00CC"/>
                </a:solidFill>
                <a:latin typeface="Times New Roman" panose="02020603050405020304" pitchFamily="18" charset="0"/>
                <a:cs typeface="Times New Roman" panose="02020603050405020304" pitchFamily="18" charset="0"/>
              </a:rPr>
              <a:t>N</a:t>
            </a:r>
            <a:r>
              <a:rPr lang="en-US" sz="2000" i="1" baseline="-25000" dirty="0">
                <a:solidFill>
                  <a:srgbClr val="CC00CC"/>
                </a:solidFill>
                <a:latin typeface="Times New Roman" panose="02020603050405020304" pitchFamily="18" charset="0"/>
                <a:cs typeface="Times New Roman" panose="02020603050405020304" pitchFamily="18" charset="0"/>
              </a:rPr>
              <a:t>p</a:t>
            </a:r>
            <a:r>
              <a:rPr lang="en-US" sz="2000" dirty="0">
                <a:solidFill>
                  <a:srgbClr val="CC00CC"/>
                </a:solidFill>
                <a:latin typeface="Times New Roman" panose="02020603050405020304" pitchFamily="18" charset="0"/>
                <a:cs typeface="Times New Roman" panose="02020603050405020304" pitchFamily="18" charset="0"/>
              </a:rPr>
              <a:t> / </a:t>
            </a:r>
            <a:r>
              <a:rPr lang="en-US" sz="2000" i="1" dirty="0">
                <a:solidFill>
                  <a:srgbClr val="CC00CC"/>
                </a:solidFill>
                <a:latin typeface="Times New Roman" panose="02020603050405020304" pitchFamily="18" charset="0"/>
                <a:cs typeface="Times New Roman" panose="02020603050405020304" pitchFamily="18" charset="0"/>
              </a:rPr>
              <a:t>N</a:t>
            </a:r>
            <a:r>
              <a:rPr lang="en-US" sz="2000" baseline="-25000" dirty="0">
                <a:solidFill>
                  <a:srgbClr val="CC00CC"/>
                </a:solidFill>
                <a:latin typeface="Times New Roman" panose="02020603050405020304" pitchFamily="18" charset="0"/>
                <a:cs typeface="Times New Roman" panose="02020603050405020304" pitchFamily="18" charset="0"/>
              </a:rPr>
              <a:t>si</a:t>
            </a:r>
            <a:r>
              <a:rPr lang="en-US" sz="2000" dirty="0">
                <a:solidFill>
                  <a:srgbClr val="CC00CC"/>
                </a:solidFill>
                <a:latin typeface="Times New Roman" panose="02020603050405020304" pitchFamily="18" charset="0"/>
                <a:cs typeface="Times New Roman" panose="02020603050405020304" pitchFamily="18" charset="0"/>
              </a:rPr>
              <a:t> /</a:t>
            </a:r>
            <a:r>
              <a:rPr lang="en-US" altLang="zh-CN" sz="2000" i="1" dirty="0">
                <a:solidFill>
                  <a:srgbClr val="CC00CC"/>
                </a:solidFill>
                <a:latin typeface="Times New Roman" panose="02020603050405020304" pitchFamily="18" charset="0"/>
                <a:cs typeface="Times New Roman" panose="02020603050405020304" pitchFamily="18" charset="0"/>
              </a:rPr>
              <a:t> ε</a:t>
            </a:r>
            <a:r>
              <a:rPr lang="en-US" altLang="zh-CN" sz="2000" i="1" baseline="-25000" dirty="0">
                <a:solidFill>
                  <a:srgbClr val="CC00CC"/>
                </a:solidFill>
                <a:latin typeface="Times New Roman" panose="02020603050405020304" pitchFamily="18" charset="0"/>
                <a:cs typeface="Times New Roman" panose="02020603050405020304" pitchFamily="18" charset="0"/>
              </a:rPr>
              <a:t>p </a:t>
            </a:r>
            <a:r>
              <a:rPr lang="en-US" sz="2000" dirty="0">
                <a:solidFill>
                  <a:srgbClr val="CC00CC"/>
                </a:solidFill>
                <a:latin typeface="Times New Roman" panose="02020603050405020304" pitchFamily="18" charset="0"/>
                <a:cs typeface="Times New Roman" panose="02020603050405020304" pitchFamily="18" charset="0"/>
              </a:rPr>
              <a:t>/</a:t>
            </a:r>
            <a:r>
              <a:rPr lang="en-US" altLang="zh-CN" sz="2000" i="1" dirty="0">
                <a:solidFill>
                  <a:srgbClr val="CC00CC"/>
                </a:solidFill>
                <a:latin typeface="Times New Roman" panose="02020603050405020304" pitchFamily="18" charset="0"/>
                <a:cs typeface="Times New Roman" panose="02020603050405020304" pitchFamily="18" charset="0"/>
              </a:rPr>
              <a:t> ε</a:t>
            </a:r>
            <a:r>
              <a:rPr lang="en-US" altLang="zh-CN" sz="2000" i="1" baseline="-25000" dirty="0">
                <a:solidFill>
                  <a:srgbClr val="CC00CC"/>
                </a:solidFill>
                <a:latin typeface="Times New Roman" panose="02020603050405020304" pitchFamily="18" charset="0"/>
                <a:cs typeface="Times New Roman" panose="02020603050405020304" pitchFamily="18" charset="0"/>
              </a:rPr>
              <a:t>c</a:t>
            </a:r>
            <a:r>
              <a:rPr lang="en-US" altLang="zh-CN" sz="2000" dirty="0">
                <a:solidFill>
                  <a:srgbClr val="CC00CC"/>
                </a:solidFill>
                <a:latin typeface="Times New Roman" panose="02020603050405020304" pitchFamily="18" charset="0"/>
                <a:cs typeface="Times New Roman" panose="02020603050405020304" pitchFamily="18" charset="0"/>
              </a:rPr>
              <a:t> = 4.2(3)%</a:t>
            </a:r>
          </a:p>
          <a:p>
            <a:pPr>
              <a:spcAft>
                <a:spcPts val="600"/>
              </a:spcAft>
            </a:pPr>
            <a:r>
              <a:rPr lang="en-US" sz="2000" i="1" dirty="0">
                <a:solidFill>
                  <a:srgbClr val="CC00CC"/>
                </a:solidFill>
                <a:latin typeface="Times New Roman" panose="02020603050405020304" pitchFamily="18" charset="0"/>
                <a:cs typeface="Times New Roman" panose="02020603050405020304" pitchFamily="18" charset="0"/>
              </a:rPr>
              <a:t>I</a:t>
            </a:r>
            <a:r>
              <a:rPr lang="en-US" altLang="zh-CN" sz="2000" i="1" baseline="-25000" dirty="0">
                <a:solidFill>
                  <a:srgbClr val="CC00CC"/>
                </a:solidFill>
                <a:latin typeface="Times New Roman" panose="02020603050405020304" pitchFamily="18" charset="0"/>
                <a:cs typeface="Times New Roman" panose="02020603050405020304" pitchFamily="18" charset="0"/>
              </a:rPr>
              <a:t>β</a:t>
            </a:r>
            <a:r>
              <a:rPr lang="en-US" sz="2000" i="1" baseline="-25000" dirty="0">
                <a:solidFill>
                  <a:srgbClr val="CC00CC"/>
                </a:solidFill>
                <a:latin typeface="Times New Roman" panose="02020603050405020304" pitchFamily="18" charset="0"/>
                <a:cs typeface="Times New Roman" panose="02020603050405020304" pitchFamily="18" charset="0"/>
              </a:rPr>
              <a:t>p</a:t>
            </a:r>
            <a:r>
              <a:rPr lang="en-US" sz="2000" dirty="0">
                <a:solidFill>
                  <a:srgbClr val="CC00CC"/>
                </a:solidFill>
                <a:latin typeface="Times New Roman" panose="02020603050405020304" pitchFamily="18" charset="0"/>
                <a:cs typeface="Times New Roman" panose="02020603050405020304" pitchFamily="18" charset="0"/>
              </a:rPr>
              <a:t> =</a:t>
            </a:r>
            <a:r>
              <a:rPr lang="en-US" altLang="zh-CN" sz="2000" dirty="0">
                <a:solidFill>
                  <a:srgbClr val="CC00CC"/>
                </a:solidFill>
                <a:latin typeface="Times New Roman" panose="02020603050405020304" pitchFamily="18" charset="0"/>
                <a:cs typeface="Times New Roman" panose="02020603050405020304" pitchFamily="18" charset="0"/>
              </a:rPr>
              <a:t> 4.2(3)%</a:t>
            </a:r>
          </a:p>
          <a:p>
            <a:pPr>
              <a:spcAft>
                <a:spcPts val="600"/>
              </a:spcAft>
            </a:pPr>
            <a:r>
              <a:rPr lang="en-US" altLang="zh-CN" sz="2000" i="1" dirty="0">
                <a:solidFill>
                  <a:srgbClr val="CC00CC"/>
                </a:solidFill>
                <a:latin typeface="Times New Roman" panose="02020603050405020304" pitchFamily="18" charset="0"/>
                <a:cs typeface="Times New Roman" panose="02020603050405020304" pitchFamily="18" charset="0"/>
              </a:rPr>
              <a:t>I</a:t>
            </a:r>
            <a:r>
              <a:rPr lang="en-US" altLang="zh-CN" sz="2000" i="1" baseline="-25000" dirty="0">
                <a:solidFill>
                  <a:srgbClr val="CC00CC"/>
                </a:solidFill>
                <a:latin typeface="Times New Roman" panose="02020603050405020304" pitchFamily="18" charset="0"/>
                <a:cs typeface="Times New Roman" panose="02020603050405020304" pitchFamily="18" charset="0"/>
              </a:rPr>
              <a:t>βγ</a:t>
            </a:r>
            <a:r>
              <a:rPr lang="en-US" altLang="zh-CN" sz="2000" dirty="0">
                <a:solidFill>
                  <a:srgbClr val="CC00CC"/>
                </a:solidFill>
                <a:latin typeface="Times New Roman" panose="02020603050405020304" pitchFamily="18" charset="0"/>
                <a:cs typeface="Times New Roman" panose="02020603050405020304" pitchFamily="18" charset="0"/>
              </a:rPr>
              <a:t> = 0.72(6)%</a:t>
            </a:r>
          </a:p>
          <a:p>
            <a:pPr>
              <a:spcAft>
                <a:spcPts val="600"/>
              </a:spcAft>
            </a:pPr>
            <a:r>
              <a:rPr lang="en-US" altLang="zh-CN" sz="2000" i="1" dirty="0">
                <a:solidFill>
                  <a:srgbClr val="CC00CC"/>
                </a:solidFill>
                <a:latin typeface="Times New Roman" panose="02020603050405020304" pitchFamily="18" charset="0"/>
                <a:cs typeface="Times New Roman" panose="02020603050405020304" pitchFamily="18" charset="0"/>
              </a:rPr>
              <a:t>I</a:t>
            </a:r>
            <a:r>
              <a:rPr lang="en-US" altLang="zh-CN" sz="2000" i="1" baseline="-25000" dirty="0">
                <a:solidFill>
                  <a:srgbClr val="CC00CC"/>
                </a:solidFill>
                <a:latin typeface="Times New Roman" panose="02020603050405020304" pitchFamily="18" charset="0"/>
                <a:cs typeface="Times New Roman" panose="02020603050405020304" pitchFamily="18" charset="0"/>
              </a:rPr>
              <a:t>β</a:t>
            </a:r>
            <a:r>
              <a:rPr lang="en-US" altLang="zh-CN" sz="2000" dirty="0">
                <a:solidFill>
                  <a:srgbClr val="CC00CC"/>
                </a:solidFill>
                <a:latin typeface="Times New Roman" panose="02020603050405020304" pitchFamily="18" charset="0"/>
                <a:cs typeface="Times New Roman" panose="02020603050405020304" pitchFamily="18" charset="0"/>
              </a:rPr>
              <a:t> = 4.9(4)%</a:t>
            </a:r>
          </a:p>
        </p:txBody>
      </p:sp>
      <p:sp>
        <p:nvSpPr>
          <p:cNvPr id="5" name="矩形 4"/>
          <p:cNvSpPr/>
          <p:nvPr/>
        </p:nvSpPr>
        <p:spPr>
          <a:xfrm>
            <a:off x="6626994" y="599784"/>
            <a:ext cx="2517006" cy="1431161"/>
          </a:xfrm>
          <a:prstGeom prst="rect">
            <a:avLst/>
          </a:prstGeom>
        </p:spPr>
        <p:txBody>
          <a:bodyPr wrap="square">
            <a:spAutoFit/>
          </a:bodyPr>
          <a:lstStyle/>
          <a:p>
            <a:pPr>
              <a:spcAft>
                <a:spcPts val="600"/>
              </a:spcAft>
            </a:pPr>
            <a:r>
              <a:rPr lang="en-US" altLang="zh-CN" dirty="0">
                <a:solidFill>
                  <a:srgbClr val="00B050"/>
                </a:solidFill>
                <a:latin typeface="Times New Roman" panose="02020603050405020304" pitchFamily="18" charset="0"/>
                <a:cs typeface="Times New Roman" panose="02020603050405020304" pitchFamily="18" charset="0"/>
              </a:rPr>
              <a:t>[Thomas_EPJA2004]</a:t>
            </a:r>
            <a:endParaRPr lang="en-US" dirty="0">
              <a:solidFill>
                <a:srgbClr val="00B050"/>
              </a:solidFill>
              <a:latin typeface="Times New Roman" panose="02020603050405020304" pitchFamily="18" charset="0"/>
              <a:cs typeface="Times New Roman" panose="02020603050405020304" pitchFamily="18" charset="0"/>
            </a:endParaRPr>
          </a:p>
          <a:p>
            <a:pPr>
              <a:spcAft>
                <a:spcPts val="600"/>
              </a:spcAft>
            </a:pPr>
            <a:r>
              <a:rPr lang="en-US" altLang="zh-CN" i="1" dirty="0">
                <a:solidFill>
                  <a:srgbClr val="00B050"/>
                </a:solidFill>
                <a:latin typeface="Times New Roman" panose="02020603050405020304" pitchFamily="18" charset="0"/>
                <a:cs typeface="Times New Roman" panose="02020603050405020304" pitchFamily="18" charset="0"/>
              </a:rPr>
              <a:t>I</a:t>
            </a:r>
            <a:r>
              <a:rPr lang="en-US" altLang="zh-CN" i="1" baseline="-25000" dirty="0">
                <a:solidFill>
                  <a:srgbClr val="00B050"/>
                </a:solidFill>
                <a:latin typeface="Times New Roman" panose="02020603050405020304" pitchFamily="18" charset="0"/>
                <a:cs typeface="Times New Roman" panose="02020603050405020304" pitchFamily="18" charset="0"/>
              </a:rPr>
              <a:t>β</a:t>
            </a:r>
            <a:r>
              <a:rPr lang="en-US" altLang="zh-CN" dirty="0">
                <a:solidFill>
                  <a:srgbClr val="00B050"/>
                </a:solidFill>
                <a:latin typeface="Times New Roman" panose="02020603050405020304" pitchFamily="18" charset="0"/>
                <a:cs typeface="Times New Roman" panose="02020603050405020304" pitchFamily="18" charset="0"/>
              </a:rPr>
              <a:t> = 4.8(3)% reported</a:t>
            </a:r>
          </a:p>
          <a:p>
            <a:pPr>
              <a:spcAft>
                <a:spcPts val="600"/>
              </a:spcAft>
            </a:pPr>
            <a:endParaRPr lang="en-US" altLang="zh-CN" dirty="0">
              <a:solidFill>
                <a:srgbClr val="00B050"/>
              </a:solidFill>
              <a:latin typeface="Times New Roman" panose="02020603050405020304" pitchFamily="18" charset="0"/>
              <a:cs typeface="Times New Roman" panose="02020603050405020304" pitchFamily="18" charset="0"/>
            </a:endParaRPr>
          </a:p>
          <a:p>
            <a:pPr>
              <a:spcAft>
                <a:spcPts val="600"/>
              </a:spcAft>
            </a:pPr>
            <a:r>
              <a:rPr lang="en-US" altLang="zh-CN" i="1" dirty="0">
                <a:solidFill>
                  <a:srgbClr val="00B050"/>
                </a:solidFill>
                <a:latin typeface="Times New Roman" panose="02020603050405020304" pitchFamily="18" charset="0"/>
                <a:cs typeface="Times New Roman" panose="02020603050405020304" pitchFamily="18" charset="0"/>
              </a:rPr>
              <a:t>I</a:t>
            </a:r>
            <a:r>
              <a:rPr lang="en-US" altLang="zh-CN" i="1" baseline="-25000" dirty="0">
                <a:solidFill>
                  <a:srgbClr val="00B050"/>
                </a:solidFill>
                <a:latin typeface="Times New Roman" panose="02020603050405020304" pitchFamily="18" charset="0"/>
                <a:cs typeface="Times New Roman" panose="02020603050405020304" pitchFamily="18" charset="0"/>
              </a:rPr>
              <a:t>βp</a:t>
            </a:r>
            <a:r>
              <a:rPr lang="en-US" altLang="zh-CN" dirty="0">
                <a:solidFill>
                  <a:srgbClr val="00B050"/>
                </a:solidFill>
                <a:latin typeface="Times New Roman" panose="02020603050405020304" pitchFamily="18" charset="0"/>
                <a:cs typeface="Times New Roman" panose="02020603050405020304" pitchFamily="18" charset="0"/>
              </a:rPr>
              <a:t> = 4.75(32)% reported</a:t>
            </a:r>
          </a:p>
        </p:txBody>
      </p:sp>
      <p:sp>
        <p:nvSpPr>
          <p:cNvPr id="6" name="矩形 5"/>
          <p:cNvSpPr/>
          <p:nvPr/>
        </p:nvSpPr>
        <p:spPr>
          <a:xfrm>
            <a:off x="0" y="599784"/>
            <a:ext cx="2569945" cy="1431161"/>
          </a:xfrm>
          <a:prstGeom prst="rect">
            <a:avLst/>
          </a:prstGeom>
        </p:spPr>
        <p:txBody>
          <a:bodyPr wrap="square">
            <a:spAutoFit/>
          </a:bodyPr>
          <a:lstStyle/>
          <a:p>
            <a:pPr>
              <a:spcAft>
                <a:spcPts val="600"/>
              </a:spcAft>
            </a:pPr>
            <a:r>
              <a:rPr lang="en-US" altLang="zh-CN" dirty="0">
                <a:solidFill>
                  <a:srgbClr val="CC00CC"/>
                </a:solidFill>
                <a:latin typeface="Times New Roman" panose="02020603050405020304" pitchFamily="18" charset="0"/>
                <a:cs typeface="Times New Roman" panose="02020603050405020304" pitchFamily="18" charset="0"/>
              </a:rPr>
              <a:t>[Hatori_NPA1992]</a:t>
            </a:r>
          </a:p>
          <a:p>
            <a:pPr>
              <a:spcAft>
                <a:spcPts val="600"/>
              </a:spcAft>
            </a:pPr>
            <a:r>
              <a:rPr lang="en-US" altLang="zh-CN" i="1" dirty="0">
                <a:solidFill>
                  <a:srgbClr val="CC00CC"/>
                </a:solidFill>
                <a:latin typeface="Times New Roman" panose="02020603050405020304" pitchFamily="18" charset="0"/>
                <a:cs typeface="Times New Roman" panose="02020603050405020304" pitchFamily="18" charset="0"/>
              </a:rPr>
              <a:t>I</a:t>
            </a:r>
            <a:r>
              <a:rPr lang="en-US" altLang="zh-CN" i="1" baseline="-25000" dirty="0">
                <a:solidFill>
                  <a:srgbClr val="CC00CC"/>
                </a:solidFill>
                <a:latin typeface="Times New Roman" panose="02020603050405020304" pitchFamily="18" charset="0"/>
                <a:cs typeface="Times New Roman" panose="02020603050405020304" pitchFamily="18" charset="0"/>
              </a:rPr>
              <a:t>β</a:t>
            </a:r>
            <a:r>
              <a:rPr lang="en-US" altLang="zh-CN" dirty="0">
                <a:solidFill>
                  <a:srgbClr val="CC00CC"/>
                </a:solidFill>
                <a:latin typeface="Times New Roman" panose="02020603050405020304" pitchFamily="18" charset="0"/>
                <a:cs typeface="Times New Roman" panose="02020603050405020304" pitchFamily="18" charset="0"/>
              </a:rPr>
              <a:t> = 6.93(76)% reported</a:t>
            </a:r>
          </a:p>
          <a:p>
            <a:pPr>
              <a:spcAft>
                <a:spcPts val="600"/>
              </a:spcAft>
            </a:pPr>
            <a:r>
              <a:rPr lang="en-US" altLang="zh-CN" i="1" dirty="0">
                <a:solidFill>
                  <a:srgbClr val="CC00CC"/>
                </a:solidFill>
                <a:latin typeface="Times New Roman" panose="02020603050405020304" pitchFamily="18" charset="0"/>
                <a:cs typeface="Times New Roman" panose="02020603050405020304" pitchFamily="18" charset="0"/>
              </a:rPr>
              <a:t>Γ</a:t>
            </a:r>
            <a:r>
              <a:rPr lang="en-US" altLang="zh-CN" i="1" baseline="-25000" dirty="0">
                <a:solidFill>
                  <a:srgbClr val="CC00CC"/>
                </a:solidFill>
                <a:latin typeface="Times New Roman" panose="02020603050405020304" pitchFamily="18" charset="0"/>
                <a:cs typeface="Times New Roman" panose="02020603050405020304" pitchFamily="18" charset="0"/>
              </a:rPr>
              <a:t>γ</a:t>
            </a:r>
            <a:r>
              <a:rPr lang="en-US" altLang="zh-CN" dirty="0">
                <a:solidFill>
                  <a:srgbClr val="CC00CC"/>
                </a:solidFill>
                <a:latin typeface="Times New Roman" panose="02020603050405020304" pitchFamily="18" charset="0"/>
                <a:cs typeface="Times New Roman" panose="02020603050405020304" pitchFamily="18" charset="0"/>
              </a:rPr>
              <a:t> / </a:t>
            </a:r>
            <a:r>
              <a:rPr lang="en-US" altLang="zh-CN" i="1" dirty="0">
                <a:solidFill>
                  <a:srgbClr val="CC00CC"/>
                </a:solidFill>
                <a:latin typeface="Times New Roman" panose="02020603050405020304" pitchFamily="18" charset="0"/>
                <a:cs typeface="Times New Roman" panose="02020603050405020304" pitchFamily="18" charset="0"/>
              </a:rPr>
              <a:t>Γ</a:t>
            </a:r>
            <a:r>
              <a:rPr lang="en-US" altLang="zh-CN" i="1" baseline="-25000" dirty="0">
                <a:solidFill>
                  <a:srgbClr val="CC00CC"/>
                </a:solidFill>
                <a:latin typeface="Times New Roman" panose="02020603050405020304" pitchFamily="18" charset="0"/>
                <a:cs typeface="Times New Roman" panose="02020603050405020304" pitchFamily="18" charset="0"/>
              </a:rPr>
              <a:t>p</a:t>
            </a:r>
            <a:r>
              <a:rPr lang="en-US" altLang="zh-CN" dirty="0">
                <a:solidFill>
                  <a:srgbClr val="CC00CC"/>
                </a:solidFill>
                <a:latin typeface="Times New Roman" panose="02020603050405020304" pitchFamily="18" charset="0"/>
                <a:cs typeface="Times New Roman" panose="02020603050405020304" pitchFamily="18" charset="0"/>
              </a:rPr>
              <a:t> = 0.12(2) adopted</a:t>
            </a:r>
          </a:p>
          <a:p>
            <a:pPr>
              <a:spcAft>
                <a:spcPts val="600"/>
              </a:spcAft>
            </a:pPr>
            <a:r>
              <a:rPr lang="en-US" altLang="zh-CN" i="1" dirty="0">
                <a:solidFill>
                  <a:srgbClr val="CC00CC"/>
                </a:solidFill>
                <a:latin typeface="Times New Roman" panose="02020603050405020304" pitchFamily="18" charset="0"/>
                <a:cs typeface="Times New Roman" panose="02020603050405020304" pitchFamily="18" charset="0"/>
              </a:rPr>
              <a:t>I</a:t>
            </a:r>
            <a:r>
              <a:rPr lang="en-US" altLang="zh-CN" i="1" baseline="-25000" dirty="0">
                <a:solidFill>
                  <a:srgbClr val="CC00CC"/>
                </a:solidFill>
                <a:latin typeface="Times New Roman" panose="02020603050405020304" pitchFamily="18" charset="0"/>
                <a:cs typeface="Times New Roman" panose="02020603050405020304" pitchFamily="18" charset="0"/>
              </a:rPr>
              <a:t>βp</a:t>
            </a:r>
            <a:r>
              <a:rPr lang="en-US" altLang="zh-CN" dirty="0">
                <a:solidFill>
                  <a:srgbClr val="CC00CC"/>
                </a:solidFill>
                <a:latin typeface="Times New Roman" panose="02020603050405020304" pitchFamily="18" charset="0"/>
                <a:cs typeface="Times New Roman" panose="02020603050405020304" pitchFamily="18" charset="0"/>
              </a:rPr>
              <a:t> = 6.19(69)% deduced</a:t>
            </a:r>
          </a:p>
        </p:txBody>
      </p:sp>
      <p:sp>
        <p:nvSpPr>
          <p:cNvPr id="7" name="矩形 6"/>
          <p:cNvSpPr/>
          <p:nvPr/>
        </p:nvSpPr>
        <p:spPr>
          <a:xfrm>
            <a:off x="0" y="0"/>
            <a:ext cx="4440318" cy="507831"/>
          </a:xfrm>
          <a:prstGeom prst="rect">
            <a:avLst/>
          </a:prstGeom>
        </p:spPr>
        <p:txBody>
          <a:bodyPr wrap="none">
            <a:spAutoFit/>
          </a:bodyPr>
          <a:lstStyle/>
          <a:p>
            <a:pPr>
              <a:lnSpc>
                <a:spcPct val="150000"/>
              </a:lnSpc>
            </a:pPr>
            <a:r>
              <a:rPr lang="en-US" altLang="zh-CN" dirty="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2673</a:t>
            </a:r>
            <a:r>
              <a:rPr lang="en-US" altLang="zh-CN" dirty="0">
                <a:latin typeface="Times New Roman" panose="02020603050405020304" pitchFamily="18" charset="0"/>
                <a:cs typeface="Times New Roman" panose="02020603050405020304" pitchFamily="18" charset="0"/>
              </a:rPr>
              <a:t>-keV </a:t>
            </a: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Al state (401-keV resonance)</a:t>
            </a:r>
          </a:p>
        </p:txBody>
      </p:sp>
    </p:spTree>
    <p:extLst>
      <p:ext uri="{BB962C8B-B14F-4D97-AF65-F5344CB8AC3E}">
        <p14:creationId xmlns:p14="http://schemas.microsoft.com/office/powerpoint/2010/main" val="352817344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78378"/>
          <a:ext cx="3984171" cy="6667767"/>
        </p:xfrm>
        <a:graphic>
          <a:graphicData uri="http://schemas.openxmlformats.org/drawingml/2006/table">
            <a:tbl>
              <a:tblPr>
                <a:tableStyleId>{2D5ABB26-0587-4C30-8999-92F81FD0307C}</a:tableStyleId>
              </a:tblPr>
              <a:tblGrid>
                <a:gridCol w="731520">
                  <a:extLst>
                    <a:ext uri="{9D8B030D-6E8A-4147-A177-3AD203B41FA5}">
                      <a16:colId xmlns:a16="http://schemas.microsoft.com/office/drawing/2014/main" val="20000"/>
                    </a:ext>
                  </a:extLst>
                </a:gridCol>
                <a:gridCol w="901337">
                  <a:extLst>
                    <a:ext uri="{9D8B030D-6E8A-4147-A177-3AD203B41FA5}">
                      <a16:colId xmlns:a16="http://schemas.microsoft.com/office/drawing/2014/main" val="20001"/>
                    </a:ext>
                  </a:extLst>
                </a:gridCol>
                <a:gridCol w="1306286">
                  <a:extLst>
                    <a:ext uri="{9D8B030D-6E8A-4147-A177-3AD203B41FA5}">
                      <a16:colId xmlns:a16="http://schemas.microsoft.com/office/drawing/2014/main" val="20002"/>
                    </a:ext>
                  </a:extLst>
                </a:gridCol>
                <a:gridCol w="1045028">
                  <a:extLst>
                    <a:ext uri="{9D8B030D-6E8A-4147-A177-3AD203B41FA5}">
                      <a16:colId xmlns:a16="http://schemas.microsoft.com/office/drawing/2014/main" val="20003"/>
                    </a:ext>
                  </a:extLst>
                </a:gridCol>
              </a:tblGrid>
              <a:tr h="311707">
                <a:tc>
                  <a:txBody>
                    <a:bodyPr/>
                    <a:lstStyle/>
                    <a:p>
                      <a:pPr algn="ctr" fontAlgn="b"/>
                      <a:r>
                        <a:rPr lang="en-US" sz="2000" b="0" i="1" u="none" strike="noStrike" dirty="0">
                          <a:solidFill>
                            <a:srgbClr val="000000"/>
                          </a:solidFill>
                          <a:effectLst/>
                          <a:latin typeface="Times New Roman" panose="02020603050405020304" pitchFamily="18" charset="0"/>
                          <a:cs typeface="Times New Roman" panose="02020603050405020304" pitchFamily="18" charset="0"/>
                        </a:rPr>
                        <a:t>E</a:t>
                      </a:r>
                      <a:r>
                        <a:rPr lang="en-US" sz="2000" b="0" i="1" u="none" strike="noStrike" baseline="-25000" dirty="0">
                          <a:solidFill>
                            <a:srgbClr val="000000"/>
                          </a:solidFill>
                          <a:effectLst/>
                          <a:latin typeface="Times New Roman" panose="02020603050405020304" pitchFamily="18" charset="0"/>
                          <a:cs typeface="Times New Roman" panose="02020603050405020304" pitchFamily="18" charset="0"/>
                        </a:rPr>
                        <a:t>p</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CC00CC"/>
                          </a:solidFill>
                          <a:effectLst/>
                          <a:latin typeface="Times New Roman" panose="02020603050405020304" pitchFamily="18" charset="0"/>
                          <a:cs typeface="Times New Roman" panose="02020603050405020304" pitchFamily="18" charset="0"/>
                        </a:rPr>
                        <a:t>Hatori</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FF"/>
                          </a:solidFill>
                          <a:effectLst/>
                          <a:latin typeface="Times New Roman" panose="02020603050405020304" pitchFamily="18" charset="0"/>
                          <a:cs typeface="Times New Roman" panose="02020603050405020304" pitchFamily="18" charset="0"/>
                        </a:rPr>
                        <a:t>Robertson</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8000"/>
                          </a:solidFill>
                          <a:effectLst/>
                          <a:latin typeface="Times New Roman" panose="02020603050405020304" pitchFamily="18" charset="0"/>
                          <a:cs typeface="Times New Roman" panose="02020603050405020304" pitchFamily="18" charset="0"/>
                        </a:rPr>
                        <a:t>Thomas</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401</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11%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0.4%</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10%</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943</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21%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0.6%</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14%</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1592</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43%</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a:solidFill>
                            <a:srgbClr val="0000FF"/>
                          </a:solidFill>
                          <a:effectLst/>
                          <a:latin typeface="Times New Roman" panose="02020603050405020304" pitchFamily="18" charset="0"/>
                          <a:cs typeface="Times New Roman" panose="02020603050405020304" pitchFamily="18" charset="0"/>
                        </a:rPr>
                        <a:t>2.1%</a:t>
                      </a:r>
                      <a:endParaRPr lang="en-US" sz="2000" b="0" i="0" u="none" strike="noStrike">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30%</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1805</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19%</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a:solidFill>
                            <a:srgbClr val="0000FF"/>
                          </a:solidFill>
                          <a:effectLst/>
                          <a:latin typeface="Times New Roman" panose="02020603050405020304" pitchFamily="18" charset="0"/>
                          <a:cs typeface="Times New Roman" panose="02020603050405020304" pitchFamily="18" charset="0"/>
                        </a:rPr>
                        <a:t>0.9%</a:t>
                      </a:r>
                      <a:endParaRPr lang="en-US" sz="2000" b="0" i="0" u="none" strike="noStrike">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23%</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1925</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7%</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a:solidFill>
                            <a:srgbClr val="0000FF"/>
                          </a:solidFill>
                          <a:effectLst/>
                          <a:latin typeface="Times New Roman" panose="02020603050405020304" pitchFamily="18" charset="0"/>
                          <a:cs typeface="Times New Roman" panose="02020603050405020304" pitchFamily="18" charset="0"/>
                        </a:rPr>
                        <a:t>0.4%</a:t>
                      </a:r>
                      <a:endParaRPr lang="en-US" sz="2000" b="0" i="0" u="none" strike="noStrike">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11%</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2165</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9%</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0.6%</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14%</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2311</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8%</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0.7%</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15%</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3021</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28%</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2.4%</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41%</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3237</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25%</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1.2%</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24%</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3342</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13%</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0.9%</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20%</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3466</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11%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12%</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3597</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14%</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0.7%</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31%</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3864</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31%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6.1%</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21%</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4258</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10%</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4556</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46%</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3.9%</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27%</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5"/>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4853</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11%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1.0%</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17%</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6"/>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4992</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29%</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1.7%</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18%</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7"/>
                  </a:ext>
                </a:extLst>
              </a:tr>
              <a:tr h="311707">
                <a:tc>
                  <a:txBody>
                    <a:bodyPr/>
                    <a:lstStyle/>
                    <a:p>
                      <a:pPr algn="ctr" fontAlgn="b"/>
                      <a:r>
                        <a:rPr lang="en-US" sz="2000" u="none" strike="noStrike">
                          <a:effectLst/>
                          <a:latin typeface="Times New Roman" panose="02020603050405020304" pitchFamily="18" charset="0"/>
                          <a:cs typeface="Times New Roman" panose="02020603050405020304" pitchFamily="18" charset="0"/>
                        </a:rPr>
                        <a:t>5394</a:t>
                      </a:r>
                      <a:endParaRPr lang="en-US"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38%</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2.5%</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19%</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8"/>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5630</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7%</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1.2%</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11%</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9"/>
                  </a:ext>
                </a:extLst>
              </a:tr>
              <a:tr h="311707">
                <a:tc>
                  <a:txBody>
                    <a:bodyPr/>
                    <a:lstStyle/>
                    <a:p>
                      <a:pPr algn="ctr" fontAlgn="b"/>
                      <a:r>
                        <a:rPr lang="en-US" sz="2800" b="0" i="0" u="none" strike="noStrike" dirty="0">
                          <a:solidFill>
                            <a:srgbClr val="000000"/>
                          </a:solidFill>
                          <a:effectLst/>
                          <a:latin typeface="Times New Roman" panose="02020603050405020304" pitchFamily="18" charset="0"/>
                          <a:cs typeface="Times New Roman" panose="02020603050405020304" pitchFamily="18" charset="0"/>
                        </a:rPr>
                        <a:t>Ave</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800" b="0" i="0" u="none" strike="noStrike" dirty="0">
                          <a:solidFill>
                            <a:srgbClr val="CC00CC"/>
                          </a:solidFill>
                          <a:effectLst/>
                          <a:latin typeface="Times New Roman" panose="02020603050405020304" pitchFamily="18" charset="0"/>
                          <a:cs typeface="Times New Roman" panose="02020603050405020304" pitchFamily="18" charset="0"/>
                        </a:rPr>
                        <a:t>19%</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800" b="0" i="0" u="none" strike="noStrike" dirty="0">
                          <a:solidFill>
                            <a:srgbClr val="0000FF"/>
                          </a:solidFill>
                          <a:effectLst/>
                          <a:latin typeface="Times New Roman" panose="02020603050405020304" pitchFamily="18" charset="0"/>
                          <a:cs typeface="Times New Roman" panose="02020603050405020304" pitchFamily="18" charset="0"/>
                        </a:rPr>
                        <a:t>1%</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800" b="0" i="0" u="none" strike="noStrike" dirty="0">
                          <a:solidFill>
                            <a:srgbClr val="008000"/>
                          </a:solidFill>
                          <a:effectLst/>
                          <a:latin typeface="Times New Roman" panose="02020603050405020304" pitchFamily="18" charset="0"/>
                          <a:cs typeface="Times New Roman" panose="02020603050405020304" pitchFamily="18" charset="0"/>
                        </a:rPr>
                        <a:t>19%</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20"/>
                  </a:ext>
                </a:extLst>
              </a:tr>
            </a:tbl>
          </a:graphicData>
        </a:graphic>
      </p:graphicFrame>
      <p:sp>
        <p:nvSpPr>
          <p:cNvPr id="3" name="TextBox 2"/>
          <p:cNvSpPr txBox="1"/>
          <p:nvPr/>
        </p:nvSpPr>
        <p:spPr>
          <a:xfrm>
            <a:off x="4608868" y="259080"/>
            <a:ext cx="3776995" cy="1133965"/>
          </a:xfrm>
          <a:prstGeom prst="rect">
            <a:avLst/>
          </a:prstGeom>
          <a:noFill/>
        </p:spPr>
        <p:txBody>
          <a:bodyPr wrap="none" rtlCol="0" anchor="ctr">
            <a:spAutoFit/>
          </a:bodyPr>
          <a:lstStyle/>
          <a:p>
            <a:pPr algn="ctr">
              <a:lnSpc>
                <a:spcPct val="150000"/>
              </a:lnSpc>
            </a:pPr>
            <a:r>
              <a:rPr lang="en-US" sz="2400" dirty="0">
                <a:latin typeface="Times New Roman" panose="02020603050405020304" pitchFamily="18" charset="0"/>
                <a:cs typeface="Times New Roman" panose="02020603050405020304" pitchFamily="18" charset="0"/>
              </a:rPr>
              <a:t>Uncertainty of the  </a:t>
            </a:r>
            <a:r>
              <a:rPr lang="en-US" altLang="zh-CN" sz="2400" dirty="0">
                <a:latin typeface="Times New Roman" panose="02020603050405020304" pitchFamily="18" charset="0"/>
                <a:cs typeface="Times New Roman" panose="02020603050405020304" pitchFamily="18" charset="0"/>
              </a:rPr>
              <a:t>relative </a:t>
            </a:r>
            <a:r>
              <a:rPr lang="en-US" altLang="zh-CN" sz="2400" i="1" dirty="0">
                <a:latin typeface="Times New Roman" panose="02020603050405020304" pitchFamily="18" charset="0"/>
                <a:cs typeface="Times New Roman" panose="02020603050405020304" pitchFamily="18" charset="0"/>
              </a:rPr>
              <a:t>I</a:t>
            </a:r>
            <a:r>
              <a:rPr lang="en-US" altLang="zh-CN" sz="2400" i="1" baseline="-25000" dirty="0">
                <a:latin typeface="Times New Roman" panose="02020603050405020304" pitchFamily="18" charset="0"/>
                <a:cs typeface="Times New Roman" panose="02020603050405020304" pitchFamily="18" charset="0"/>
              </a:rPr>
              <a:t>p</a:t>
            </a:r>
          </a:p>
          <a:p>
            <a:pPr algn="ctr">
              <a:lnSpc>
                <a:spcPct val="150000"/>
              </a:lnSpc>
            </a:pPr>
            <a:r>
              <a:rPr lang="en-US" altLang="zh-CN" sz="2400" dirty="0">
                <a:latin typeface="Times New Roman" panose="02020603050405020304" pitchFamily="18" charset="0"/>
                <a:cs typeface="Times New Roman" panose="02020603050405020304" pitchFamily="18" charset="0"/>
              </a:rPr>
              <a:t>Relative </a:t>
            </a:r>
            <a:r>
              <a:rPr lang="en-US" altLang="zh-CN" sz="2400" i="1" dirty="0">
                <a:latin typeface="Times New Roman" panose="02020603050405020304" pitchFamily="18" charset="0"/>
                <a:cs typeface="Times New Roman" panose="02020603050405020304" pitchFamily="18" charset="0"/>
              </a:rPr>
              <a:t>I</a:t>
            </a:r>
            <a:r>
              <a:rPr lang="en-US" altLang="zh-CN" sz="2400" i="1" baseline="-25000" dirty="0">
                <a:latin typeface="Times New Roman" panose="02020603050405020304" pitchFamily="18" charset="0"/>
                <a:cs typeface="Times New Roman" panose="02020603050405020304" pitchFamily="18" charset="0"/>
              </a:rPr>
              <a:t>p</a:t>
            </a:r>
            <a:endParaRPr lang="en-US" sz="2400" i="1" baseline="-25000" dirty="0">
              <a:latin typeface="Times New Roman" panose="02020603050405020304" pitchFamily="18" charset="0"/>
              <a:cs typeface="Times New Roman" panose="02020603050405020304" pitchFamily="18" charset="0"/>
            </a:endParaRPr>
          </a:p>
        </p:txBody>
      </p:sp>
      <p:cxnSp>
        <p:nvCxnSpPr>
          <p:cNvPr id="5" name="Straight Connector 4"/>
          <p:cNvCxnSpPr/>
          <p:nvPr/>
        </p:nvCxnSpPr>
        <p:spPr>
          <a:xfrm>
            <a:off x="4608868" y="865252"/>
            <a:ext cx="377699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258491" y="5825370"/>
            <a:ext cx="4832926" cy="1015663"/>
          </a:xfrm>
          <a:prstGeom prst="rect">
            <a:avLst/>
          </a:prstGeom>
          <a:noFill/>
        </p:spPr>
        <p:txBody>
          <a:bodyPr wrap="none" rtlCol="0">
            <a:spAutoFit/>
          </a:bodyPr>
          <a:lstStyle/>
          <a:p>
            <a:pPr>
              <a:lnSpc>
                <a:spcPct val="150000"/>
              </a:lnSpc>
            </a:pPr>
            <a:r>
              <a:rPr lang="en-US" altLang="zh-CN" sz="2000" dirty="0">
                <a:solidFill>
                  <a:srgbClr val="C00000"/>
                </a:solidFill>
                <a:latin typeface="Times New Roman" panose="02020603050405020304" pitchFamily="18" charset="0"/>
                <a:cs typeface="Times New Roman" panose="02020603050405020304" pitchFamily="18" charset="0"/>
              </a:rPr>
              <a:t>Robertson has the smallest uncertainty on </a:t>
            </a:r>
            <a:r>
              <a:rPr lang="en-US" altLang="zh-CN" sz="2000" i="1" dirty="0">
                <a:solidFill>
                  <a:srgbClr val="C00000"/>
                </a:solidFill>
                <a:latin typeface="Times New Roman" panose="02020603050405020304" pitchFamily="18" charset="0"/>
                <a:cs typeface="Times New Roman" panose="02020603050405020304" pitchFamily="18" charset="0"/>
              </a:rPr>
              <a:t>I</a:t>
            </a:r>
            <a:r>
              <a:rPr lang="en-US" altLang="zh-CN" sz="2000" i="1" baseline="-25000" dirty="0">
                <a:solidFill>
                  <a:srgbClr val="C00000"/>
                </a:solidFill>
                <a:latin typeface="Times New Roman" panose="02020603050405020304" pitchFamily="18" charset="0"/>
                <a:cs typeface="Times New Roman" panose="02020603050405020304" pitchFamily="18" charset="0"/>
              </a:rPr>
              <a:t>p</a:t>
            </a:r>
            <a:r>
              <a:rPr lang="en-US" altLang="zh-CN" sz="2000" dirty="0">
                <a:solidFill>
                  <a:srgbClr val="C00000"/>
                </a:solidFill>
                <a:latin typeface="Times New Roman" panose="02020603050405020304" pitchFamily="18" charset="0"/>
                <a:cs typeface="Times New Roman" panose="02020603050405020304" pitchFamily="18" charset="0"/>
              </a:rPr>
              <a:t>.</a:t>
            </a:r>
          </a:p>
          <a:p>
            <a:pPr>
              <a:lnSpc>
                <a:spcPct val="150000"/>
              </a:lnSpc>
            </a:pPr>
            <a:r>
              <a:rPr lang="en-US" altLang="zh-CN" sz="2000" dirty="0">
                <a:solidFill>
                  <a:srgbClr val="C00000"/>
                </a:solidFill>
                <a:latin typeface="Times New Roman" panose="02020603050405020304" pitchFamily="18" charset="0"/>
                <a:cs typeface="Times New Roman" panose="02020603050405020304" pitchFamily="18" charset="0"/>
              </a:rPr>
              <a:t>Hatori and Thomas are similar in uncertainty.</a:t>
            </a:r>
          </a:p>
        </p:txBody>
      </p:sp>
    </p:spTree>
    <p:extLst>
      <p:ext uri="{BB962C8B-B14F-4D97-AF65-F5344CB8AC3E}">
        <p14:creationId xmlns:p14="http://schemas.microsoft.com/office/powerpoint/2010/main" val="162334619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78378"/>
          <a:ext cx="3984171" cy="6667767"/>
        </p:xfrm>
        <a:graphic>
          <a:graphicData uri="http://schemas.openxmlformats.org/drawingml/2006/table">
            <a:tbl>
              <a:tblPr>
                <a:tableStyleId>{2D5ABB26-0587-4C30-8999-92F81FD0307C}</a:tableStyleId>
              </a:tblPr>
              <a:tblGrid>
                <a:gridCol w="731520">
                  <a:extLst>
                    <a:ext uri="{9D8B030D-6E8A-4147-A177-3AD203B41FA5}">
                      <a16:colId xmlns:a16="http://schemas.microsoft.com/office/drawing/2014/main" val="20000"/>
                    </a:ext>
                  </a:extLst>
                </a:gridCol>
                <a:gridCol w="901337">
                  <a:extLst>
                    <a:ext uri="{9D8B030D-6E8A-4147-A177-3AD203B41FA5}">
                      <a16:colId xmlns:a16="http://schemas.microsoft.com/office/drawing/2014/main" val="20001"/>
                    </a:ext>
                  </a:extLst>
                </a:gridCol>
                <a:gridCol w="1306286">
                  <a:extLst>
                    <a:ext uri="{9D8B030D-6E8A-4147-A177-3AD203B41FA5}">
                      <a16:colId xmlns:a16="http://schemas.microsoft.com/office/drawing/2014/main" val="20002"/>
                    </a:ext>
                  </a:extLst>
                </a:gridCol>
                <a:gridCol w="1045028">
                  <a:extLst>
                    <a:ext uri="{9D8B030D-6E8A-4147-A177-3AD203B41FA5}">
                      <a16:colId xmlns:a16="http://schemas.microsoft.com/office/drawing/2014/main" val="20003"/>
                    </a:ext>
                  </a:extLst>
                </a:gridCol>
              </a:tblGrid>
              <a:tr h="311707">
                <a:tc>
                  <a:txBody>
                    <a:bodyPr/>
                    <a:lstStyle/>
                    <a:p>
                      <a:pPr algn="ctr" fontAlgn="b"/>
                      <a:r>
                        <a:rPr lang="en-US" sz="2000" b="0" i="1" u="none" strike="noStrike" dirty="0">
                          <a:solidFill>
                            <a:srgbClr val="000000"/>
                          </a:solidFill>
                          <a:effectLst/>
                          <a:latin typeface="Times New Roman" panose="02020603050405020304" pitchFamily="18" charset="0"/>
                          <a:cs typeface="Times New Roman" panose="02020603050405020304" pitchFamily="18" charset="0"/>
                        </a:rPr>
                        <a:t>E</a:t>
                      </a:r>
                      <a:r>
                        <a:rPr lang="en-US" sz="2000" b="0" i="1" u="none" strike="noStrike" baseline="-25000" dirty="0">
                          <a:solidFill>
                            <a:srgbClr val="000000"/>
                          </a:solidFill>
                          <a:effectLst/>
                          <a:latin typeface="Times New Roman" panose="02020603050405020304" pitchFamily="18" charset="0"/>
                          <a:cs typeface="Times New Roman" panose="02020603050405020304" pitchFamily="18" charset="0"/>
                        </a:rPr>
                        <a:t>p</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CC00CC"/>
                          </a:solidFill>
                          <a:effectLst/>
                          <a:latin typeface="Times New Roman" panose="02020603050405020304" pitchFamily="18" charset="0"/>
                          <a:cs typeface="Times New Roman" panose="02020603050405020304" pitchFamily="18" charset="0"/>
                        </a:rPr>
                        <a:t>Hatori</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FF"/>
                          </a:solidFill>
                          <a:effectLst/>
                          <a:latin typeface="Times New Roman" panose="02020603050405020304" pitchFamily="18" charset="0"/>
                          <a:cs typeface="Times New Roman" panose="02020603050405020304" pitchFamily="18" charset="0"/>
                        </a:rPr>
                        <a:t>Robertson</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8000"/>
                          </a:solidFill>
                          <a:effectLst/>
                          <a:latin typeface="Times New Roman" panose="02020603050405020304" pitchFamily="18" charset="0"/>
                          <a:cs typeface="Times New Roman" panose="02020603050405020304" pitchFamily="18" charset="0"/>
                        </a:rPr>
                        <a:t>Thomas</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401</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5.2%</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943</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FF"/>
                          </a:solidFill>
                          <a:effectLst/>
                          <a:latin typeface="Times New Roman" panose="02020603050405020304" pitchFamily="18" charset="0"/>
                          <a:cs typeface="Times New Roman" panose="02020603050405020304" pitchFamily="18" charset="0"/>
                        </a:rPr>
                        <a:t>–</a:t>
                      </a: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1592</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0.4%</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1.3%</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1805</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0.4%</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0.8%</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1925</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FF"/>
                          </a:solidFill>
                          <a:effectLst/>
                          <a:latin typeface="Times New Roman" panose="02020603050405020304" pitchFamily="18" charset="0"/>
                          <a:cs typeface="Times New Roman" panose="02020603050405020304" pitchFamily="18" charset="0"/>
                        </a:rPr>
                        <a:t>–</a:t>
                      </a: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2165</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0.5%</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2311</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FF"/>
                          </a:solidFill>
                          <a:effectLst/>
                          <a:latin typeface="Times New Roman" panose="02020603050405020304" pitchFamily="18" charset="0"/>
                          <a:cs typeface="Times New Roman" panose="02020603050405020304" pitchFamily="18" charset="0"/>
                        </a:rPr>
                        <a:t>–</a:t>
                      </a: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3021</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a:solidFill>
                            <a:srgbClr val="0000FF"/>
                          </a:solidFill>
                          <a:effectLst/>
                          <a:latin typeface="Times New Roman" panose="02020603050405020304" pitchFamily="18" charset="0"/>
                          <a:cs typeface="Times New Roman" panose="02020603050405020304" pitchFamily="18" charset="0"/>
                        </a:rPr>
                        <a:t>0.5%</a:t>
                      </a:r>
                      <a:endParaRPr lang="en-US" sz="2000" b="0" i="0" u="none" strike="noStrike">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3237</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0.5%</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3342</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0.4%</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3466</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3597</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0.1%</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3864</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0.5%</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4258</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0.0%</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FF"/>
                          </a:solidFill>
                          <a:effectLst/>
                          <a:latin typeface="Times New Roman" panose="02020603050405020304" pitchFamily="18" charset="0"/>
                          <a:cs typeface="Times New Roman" panose="02020603050405020304" pitchFamily="18" charset="0"/>
                        </a:rPr>
                        <a:t>–</a:t>
                      </a: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0.0%</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4556</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0.4%</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5"/>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4853</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0.1%</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6"/>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4992</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0.3%</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0.1%</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7"/>
                  </a:ext>
                </a:extLst>
              </a:tr>
              <a:tr h="311707">
                <a:tc>
                  <a:txBody>
                    <a:bodyPr/>
                    <a:lstStyle/>
                    <a:p>
                      <a:pPr algn="ctr" fontAlgn="b"/>
                      <a:r>
                        <a:rPr lang="en-US" sz="2000" u="none" strike="noStrike">
                          <a:effectLst/>
                          <a:latin typeface="Times New Roman" panose="02020603050405020304" pitchFamily="18" charset="0"/>
                          <a:cs typeface="Times New Roman" panose="02020603050405020304" pitchFamily="18" charset="0"/>
                        </a:rPr>
                        <a:t>5394</a:t>
                      </a:r>
                      <a:endParaRPr lang="en-US"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0.4%</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0.1%</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8"/>
                  </a:ext>
                </a:extLst>
              </a:tr>
              <a:tr h="311707">
                <a:tc>
                  <a:txBody>
                    <a:bodyPr/>
                    <a:lstStyle/>
                    <a:p>
                      <a:pPr algn="ctr" fontAlgn="b"/>
                      <a:r>
                        <a:rPr lang="en-US" sz="2000" u="none" strike="noStrike" dirty="0">
                          <a:effectLst/>
                          <a:latin typeface="Times New Roman" panose="02020603050405020304" pitchFamily="18" charset="0"/>
                          <a:cs typeface="Times New Roman" panose="02020603050405020304" pitchFamily="18" charset="0"/>
                        </a:rPr>
                        <a:t>5630</a:t>
                      </a:r>
                      <a:endParaRPr 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CC00CC"/>
                          </a:solidFill>
                          <a:effectLst/>
                          <a:latin typeface="Times New Roman" panose="02020603050405020304" pitchFamily="18" charset="0"/>
                          <a:cs typeface="Times New Roman" panose="02020603050405020304" pitchFamily="18" charset="0"/>
                        </a:rPr>
                        <a:t>0.1%</a:t>
                      </a:r>
                      <a:endParaRPr lang="en-US" sz="20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00FF"/>
                          </a:solidFill>
                          <a:effectLst/>
                          <a:latin typeface="Times New Roman" panose="02020603050405020304" pitchFamily="18" charset="0"/>
                          <a:cs typeface="Times New Roman" panose="02020603050405020304" pitchFamily="18" charset="0"/>
                        </a:rPr>
                        <a:t>0.2%</a:t>
                      </a:r>
                      <a:endParaRPr lang="en-US" sz="20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u="none" strike="noStrike" dirty="0">
                          <a:solidFill>
                            <a:srgbClr val="008000"/>
                          </a:solidFill>
                          <a:effectLst/>
                          <a:latin typeface="Times New Roman" panose="02020603050405020304" pitchFamily="18" charset="0"/>
                          <a:cs typeface="Times New Roman" panose="02020603050405020304" pitchFamily="18" charset="0"/>
                        </a:rPr>
                        <a:t>0.0%</a:t>
                      </a:r>
                      <a:endParaRPr lang="en-US" sz="20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9"/>
                  </a:ext>
                </a:extLst>
              </a:tr>
              <a:tr h="311707">
                <a:tc>
                  <a:txBody>
                    <a:bodyPr/>
                    <a:lstStyle/>
                    <a:p>
                      <a:pPr algn="ctr" fontAlgn="b"/>
                      <a:r>
                        <a:rPr lang="en-US" sz="2800" b="0" i="0" u="none" strike="noStrike" dirty="0">
                          <a:solidFill>
                            <a:srgbClr val="000000"/>
                          </a:solidFill>
                          <a:effectLst/>
                          <a:latin typeface="Times New Roman" panose="02020603050405020304" pitchFamily="18" charset="0"/>
                          <a:cs typeface="Times New Roman" panose="02020603050405020304" pitchFamily="18" charset="0"/>
                        </a:rPr>
                        <a:t>Ave</a:t>
                      </a:r>
                    </a:p>
                  </a:txBody>
                  <a:tcPr marL="6907" marR="6907" marT="690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800" u="none" strike="noStrike" dirty="0">
                          <a:solidFill>
                            <a:srgbClr val="CC00CC"/>
                          </a:solidFill>
                          <a:effectLst/>
                          <a:latin typeface="Times New Roman" panose="02020603050405020304" pitchFamily="18" charset="0"/>
                          <a:cs typeface="Times New Roman" panose="02020603050405020304" pitchFamily="18" charset="0"/>
                        </a:rPr>
                        <a:t>0.2%</a:t>
                      </a:r>
                      <a:endParaRPr lang="en-US" sz="2800" b="0" i="0" u="none" strike="noStrike" dirty="0">
                        <a:solidFill>
                          <a:srgbClr val="CC00CC"/>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800" u="none" strike="noStrike" dirty="0">
                          <a:solidFill>
                            <a:srgbClr val="0000FF"/>
                          </a:solidFill>
                          <a:effectLst/>
                          <a:latin typeface="Times New Roman" panose="02020603050405020304" pitchFamily="18" charset="0"/>
                          <a:cs typeface="Times New Roman" panose="02020603050405020304" pitchFamily="18" charset="0"/>
                        </a:rPr>
                        <a:t>0.8%</a:t>
                      </a:r>
                      <a:endParaRPr lang="en-US" sz="2800" b="0" i="0" u="none" strike="noStrike" dirty="0">
                        <a:solidFill>
                          <a:srgbClr val="0000FF"/>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800" u="none" strike="noStrike" dirty="0">
                          <a:solidFill>
                            <a:srgbClr val="008000"/>
                          </a:solidFill>
                          <a:effectLst/>
                          <a:latin typeface="Times New Roman" panose="02020603050405020304" pitchFamily="18" charset="0"/>
                          <a:cs typeface="Times New Roman" panose="02020603050405020304" pitchFamily="18" charset="0"/>
                        </a:rPr>
                        <a:t>0.2%</a:t>
                      </a:r>
                      <a:endParaRPr lang="en-US" sz="2800" b="0" i="0" u="none" strike="noStrike" dirty="0">
                        <a:solidFill>
                          <a:srgbClr val="008000"/>
                        </a:solidFill>
                        <a:effectLst/>
                        <a:latin typeface="Times New Roman" panose="02020603050405020304" pitchFamily="18" charset="0"/>
                        <a:cs typeface="Times New Roman" panose="02020603050405020304" pitchFamily="18" charset="0"/>
                      </a:endParaRPr>
                    </a:p>
                  </a:txBody>
                  <a:tcPr marL="6725" marR="6725" marT="67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20"/>
                  </a:ext>
                </a:extLst>
              </a:tr>
            </a:tbl>
          </a:graphicData>
        </a:graphic>
      </p:graphicFrame>
      <p:sp>
        <p:nvSpPr>
          <p:cNvPr id="3" name="TextBox 2"/>
          <p:cNvSpPr txBox="1"/>
          <p:nvPr/>
        </p:nvSpPr>
        <p:spPr>
          <a:xfrm>
            <a:off x="4258491" y="5825375"/>
            <a:ext cx="4832926" cy="1015663"/>
          </a:xfrm>
          <a:prstGeom prst="rect">
            <a:avLst/>
          </a:prstGeom>
          <a:noFill/>
        </p:spPr>
        <p:txBody>
          <a:bodyPr wrap="none" rtlCol="0">
            <a:spAutoFit/>
          </a:bodyPr>
          <a:lstStyle/>
          <a:p>
            <a:pPr>
              <a:lnSpc>
                <a:spcPct val="150000"/>
              </a:lnSpc>
            </a:pPr>
            <a:r>
              <a:rPr lang="en-US" altLang="zh-CN" sz="2000" dirty="0">
                <a:solidFill>
                  <a:srgbClr val="C00000"/>
                </a:solidFill>
                <a:latin typeface="Times New Roman" panose="02020603050405020304" pitchFamily="18" charset="0"/>
                <a:cs typeface="Times New Roman" panose="02020603050405020304" pitchFamily="18" charset="0"/>
              </a:rPr>
              <a:t>Robertson has the largest uncertainty on </a:t>
            </a:r>
            <a:r>
              <a:rPr lang="en-US" altLang="zh-CN" sz="2000" i="1" dirty="0">
                <a:solidFill>
                  <a:srgbClr val="C00000"/>
                </a:solidFill>
                <a:latin typeface="Times New Roman" panose="02020603050405020304" pitchFamily="18" charset="0"/>
                <a:cs typeface="Times New Roman" panose="02020603050405020304" pitchFamily="18" charset="0"/>
              </a:rPr>
              <a:t>E</a:t>
            </a:r>
            <a:r>
              <a:rPr lang="en-US" altLang="zh-CN" sz="2000" i="1" baseline="-25000" dirty="0">
                <a:solidFill>
                  <a:srgbClr val="C00000"/>
                </a:solidFill>
                <a:latin typeface="Times New Roman" panose="02020603050405020304" pitchFamily="18" charset="0"/>
                <a:cs typeface="Times New Roman" panose="02020603050405020304" pitchFamily="18" charset="0"/>
              </a:rPr>
              <a:t>p</a:t>
            </a:r>
            <a:r>
              <a:rPr lang="en-US" altLang="zh-CN" sz="2000" dirty="0">
                <a:solidFill>
                  <a:srgbClr val="C00000"/>
                </a:solidFill>
                <a:latin typeface="Times New Roman" panose="02020603050405020304" pitchFamily="18" charset="0"/>
                <a:cs typeface="Times New Roman" panose="02020603050405020304" pitchFamily="18" charset="0"/>
              </a:rPr>
              <a:t>.</a:t>
            </a:r>
          </a:p>
          <a:p>
            <a:pPr>
              <a:lnSpc>
                <a:spcPct val="150000"/>
              </a:lnSpc>
            </a:pPr>
            <a:r>
              <a:rPr lang="en-US" altLang="zh-CN" sz="2000" dirty="0">
                <a:solidFill>
                  <a:srgbClr val="C00000"/>
                </a:solidFill>
                <a:latin typeface="Times New Roman" panose="02020603050405020304" pitchFamily="18" charset="0"/>
                <a:cs typeface="Times New Roman" panose="02020603050405020304" pitchFamily="18" charset="0"/>
              </a:rPr>
              <a:t>Hatori and Thomas are similar in uncertainty.</a:t>
            </a:r>
          </a:p>
        </p:txBody>
      </p:sp>
      <p:sp>
        <p:nvSpPr>
          <p:cNvPr id="4" name="TextBox 3"/>
          <p:cNvSpPr txBox="1"/>
          <p:nvPr/>
        </p:nvSpPr>
        <p:spPr>
          <a:xfrm>
            <a:off x="5116197" y="525000"/>
            <a:ext cx="2864887" cy="1200329"/>
          </a:xfrm>
          <a:prstGeom prst="rect">
            <a:avLst/>
          </a:prstGeom>
          <a:noFill/>
        </p:spPr>
        <p:txBody>
          <a:bodyPr wrap="none" rtlCol="0" anchor="ctr">
            <a:spAutoFit/>
          </a:bodyPr>
          <a:lstStyle/>
          <a:p>
            <a:pPr algn="ctr">
              <a:lnSpc>
                <a:spcPct val="150000"/>
              </a:lnSpc>
            </a:pPr>
            <a:r>
              <a:rPr lang="en-US" sz="2400" dirty="0">
                <a:latin typeface="Times New Roman" panose="02020603050405020304" pitchFamily="18" charset="0"/>
                <a:cs typeface="Times New Roman" panose="02020603050405020304" pitchFamily="18" charset="0"/>
              </a:rPr>
              <a:t>Uncertainty of the  </a:t>
            </a:r>
            <a:r>
              <a:rPr lang="en-US" altLang="zh-CN" sz="2400" i="1" dirty="0">
                <a:latin typeface="Times New Roman" panose="02020603050405020304" pitchFamily="18" charset="0"/>
                <a:cs typeface="Times New Roman" panose="02020603050405020304" pitchFamily="18" charset="0"/>
              </a:rPr>
              <a:t>E</a:t>
            </a:r>
            <a:r>
              <a:rPr lang="en-US" altLang="zh-CN" sz="2400" i="1" baseline="-25000" dirty="0">
                <a:latin typeface="Times New Roman" panose="02020603050405020304" pitchFamily="18" charset="0"/>
                <a:cs typeface="Times New Roman" panose="02020603050405020304" pitchFamily="18" charset="0"/>
              </a:rPr>
              <a:t>p</a:t>
            </a:r>
          </a:p>
          <a:p>
            <a:pPr algn="ctr">
              <a:lnSpc>
                <a:spcPct val="150000"/>
              </a:lnSpc>
            </a:pPr>
            <a:r>
              <a:rPr lang="en-US" altLang="zh-CN" sz="2400" i="1" dirty="0">
                <a:latin typeface="Times New Roman" panose="02020603050405020304" pitchFamily="18" charset="0"/>
                <a:cs typeface="Times New Roman" panose="02020603050405020304" pitchFamily="18" charset="0"/>
              </a:rPr>
              <a:t>E</a:t>
            </a:r>
            <a:r>
              <a:rPr lang="en-US" altLang="zh-CN" sz="2400" i="1" baseline="-25000" dirty="0">
                <a:latin typeface="Times New Roman" panose="02020603050405020304" pitchFamily="18" charset="0"/>
                <a:cs typeface="Times New Roman" panose="02020603050405020304" pitchFamily="18" charset="0"/>
              </a:rPr>
              <a:t>p</a:t>
            </a:r>
            <a:endParaRPr lang="en-US" sz="2400" i="1" baseline="-25000" dirty="0">
              <a:latin typeface="Times New Roman" panose="02020603050405020304" pitchFamily="18" charset="0"/>
              <a:cs typeface="Times New Roman" panose="02020603050405020304" pitchFamily="18" charset="0"/>
            </a:endParaRPr>
          </a:p>
        </p:txBody>
      </p:sp>
      <p:cxnSp>
        <p:nvCxnSpPr>
          <p:cNvPr id="5" name="Straight Connector 4"/>
          <p:cNvCxnSpPr/>
          <p:nvPr/>
        </p:nvCxnSpPr>
        <p:spPr>
          <a:xfrm>
            <a:off x="5116197" y="1138228"/>
            <a:ext cx="286488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258491" y="2651967"/>
            <a:ext cx="4885509" cy="2554545"/>
          </a:xfrm>
          <a:prstGeom prst="rect">
            <a:avLst/>
          </a:prstGeom>
          <a:noFill/>
        </p:spPr>
        <p:txBody>
          <a:bodyPr wrap="square" rtlCol="0">
            <a:spAutoFit/>
          </a:bodyPr>
          <a:lstStyle/>
          <a:p>
            <a:r>
              <a:rPr lang="en-US" altLang="zh-CN" sz="2000" dirty="0">
                <a:latin typeface="Times New Roman" panose="02020603050405020304" pitchFamily="18" charset="0"/>
                <a:cs typeface="Times New Roman" panose="02020603050405020304" pitchFamily="18" charset="0"/>
              </a:rPr>
              <a:t>Thickness of the silicon detector:</a:t>
            </a:r>
          </a:p>
          <a:p>
            <a:r>
              <a:rPr lang="en-US" altLang="zh-CN" sz="2000" dirty="0">
                <a:solidFill>
                  <a:srgbClr val="CC00CC"/>
                </a:solidFill>
                <a:latin typeface="Times New Roman" panose="02020603050405020304" pitchFamily="18" charset="0"/>
                <a:cs typeface="Times New Roman" panose="02020603050405020304" pitchFamily="18" charset="0"/>
              </a:rPr>
              <a:t>Hatori: 500 μm</a:t>
            </a:r>
          </a:p>
          <a:p>
            <a:r>
              <a:rPr lang="en-US" altLang="zh-CN" sz="2000" dirty="0">
                <a:solidFill>
                  <a:srgbClr val="0000FF"/>
                </a:solidFill>
                <a:latin typeface="Times New Roman" panose="02020603050405020304" pitchFamily="18" charset="0"/>
                <a:cs typeface="Times New Roman" panose="02020603050405020304" pitchFamily="18" charset="0"/>
              </a:rPr>
              <a:t>Robertson: 300 μm</a:t>
            </a:r>
          </a:p>
          <a:p>
            <a:r>
              <a:rPr lang="en-US" altLang="zh-CN" sz="2000" dirty="0">
                <a:solidFill>
                  <a:srgbClr val="008000"/>
                </a:solidFill>
                <a:latin typeface="Times New Roman" panose="02020603050405020304" pitchFamily="18" charset="0"/>
                <a:cs typeface="Times New Roman" panose="02020603050405020304" pitchFamily="18" charset="0"/>
              </a:rPr>
              <a:t>Thomas: 300 μm</a:t>
            </a:r>
          </a:p>
          <a:p>
            <a:endParaRPr lang="en-US" altLang="zh-CN" sz="2000" dirty="0">
              <a:solidFill>
                <a:srgbClr val="008000"/>
              </a:solidFill>
              <a:latin typeface="Times New Roman" panose="02020603050405020304" pitchFamily="18" charset="0"/>
              <a:cs typeface="Times New Roman" panose="02020603050405020304" pitchFamily="18" charset="0"/>
            </a:endParaRPr>
          </a:p>
          <a:p>
            <a:r>
              <a:rPr lang="en-US" altLang="zh-CN" sz="2000" dirty="0">
                <a:solidFill>
                  <a:srgbClr val="0000FF"/>
                </a:solidFill>
                <a:latin typeface="Times New Roman" panose="02020603050405020304" pitchFamily="18" charset="0"/>
                <a:cs typeface="Times New Roman" panose="02020603050405020304" pitchFamily="18" charset="0"/>
              </a:rPr>
              <a:t>Why does Robertson's </a:t>
            </a:r>
            <a:r>
              <a:rPr lang="en-US" altLang="zh-CN" sz="2000" i="1" dirty="0">
                <a:solidFill>
                  <a:srgbClr val="0000FF"/>
                </a:solidFill>
                <a:latin typeface="Times New Roman" panose="02020603050405020304" pitchFamily="18" charset="0"/>
                <a:cs typeface="Times New Roman" panose="02020603050405020304" pitchFamily="18" charset="0"/>
              </a:rPr>
              <a:t>E</a:t>
            </a:r>
            <a:r>
              <a:rPr lang="en-US" altLang="zh-CN" sz="2000" i="1" baseline="-25000" dirty="0">
                <a:solidFill>
                  <a:srgbClr val="0000FF"/>
                </a:solidFill>
                <a:latin typeface="Times New Roman" panose="02020603050405020304" pitchFamily="18" charset="0"/>
                <a:cs typeface="Times New Roman" panose="02020603050405020304" pitchFamily="18" charset="0"/>
              </a:rPr>
              <a:t>p</a:t>
            </a:r>
            <a:r>
              <a:rPr lang="en-US" altLang="zh-CN" sz="2000" dirty="0">
                <a:solidFill>
                  <a:srgbClr val="0000FF"/>
                </a:solidFill>
                <a:latin typeface="Times New Roman" panose="02020603050405020304" pitchFamily="18" charset="0"/>
                <a:cs typeface="Times New Roman" panose="02020603050405020304" pitchFamily="18" charset="0"/>
              </a:rPr>
              <a:t> have the largest energy uncertainty? His proton spectrum looks fine.</a:t>
            </a:r>
            <a:endParaRPr lang="en-US" sz="20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9591666"/>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RIB3">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10_CKG FRIB no-line h">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KG FRIB no-line 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KG FRIB no-line h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KG FRIB no-line h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KG FRIB no-line h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KG FRIB no-line h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KG FRIB no-line h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KG FRIB no-line h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KG FRIB no-line h 8">
        <a:dk1>
          <a:srgbClr val="000000"/>
        </a:dk1>
        <a:lt1>
          <a:srgbClr val="FFFFFF"/>
        </a:lt1>
        <a:dk2>
          <a:srgbClr val="1F1DE8"/>
        </a:dk2>
        <a:lt2>
          <a:srgbClr val="007469"/>
        </a:lt2>
        <a:accent1>
          <a:srgbClr val="FC0128"/>
        </a:accent1>
        <a:accent2>
          <a:srgbClr val="CF16CE"/>
        </a:accent2>
        <a:accent3>
          <a:srgbClr val="FFFFFF"/>
        </a:accent3>
        <a:accent4>
          <a:srgbClr val="000000"/>
        </a:accent4>
        <a:accent5>
          <a:srgbClr val="FDAAAC"/>
        </a:accent5>
        <a:accent6>
          <a:srgbClr val="BB13BA"/>
        </a:accent6>
        <a:hlink>
          <a:srgbClr val="F39FD1"/>
        </a:hlink>
        <a:folHlink>
          <a:srgbClr val="7C0F5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517064C-0430-47DD-8B23-EE6727B5E978}" vid="{507676DB-CB10-4B91-9F05-0217F5728A17}"/>
    </a:ext>
  </a:extLst>
</a:theme>
</file>

<file path=ppt/theme/theme3.xml><?xml version="1.0" encoding="utf-8"?>
<a:theme xmlns:a="http://schemas.openxmlformats.org/drawingml/2006/main" name="1_FRIB3">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10_CKG FRIB no-line h">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KG FRIB no-line h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KG FRIB no-line h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KG FRIB no-line h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KG FRIB no-line h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KG FRIB no-line h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KG FRIB no-line h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KG FRIB no-line h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KG FRIB no-line h 8">
        <a:dk1>
          <a:srgbClr val="000000"/>
        </a:dk1>
        <a:lt1>
          <a:srgbClr val="FFFFFF"/>
        </a:lt1>
        <a:dk2>
          <a:srgbClr val="1F1DE8"/>
        </a:dk2>
        <a:lt2>
          <a:srgbClr val="007469"/>
        </a:lt2>
        <a:accent1>
          <a:srgbClr val="FC0128"/>
        </a:accent1>
        <a:accent2>
          <a:srgbClr val="CF16CE"/>
        </a:accent2>
        <a:accent3>
          <a:srgbClr val="FFFFFF"/>
        </a:accent3>
        <a:accent4>
          <a:srgbClr val="000000"/>
        </a:accent4>
        <a:accent5>
          <a:srgbClr val="FDAAAC"/>
        </a:accent5>
        <a:accent6>
          <a:srgbClr val="BB13BA"/>
        </a:accent6>
        <a:hlink>
          <a:srgbClr val="F39FD1"/>
        </a:hlink>
        <a:folHlink>
          <a:srgbClr val="7C0F5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517064C-0430-47DD-8B23-EE6727B5E978}" vid="{507676DB-CB10-4B91-9F05-0217F5728A17}"/>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263036</TotalTime>
  <Words>37338</Words>
  <Application>Microsoft Office PowerPoint</Application>
  <PresentationFormat>On-screen Show (4:3)</PresentationFormat>
  <Paragraphs>7485</Paragraphs>
  <Slides>314</Slides>
  <Notes>59</Notes>
  <HiddenSlides>7</HiddenSlides>
  <MMClips>0</MMClips>
  <ScaleCrop>false</ScaleCrop>
  <HeadingPairs>
    <vt:vector size="6" baseType="variant">
      <vt:variant>
        <vt:lpstr>Fonts Used</vt:lpstr>
      </vt:variant>
      <vt:variant>
        <vt:i4>19</vt:i4>
      </vt:variant>
      <vt:variant>
        <vt:lpstr>Theme</vt:lpstr>
      </vt:variant>
      <vt:variant>
        <vt:i4>3</vt:i4>
      </vt:variant>
      <vt:variant>
        <vt:lpstr>Slide Titles</vt:lpstr>
      </vt:variant>
      <vt:variant>
        <vt:i4>314</vt:i4>
      </vt:variant>
    </vt:vector>
  </HeadingPairs>
  <TitlesOfParts>
    <vt:vector size="336" baseType="lpstr">
      <vt:lpstr>Aptos</vt:lpstr>
      <vt:lpstr>CharisSIL</vt:lpstr>
      <vt:lpstr>Lucida Grande</vt:lpstr>
      <vt:lpstr>MS PGothic</vt:lpstr>
      <vt:lpstr>MTSY</vt:lpstr>
      <vt:lpstr>NexusSans</vt:lpstr>
      <vt:lpstr>Times-Italic</vt:lpstr>
      <vt:lpstr>Times-Roman</vt:lpstr>
      <vt:lpstr>宋体</vt:lpstr>
      <vt:lpstr>楷体</vt:lpstr>
      <vt:lpstr>等线</vt:lpstr>
      <vt:lpstr>Arial</vt:lpstr>
      <vt:lpstr>Calibri</vt:lpstr>
      <vt:lpstr>Calibri Light</vt:lpstr>
      <vt:lpstr>Cambria</vt:lpstr>
      <vt:lpstr>Cambria Math</vt:lpstr>
      <vt:lpstr>Helvetica</vt:lpstr>
      <vt:lpstr>Times New Roman</vt:lpstr>
      <vt:lpstr>Wingdings</vt:lpstr>
      <vt:lpstr>Office 主题</vt:lpstr>
      <vt:lpstr>FRIB3</vt:lpstr>
      <vt:lpstr>1_FRIB3</vt:lpstr>
      <vt:lpstr>Doppler Broadening Technique for β-delayed Particle Emissions</vt:lpstr>
      <vt:lpstr>Doppler Broadening Technique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 lijie</dc:creator>
  <cp:lastModifiedBy>lijie sun</cp:lastModifiedBy>
  <cp:revision>2555</cp:revision>
  <cp:lastPrinted>2019-11-12T04:37:16Z</cp:lastPrinted>
  <dcterms:created xsi:type="dcterms:W3CDTF">2019-01-03T21:41:56Z</dcterms:created>
  <dcterms:modified xsi:type="dcterms:W3CDTF">2024-11-19T04:39:32Z</dcterms:modified>
</cp:coreProperties>
</file>